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348" r:id="rId3"/>
    <p:sldId id="380" r:id="rId4"/>
    <p:sldId id="383" r:id="rId5"/>
    <p:sldId id="323" r:id="rId6"/>
    <p:sldId id="381" r:id="rId7"/>
    <p:sldId id="382" r:id="rId8"/>
    <p:sldId id="324" r:id="rId9"/>
    <p:sldId id="384" r:id="rId10"/>
    <p:sldId id="385" r:id="rId11"/>
    <p:sldId id="366" r:id="rId12"/>
    <p:sldId id="365" r:id="rId13"/>
    <p:sldId id="386" r:id="rId14"/>
    <p:sldId id="367" r:id="rId15"/>
    <p:sldId id="387" r:id="rId16"/>
    <p:sldId id="368" r:id="rId17"/>
    <p:sldId id="388" r:id="rId18"/>
    <p:sldId id="370" r:id="rId19"/>
    <p:sldId id="371" r:id="rId20"/>
    <p:sldId id="389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7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125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D064F-F7BD-43B0-9807-BD1E3E108579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0B6AF-96C9-4D4A-A010-E3C3D8062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1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54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50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4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22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12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15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64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706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55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19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31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191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243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482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72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88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678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366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453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078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67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55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94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20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69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72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13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78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058-481C-4E76-AF78-F386BCF0D164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8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0C65-6AF3-4E1D-A4EC-13E240E14E4B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3DF6-5A1C-4795-9719-15AD54958B54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0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65F5-FB4E-408F-9F14-AD055BDFC2A2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6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3FDA-9D63-46C3-A479-E8B755A1E2AF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5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356D-05A9-44AB-865D-4BDF8D044FE6}" type="datetime1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5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C7C2-E199-491A-A17B-95529C35E733}" type="datetime1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9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44DA-2FEE-49B1-922F-8A52670BDE66}" type="datetime1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A67F-573F-4687-BDD9-2293F8F7B508}" type="datetime1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1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F77C-295F-43F8-94EB-AEB2D85AEF35}" type="datetime1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4872-E0E6-4739-B2BE-900DFC1FEEA2}" type="datetime1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2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DA554-95B8-41EC-8982-CAD2AB5838F1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2595" y="4636414"/>
            <a:ext cx="10299407" cy="18418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ru-RU" sz="6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НЕФУНКЦИОНАЛЬНОЕ</a:t>
            </a:r>
            <a:endParaRPr lang="en-US" sz="6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ru-RU" sz="60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10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11614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ПРОИЗВОДИТЕЛЬНОСТИ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438" y="1462703"/>
            <a:ext cx="11266060" cy="3236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Этапы тестирования производительности:</a:t>
            </a:r>
          </a:p>
          <a:p>
            <a:pPr marL="7969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Определение тестовой среды</a:t>
            </a:r>
          </a:p>
          <a:p>
            <a:pPr marL="7969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Определение критерия приемлемости</a:t>
            </a:r>
          </a:p>
          <a:p>
            <a:pPr marL="7969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Определение сценариев </a:t>
            </a:r>
          </a:p>
          <a:p>
            <a:pPr marL="7969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Настройка тестовой среды</a:t>
            </a:r>
          </a:p>
          <a:p>
            <a:pPr marL="7969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Реализация и выполнение</a:t>
            </a:r>
          </a:p>
          <a:p>
            <a:pPr marL="7969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результатов и повторное тестирование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10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3407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65475" y="2031823"/>
            <a:ext cx="120300" cy="2509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03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9033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НАГРУЗОЧНОЕ ТЕСТИРОВАНИЕ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438" y="1462703"/>
            <a:ext cx="1146741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Тестирование, которое проводится для того, чтобы оценить поведение приложения под заданной ожидаемой нагрузкой. </a:t>
            </a:r>
          </a:p>
          <a:p>
            <a:pPr algn="just"/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Этой нагрузкой может быть, например, ожидаемое количество одновременно работающих пользователей приложения, совершающих заданное число транзакций за интервал времени. </a:t>
            </a:r>
          </a:p>
          <a:p>
            <a:pPr algn="just"/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Такой тип тестирования обычно позволяет получить время отклика всех самых важных бизнес-транзакций. В случае наблюдения за базой данных, сервером приложений, сетью и т. д., этот тип тестирования может также идентифицировать некоторые узкие места приложения.</a:t>
            </a:r>
          </a:p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11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3883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588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7189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СТРЕСС-ТЕСТИРОВАНИЕ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438" y="1462703"/>
            <a:ext cx="11467412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Тестирования проводится для определения надёжности системы во время экстремальных или диспропорциональных нагрузок и отвечает на вопросы о достаточной производительности системы в случае, если текущая нагрузка сильно превысит ожидаемый максимум.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12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3883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430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7189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СТРЕСС-ТЕСТИРОВАНИЕ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438" y="1462703"/>
            <a:ext cx="11266060" cy="2774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Направления применения:</a:t>
            </a:r>
          </a:p>
          <a:p>
            <a:pPr marL="7969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поведения системы при пиковых нагрузках</a:t>
            </a:r>
          </a:p>
          <a:p>
            <a:pPr marL="7969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обработки ошибок при пиковых нагрузках</a:t>
            </a:r>
          </a:p>
          <a:p>
            <a:pPr marL="7969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узких мест системы или отдельных компонент</a:t>
            </a:r>
          </a:p>
          <a:p>
            <a:pPr marL="7969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емкости системы</a:t>
            </a:r>
          </a:p>
          <a:p>
            <a:pPr marL="454025">
              <a:lnSpc>
                <a:spcPct val="150000"/>
              </a:lnSpc>
            </a:pP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13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3407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65475" y="2031823"/>
            <a:ext cx="69531" cy="1616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02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9401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СТАБИЛЬНОСТИ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438" y="1462703"/>
            <a:ext cx="114674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стабильности проводится с целью убедиться в том, что приложение выдерживает ожидаемую нагрузку в течение длительного времени. </a:t>
            </a:r>
          </a:p>
          <a:p>
            <a:pPr algn="just"/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проведении этого вида тестирования осуществляется наблюдение за потреблением приложением памяти, чтобы выявить потенциальные утечки. </a:t>
            </a:r>
          </a:p>
          <a:p>
            <a:pPr algn="just"/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Кроме того, такое тестирование выявляет деградацию производительности, выражающуюся в снижении скорости обработки информации и/или увеличении времени ответа приложения после продолжительной работы по сравнению с началом теста.</a:t>
            </a:r>
          </a:p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14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3883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247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9401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СТАБИЛЬНОСТИ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438" y="1462703"/>
            <a:ext cx="11266060" cy="369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Метрики:</a:t>
            </a:r>
          </a:p>
          <a:p>
            <a:pPr marL="7969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Использование дискового пространства</a:t>
            </a:r>
          </a:p>
          <a:p>
            <a:pPr marL="7969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Использование оперативной памяти</a:t>
            </a:r>
          </a:p>
          <a:p>
            <a:pPr marL="7969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Использование процессора</a:t>
            </a:r>
          </a:p>
          <a:p>
            <a:pPr marL="7969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Количество транзакций в секунду</a:t>
            </a:r>
          </a:p>
          <a:p>
            <a:pPr marL="7969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Пропускная способность</a:t>
            </a:r>
          </a:p>
          <a:p>
            <a:pPr marL="7969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Запросы в секунду</a:t>
            </a:r>
          </a:p>
          <a:p>
            <a:pPr marL="7969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ответов на запросы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15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3407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65475" y="2031823"/>
            <a:ext cx="45719" cy="29929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73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10876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КОНФИГУРАЦИОННОЕ ТЕСТИРОВАНИЕ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438" y="1462703"/>
            <a:ext cx="11467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Вариант тестирования программного обеспечения на компьютере с различными настройками аппаратного или программного обеспечения, а именно операционной системы, браузера, поддерживаемых драйверов и т.д.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16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3883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461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10876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КОНФИГУРАЦИОННОЕ ТЕСТИРОВАНИЕ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438" y="1462703"/>
            <a:ext cx="11266060" cy="4590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Цели:</a:t>
            </a:r>
          </a:p>
          <a:p>
            <a:pPr marL="7969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Профилирование системы</a:t>
            </a:r>
          </a:p>
          <a:p>
            <a:pPr marL="7969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Миграция системы</a:t>
            </a:r>
          </a:p>
          <a:p>
            <a:pPr marL="7969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Удовлетворенность производительностью</a:t>
            </a:r>
          </a:p>
          <a:p>
            <a:pPr marL="7969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Сравнение систем</a:t>
            </a:r>
          </a:p>
          <a:p>
            <a:pPr marL="7969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Определение критичного элемента системы</a:t>
            </a:r>
          </a:p>
          <a:p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Уровни:</a:t>
            </a:r>
          </a:p>
          <a:p>
            <a:pPr marL="7969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Серверный</a:t>
            </a:r>
          </a:p>
          <a:p>
            <a:pPr marL="7969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Клиентский</a:t>
            </a:r>
          </a:p>
          <a:p>
            <a:pPr marL="454025">
              <a:lnSpc>
                <a:spcPct val="150000"/>
              </a:lnSpc>
            </a:pP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17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3407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65475" y="2031823"/>
            <a:ext cx="45719" cy="21051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A3D1B47-407B-46E4-B23A-CB781C6F2DA0}"/>
              </a:ext>
            </a:extLst>
          </p:cNvPr>
          <p:cNvSpPr/>
          <p:nvPr/>
        </p:nvSpPr>
        <p:spPr>
          <a:xfrm>
            <a:off x="365475" y="4706114"/>
            <a:ext cx="45719" cy="8157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78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97236"/>
            <a:ext cx="10139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ЭРГОНОМИЧНОСТИ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438" y="1462703"/>
            <a:ext cx="1126606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Исследование, выполняемое с целью определения, удобен ли некоторый искусственный объект (такой как веб-страница, пользовательский интерфейс или устройство) для его предполагаемого применения. Это метод оценки удобства продукта в использовании, основанный на привлечении пользователей в качестве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тестировщиков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испытателей и суммировании полученных от них выводов.</a:t>
            </a:r>
          </a:p>
          <a:p>
            <a:endParaRPr lang="ru-RU" sz="2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18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0645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129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97236"/>
            <a:ext cx="9770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СОВМЕСТИМОСТИ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438" y="1462703"/>
            <a:ext cx="11266060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Тестирование, целью которого является проверка корректной работы приложения в определенном окружении.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19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0645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95325" y="3491924"/>
            <a:ext cx="110144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Аппаратная платформа;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Сетевые устройства;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Периферия </a:t>
            </a:r>
            <a:r>
              <a:rPr lang="ru-RU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(принтеры,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CD/DVD-</a:t>
            </a:r>
            <a:r>
              <a:rPr lang="ru-RU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приводы, веб-камеры и пр.)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Операционная система </a:t>
            </a:r>
            <a:r>
              <a:rPr lang="ru-RU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Unix, Windows, </a:t>
            </a:r>
            <a:r>
              <a:rPr lang="en-US" sz="2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...)</a:t>
            </a:r>
            <a:r>
              <a:rPr lang="ru-RU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Базы данных (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Oracle, MS SQL, MySQL, ...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Системное программное обеспечение (</a:t>
            </a:r>
            <a:r>
              <a:rPr lang="ru-RU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веб-сервер, </a:t>
            </a:r>
            <a:r>
              <a:rPr lang="ru-RU" sz="2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файрволл</a:t>
            </a:r>
            <a:r>
              <a:rPr lang="ru-RU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антивирус, ...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Браузеры (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Explorer, Firefox, Opera, Chrome, Safari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475" y="3491924"/>
            <a:ext cx="129826" cy="30469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2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0876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НЕФУНКЦИОНАЛЬНОЕ ТЕСТИРОВАНИЯ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Тестирование, которое проводится для оценки характеристик программного обеспечения. Проверяется не корректность работы функций приложения, а сопутствующие характеристики.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76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97236"/>
            <a:ext cx="9770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СОВМЕСТИМОСТИ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20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0645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21958" y="1396793"/>
            <a:ext cx="110144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Виды совместимости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типам данных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Семантическая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Физическая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Совместимость протокола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Совместимость формата данных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0645" y="1476693"/>
            <a:ext cx="64913" cy="20211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78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5715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ТЕСТИРОВАНИЕ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438" y="1462703"/>
            <a:ext cx="112660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Тестирование, проверяющее соответствие внешнего вида продукта заявленным дизайнам и требованиям. </a:t>
            </a:r>
          </a:p>
          <a:p>
            <a:endParaRPr lang="ru-RU" sz="2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21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3407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381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9401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ГЛОБАЛИЗАЦИИ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438" y="1324202"/>
            <a:ext cx="1146741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Локализация программного обеспечения</a:t>
            </a:r>
          </a:p>
          <a:p>
            <a:pPr algn="just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 адаптации программного обеспечения к культуре какой-либо страны. Как частность — перевод пользовательского интерфейса, документации и сопутствующих файлов программного обеспечения с одного языка на другой.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22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3883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6438" y="3167772"/>
            <a:ext cx="1146741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Интернационализация программного обеспечения</a:t>
            </a:r>
          </a:p>
          <a:p>
            <a:pPr algn="just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Технологические приёмы разработки, упрощающие адаптацию продукта к языковым и культурным особенностям региона (регионов), отличного от того, в котором разрабатывался продукт.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475" y="5011341"/>
            <a:ext cx="11467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Отличие локализации от интернационализации:</a:t>
            </a:r>
          </a:p>
          <a:p>
            <a:pPr algn="just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Интернационализация производится на начальных этапах разработки, в то время как локализация — для каждого целевого языка</a:t>
            </a:r>
          </a:p>
        </p:txBody>
      </p:sp>
    </p:spTree>
    <p:extLst>
      <p:ext uri="{BB962C8B-B14F-4D97-AF65-F5344CB8AC3E}">
        <p14:creationId xmlns:p14="http://schemas.microsoft.com/office/powerpoint/2010/main" val="1041449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9401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ГЛОБАЛИЗАЦИИ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23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3883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2088" y="1540335"/>
            <a:ext cx="11266060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Наличия перевода во всем приложении;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Отображения букв/символов языков;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Корректность сортировки и фильтрации в разных локализациях;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Графическое отображение текста;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Отображение аудио и видео материалов;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Форматы даты, времени, чисел, валюты, меры весов, расстояния, и т.д.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5475" y="1540335"/>
            <a:ext cx="72675" cy="28212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64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6083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A/B </a:t>
            </a:r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438" y="1462703"/>
            <a:ext cx="11266060" cy="226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 маркетингового исследования, суть которого заключается в том, что контрольная группа элементов сравнивается с набором тестовых групп, в которых один или несколько показателей были изменены, для того, чтобы выяснить, какие из изменений улучшают целевой показатель. </a:t>
            </a:r>
            <a:endParaRPr lang="ru-RU" sz="2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24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3407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355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7625" y="489569"/>
            <a:ext cx="124893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НА ОТКАЗ И ВОССТАНОВЛЕНИЕ</a:t>
            </a:r>
            <a:endParaRPr lang="en-US" sz="42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438" y="1462703"/>
            <a:ext cx="112660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Тестирование, которое проверяет продукт с точки зрения способности противостоять и успешно восстанавливаться после возможных сбоев, возникших в связи с ошибками программного обеспечения, отказами оборудования или проблемами связи. Целью данного вида тестирования является проверка систем восстановления, которые, в случае возникновения сбоев, обеспечат сохранность и целостность данных тестируемого продукта.</a:t>
            </a:r>
            <a:endParaRPr lang="ru-RU" sz="2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25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3407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398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9770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ПО СТАНДАРТАМ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438" y="1462703"/>
            <a:ext cx="11266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  <a:buClr>
                <a:srgbClr val="FF0000"/>
              </a:buClr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 тестирования для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old" panose="020B0704020202020204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определения соответствия компонента или системы стандартам, нормам и правилам.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26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3407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8755" y="3048000"/>
            <a:ext cx="3684022" cy="170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ISO/IEC 25010:2011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Apple guidelines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 guidelines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78525" y="3210876"/>
            <a:ext cx="0" cy="13811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163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9770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 ПРЕРЫВАНИЯ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438" y="1462703"/>
            <a:ext cx="11266060" cy="1152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мобильного программного обеспечения на корректность обработки различных прерываний в работе приложения. </a:t>
            </a:r>
            <a:endParaRPr lang="ru-RU" sz="2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27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3407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0149" y="3048000"/>
            <a:ext cx="110423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Входящие звонки;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СМС сообщения;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Системные сообщения (напр. низкий уровень заряда батареи)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Screen-lock;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Уход в спящий режим.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78525" y="3210876"/>
            <a:ext cx="0" cy="25517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956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8664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СОЕДИНЕНИЯ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438" y="1462703"/>
            <a:ext cx="11266060" cy="1152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мобильного программного обеспечения на корректность работы на различных типах соединений. </a:t>
            </a:r>
            <a:endParaRPr lang="ru-RU" sz="2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28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3407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0149" y="3048000"/>
            <a:ext cx="110423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2G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3G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4G;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Wi-Fi;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connection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78525" y="3210876"/>
            <a:ext cx="0" cy="3075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65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862" y="443403"/>
            <a:ext cx="607089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КРИТЕРИИ КАЧЕСТВА</a:t>
            </a:r>
            <a:endParaRPr 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2088" y="1540335"/>
            <a:ext cx="11266060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Надежность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Производительность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Удобство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Масштабируемость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Безопасность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Портируемость</a:t>
            </a:r>
            <a:endParaRPr lang="ru-RU" sz="2400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5475" y="1540336"/>
            <a:ext cx="55387" cy="26787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22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862" y="443403"/>
            <a:ext cx="1057212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ПАРАМЕТРЫ НЕФ-ГО ТЕСТИРОВАНИЯ</a:t>
            </a:r>
            <a:endParaRPr 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2088" y="1540335"/>
            <a:ext cx="11266060" cy="5180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Безопасность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Надежность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Живучесть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Наличие (зависимость от системы)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Удобство использование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Масштабируемость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Совместимость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Эффективность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Гибкость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Портативность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Возможность повторного использования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5475" y="1540335"/>
            <a:ext cx="55387" cy="49620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25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41922"/>
            <a:ext cx="1230336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ВИДЫ НЕФУНКЦИОНАЛЬНОГО ТЕСТИРОВАНИЯ</a:t>
            </a:r>
            <a:endParaRPr 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4172" y="1304372"/>
            <a:ext cx="11266060" cy="5652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Инсталяционное</a:t>
            </a:r>
            <a:r>
              <a:rPr lang="ru-RU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тестирование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производительности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безопасности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эргономичности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совместимости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</a:t>
            </a:r>
            <a:r>
              <a:rPr lang="ru-RU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локализации и интернационализации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A/B </a:t>
            </a:r>
            <a:r>
              <a:rPr lang="ru-RU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на отказ и восстановление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на соответствие стандартам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на прерывания (Мобильное ПО)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соединения (Мобильное ПО)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6504" y="1358007"/>
            <a:ext cx="201012" cy="53634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921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10139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ИНСТАЛЯЦИОННОЕ ТЕСТИРОВАНИЕ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438" y="1462703"/>
            <a:ext cx="11467412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уровня корректности установки некоего программного продукта в искусственно созданной среде с целью выявления степени ее готовности к эксплуатации.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6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3883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914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475" y="452436"/>
            <a:ext cx="433965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ИНСТАЛЛЯТОРЫ</a:t>
            </a:r>
            <a:endParaRPr 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4172" y="1304372"/>
            <a:ext cx="11266060" cy="5550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Что необходимо учитывать при создании инсталлятора: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Глубокое взаимодействие с ОС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Совместимость библиотек, компонент или драйверов с разными платформами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Удобство использования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Дизайн и стиль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Совместимость настроек и документов в разных версиях приложения.</a:t>
            </a:r>
          </a:p>
          <a:p>
            <a:pPr>
              <a:spcAft>
                <a:spcPts val="800"/>
              </a:spcAft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Риски:</a:t>
            </a:r>
          </a:p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Риск потери пользовательских данных</a:t>
            </a:r>
          </a:p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Риск вывода ОС из строя</a:t>
            </a:r>
          </a:p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Риск неработоспособности приложения</a:t>
            </a:r>
          </a:p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Риск некорректной работы приложения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9459" y="1868905"/>
            <a:ext cx="45719" cy="25504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5">
            <a:extLst>
              <a:ext uri="{FF2B5EF4-FFF2-40B4-BE49-F238E27FC236}">
                <a16:creationId xmlns:a16="http://schemas.microsoft.com/office/drawing/2014/main" id="{725D5C48-C4A2-9686-19E8-05FC9BE25D4B}"/>
              </a:ext>
            </a:extLst>
          </p:cNvPr>
          <p:cNvSpPr/>
          <p:nvPr/>
        </p:nvSpPr>
        <p:spPr>
          <a:xfrm flipH="1">
            <a:off x="459459" y="4989095"/>
            <a:ext cx="45719" cy="17323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8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11614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ПРОИЗВОДИТЕЛЬНОСТИ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438" y="1462703"/>
            <a:ext cx="11266060" cy="5317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Комплекс тестов определяющих поведение приложения при нормальной и предельной нагрузках.</a:t>
            </a:r>
          </a:p>
          <a:p>
            <a:pPr>
              <a:lnSpc>
                <a:spcPct val="150000"/>
              </a:lnSpc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Подвиды нагрузочного тестирования:</a:t>
            </a:r>
          </a:p>
          <a:p>
            <a:pPr marL="7969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производительности;</a:t>
            </a:r>
          </a:p>
          <a:p>
            <a:pPr marL="7969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Нагрузочное тестирование;</a:t>
            </a:r>
          </a:p>
          <a:p>
            <a:pPr marL="7969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Стресс-тестирование;</a:t>
            </a:r>
          </a:p>
          <a:p>
            <a:pPr marL="7969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стабильности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7969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Конфигурационное тестирование.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8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3407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65475" y="4094192"/>
            <a:ext cx="120300" cy="2509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94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11614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ПРОИЗВОДИТЕЛЬНОСТИ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438" y="1462703"/>
            <a:ext cx="11266060" cy="4682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 производительности — </a:t>
            </a:r>
            <a:r>
              <a:rPr lang="ru-RU" sz="240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тестирование, которое проводится с целью определения, как быстро работает вычислительная система или её часть под определённой нагрузкой. Также может служить для проверки и подтверждения других атрибутов качества системы, таких как масштабируемость, надёжность и потребление ресурсов</a:t>
            </a:r>
          </a:p>
          <a:p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Задачи тестирования производительности:</a:t>
            </a:r>
          </a:p>
          <a:p>
            <a:pPr marL="7969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Измерение времени выполнения операций при определенной нагрузке</a:t>
            </a:r>
          </a:p>
          <a:p>
            <a:pPr marL="7969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Определение количества пользователей, могущих одновременно работать с приложением</a:t>
            </a:r>
          </a:p>
          <a:p>
            <a:pPr marL="7969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Определение границ приемлемой производительности</a:t>
            </a:r>
          </a:p>
          <a:p>
            <a:pPr marL="79692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производительности на предельных и стрессовых нагрузках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9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3407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65475" y="3993788"/>
            <a:ext cx="140552" cy="20785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66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2892</TotalTime>
  <Words>1139</Words>
  <Application>Microsoft Office PowerPoint</Application>
  <PresentationFormat>Широкоэкранный</PresentationFormat>
  <Paragraphs>230</Paragraphs>
  <Slides>28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5" baseType="lpstr">
      <vt:lpstr>Arial</vt:lpstr>
      <vt:lpstr>Arial Bold</vt:lpstr>
      <vt:lpstr>Calibri</vt:lpstr>
      <vt:lpstr>Calibri Light</vt:lpstr>
      <vt:lpstr>Courier New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Axana Skinder</dc:creator>
  <cp:lastModifiedBy>Артур Мущук</cp:lastModifiedBy>
  <cp:revision>157</cp:revision>
  <dcterms:created xsi:type="dcterms:W3CDTF">2017-08-15T13:37:41Z</dcterms:created>
  <dcterms:modified xsi:type="dcterms:W3CDTF">2023-10-23T00:20:30Z</dcterms:modified>
</cp:coreProperties>
</file>