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436" r:id="rId3"/>
    <p:sldId id="455" r:id="rId4"/>
    <p:sldId id="456" r:id="rId5"/>
    <p:sldId id="439" r:id="rId6"/>
    <p:sldId id="457" r:id="rId7"/>
    <p:sldId id="458" r:id="rId8"/>
    <p:sldId id="459" r:id="rId9"/>
    <p:sldId id="460" r:id="rId10"/>
    <p:sldId id="426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9" r:id="rId32"/>
    <p:sldId id="490" r:id="rId33"/>
    <p:sldId id="491" r:id="rId34"/>
    <p:sldId id="481" r:id="rId35"/>
    <p:sldId id="492" r:id="rId36"/>
    <p:sldId id="493" r:id="rId37"/>
    <p:sldId id="482" r:id="rId38"/>
    <p:sldId id="483" r:id="rId39"/>
    <p:sldId id="484" r:id="rId40"/>
    <p:sldId id="485" r:id="rId41"/>
    <p:sldId id="486" r:id="rId42"/>
    <p:sldId id="487" r:id="rId43"/>
    <p:sldId id="4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4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4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70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5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4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3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75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9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8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4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0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54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6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ТЕХНИКИ</a:t>
            </a:r>
          </a:p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 ДИЗАЙНА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ТД МЕТОДОМ ЧЕРНОГО ЯЩИКА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Эквивалентное разбиение;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граничных значений;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таблицы решений;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таблицы переходов;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по сценариям использования.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2862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ЭКВИВАЛЕНТНОЕ РАЗБИЕНИЕ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 для программного обеспечения или системы разбиваются на 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от которых ожидается сходное поведение, то есть они должны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обрабатываться аналогичным образом.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группы называются 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классами эквивалентности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2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7975" y="142875"/>
            <a:ext cx="4791075" cy="1409700"/>
          </a:xfrm>
          <a:prstGeom prst="wedgeRoundRectCallout">
            <a:avLst>
              <a:gd name="adj1" fmla="val -56403"/>
              <a:gd name="adj2" fmla="val 7804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от 1 до 17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0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7975" y="142875"/>
            <a:ext cx="4791075" cy="1263936"/>
          </a:xfrm>
          <a:prstGeom prst="wedgeRoundRectCallout">
            <a:avLst>
              <a:gd name="adj1" fmla="val -56403"/>
              <a:gd name="adj2" fmla="val 7804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от 1 до 17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847974" y="1662689"/>
            <a:ext cx="4791075" cy="1409700"/>
          </a:xfrm>
          <a:prstGeom prst="wedgeRoundRectCallout">
            <a:avLst>
              <a:gd name="adj1" fmla="val -58193"/>
              <a:gd name="adj2" fmla="val 7263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2: от 18 до 65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8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7975" y="142875"/>
            <a:ext cx="4791075" cy="1263936"/>
          </a:xfrm>
          <a:prstGeom prst="wedgeRoundRectCallout">
            <a:avLst>
              <a:gd name="adj1" fmla="val -56403"/>
              <a:gd name="adj2" fmla="val 7804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от 1 до 17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847974" y="1662689"/>
            <a:ext cx="4791075" cy="1409700"/>
          </a:xfrm>
          <a:prstGeom prst="wedgeRoundRectCallout">
            <a:avLst>
              <a:gd name="adj1" fmla="val -58193"/>
              <a:gd name="adj2" fmla="val 7263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2: от 18 до 65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847973" y="5207603"/>
            <a:ext cx="4791075" cy="1409700"/>
          </a:xfrm>
          <a:prstGeom prst="wedgeRoundRectCallout">
            <a:avLst>
              <a:gd name="adj1" fmla="val -61175"/>
              <a:gd name="adj2" fmla="val -5709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3: от 66 до 99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6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67250" y="3810000"/>
            <a:ext cx="2247900" cy="2546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АНАЛИЗ ГРАНИЧНЫХ ЗНАЧЕНИЙ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Поведение на границах эквивалентных областей имеет наибольшие шансы быть некорректным, таким образом границы являются потенциальным источником дефектов. Минимальные и максимальные значения сегмента являются граничными значениями.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7061" y="4053210"/>
            <a:ext cx="2085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 -1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+1</a:t>
            </a:r>
          </a:p>
        </p:txBody>
      </p:sp>
    </p:spTree>
    <p:extLst>
      <p:ext uri="{BB962C8B-B14F-4D97-AF65-F5344CB8AC3E}">
        <p14:creationId xmlns:p14="http://schemas.microsoft.com/office/powerpoint/2010/main" val="356432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0499" y="2225901"/>
            <a:ext cx="46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от 1 до 17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9912" y="3691856"/>
            <a:ext cx="4797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от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6774" y="5207603"/>
            <a:ext cx="4797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от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99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0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0499" y="2225901"/>
            <a:ext cx="46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от 1 до 17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0500" y="3043560"/>
            <a:ext cx="1792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 -1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+1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7023" y="3043560"/>
            <a:ext cx="357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пустое поле «Возраст»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5100" y="3043560"/>
            <a:ext cx="430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«Кредит не разрешен»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«Кредит не разрешен»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«Кредит не разрешен»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«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Кредит на недвижимость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Кредит на покупку авто»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275" y="1724023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до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3275" y="2225901"/>
            <a:ext cx="5268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от 18 до 65 лет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0500" y="3043560"/>
            <a:ext cx="1792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 -1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+1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7023" y="3043560"/>
            <a:ext cx="357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5100" y="3043560"/>
            <a:ext cx="430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«Кредит не разрешен»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кредита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кредита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кредита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«Потребительский кредит»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4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ДИЗАЙН (ТД)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 процесса тестирования ПО, на котором проектируются и создаются тестовые случаи (тест кейсы,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чеклисты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тест сценарии), в соответствии с определёнными ранее критериями качества и целями тестирования.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1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275" y="1724023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3275" y="2225901"/>
            <a:ext cx="5268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от 66 до 99 лет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0500" y="3043560"/>
            <a:ext cx="1792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 -1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+1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7023" y="3043560"/>
            <a:ext cx="357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5099" y="3043560"/>
            <a:ext cx="5286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кредита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«Потребительский кредит»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«Потребительский кредит»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«Потребительский кредит»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Система не позволяет ввести больше двух символов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62925" y="1399410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6775" y="5760027"/>
            <a:ext cx="11010900" cy="5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11696" y="290959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«ДАТА РОЖДЕНИЯ»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1266825"/>
            <a:ext cx="46281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Формат: ДД.ММ.ГГГГ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День (значение):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09059"/>
              </p:ext>
            </p:extLst>
          </p:nvPr>
        </p:nvGraphicFramePr>
        <p:xfrm>
          <a:off x="866775" y="2330862"/>
          <a:ext cx="10744200" cy="276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Январь, март, май, июль, август, октябрь,</a:t>
                      </a:r>
                      <a:r>
                        <a:rPr lang="ru-RU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декабрь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Февраль</a:t>
                      </a:r>
                    </a:p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(високосный год)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Февраль</a:t>
                      </a:r>
                    </a:p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(не високосный год)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Апрель, июнь,</a:t>
                      </a:r>
                      <a:r>
                        <a:rPr lang="ru-RU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сентябрь, ноябрь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8030" y="5266240"/>
            <a:ext cx="11149975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День (формат):</a:t>
            </a:r>
          </a:p>
          <a:p>
            <a:pPr>
              <a:spcBef>
                <a:spcPts val="180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Min 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символа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символа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символа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Max+1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символа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1779" y="269050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E-MAIL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1266825"/>
            <a:ext cx="10799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Формат: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local-part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)@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hostname.domain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60823"/>
              </p:ext>
            </p:extLst>
          </p:nvPr>
        </p:nvGraphicFramePr>
        <p:xfrm>
          <a:off x="2436875" y="2756069"/>
          <a:ext cx="7603998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Local-part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different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1779" y="269050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E-MAIL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1266825"/>
            <a:ext cx="107997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Формат: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local-part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)@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hostname.domain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Size: 256 characters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1640"/>
              </p:ext>
            </p:extLst>
          </p:nvPr>
        </p:nvGraphicFramePr>
        <p:xfrm>
          <a:off x="1733550" y="2344043"/>
          <a:ext cx="8001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Local-part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6775" y="2669809"/>
            <a:ext cx="677108" cy="157350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ФОРМАТ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66775" y="4965404"/>
            <a:ext cx="677108" cy="157350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00231"/>
              </p:ext>
            </p:extLst>
          </p:nvPr>
        </p:nvGraphicFramePr>
        <p:xfrm>
          <a:off x="1733550" y="4569083"/>
          <a:ext cx="80103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ru-RU" sz="18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characters</a:t>
                      </a:r>
                      <a:endParaRPr lang="en-US" sz="1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@a.by;</a:t>
                      </a:r>
                      <a:r>
                        <a:rPr lang="en-US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aa.by; </a:t>
                      </a:r>
                      <a:r>
                        <a:rPr lang="en-US" sz="1800" i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a@.by</a:t>
                      </a:r>
                      <a:r>
                        <a:rPr lang="en-US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1800" i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a@aby</a:t>
                      </a:r>
                      <a:r>
                        <a:rPr lang="en-US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1800" i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a@a.b</a:t>
                      </a:r>
                      <a:endParaRPr lang="en-US" sz="1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a@a.by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257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4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ТАБЛИЦЫ РЕШЕНИЙ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решений содержит триггерные условия, обычно комбинации значений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«истина» и «ложь» для всех входных условий, и результирующие действия для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каждой комбинации условий. Каждый столбец таблицы соотносится с бизнес-правилом, определяющим уникальную комбинацию условий и результат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выполнения действий, связанных с этим правилом.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Стандартом покрытия для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 таблицы решений обычно является наличие хотя бы одного теста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каждой колонки, что обычно включает в себя покрытие всех комбинаций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триггерных условий.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59029" y="1168914"/>
            <a:ext cx="10629900" cy="3233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29059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ПОКУПКИ ПРОЕЗДНЫХ БИЛЕТОВ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75" y="23241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ПЕРИОД: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75" y="1578218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ВИД ТРАНСПОРТА: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975" y="306570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СПОСОБ ОПЛАТЫ: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514850" y="1694750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99517" y="1325418"/>
            <a:ext cx="105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АВТОБУС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6161811" y="1696283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43186" y="1328155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ТРОЛЛЕЙБУС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7951271" y="1694750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7662" y="1325418"/>
            <a:ext cx="87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МЕТРО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9452892" y="1694750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99056" y="1325418"/>
            <a:ext cx="11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ТРАМВАЙ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4514850" y="2402427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72321" y="2033095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ДЕНЬ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6143625" y="2409215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73979" y="20398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НЕДЕЛЯ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7943850" y="2419228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65067" y="2049896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ДЕКАДА</a:t>
            </a:r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9439275" y="2419228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09640" y="2049896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МЕСЯЦ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7948325" y="3187258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90620" y="28179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НАЛИЧНЫМИ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6130325" y="3187258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61480" y="2817926"/>
            <a:ext cx="96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КАРТОЙ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975" y="3807310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 ОПЛАТЕ:   10 РУБЛЕЙ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4574869" y="1752170"/>
            <a:ext cx="113831" cy="11527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6201009" y="2466995"/>
            <a:ext cx="113831" cy="11527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6187709" y="3249865"/>
            <a:ext cx="113831" cy="11527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30050"/>
              </p:ext>
            </p:extLst>
          </p:nvPr>
        </p:nvGraphicFramePr>
        <p:xfrm>
          <a:off x="1270000" y="234632"/>
          <a:ext cx="9829800" cy="630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ВИД</a:t>
                      </a:r>
                      <a:r>
                        <a:rPr lang="ru-RU" baseline="0" dirty="0"/>
                        <a:t> ТРАНСПОРТА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ПЕРИОД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ОПЛАТА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ОЖИДАЕМЫЙ</a:t>
                      </a:r>
                      <a:r>
                        <a:rPr lang="ru-RU" baseline="0" dirty="0"/>
                        <a:t> РЕЗУЛЬТАТ (СУММА)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Автобус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Автобус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Неделя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Автобус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Декада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Автобус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Месяц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Троллейбус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Троллейбус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Неделя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Троллейбус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Декада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Троллейбус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Месяц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Метро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Метро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Неделя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Метро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Декада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Метро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Месяц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Трамвай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Трамвай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Неделя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Трамвай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Декада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Трамвай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Месяц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2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ТАБЛИЦЫ ПЕРЕХОДОВ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может показывать различные отклики в зависимости от текущих условий или предшествовавшей истории состояний. Данный метод позволяет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тестировщику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рассматривать систему с точки зрения её состояний, переходов между состояниями, входов или событий, активизирующих изменения состояний (переходы) и действия, к которым приводят эти переходы. Состояния системы или тестируемого объекта разделяемы, определяемы и конечны.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состояний демонстрирует связи между состояниями и входами и может подсказать возможные некорректные переходы.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2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ДОКУМЕНТООБОРОТА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13680" y="1447800"/>
            <a:ext cx="1610946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Временный документ</a:t>
            </a:r>
          </a:p>
          <a:p>
            <a:pPr algn="ctr"/>
            <a:r>
              <a:rPr lang="en-US" dirty="0"/>
              <a:t>Temporary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2807" y="1552871"/>
            <a:ext cx="12453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«Создать </a:t>
            </a:r>
            <a:endParaRPr lang="en-US" dirty="0"/>
          </a:p>
          <a:p>
            <a:pPr algn="ctr"/>
            <a:r>
              <a:rPr lang="ru-RU" dirty="0"/>
              <a:t>новый </a:t>
            </a:r>
            <a:endParaRPr lang="en-US" dirty="0"/>
          </a:p>
          <a:p>
            <a:pPr algn="ctr"/>
            <a:r>
              <a:rPr lang="ru-RU" dirty="0"/>
              <a:t>документ»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86175" y="2014537"/>
            <a:ext cx="12275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24626" y="2014536"/>
            <a:ext cx="12275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752131" y="1447800"/>
            <a:ext cx="178239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 документ</a:t>
            </a:r>
            <a:endParaRPr lang="en-US" dirty="0"/>
          </a:p>
          <a:p>
            <a:pPr algn="ctr"/>
            <a:r>
              <a:rPr lang="en-US" dirty="0"/>
              <a:t>Saved</a:t>
            </a:r>
          </a:p>
        </p:txBody>
      </p:sp>
      <p:cxnSp>
        <p:nvCxnSpPr>
          <p:cNvPr id="25" name="Straight Arrow Connector 24"/>
          <p:cNvCxnSpPr>
            <a:stCxn id="20" idx="2"/>
          </p:cNvCxnSpPr>
          <p:nvPr/>
        </p:nvCxnSpPr>
        <p:spPr>
          <a:xfrm>
            <a:off x="8643328" y="2581275"/>
            <a:ext cx="0" cy="94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656881" y="3524250"/>
            <a:ext cx="197289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Просмотренный документ</a:t>
            </a:r>
            <a:endParaRPr lang="en-US" dirty="0"/>
          </a:p>
          <a:p>
            <a:pPr algn="ctr"/>
            <a:r>
              <a:rPr lang="en-US" dirty="0"/>
              <a:t>Reviewed</a:t>
            </a: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 flipV="1">
            <a:off x="6657975" y="4090987"/>
            <a:ext cx="9989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875581" y="3524250"/>
            <a:ext cx="178239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Утвержденный документ</a:t>
            </a:r>
            <a:endParaRPr lang="en-US" dirty="0"/>
          </a:p>
          <a:p>
            <a:pPr algn="ctr"/>
            <a:r>
              <a:rPr lang="en-US" dirty="0"/>
              <a:t>Approved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876675" y="4090987"/>
            <a:ext cx="9989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094281" y="3524250"/>
            <a:ext cx="178239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Выполненный документ</a:t>
            </a:r>
          </a:p>
          <a:p>
            <a:pPr algn="ctr"/>
            <a:r>
              <a:rPr lang="en-US" dirty="0"/>
              <a:t>Processed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90228" y="4657725"/>
            <a:ext cx="0" cy="94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763896" y="5588000"/>
            <a:ext cx="225864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Заархивированный документ</a:t>
            </a:r>
            <a:endParaRPr lang="en-US" dirty="0"/>
          </a:p>
          <a:p>
            <a:pPr algn="ctr"/>
            <a:r>
              <a:rPr lang="en-US" dirty="0"/>
              <a:t>Archived</a:t>
            </a:r>
          </a:p>
        </p:txBody>
      </p:sp>
    </p:spTree>
    <p:extLst>
      <p:ext uri="{BB962C8B-B14F-4D97-AF65-F5344CB8AC3E}">
        <p14:creationId xmlns:p14="http://schemas.microsoft.com/office/powerpoint/2010/main" val="2556711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77480"/>
              </p:ext>
            </p:extLst>
          </p:nvPr>
        </p:nvGraphicFramePr>
        <p:xfrm>
          <a:off x="921828" y="1167341"/>
          <a:ext cx="10431972" cy="4079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2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8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Текущее</a:t>
                      </a:r>
                      <a:r>
                        <a:rPr lang="ru-RU" baseline="0" dirty="0"/>
                        <a:t> состояние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Событие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Следующее состояние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«Создать новый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документ»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Temporary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«Создать новый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документ»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Temporary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Заполнение</a:t>
                      </a:r>
                      <a:r>
                        <a:rPr lang="ru-RU" baseline="0" dirty="0"/>
                        <a:t>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Temporary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Заполнение</a:t>
                      </a:r>
                      <a:r>
                        <a:rPr lang="ru-RU" baseline="0" dirty="0"/>
                        <a:t>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Просмотр</a:t>
                      </a:r>
                      <a:r>
                        <a:rPr lang="ru-RU" baseline="0" dirty="0"/>
                        <a:t>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Просмотр</a:t>
                      </a:r>
                      <a:r>
                        <a:rPr lang="ru-RU" baseline="0" dirty="0"/>
                        <a:t>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Rejected to creator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Утверждение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Approve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Approved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Утверждение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Archived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Выполнение действий по документу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Архивация</a:t>
                      </a:r>
                      <a:r>
                        <a:rPr lang="ru-RU" baseline="0" dirty="0"/>
                        <a:t>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5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управление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реализация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110775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СЦЕНАРИИ ИСПОЛЬЗОВАНИЯ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Сценарий использования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описывает взаимодействия между участниками (включая пользователей 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систему) приводящие к полезным результатам для заказчика или пользователя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системы. Сценарии использования могут быть описаны на уровне абстракций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(бизнес сценарий использования, уровень бизнес-процессов, не связанный с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технологией) или на системном уровне (сценарий использования системы 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уровне системного функционала).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33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ХОРОШИЙ ТЕСТ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Предположительно найдет ошибки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избыточен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слишком простой, не и не слишком сложный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процессе создания прорабатываются основной, альтернативный и исключительный пути.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Критерий качества теста- комбинация критерия частоты и критерия важности.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649263"/>
            <a:ext cx="0" cy="110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86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Действия при разработке сценария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Идентификация всех значений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классов эквивалентности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таблиц с комбинациями значений из классов эквивалентности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тест-кейсов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32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649263"/>
            <a:ext cx="0" cy="1866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97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Ошибки при написании сценариев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Сценарий начинает система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предсказывает действия пользователя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внутренних сбоев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устранению вместо альтернатив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33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89098" y="1649263"/>
            <a:ext cx="0" cy="1502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257175"/>
            <a:ext cx="10210800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600" b="1" spc="50" dirty="0">
                <a:solidFill>
                  <a:srgbClr val="1F497D"/>
                </a:solidFill>
                <a:latin typeface="Verdana" panose="020B0604030504040204" pitchFamily="34" charset="0"/>
              </a:rPr>
              <a:t>UC-3-4 - Enter time for treatments</a:t>
            </a:r>
          </a:p>
          <a:p>
            <a:pPr>
              <a:spcBef>
                <a:spcPts val="300"/>
              </a:spcBef>
            </a:pP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enters time for treatments</a:t>
            </a:r>
            <a:endParaRPr lang="en-US" sz="1600" dirty="0">
              <a:latin typeface="Verdana" panose="020B0604030504040204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600" b="1" cap="all" spc="70" dirty="0">
                <a:latin typeface="Verdana" panose="020B0604030504040204" pitchFamily="34" charset="0"/>
              </a:rPr>
              <a:t>Main Success Scenario</a:t>
            </a:r>
          </a:p>
          <a:p>
            <a:pPr marL="342900" marR="0" lvl="0" indent="-3429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[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Visit-Based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]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User selects number of minutes spent on a treatment.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sets Unit value for that item to 1.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automatically updates minutes and items summary for the visit.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[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Time-Based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- Group 1]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User selects number of minutes spent on a treatment.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adds this time to current total for 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Time-Based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re-calculates total number of billable units.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redistributes units between treatments according to Group 1 billing rules (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UC-13-1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)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[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Time-Based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- Group 2/3]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User selects number of minutes spent on a treatment.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adds this time to current total for 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Time-Based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re-calculates number of billable units for this treatment..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1600" b="1" cap="all" spc="70" dirty="0">
                <a:solidFill>
                  <a:srgbClr val="404040"/>
                </a:solidFill>
                <a:latin typeface="Verdana" panose="020B0604030504040204" pitchFamily="34" charset="0"/>
              </a:rPr>
              <a:t>Alternative Scenarios</a:t>
            </a:r>
            <a:endParaRPr lang="en-US" sz="1600" b="1" cap="all" spc="70" dirty="0">
              <a:latin typeface="Verdana" panose="020B060403050404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1.2.a User selected 1-7 minutes.</a:t>
            </a:r>
          </a:p>
          <a:p>
            <a:pPr marL="457200" marR="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1. The system keeps unit value at '-' (8 minutes required to bill for a Visit-Based Treatment)</a:t>
            </a:r>
            <a:endParaRPr lang="en-US" sz="1600" dirty="0">
              <a:effectLst/>
              <a:latin typeface="Verdana" panose="020B0604030504040204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5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ПОПАРНОЕ 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71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Попарное тестирование – техника, которая предполагает, что тестовые сценарии разрабатываются таким образом, чтобы выполнить все возможные отдельные комбинации каждой пары входных параметров</a:t>
            </a:r>
          </a:p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Рассмотрим пример. Возьмем наушники с такими характеристиками: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подключения (беспроводной или проводной)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Микрофон (включен или выключен)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Подсветка (включена или выключена)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41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ПОПАРНОЕ ТЕСТИРОВАНИЕ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C6CDD-5A4D-4826-B29D-4CA868D0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5916"/>
            <a:ext cx="5448300" cy="5143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98B29B-6D20-4B5E-9A4E-5D2EFE67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091" y="2276105"/>
            <a:ext cx="52673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47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ТД МЕТОДОМ БЕЛОГО ЯЩИКА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Компонентный уровень: </a:t>
            </a:r>
          </a:p>
          <a:p>
            <a:pPr marL="342900"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компонента программного обеспечения, т.е. операторы, альтернативы, ветви или определенные пути;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Интеграционный уровень:</a:t>
            </a:r>
          </a:p>
          <a:p>
            <a:pPr marL="342900"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может быть представлена деревом вызовов (диаграмма, в которой модули вызывают другие модули);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уровень: </a:t>
            </a:r>
          </a:p>
          <a:p>
            <a:pPr marL="342900"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может представлять собой структуру меню, бизнес-процессов или же схему веб-страницы.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3877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2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ТЕХНИКИ ТЕСТ ДИЗАЙНА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покрытия операторов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coverage testing)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покрытия альтернатив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(decision coverage testing)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покрытия условий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(condition coverage testing)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1741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49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5" y="338584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ПОКРЫТИЯ ОПЕРАТОРОВ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Техника тестирования, которая включает в себя выполнение всех операторов хотя бы единожды. Полученная метрика позволяет высчитать количество операторов, которые были выполнены и которые вообще есть в коде.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771" y="4637068"/>
            <a:ext cx="368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Покрытие операторов =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9224" y="4344259"/>
            <a:ext cx="4885055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выполненных операторов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939224" y="4998790"/>
            <a:ext cx="4873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39224" y="4981996"/>
            <a:ext cx="4861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кол-во операторов в коде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73930" y="4666500"/>
            <a:ext cx="117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100</a:t>
            </a:r>
          </a:p>
        </p:txBody>
      </p:sp>
    </p:spTree>
    <p:extLst>
      <p:ext uri="{BB962C8B-B14F-4D97-AF65-F5344CB8AC3E}">
        <p14:creationId xmlns:p14="http://schemas.microsoft.com/office/powerpoint/2010/main" val="170154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9098" y="3924300"/>
            <a:ext cx="11321902" cy="2247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ТЕХНИК ТД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тестовые условия, тестовые случаи (проверки) и тестовые данные.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098" y="4080828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 field, unique =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098" y="4542493"/>
            <a:ext cx="11057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Тестовый случай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проверить уникальность поля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Тестовые условия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Приложение корректно установлено и доступно для тестирования.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Тестовые данные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 базе данных существует пользователь с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Login=Ivan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0593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584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ПОКРЫТИЯ АЛЬТЕРНАТИВ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Техника тестирования, которая связана с тестированием ветвей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branches)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вариантов «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и «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для оператора «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методе тестирования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 тестовые сценарии создаются для выполнения определенных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результатов альтернатив. Ветви исходят из точек альтернатив в программном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коде и показывают передачу управления различным участкам кода.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984" y="5259401"/>
            <a:ext cx="3684405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Покрытие альтернатив =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256" y="4945360"/>
            <a:ext cx="5718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протестированных альтернатив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39224" y="5591691"/>
            <a:ext cx="4873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39224" y="5582566"/>
            <a:ext cx="4978029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кол-во альтернатив в коде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94714" y="5225160"/>
            <a:ext cx="117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100</a:t>
            </a:r>
          </a:p>
        </p:txBody>
      </p:sp>
    </p:spTree>
    <p:extLst>
      <p:ext uri="{BB962C8B-B14F-4D97-AF65-F5344CB8AC3E}">
        <p14:creationId xmlns:p14="http://schemas.microsoft.com/office/powerpoint/2010/main" val="3607633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584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ПОКРЫТИЯ АЛЬТЕРНАТИВ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альтернатив - это вид тестирования потока управления, так как оно описывает прохождение определенного потока через точки альтернативы. Покрытие альтернатив более строгое, чем покрытие операторов: 100% покрытие альтернатив обеспечивает 100% покрытие операторов, но не наоборот.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2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20002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ПОКРЫТИЯ УСЛОВИЙ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Покрытие условий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покрытие множественных условий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(multiple condition)  -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более высокий уровень покрытия структуры кода после покрытия альтернатив. Техника предполагает покрытие всех условий, которые могут повлиять на результат принятия решения.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49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ДИЗАЙН НА ОСНОВЕ ОПЫТА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Предположения об ошибках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guessing technique)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Исследовательское тестирование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testing)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10618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4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КАТЕГОРИИ ТЕХНИК ТД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475" y="1671468"/>
            <a:ext cx="10688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тестов методом черного ящика;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создания тестов на основе опыта;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тестов методом белого ящика.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595268"/>
            <a:ext cx="0" cy="1830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2750" y="390075"/>
            <a:ext cx="33938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ЧЕРНОГО ЯЩИКА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88" y="1595754"/>
            <a:ext cx="4703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Техника базируется на анализе спецификаций или других проектных документов, описывающих требования к системе.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296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67195" y="390075"/>
            <a:ext cx="31470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БЕЛОГО ЯЩИКА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517" y="1595754"/>
            <a:ext cx="4612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Техника базируется на анализе внутренней структуры компонентов системы.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0552" y="5255636"/>
            <a:ext cx="3887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 ОСНОВЕ ОПЫТА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89481" y="4258051"/>
            <a:ext cx="1290863" cy="1336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19507" y="4258051"/>
            <a:ext cx="1195383" cy="1336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ТЕХНИК ТД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771" y="1415803"/>
            <a:ext cx="999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тестов методом черного ящика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98" y="2000578"/>
            <a:ext cx="1105786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описания задач, которые должны быть решены, программных продуктов или их компонентов, используются модели - формальные или неформальные;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этих моделей систематически выводятся тестовые сценарии.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9098" y="2000578"/>
            <a:ext cx="0" cy="1723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7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ТЕХНИК ТД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771" y="1415803"/>
            <a:ext cx="999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тестов методом белого ящика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98" y="2000578"/>
            <a:ext cx="110578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Тестовые сценарии выводятся на основе информации о том, как спроектировано программное обеспечение (например, на основе программного кода и подробного описания проектного решения).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программного обеспечения может быть измерена величина покрытия для имеющихся тестовых сценариев, и последующие тестовые сценарии могут разрабатываться для систематического увеличения покрытия.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9098" y="2090568"/>
            <a:ext cx="0" cy="2624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1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ТЕХНИК ТД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771" y="1415803"/>
            <a:ext cx="950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создания тестов на основе опыта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98" y="2000578"/>
            <a:ext cx="110578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определения тестовых сценариев используются человеческие знания и опыт.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разработчиков, пользователей и заинтересованных лиц о программном продукте, его использовании и окружении, являются одним источником информации.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Знания о вероятных дефектах и их распределении являются другим источником информации.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9098" y="2090568"/>
            <a:ext cx="0" cy="2895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3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2290</Words>
  <Application>Microsoft Office PowerPoint</Application>
  <PresentationFormat>Широкоэкранный</PresentationFormat>
  <Paragraphs>603</Paragraphs>
  <Slides>43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249</cp:revision>
  <dcterms:created xsi:type="dcterms:W3CDTF">2017-08-15T13:37:41Z</dcterms:created>
  <dcterms:modified xsi:type="dcterms:W3CDTF">2023-11-26T23:14:32Z</dcterms:modified>
</cp:coreProperties>
</file>