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36" r:id="rId3"/>
    <p:sldId id="426" r:id="rId4"/>
    <p:sldId id="459" r:id="rId5"/>
    <p:sldId id="455" r:id="rId6"/>
    <p:sldId id="456" r:id="rId7"/>
    <p:sldId id="460" r:id="rId8"/>
    <p:sldId id="461" r:id="rId9"/>
    <p:sldId id="462" r:id="rId10"/>
    <p:sldId id="463" r:id="rId11"/>
    <p:sldId id="440" r:id="rId12"/>
    <p:sldId id="457" r:id="rId13"/>
    <p:sldId id="458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2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9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ТЕСТОВЫЕ СЛУЧАИ</a:t>
            </a:r>
          </a:p>
          <a:p>
            <a:pPr algn="r"/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TEST CASES</a:t>
            </a:r>
            <a:endParaRPr lang="ru-RU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ТИПИЧНЫЕ ОШИБКИ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 как ожидаемый результат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некорректность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89096" y="1415782"/>
            <a:ext cx="45719" cy="1092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9721" y="3004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TEST CASE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45500"/>
              </p:ext>
            </p:extLst>
          </p:nvPr>
        </p:nvGraphicFramePr>
        <p:xfrm>
          <a:off x="2075746" y="1567086"/>
          <a:ext cx="8136904" cy="4497655"/>
        </p:xfrm>
        <a:graphic>
          <a:graphicData uri="http://schemas.openxmlformats.org/drawingml/2006/table">
            <a:tbl>
              <a:tblPr firstRow="1" bandRow="1"/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Arial Bold" panose="020B0704020202020204"/>
                        </a:rPr>
                        <a:t>ID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0" dirty="0">
                          <a:latin typeface="Arial Bold" panose="020B0704020202020204"/>
                        </a:rPr>
                        <a:t>QALTC-15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Title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Bold" panose="020B0704020202020204"/>
                        </a:rPr>
                        <a:t>UI of “Cancel” button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on Login Form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Summary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Verify that design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“Cancel” button is implemented in accordance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 with the requirements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Precondition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Arial Bold" panose="020B0704020202020204"/>
                        </a:rPr>
                        <a:t>Go to https://stage.test.com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Arial Bold" panose="020B0704020202020204"/>
                        </a:rPr>
                        <a:t>Click “Login” link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on the Home Page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Steps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Expected result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1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Arial Bold" panose="020B0704020202020204"/>
                        </a:rPr>
                        <a:t>1. Check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“Cancel” button on “Login Form” pop-up.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>
                          <a:latin typeface="Arial Bold" panose="020B0704020202020204"/>
                        </a:rPr>
                        <a:t>1.</a:t>
                      </a:r>
                      <a:r>
                        <a:rPr lang="en-US" sz="1800" baseline="0" dirty="0">
                          <a:latin typeface="Arial Bold" panose="020B0704020202020204"/>
                        </a:rPr>
                        <a:t> “Cancel” button has #123ryh22 background color, text “Cancel” has #647fhfjh22 color, Arial, 12 </a:t>
                      </a:r>
                      <a:r>
                        <a:rPr lang="en-US" sz="1800" baseline="0" dirty="0" err="1">
                          <a:latin typeface="Arial Bold" panose="020B0704020202020204"/>
                        </a:rPr>
                        <a:t>pt</a:t>
                      </a:r>
                      <a:r>
                        <a:rPr lang="en-US" sz="1800" baseline="0" dirty="0">
                          <a:latin typeface="Arial Bold" panose="020B0704020202020204"/>
                        </a:rPr>
                        <a:t>, bold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Arial Bold" panose="020B0704020202020204"/>
                        </a:rPr>
                        <a:t>Passed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66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1996" y="32905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 TEST CASE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16549"/>
              </p:ext>
            </p:extLst>
          </p:nvPr>
        </p:nvGraphicFramePr>
        <p:xfrm>
          <a:off x="2334093" y="1442120"/>
          <a:ext cx="8136904" cy="4497655"/>
        </p:xfrm>
        <a:graphic>
          <a:graphicData uri="http://schemas.openxmlformats.org/drawingml/2006/table">
            <a:tbl>
              <a:tblPr firstRow="1" bandRow="1"/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Arial Bold" panose="020B0704020202020204"/>
                        </a:rPr>
                        <a:t>ID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0" dirty="0">
                          <a:latin typeface="Arial Bold" panose="020B0704020202020204"/>
                        </a:rPr>
                        <a:t>QALTC-25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Title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Bold" panose="020B0704020202020204"/>
                        </a:rPr>
                        <a:t>Blank required fields on Login Form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Summary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Verify that error message is displayed if user doesn’t fill in required fields on “Login Form” pop-up.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Precondition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Arial Bold" panose="020B0704020202020204"/>
                        </a:rPr>
                        <a:t>Go to https://stage.test.com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Arial Bold" panose="020B0704020202020204"/>
                        </a:rPr>
                        <a:t>Click “Login” link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on the Home Page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Steps to reproduce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Expected result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1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Arial Bold" panose="020B0704020202020204"/>
                        </a:rPr>
                        <a:t>1. Leave “Login” and “Password” fields blank and click “Login” button.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Bold" panose="020B0704020202020204"/>
                        </a:rPr>
                        <a:t>1.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The red error message </a:t>
                      </a:r>
                      <a:r>
                        <a:rPr lang="en-US" dirty="0">
                          <a:latin typeface="Arial Bold" panose="020B0704020202020204"/>
                        </a:rPr>
                        <a:t>“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Bold" panose="020B0704020202020204"/>
                          <a:ea typeface="+mn-ea"/>
                          <a:cs typeface="+mn-cs"/>
                        </a:rPr>
                        <a:t>Please enter valid Login/Password.</a:t>
                      </a:r>
                      <a:r>
                        <a:rPr lang="en-US" dirty="0">
                          <a:latin typeface="Arial Bold" panose="020B0704020202020204"/>
                        </a:rPr>
                        <a:t>" is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</a:t>
                      </a:r>
                      <a:r>
                        <a:rPr lang="en-US" dirty="0">
                          <a:latin typeface="Arial Bold" panose="020B0704020202020204"/>
                        </a:rPr>
                        <a:t>displayed above “Login” field.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>
                          <a:latin typeface="Arial Bold" panose="020B0704020202020204"/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Arial Bold" panose="020B0704020202020204"/>
                        </a:rPr>
                        <a:t>Failed (QAL-12345)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0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1996" y="32905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 TEST CASE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54697"/>
              </p:ext>
            </p:extLst>
          </p:nvPr>
        </p:nvGraphicFramePr>
        <p:xfrm>
          <a:off x="2334093" y="1315466"/>
          <a:ext cx="8136904" cy="5223446"/>
        </p:xfrm>
        <a:graphic>
          <a:graphicData uri="http://schemas.openxmlformats.org/drawingml/2006/table">
            <a:tbl>
              <a:tblPr firstRow="1" bandRow="1"/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>
                          <a:latin typeface="Arial Bold" panose="020B0704020202020204"/>
                        </a:rPr>
                        <a:t>ID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>
                          <a:latin typeface="Arial Bold" panose="020B0704020202020204"/>
                        </a:rPr>
                        <a:t>QALTC-20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Title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 Bold" panose="020B0704020202020204"/>
                        </a:rPr>
                        <a:t>Successful</a:t>
                      </a:r>
                      <a:r>
                        <a:rPr lang="en-US" sz="1800" baseline="0" dirty="0">
                          <a:latin typeface="Arial Bold" panose="020B0704020202020204"/>
                        </a:rPr>
                        <a:t> login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Summary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Verify that user is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Bold" panose="020B0704020202020204"/>
                        </a:rPr>
                        <a:t> able to log in with valid credentials.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Precondition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eriod"/>
                      </a:pPr>
                      <a:r>
                        <a:rPr lang="en-US" sz="1800" dirty="0">
                          <a:latin typeface="Arial Bold" panose="020B0704020202020204"/>
                        </a:rPr>
                        <a:t>Go to https://stage.test.com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Arial Bold" panose="020B0704020202020204"/>
                        </a:rPr>
                        <a:t>Register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new user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>
                          <a:latin typeface="Arial Bold" panose="020B0704020202020204"/>
                        </a:rPr>
                        <a:t>Log out from the system</a:t>
                      </a:r>
                      <a:endParaRPr lang="en-US" dirty="0">
                        <a:latin typeface="Arial Bold" panose="020B0704020202020204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Arial Bold" panose="020B0704020202020204"/>
                        </a:rPr>
                        <a:t>Click “Login” link</a:t>
                      </a:r>
                      <a:r>
                        <a:rPr lang="en-US" baseline="0" dirty="0">
                          <a:latin typeface="Arial Bold" panose="020B0704020202020204"/>
                        </a:rPr>
                        <a:t> on the Home Page</a:t>
                      </a:r>
                      <a:endParaRPr lang="en-US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Steps to reproduce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700" b="1" dirty="0">
                        <a:latin typeface="HelveticaNeueCy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Expected result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>
                          <a:latin typeface="Arial Bold" panose="020B0704020202020204"/>
                        </a:rPr>
                        <a:t>1. Enter existing login </a:t>
                      </a:r>
                      <a:r>
                        <a:rPr lang="en-US" sz="1800" baseline="0" dirty="0">
                          <a:latin typeface="Arial Bold" panose="020B0704020202020204"/>
                        </a:rPr>
                        <a:t>and valid password. Press “Login” button. 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HelveticaNeueCy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 Bold" panose="020B0704020202020204"/>
                        </a:rPr>
                        <a:t>1.</a:t>
                      </a:r>
                      <a:r>
                        <a:rPr lang="en-US" sz="1800" baseline="0" dirty="0">
                          <a:latin typeface="Arial Bold" panose="020B0704020202020204"/>
                        </a:rPr>
                        <a:t> Page reloads. Message “Hi, &lt;</a:t>
                      </a:r>
                      <a:r>
                        <a:rPr lang="en-US" sz="1800" baseline="0" dirty="0" err="1">
                          <a:latin typeface="Arial Bold" panose="020B0704020202020204"/>
                        </a:rPr>
                        <a:t>first_name_of_the_user</a:t>
                      </a:r>
                      <a:r>
                        <a:rPr lang="en-US" sz="1800" baseline="0" dirty="0">
                          <a:latin typeface="Arial Bold" panose="020B0704020202020204"/>
                        </a:rPr>
                        <a:t>&gt;!” followed by “Logout” link is displayed at the top right corner of the Home Page. </a:t>
                      </a:r>
                      <a:endParaRPr lang="en-US" sz="1800" dirty="0">
                        <a:latin typeface="Arial Bold" panose="020B0704020202020204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4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Post-condition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HelveticaNeueCy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 Bold" panose="020B0704020202020204"/>
                        </a:rPr>
                        <a:t>Click “Logout” link.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1" dirty="0">
                          <a:latin typeface="Arial Bold" panose="020B0704020202020204"/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>
                          <a:latin typeface="Arial Bold" panose="020B0704020202020204"/>
                        </a:rPr>
                        <a:t>Failed (QAL-12345)</a:t>
                      </a: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1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НАПИСАНИЯ ТС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440912"/>
            <a:ext cx="110578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требование = 1 тестовый случай;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шагов не больше 7;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только то, что относится к цели тест кейса;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Шаги, которые не относятся к цели тест кейса – это либо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либо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Post-Conditions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Минимум кликов – максимум результата;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кейсы должны идти последовательно, составляя сценарий;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кейсы должны быть разделены на смысловые части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можно меньше ссылок на сторонние документы;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картинок.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45719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ТЕСТОВЫЙ СЛУЧАЙ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Формально описанный алгоритм тестирования программы, специально созданный для определения возникновения в программе определённой ситуации, определённых выходных данных.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НАПИСАНИЯ ТЕСТОВЫХ СЛУЧАЕВ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878" y="1649263"/>
            <a:ext cx="11057861" cy="502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Структурировать и систематизировать подход к тестированию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Вычислять метрики тестового покрытия и принимать меры по его увеличению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Отслеживать соответствие текущей ситуации плану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Наладить взаимопонимание между заказчиком, разработчиками и тестировщиками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Хранить информацию для длительного использования и обмена опытом между сотрудниками и командами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Повышать качество требований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 вводить в курс дела нового сотрудника, недавно подключившегося к проекту.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49263"/>
            <a:ext cx="0" cy="4875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ЖИЗНЕННЫЙ ЦИКЛ ТЕСТ-КЕЙСА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878" y="1649263"/>
            <a:ext cx="11057861" cy="493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Запланирован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выполнен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Выполняется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Пропущен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skipped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Провален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Пройден успешно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Заблокирован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Закрыт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 доработки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49263"/>
            <a:ext cx="0" cy="4875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8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СЛУЧАЯ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Связанное требование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Краткое название тестового случая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(Summary, Title)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тестового случая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(Goal, Aim, Description)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Предусловия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(Steps)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Ожидаемый результат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(Expected result);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Постусловия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Postcondition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Статус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(Status)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(Level);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342632" y="1415781"/>
            <a:ext cx="45719" cy="5305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СЛУЧАЯ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(Author)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(Notes, Comments)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89098" y="1415782"/>
            <a:ext cx="45719" cy="17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СЛУЧАЯ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(Author)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(Notes, Comments)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89098" y="1415782"/>
            <a:ext cx="45719" cy="17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ВОЙСТВА ХОРОШЕГО ТЕСТ-КЕЙСА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Правильный технический язык и единообразие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Баланс между специфичностью о общностью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Баланс между простотой и сложностью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Показательность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лишних действий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Неизбыточность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 другим тест-кейсам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Демонстративность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Прослеживаемость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Повторяемость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89097" y="1415781"/>
            <a:ext cx="45719" cy="5305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ТИПИЧНЫЕ ОШИБКИ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или плохо написанный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нумерации шагов и ожидаемых результатов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 на другие тест-кейсы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Несоответствующая детализация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Расплывчатые формулировки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событий или результатов в качестве шагов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Выдумывание особенностей поведения приложения и предусловий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Полное копирование других тест-кейсов на разных уровнях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Непонимание принципов работы приложения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типичной функциональности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89097" y="1415781"/>
            <a:ext cx="45719" cy="5305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751</Words>
  <Application>Microsoft Office PowerPoint</Application>
  <PresentationFormat>Широкоэкранный</PresentationFormat>
  <Paragraphs>154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Bold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225</cp:revision>
  <dcterms:created xsi:type="dcterms:W3CDTF">2017-08-15T13:37:41Z</dcterms:created>
  <dcterms:modified xsi:type="dcterms:W3CDTF">2023-11-26T23:33:41Z</dcterms:modified>
</cp:coreProperties>
</file>