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348" r:id="rId3"/>
    <p:sldId id="323" r:id="rId4"/>
    <p:sldId id="324" r:id="rId5"/>
    <p:sldId id="380" r:id="rId6"/>
    <p:sldId id="381" r:id="rId7"/>
    <p:sldId id="382" r:id="rId8"/>
    <p:sldId id="383" r:id="rId9"/>
    <p:sldId id="384" r:id="rId10"/>
    <p:sldId id="385" r:id="rId11"/>
    <p:sldId id="364" r:id="rId12"/>
    <p:sldId id="365" r:id="rId13"/>
    <p:sldId id="386" r:id="rId14"/>
    <p:sldId id="387" r:id="rId15"/>
    <p:sldId id="388" r:id="rId16"/>
    <p:sldId id="390" r:id="rId17"/>
    <p:sldId id="391" r:id="rId18"/>
    <p:sldId id="392" r:id="rId19"/>
    <p:sldId id="389" r:id="rId20"/>
    <p:sldId id="366" r:id="rId21"/>
    <p:sldId id="367" r:id="rId22"/>
    <p:sldId id="368" r:id="rId23"/>
    <p:sldId id="369" r:id="rId24"/>
    <p:sldId id="370" r:id="rId25"/>
    <p:sldId id="393" r:id="rId26"/>
    <p:sldId id="394" r:id="rId27"/>
    <p:sldId id="395" r:id="rId28"/>
    <p:sldId id="39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1A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125" autoAdjust="0"/>
  </p:normalViewPr>
  <p:slideViewPr>
    <p:cSldViewPr snapToGrid="0">
      <p:cViewPr varScale="1">
        <p:scale>
          <a:sx n="67" d="100"/>
          <a:sy n="67" d="100"/>
        </p:scale>
        <p:origin x="57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AFE806-4E79-433F-AB0F-30BDE113010B}" type="doc">
      <dgm:prSet loTypeId="urn:microsoft.com/office/officeart/2005/8/layout/process1" loCatId="process" qsTypeId="urn:microsoft.com/office/officeart/2005/8/quickstyle/simple5" qsCatId="simple" csTypeId="urn:microsoft.com/office/officeart/2005/8/colors/colorful1#1" csCatId="colorful" phldr="1"/>
      <dgm:spPr/>
    </dgm:pt>
    <dgm:pt modelId="{9D61C21D-A324-4216-B315-C1726F3DB863}">
      <dgm:prSet phldrT="[Text]"/>
      <dgm:spPr/>
      <dgm:t>
        <a:bodyPr/>
        <a:lstStyle/>
        <a:p>
          <a:r>
            <a:rPr lang="ru-RU" dirty="0" smtClean="0"/>
            <a:t>Число 1</a:t>
          </a:r>
          <a:endParaRPr lang="en-US" dirty="0"/>
        </a:p>
      </dgm:t>
    </dgm:pt>
    <dgm:pt modelId="{A8FFB6B9-D199-4948-B6C6-89E0603D494C}" type="parTrans" cxnId="{47E06604-77F4-4F33-BBBA-2CEE2B521BD3}">
      <dgm:prSet/>
      <dgm:spPr/>
      <dgm:t>
        <a:bodyPr/>
        <a:lstStyle/>
        <a:p>
          <a:endParaRPr lang="en-US"/>
        </a:p>
      </dgm:t>
    </dgm:pt>
    <dgm:pt modelId="{BBAD3706-49F1-4CCB-966F-B1B7B7B3FA1E}" type="sibTrans" cxnId="{47E06604-77F4-4F33-BBBA-2CEE2B521BD3}">
      <dgm:prSet/>
      <dgm:spPr/>
      <dgm:t>
        <a:bodyPr/>
        <a:lstStyle/>
        <a:p>
          <a:endParaRPr lang="en-US"/>
        </a:p>
      </dgm:t>
    </dgm:pt>
    <dgm:pt modelId="{CD660996-ED77-49AD-AD0A-4E0946DE7C8A}">
      <dgm:prSet phldrT="[Text]"/>
      <dgm:spPr/>
      <dgm:t>
        <a:bodyPr/>
        <a:lstStyle/>
        <a:p>
          <a:r>
            <a:rPr lang="ru-RU" dirty="0" smtClean="0"/>
            <a:t>Оператор</a:t>
          </a:r>
          <a:endParaRPr lang="en-US" dirty="0"/>
        </a:p>
      </dgm:t>
    </dgm:pt>
    <dgm:pt modelId="{D6603B6F-381B-4D1C-9FD5-3626FFFCA925}" type="parTrans" cxnId="{BE1B38DF-B5C8-4391-9930-A9E68D62555B}">
      <dgm:prSet/>
      <dgm:spPr/>
      <dgm:t>
        <a:bodyPr/>
        <a:lstStyle/>
        <a:p>
          <a:endParaRPr lang="en-US"/>
        </a:p>
      </dgm:t>
    </dgm:pt>
    <dgm:pt modelId="{646E6A06-C950-4F24-8DAF-18E6E0A656E8}" type="sibTrans" cxnId="{BE1B38DF-B5C8-4391-9930-A9E68D62555B}">
      <dgm:prSet/>
      <dgm:spPr/>
      <dgm:t>
        <a:bodyPr/>
        <a:lstStyle/>
        <a:p>
          <a:endParaRPr lang="en-US"/>
        </a:p>
      </dgm:t>
    </dgm:pt>
    <dgm:pt modelId="{AC2B8EF8-04F0-442D-86BB-79D4B7BD8CD8}">
      <dgm:prSet phldrT="[Text]"/>
      <dgm:spPr/>
      <dgm:t>
        <a:bodyPr/>
        <a:lstStyle/>
        <a:p>
          <a:r>
            <a:rPr lang="ru-RU" dirty="0" smtClean="0"/>
            <a:t>Число 2</a:t>
          </a:r>
          <a:endParaRPr lang="en-US" dirty="0"/>
        </a:p>
      </dgm:t>
    </dgm:pt>
    <dgm:pt modelId="{954C959B-DC7C-43B6-A46A-20AE9641034B}" type="parTrans" cxnId="{414E7D2F-A251-4BBE-B67E-74EE5EDA98B7}">
      <dgm:prSet/>
      <dgm:spPr/>
      <dgm:t>
        <a:bodyPr/>
        <a:lstStyle/>
        <a:p>
          <a:endParaRPr lang="en-US"/>
        </a:p>
      </dgm:t>
    </dgm:pt>
    <dgm:pt modelId="{9FE8BB98-8092-4752-8C58-CF73C9D61E12}" type="sibTrans" cxnId="{414E7D2F-A251-4BBE-B67E-74EE5EDA98B7}">
      <dgm:prSet/>
      <dgm:spPr/>
      <dgm:t>
        <a:bodyPr/>
        <a:lstStyle/>
        <a:p>
          <a:endParaRPr lang="en-US"/>
        </a:p>
      </dgm:t>
    </dgm:pt>
    <dgm:pt modelId="{7D7C49BD-917A-4B00-AA14-69B5C79C89EF}">
      <dgm:prSet/>
      <dgm:spPr/>
      <dgm:t>
        <a:bodyPr/>
        <a:lstStyle/>
        <a:p>
          <a:r>
            <a:rPr lang="ru-RU" dirty="0" smtClean="0"/>
            <a:t>Результат</a:t>
          </a:r>
          <a:endParaRPr lang="en-US" dirty="0"/>
        </a:p>
      </dgm:t>
    </dgm:pt>
    <dgm:pt modelId="{70620F46-716D-41E0-AB37-CBC76DE8F2F0}" type="parTrans" cxnId="{D5DD9C1B-F56D-40F2-9FBF-5BAEBA1B4CAF}">
      <dgm:prSet/>
      <dgm:spPr/>
      <dgm:t>
        <a:bodyPr/>
        <a:lstStyle/>
        <a:p>
          <a:endParaRPr lang="en-US"/>
        </a:p>
      </dgm:t>
    </dgm:pt>
    <dgm:pt modelId="{B09ACE66-8F1C-43EB-B41F-12E12AFD5601}" type="sibTrans" cxnId="{D5DD9C1B-F56D-40F2-9FBF-5BAEBA1B4CAF}">
      <dgm:prSet/>
      <dgm:spPr/>
      <dgm:t>
        <a:bodyPr/>
        <a:lstStyle/>
        <a:p>
          <a:endParaRPr lang="en-US"/>
        </a:p>
      </dgm:t>
    </dgm:pt>
    <dgm:pt modelId="{521FEFAE-DB1C-4E0D-AAE2-2476943C51C9}" type="pres">
      <dgm:prSet presAssocID="{41AFE806-4E79-433F-AB0F-30BDE113010B}" presName="Name0" presStyleCnt="0">
        <dgm:presLayoutVars>
          <dgm:dir/>
          <dgm:resizeHandles val="exact"/>
        </dgm:presLayoutVars>
      </dgm:prSet>
      <dgm:spPr/>
    </dgm:pt>
    <dgm:pt modelId="{3717CF86-0323-4B98-B53F-644E77AAFF70}" type="pres">
      <dgm:prSet presAssocID="{9D61C21D-A324-4216-B315-C1726F3DB863}" presName="node" presStyleLbl="node1" presStyleIdx="0" presStyleCnt="4" custScaleX="1992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2D3FD1-91FF-43D7-9B83-D83CCC65BD82}" type="pres">
      <dgm:prSet presAssocID="{BBAD3706-49F1-4CCB-966F-B1B7B7B3FA1E}" presName="sibTrans" presStyleLbl="sibTrans2D1" presStyleIdx="0" presStyleCnt="3"/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9771629F-7767-4CE2-A2FA-BC8444AB516A}" type="pres">
      <dgm:prSet presAssocID="{BBAD3706-49F1-4CCB-966F-B1B7B7B3FA1E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D731561D-4798-4F48-A608-3AA2CE7478F9}" type="pres">
      <dgm:prSet presAssocID="{CD660996-ED77-49AD-AD0A-4E0946DE7C8A}" presName="node" presStyleLbl="node1" presStyleIdx="1" presStyleCnt="4" custScaleX="2295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E9B6E5-D6CC-4694-954D-7CA5AC35B5F9}" type="pres">
      <dgm:prSet presAssocID="{646E6A06-C950-4F24-8DAF-18E6E0A656E8}" presName="sibTrans" presStyleLbl="sibTrans2D1" presStyleIdx="1" presStyleCnt="3"/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80E57D1D-5BF5-4037-998C-4F448948EE4A}" type="pres">
      <dgm:prSet presAssocID="{646E6A06-C950-4F24-8DAF-18E6E0A656E8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828D249F-0C3C-4C59-BB14-7BBB7F6459A8}" type="pres">
      <dgm:prSet presAssocID="{AC2B8EF8-04F0-442D-86BB-79D4B7BD8CD8}" presName="node" presStyleLbl="node1" presStyleIdx="2" presStyleCnt="4" custScaleX="2077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808E66-C954-4D33-8517-0810A47FC3FD}" type="pres">
      <dgm:prSet presAssocID="{9FE8BB98-8092-4752-8C58-CF73C9D61E12}" presName="sibTrans" presStyleLbl="sibTrans2D1" presStyleIdx="2" presStyleCnt="3"/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AF500566-22D2-47D5-9555-3C4251C91EB3}" type="pres">
      <dgm:prSet presAssocID="{9FE8BB98-8092-4752-8C58-CF73C9D61E12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8A3CD213-5323-42F9-8178-D1CF6CA3285A}" type="pres">
      <dgm:prSet presAssocID="{7D7C49BD-917A-4B00-AA14-69B5C79C89EF}" presName="node" presStyleLbl="node1" presStyleIdx="3" presStyleCnt="4" custScaleX="1999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47E4B6-5538-418F-AE9E-A9F797BEFC4A}" type="presOf" srcId="{41AFE806-4E79-433F-AB0F-30BDE113010B}" destId="{521FEFAE-DB1C-4E0D-AAE2-2476943C51C9}" srcOrd="0" destOrd="0" presId="urn:microsoft.com/office/officeart/2005/8/layout/process1"/>
    <dgm:cxn modelId="{D5DD9C1B-F56D-40F2-9FBF-5BAEBA1B4CAF}" srcId="{41AFE806-4E79-433F-AB0F-30BDE113010B}" destId="{7D7C49BD-917A-4B00-AA14-69B5C79C89EF}" srcOrd="3" destOrd="0" parTransId="{70620F46-716D-41E0-AB37-CBC76DE8F2F0}" sibTransId="{B09ACE66-8F1C-43EB-B41F-12E12AFD5601}"/>
    <dgm:cxn modelId="{F7B8B111-B9C8-433B-94EB-625EC32A10F3}" type="presOf" srcId="{646E6A06-C950-4F24-8DAF-18E6E0A656E8}" destId="{80E57D1D-5BF5-4037-998C-4F448948EE4A}" srcOrd="1" destOrd="0" presId="urn:microsoft.com/office/officeart/2005/8/layout/process1"/>
    <dgm:cxn modelId="{9F7423FA-81A6-4DF3-95F0-950465998F63}" type="presOf" srcId="{AC2B8EF8-04F0-442D-86BB-79D4B7BD8CD8}" destId="{828D249F-0C3C-4C59-BB14-7BBB7F6459A8}" srcOrd="0" destOrd="0" presId="urn:microsoft.com/office/officeart/2005/8/layout/process1"/>
    <dgm:cxn modelId="{414E7D2F-A251-4BBE-B67E-74EE5EDA98B7}" srcId="{41AFE806-4E79-433F-AB0F-30BDE113010B}" destId="{AC2B8EF8-04F0-442D-86BB-79D4B7BD8CD8}" srcOrd="2" destOrd="0" parTransId="{954C959B-DC7C-43B6-A46A-20AE9641034B}" sibTransId="{9FE8BB98-8092-4752-8C58-CF73C9D61E12}"/>
    <dgm:cxn modelId="{4C0C4C85-C446-4235-AB1C-694164F8144A}" type="presOf" srcId="{9FE8BB98-8092-4752-8C58-CF73C9D61E12}" destId="{AF500566-22D2-47D5-9555-3C4251C91EB3}" srcOrd="1" destOrd="0" presId="urn:microsoft.com/office/officeart/2005/8/layout/process1"/>
    <dgm:cxn modelId="{D2BF2A79-7906-448B-96E2-E32D22835110}" type="presOf" srcId="{646E6A06-C950-4F24-8DAF-18E6E0A656E8}" destId="{F6E9B6E5-D6CC-4694-954D-7CA5AC35B5F9}" srcOrd="0" destOrd="0" presId="urn:microsoft.com/office/officeart/2005/8/layout/process1"/>
    <dgm:cxn modelId="{011A8D28-3E02-4694-8EAE-E7BA7A6D2857}" type="presOf" srcId="{9D61C21D-A324-4216-B315-C1726F3DB863}" destId="{3717CF86-0323-4B98-B53F-644E77AAFF70}" srcOrd="0" destOrd="0" presId="urn:microsoft.com/office/officeart/2005/8/layout/process1"/>
    <dgm:cxn modelId="{643639D5-8BD9-4589-81FB-127F030E0B80}" type="presOf" srcId="{CD660996-ED77-49AD-AD0A-4E0946DE7C8A}" destId="{D731561D-4798-4F48-A608-3AA2CE7478F9}" srcOrd="0" destOrd="0" presId="urn:microsoft.com/office/officeart/2005/8/layout/process1"/>
    <dgm:cxn modelId="{BE1B38DF-B5C8-4391-9930-A9E68D62555B}" srcId="{41AFE806-4E79-433F-AB0F-30BDE113010B}" destId="{CD660996-ED77-49AD-AD0A-4E0946DE7C8A}" srcOrd="1" destOrd="0" parTransId="{D6603B6F-381B-4D1C-9FD5-3626FFFCA925}" sibTransId="{646E6A06-C950-4F24-8DAF-18E6E0A656E8}"/>
    <dgm:cxn modelId="{D89578F6-858A-478A-BAE7-BDEE03DE1C0F}" type="presOf" srcId="{9FE8BB98-8092-4752-8C58-CF73C9D61E12}" destId="{29808E66-C954-4D33-8517-0810A47FC3FD}" srcOrd="0" destOrd="0" presId="urn:microsoft.com/office/officeart/2005/8/layout/process1"/>
    <dgm:cxn modelId="{6B2F0DAC-28AC-4158-A977-883EF4D4D2F7}" type="presOf" srcId="{BBAD3706-49F1-4CCB-966F-B1B7B7B3FA1E}" destId="{B92D3FD1-91FF-43D7-9B83-D83CCC65BD82}" srcOrd="0" destOrd="0" presId="urn:microsoft.com/office/officeart/2005/8/layout/process1"/>
    <dgm:cxn modelId="{2F547914-EBC8-4A78-9314-17502D82B12D}" type="presOf" srcId="{7D7C49BD-917A-4B00-AA14-69B5C79C89EF}" destId="{8A3CD213-5323-42F9-8178-D1CF6CA3285A}" srcOrd="0" destOrd="0" presId="urn:microsoft.com/office/officeart/2005/8/layout/process1"/>
    <dgm:cxn modelId="{47E06604-77F4-4F33-BBBA-2CEE2B521BD3}" srcId="{41AFE806-4E79-433F-AB0F-30BDE113010B}" destId="{9D61C21D-A324-4216-B315-C1726F3DB863}" srcOrd="0" destOrd="0" parTransId="{A8FFB6B9-D199-4948-B6C6-89E0603D494C}" sibTransId="{BBAD3706-49F1-4CCB-966F-B1B7B7B3FA1E}"/>
    <dgm:cxn modelId="{C2A25906-BCC0-4B87-8496-E834FA4219F4}" type="presOf" srcId="{BBAD3706-49F1-4CCB-966F-B1B7B7B3FA1E}" destId="{9771629F-7767-4CE2-A2FA-BC8444AB516A}" srcOrd="1" destOrd="0" presId="urn:microsoft.com/office/officeart/2005/8/layout/process1"/>
    <dgm:cxn modelId="{E689E13C-8AAC-44E5-A87C-305E234CBE40}" type="presParOf" srcId="{521FEFAE-DB1C-4E0D-AAE2-2476943C51C9}" destId="{3717CF86-0323-4B98-B53F-644E77AAFF70}" srcOrd="0" destOrd="0" presId="urn:microsoft.com/office/officeart/2005/8/layout/process1"/>
    <dgm:cxn modelId="{484B19C6-EB01-41AA-B711-3D340ED12F35}" type="presParOf" srcId="{521FEFAE-DB1C-4E0D-AAE2-2476943C51C9}" destId="{B92D3FD1-91FF-43D7-9B83-D83CCC65BD82}" srcOrd="1" destOrd="0" presId="urn:microsoft.com/office/officeart/2005/8/layout/process1"/>
    <dgm:cxn modelId="{CB686DF2-A237-4611-A670-D1B5D30BB8F2}" type="presParOf" srcId="{B92D3FD1-91FF-43D7-9B83-D83CCC65BD82}" destId="{9771629F-7767-4CE2-A2FA-BC8444AB516A}" srcOrd="0" destOrd="0" presId="urn:microsoft.com/office/officeart/2005/8/layout/process1"/>
    <dgm:cxn modelId="{FFC24519-7B0B-4B73-A885-5B79FA1B2C72}" type="presParOf" srcId="{521FEFAE-DB1C-4E0D-AAE2-2476943C51C9}" destId="{D731561D-4798-4F48-A608-3AA2CE7478F9}" srcOrd="2" destOrd="0" presId="urn:microsoft.com/office/officeart/2005/8/layout/process1"/>
    <dgm:cxn modelId="{69A483CC-FF65-46E0-8BD9-C133EFE558A6}" type="presParOf" srcId="{521FEFAE-DB1C-4E0D-AAE2-2476943C51C9}" destId="{F6E9B6E5-D6CC-4694-954D-7CA5AC35B5F9}" srcOrd="3" destOrd="0" presId="urn:microsoft.com/office/officeart/2005/8/layout/process1"/>
    <dgm:cxn modelId="{5CC627F6-9694-4E7C-AE16-A16B1791755F}" type="presParOf" srcId="{F6E9B6E5-D6CC-4694-954D-7CA5AC35B5F9}" destId="{80E57D1D-5BF5-4037-998C-4F448948EE4A}" srcOrd="0" destOrd="0" presId="urn:microsoft.com/office/officeart/2005/8/layout/process1"/>
    <dgm:cxn modelId="{835A2FD6-C519-411D-8D94-A2DC19BBCC2A}" type="presParOf" srcId="{521FEFAE-DB1C-4E0D-AAE2-2476943C51C9}" destId="{828D249F-0C3C-4C59-BB14-7BBB7F6459A8}" srcOrd="4" destOrd="0" presId="urn:microsoft.com/office/officeart/2005/8/layout/process1"/>
    <dgm:cxn modelId="{67006C1B-E1B7-4A1B-B3C2-4A704F36098C}" type="presParOf" srcId="{521FEFAE-DB1C-4E0D-AAE2-2476943C51C9}" destId="{29808E66-C954-4D33-8517-0810A47FC3FD}" srcOrd="5" destOrd="0" presId="urn:microsoft.com/office/officeart/2005/8/layout/process1"/>
    <dgm:cxn modelId="{8799BDF9-C30C-4DFC-9DB5-A242E5EEF8DF}" type="presParOf" srcId="{29808E66-C954-4D33-8517-0810A47FC3FD}" destId="{AF500566-22D2-47D5-9555-3C4251C91EB3}" srcOrd="0" destOrd="0" presId="urn:microsoft.com/office/officeart/2005/8/layout/process1"/>
    <dgm:cxn modelId="{5EAB78E8-8F25-4D64-8B2F-0366CF50E4A3}" type="presParOf" srcId="{521FEFAE-DB1C-4E0D-AAE2-2476943C51C9}" destId="{8A3CD213-5323-42F9-8178-D1CF6CA3285A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17CF86-0323-4B98-B53F-644E77AAFF70}">
      <dsp:nvSpPr>
        <dsp:cNvPr id="0" name=""/>
        <dsp:cNvSpPr/>
      </dsp:nvSpPr>
      <dsp:spPr>
        <a:xfrm>
          <a:off x="2159" y="199547"/>
          <a:ext cx="1544234" cy="465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Число 1</a:t>
          </a:r>
          <a:endParaRPr lang="en-US" sz="1800" kern="1200" dirty="0"/>
        </a:p>
      </dsp:txBody>
      <dsp:txXfrm>
        <a:off x="15778" y="213166"/>
        <a:ext cx="1516996" cy="437762"/>
      </dsp:txXfrm>
    </dsp:sp>
    <dsp:sp modelId="{B92D3FD1-91FF-43D7-9B83-D83CCC65BD82}">
      <dsp:nvSpPr>
        <dsp:cNvPr id="0" name=""/>
        <dsp:cNvSpPr/>
      </dsp:nvSpPr>
      <dsp:spPr>
        <a:xfrm>
          <a:off x="1623894" y="335947"/>
          <a:ext cx="164300" cy="1922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623894" y="374387"/>
        <a:ext cx="115010" cy="115320"/>
      </dsp:txXfrm>
    </dsp:sp>
    <dsp:sp modelId="{D731561D-4798-4F48-A608-3AA2CE7478F9}">
      <dsp:nvSpPr>
        <dsp:cNvPr id="0" name=""/>
        <dsp:cNvSpPr/>
      </dsp:nvSpPr>
      <dsp:spPr>
        <a:xfrm>
          <a:off x="1856394" y="199547"/>
          <a:ext cx="1778625" cy="465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Оператор</a:t>
          </a:r>
          <a:endParaRPr lang="en-US" sz="1800" kern="1200" dirty="0"/>
        </a:p>
      </dsp:txBody>
      <dsp:txXfrm>
        <a:off x="1870013" y="213166"/>
        <a:ext cx="1751387" cy="437762"/>
      </dsp:txXfrm>
    </dsp:sp>
    <dsp:sp modelId="{F6E9B6E5-D6CC-4694-954D-7CA5AC35B5F9}">
      <dsp:nvSpPr>
        <dsp:cNvPr id="0" name=""/>
        <dsp:cNvSpPr/>
      </dsp:nvSpPr>
      <dsp:spPr>
        <a:xfrm>
          <a:off x="3712519" y="335947"/>
          <a:ext cx="164300" cy="1922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3712519" y="374387"/>
        <a:ext cx="115010" cy="115320"/>
      </dsp:txXfrm>
    </dsp:sp>
    <dsp:sp modelId="{828D249F-0C3C-4C59-BB14-7BBB7F6459A8}">
      <dsp:nvSpPr>
        <dsp:cNvPr id="0" name=""/>
        <dsp:cNvSpPr/>
      </dsp:nvSpPr>
      <dsp:spPr>
        <a:xfrm>
          <a:off x="3945019" y="199547"/>
          <a:ext cx="1610039" cy="465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Число 2</a:t>
          </a:r>
          <a:endParaRPr lang="en-US" sz="1800" kern="1200" dirty="0"/>
        </a:p>
      </dsp:txBody>
      <dsp:txXfrm>
        <a:off x="3958638" y="213166"/>
        <a:ext cx="1582801" cy="437762"/>
      </dsp:txXfrm>
    </dsp:sp>
    <dsp:sp modelId="{29808E66-C954-4D33-8517-0810A47FC3FD}">
      <dsp:nvSpPr>
        <dsp:cNvPr id="0" name=""/>
        <dsp:cNvSpPr/>
      </dsp:nvSpPr>
      <dsp:spPr>
        <a:xfrm>
          <a:off x="5632559" y="335947"/>
          <a:ext cx="164300" cy="19220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5632559" y="374387"/>
        <a:ext cx="115010" cy="115320"/>
      </dsp:txXfrm>
    </dsp:sp>
    <dsp:sp modelId="{8A3CD213-5323-42F9-8178-D1CF6CA3285A}">
      <dsp:nvSpPr>
        <dsp:cNvPr id="0" name=""/>
        <dsp:cNvSpPr/>
      </dsp:nvSpPr>
      <dsp:spPr>
        <a:xfrm>
          <a:off x="5865059" y="199547"/>
          <a:ext cx="1549605" cy="465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Результат</a:t>
          </a:r>
          <a:endParaRPr lang="en-US" sz="1800" kern="1200" dirty="0"/>
        </a:p>
      </dsp:txBody>
      <dsp:txXfrm>
        <a:off x="5878678" y="213166"/>
        <a:ext cx="1522367" cy="4377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D064F-F7BD-43B0-9807-BD1E3E108579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0B6AF-96C9-4D4A-A010-E3C3D8062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15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548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22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39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312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572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739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47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155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706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735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19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191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355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806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400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98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20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13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34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24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35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48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2058-481C-4E76-AF78-F386BCF0D164}" type="datetime1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82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0C65-6AF3-4E1D-A4EC-13E240E14E4B}" type="datetime1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67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3DF6-5A1C-4795-9719-15AD54958B54}" type="datetime1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04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65F5-FB4E-408F-9F14-AD055BDFC2A2}" type="datetime1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6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3FDA-9D63-46C3-A479-E8B755A1E2AF}" type="datetime1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52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356D-05A9-44AB-865D-4BDF8D044FE6}" type="datetime1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59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C7C2-E199-491A-A17B-95529C35E733}" type="datetime1">
              <a:rPr lang="en-US" smtClean="0"/>
              <a:t>10/31/2017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9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44DA-2FEE-49B1-922F-8A52670BDE66}" type="datetime1">
              <a:rPr lang="en-US" smtClean="0"/>
              <a:t>10/31/2017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9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A67F-573F-4687-BDD9-2293F8F7B508}" type="datetime1">
              <a:rPr lang="en-US" smtClean="0"/>
              <a:t>10/31/2017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13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F77C-295F-43F8-94EB-AEB2D85AEF35}" type="datetime1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51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4872-E0E6-4739-B2BE-900DFC1FEEA2}" type="datetime1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2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DA554-95B8-41EC-8982-CAD2AB5838F1}" type="datetime1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9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jpeg"/><Relationship Id="rId9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23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92595" y="4636414"/>
            <a:ext cx="10299407" cy="18418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ru-RU" sz="6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АВТОМАТИЗАЦИЯ</a:t>
            </a:r>
            <a:endParaRPr lang="en-US" sz="6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ru-RU" sz="6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ТЕСТИРОВАНИЯ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1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475" y="443403"/>
            <a:ext cx="676339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ПРАВИЛА </a:t>
            </a:r>
            <a:r>
              <a:rPr lang="en-US" sz="4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UNIT-</a:t>
            </a:r>
            <a:r>
              <a:rPr lang="ru-RU" sz="4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ТЕСТОВ</a:t>
            </a:r>
            <a:endParaRPr lang="en-US" sz="45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5475" y="1549860"/>
            <a:ext cx="11266060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Использование уже готовых </a:t>
            </a:r>
            <a:r>
              <a:rPr lang="ru-RU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фреймворков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10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Картинки по запросу jUn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" y="1943100"/>
            <a:ext cx="211455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Картинки по запросу nUni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0699" y="2575833"/>
            <a:ext cx="2381250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Картинки по запросу xUni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170" y="2447924"/>
            <a:ext cx="4210050" cy="110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Картинки по запросу py.tes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00" y="4219575"/>
            <a:ext cx="142875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Картинки по запросу minitest ruby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62" t="31881" r="32536" b="18565"/>
          <a:stretch/>
        </p:blipFill>
        <p:spPr bwMode="auto">
          <a:xfrm>
            <a:off x="4573286" y="4219575"/>
            <a:ext cx="2575035" cy="203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Картинки по запросу phpunit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757" y="4219575"/>
            <a:ext cx="1994886" cy="199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19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97236"/>
            <a:ext cx="123514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ОПРЕДЕЛЕНИЕ ОБЛАСТИ АВТОМАТИЗАЦИИ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11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13883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489" y="2059230"/>
            <a:ext cx="8437471" cy="406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47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54706"/>
            <a:ext cx="71897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NON-UI</a:t>
            </a:r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ТЕСТИРОВАНИЕ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6438" y="1462703"/>
            <a:ext cx="11467412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Процесс в программировании, позволяющий проверить работоспособность приложения используя программный интерфейс приложения.</a:t>
            </a: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12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13883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43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057400" y="724039"/>
            <a:ext cx="8229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solidFill>
                  <a:srgbClr val="800080"/>
                </a:solidFill>
                <a:latin typeface="inherit"/>
              </a:rPr>
              <a:t>package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CountriesRestTests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;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pPr fontAlgn="base"/>
            <a:r>
              <a:rPr lang="ru-RU" dirty="0">
                <a:solidFill>
                  <a:srgbClr val="800080"/>
                </a:solidFill>
                <a:latin typeface="inherit"/>
              </a:rPr>
              <a:t>…</a:t>
            </a:r>
          </a:p>
          <a:p>
            <a:pPr fontAlgn="base"/>
            <a:r>
              <a:rPr lang="en-US" dirty="0">
                <a:solidFill>
                  <a:srgbClr val="800080"/>
                </a:solidFill>
                <a:latin typeface="inherit"/>
              </a:rPr>
              <a:t>public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800080"/>
                </a:solidFill>
                <a:latin typeface="inherit"/>
              </a:rPr>
              <a:t>class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004ED0"/>
                </a:solidFill>
                <a:latin typeface="inherit"/>
              </a:rPr>
              <a:t>GetTest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{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pPr fontAlgn="base"/>
            <a:r>
              <a:rPr lang="en-US" i="1" dirty="0">
                <a:solidFill>
                  <a:srgbClr val="666666"/>
                </a:solidFill>
                <a:latin typeface="inherit"/>
              </a:rPr>
              <a:t>@Test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800080"/>
                </a:solidFill>
                <a:latin typeface="inherit"/>
              </a:rPr>
              <a:t>public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800080"/>
                </a:solidFill>
                <a:latin typeface="inherit"/>
              </a:rPr>
              <a:t>void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004ED0"/>
                </a:solidFill>
                <a:latin typeface="inherit"/>
              </a:rPr>
              <a:t>getRequestFindCapital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()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800080"/>
                </a:solidFill>
                <a:latin typeface="inherit"/>
              </a:rPr>
              <a:t>throws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004ED0"/>
                </a:solidFill>
                <a:latin typeface="inherit"/>
              </a:rPr>
              <a:t>JSONException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{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pPr fontAlgn="base"/>
            <a:r>
              <a:rPr lang="en-US" dirty="0">
                <a:solidFill>
                  <a:srgbClr val="FF8000"/>
                </a:solidFill>
                <a:latin typeface="inherit"/>
              </a:rPr>
              <a:t>// </a:t>
            </a:r>
            <a:r>
              <a:rPr lang="ru-RU" dirty="0">
                <a:solidFill>
                  <a:srgbClr val="FF8000"/>
                </a:solidFill>
                <a:latin typeface="inherit"/>
              </a:rPr>
              <a:t>выполняем запрос </a:t>
            </a:r>
            <a:r>
              <a:rPr lang="en-US" dirty="0">
                <a:solidFill>
                  <a:srgbClr val="FF8000"/>
                </a:solidFill>
                <a:latin typeface="inherit"/>
              </a:rPr>
              <a:t>get </a:t>
            </a:r>
            <a:r>
              <a:rPr lang="ru-RU" dirty="0">
                <a:solidFill>
                  <a:srgbClr val="FF8000"/>
                </a:solidFill>
                <a:latin typeface="inherit"/>
              </a:rPr>
              <a:t>для доступа ко всем параметрам ответа</a:t>
            </a:r>
            <a:endParaRPr lang="ru-RU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004ED0"/>
                </a:solidFill>
                <a:latin typeface="inherit"/>
              </a:rPr>
              <a:t>Response 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resp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= </a:t>
            </a:r>
            <a:r>
              <a:rPr lang="en-US" dirty="0">
                <a:solidFill>
                  <a:srgbClr val="004ED0"/>
                </a:solidFill>
                <a:latin typeface="inherit"/>
              </a:rPr>
              <a:t>get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US" dirty="0">
                <a:solidFill>
                  <a:srgbClr val="008000"/>
                </a:solidFill>
                <a:latin typeface="inherit"/>
              </a:rPr>
              <a:t>"http://restcountries.eu/rest/v1/name/</a:t>
            </a:r>
            <a:r>
              <a:rPr lang="en-US" dirty="0" err="1">
                <a:solidFill>
                  <a:srgbClr val="008000"/>
                </a:solidFill>
                <a:latin typeface="inherit"/>
              </a:rPr>
              <a:t>belarus</a:t>
            </a:r>
            <a:r>
              <a:rPr lang="en-US" dirty="0">
                <a:solidFill>
                  <a:srgbClr val="008000"/>
                </a:solidFill>
                <a:latin typeface="inherit"/>
              </a:rPr>
              <a:t>"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);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pPr fontAlgn="base"/>
            <a:r>
              <a:rPr lang="en-US" dirty="0" err="1">
                <a:solidFill>
                  <a:srgbClr val="004ED0"/>
                </a:solidFill>
                <a:latin typeface="inherit"/>
              </a:rPr>
              <a:t>JSONArray</a:t>
            </a:r>
            <a:r>
              <a:rPr lang="en-US" dirty="0">
                <a:solidFill>
                  <a:srgbClr val="004ED0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jsonResponse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= </a:t>
            </a:r>
            <a:r>
              <a:rPr lang="en-US" dirty="0">
                <a:solidFill>
                  <a:srgbClr val="800080"/>
                </a:solidFill>
                <a:latin typeface="inherit"/>
              </a:rPr>
              <a:t>new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004ED0"/>
                </a:solidFill>
                <a:latin typeface="inherit"/>
              </a:rPr>
              <a:t>JSONArray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resp</a:t>
            </a:r>
            <a:r>
              <a:rPr lang="en-US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n-US" dirty="0" err="1">
                <a:solidFill>
                  <a:srgbClr val="004ED0"/>
                </a:solidFill>
                <a:latin typeface="inherit"/>
              </a:rPr>
              <a:t>asString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());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pPr fontAlgn="base"/>
            <a:r>
              <a:rPr lang="en-US" dirty="0">
                <a:solidFill>
                  <a:srgbClr val="FF8000"/>
                </a:solidFill>
                <a:latin typeface="inherit"/>
              </a:rPr>
              <a:t>// </a:t>
            </a:r>
            <a:r>
              <a:rPr lang="ru-RU" dirty="0">
                <a:solidFill>
                  <a:srgbClr val="FF8000"/>
                </a:solidFill>
                <a:latin typeface="inherit"/>
              </a:rPr>
              <a:t>получение параметра </a:t>
            </a:r>
            <a:r>
              <a:rPr lang="en-US" dirty="0">
                <a:solidFill>
                  <a:srgbClr val="FF8000"/>
                </a:solidFill>
                <a:latin typeface="inherit"/>
              </a:rPr>
              <a:t>capital (</a:t>
            </a:r>
            <a:r>
              <a:rPr lang="ru-RU" dirty="0">
                <a:solidFill>
                  <a:srgbClr val="FF8000"/>
                </a:solidFill>
                <a:latin typeface="inherit"/>
              </a:rPr>
              <a:t>столицы Беларуси)</a:t>
            </a:r>
            <a:endParaRPr lang="ru-RU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800080"/>
                </a:solidFill>
                <a:latin typeface="inherit"/>
              </a:rPr>
              <a:t>String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002D7A"/>
                </a:solidFill>
                <a:latin typeface="inherit"/>
              </a:rPr>
              <a:t>capital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= 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jsonResponse</a:t>
            </a:r>
            <a:r>
              <a:rPr lang="en-US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n-US" dirty="0" err="1">
                <a:solidFill>
                  <a:srgbClr val="004ED0"/>
                </a:solidFill>
                <a:latin typeface="inherit"/>
              </a:rPr>
              <a:t>getJSONObject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US" dirty="0">
                <a:solidFill>
                  <a:srgbClr val="CE0000"/>
                </a:solidFill>
                <a:latin typeface="inherit"/>
              </a:rPr>
              <a:t>0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).</a:t>
            </a:r>
            <a:r>
              <a:rPr lang="en-US" dirty="0" err="1">
                <a:solidFill>
                  <a:srgbClr val="004ED0"/>
                </a:solidFill>
                <a:latin typeface="inherit"/>
              </a:rPr>
              <a:t>getString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US" dirty="0">
                <a:solidFill>
                  <a:srgbClr val="008000"/>
                </a:solidFill>
                <a:latin typeface="inherit"/>
              </a:rPr>
              <a:t>"capital"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);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pPr fontAlgn="base"/>
            <a:r>
              <a:rPr lang="en-US" dirty="0">
                <a:solidFill>
                  <a:srgbClr val="FF8000"/>
                </a:solidFill>
                <a:latin typeface="inherit"/>
              </a:rPr>
              <a:t>// </a:t>
            </a:r>
            <a:r>
              <a:rPr lang="ru-RU" dirty="0">
                <a:solidFill>
                  <a:srgbClr val="FF8000"/>
                </a:solidFill>
                <a:latin typeface="inherit"/>
              </a:rPr>
              <a:t>проверка, что столицей является Минск</a:t>
            </a:r>
            <a:endParaRPr lang="ru-RU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 err="1">
                <a:solidFill>
                  <a:srgbClr val="002D7A"/>
                </a:solidFill>
                <a:latin typeface="inherit"/>
              </a:rPr>
              <a:t>AssertJUnit</a:t>
            </a:r>
            <a:r>
              <a:rPr lang="en-US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n-US" dirty="0" err="1">
                <a:solidFill>
                  <a:srgbClr val="004ED0"/>
                </a:solidFill>
                <a:latin typeface="inherit"/>
              </a:rPr>
              <a:t>assertEquals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US" dirty="0">
                <a:solidFill>
                  <a:srgbClr val="002D7A"/>
                </a:solidFill>
                <a:latin typeface="inherit"/>
              </a:rPr>
              <a:t>capital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,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008000"/>
                </a:solidFill>
                <a:latin typeface="inherit"/>
              </a:rPr>
              <a:t>“Minsk"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);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333333"/>
                </a:solidFill>
                <a:latin typeface="inherit"/>
              </a:rPr>
              <a:t>}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333333"/>
                </a:solidFill>
                <a:latin typeface="inherit"/>
              </a:rPr>
              <a:t>}</a:t>
            </a:r>
            <a:endParaRPr lang="en-US" dirty="0">
              <a:solidFill>
                <a:srgbClr val="000000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247816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9232" y="397236"/>
            <a:ext cx="119827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NON-UI</a:t>
            </a:r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ТЕСТИРОВАНИЕ</a:t>
            </a:r>
            <a:r>
              <a:rPr 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ИНСТРУМЕНТЫ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14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13883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4" name="Picture 2" descr="Картинки по запросу soap U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25" y="1725612"/>
            <a:ext cx="234315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Картинки по запросу postm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" y="4929242"/>
            <a:ext cx="3048000" cy="125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Похожее изображение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0" y="4510141"/>
            <a:ext cx="76200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Картинки по запросу restshar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353" y="2233173"/>
            <a:ext cx="4391025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47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54706"/>
            <a:ext cx="57150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 </a:t>
            </a:r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6438" y="1462703"/>
            <a:ext cx="11467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Процесс в программировании, позволяющий проверить работоспособность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внешний вид приложения используя графический интерфейс приложения.</a:t>
            </a: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15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13883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65475" y="3876675"/>
            <a:ext cx="2844450" cy="1143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Инструмент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330256" y="3876675"/>
            <a:ext cx="2844450" cy="1143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Браузер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295037" y="3876675"/>
            <a:ext cx="2844450" cy="1143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Сервер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/>
          <p:cNvCxnSpPr>
            <a:stCxn id="4" idx="3"/>
            <a:endCxn id="7" idx="1"/>
          </p:cNvCxnSpPr>
          <p:nvPr/>
        </p:nvCxnSpPr>
        <p:spPr>
          <a:xfrm>
            <a:off x="3209925" y="4448175"/>
            <a:ext cx="1120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174706" y="4448175"/>
            <a:ext cx="1120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55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181225" y="1379220"/>
            <a:ext cx="828675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org.openqa.selenium.By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org.openqa.selenium.WebDriver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org.openqa.selenium.WebElement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org.openqa.selenium.htmlunit.HtmlUnitDriver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class Example  {</a:t>
            </a:r>
          </a:p>
          <a:p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public static void main(String[] </a:t>
            </a:r>
            <a:r>
              <a:rPr lang="en-US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 {        </a:t>
            </a:r>
          </a:p>
          <a:p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WebDriver driver = new </a:t>
            </a:r>
            <a:r>
              <a:rPr lang="en-US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HtmlUnitDriver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driver.get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("http://www.google.com");</a:t>
            </a:r>
          </a:p>
          <a:p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WebElement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element = </a:t>
            </a:r>
            <a:r>
              <a:rPr lang="en-US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driver.findElement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(By.name("q"));</a:t>
            </a:r>
          </a:p>
          <a:p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element.sendKeys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(“Lecture for automated testing!");</a:t>
            </a:r>
          </a:p>
          <a:p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element.submit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("Page title is: " + </a:t>
            </a:r>
            <a:r>
              <a:rPr lang="en-US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driver.getTitle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driver.quit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ru-RU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ru-RU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92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17</a:t>
            </a:fld>
            <a:endParaRPr lang="en-US"/>
          </a:p>
        </p:txBody>
      </p:sp>
      <p:pic>
        <p:nvPicPr>
          <p:cNvPr id="3" name="selenium-video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90217" y="798170"/>
            <a:ext cx="7569671" cy="505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5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475" y="443403"/>
            <a:ext cx="1022587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ИНСТРУМЕНТЫ </a:t>
            </a:r>
            <a:r>
              <a:rPr lang="en-US" sz="4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 </a:t>
            </a:r>
            <a:r>
              <a:rPr lang="ru-RU" sz="4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АВТОМАТИЗАЦИИ</a:t>
            </a:r>
            <a:endParaRPr lang="en-US" sz="45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18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22" name="Picture 2" descr="Картинки по запросу selenium web dri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1920875"/>
            <a:ext cx="190500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3dde__4fb11f6a18aac834ae55cce741a343da.jpg"/>
          <p:cNvPicPr>
            <a:picLocks noChangeAspect="1"/>
          </p:cNvPicPr>
          <p:nvPr/>
        </p:nvPicPr>
        <p:blipFill rotWithShape="1">
          <a:blip r:embed="rId4" cstate="print"/>
          <a:srcRect t="12653" b="16143"/>
          <a:stretch/>
        </p:blipFill>
        <p:spPr>
          <a:xfrm>
            <a:off x="5666368" y="1881853"/>
            <a:ext cx="2285551" cy="1627408"/>
          </a:xfrm>
          <a:prstGeom prst="rect">
            <a:avLst/>
          </a:prstGeom>
        </p:spPr>
      </p:pic>
      <p:pic>
        <p:nvPicPr>
          <p:cNvPr id="12" name="Picture 11" descr="qtp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24820" y="2013063"/>
            <a:ext cx="2021417" cy="1600200"/>
          </a:xfrm>
          <a:prstGeom prst="rect">
            <a:avLst/>
          </a:prstGeom>
        </p:spPr>
      </p:pic>
      <p:pic>
        <p:nvPicPr>
          <p:cNvPr id="13" name="Picture 12" descr="300px-Tc6_img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22274" y="3847389"/>
            <a:ext cx="2667000" cy="1440180"/>
          </a:xfrm>
          <a:prstGeom prst="rect">
            <a:avLst/>
          </a:prstGeom>
        </p:spPr>
      </p:pic>
      <p:pic>
        <p:nvPicPr>
          <p:cNvPr id="5124" name="Picture 4" descr="Похожее изображение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525" y="5340349"/>
            <a:ext cx="2571750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Картинки по запросу Protractor j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143" y="5669134"/>
            <a:ext cx="3857625" cy="869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Картинки по запросу telerik test studi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738" y="3866086"/>
            <a:ext cx="3686181" cy="122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Картинки по запросу appium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2371822"/>
            <a:ext cx="3171825" cy="82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Картинки по запросу calabash automation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7905" y="3809810"/>
            <a:ext cx="2824520" cy="1333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21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475" y="443403"/>
            <a:ext cx="918713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ПОДХОДЫ В </a:t>
            </a:r>
            <a:r>
              <a:rPr lang="en-US" sz="4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 </a:t>
            </a:r>
            <a:r>
              <a:rPr lang="ru-RU" sz="4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АВТОМАТИЗАЦИИ</a:t>
            </a:r>
            <a:endParaRPr lang="en-US" sz="45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2087" y="1654635"/>
            <a:ext cx="112660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Data-driven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подход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Keyword-driven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подход;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Behavior-driven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подход.</a:t>
            </a: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5475" y="1654635"/>
            <a:ext cx="91724" cy="16858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87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116140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АВТОМАТИЗИРОВАННОЕ ТЕСТИРОВАНИЕ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2239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Часть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процесса тестирования на этапе контроля качества в процессе разработки программного обеспечения. Оно использует программные средства для выполнения тестов и проверки результатов выполнения, что помогает сократить время тестирования и упростить его процесс.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7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54706"/>
            <a:ext cx="68210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DATA-DRIVEN </a:t>
            </a:r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ПОДХОД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6438" y="1462703"/>
            <a:ext cx="11467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20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13883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Content Placeholder 5" descr="calc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40626" y="1667530"/>
            <a:ext cx="2019300" cy="18764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94945" y="2108735"/>
            <a:ext cx="288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rgbClr val="0070C0"/>
                </a:solidFill>
              </a:rPr>
              <a:t>2 + 3 = 5</a:t>
            </a:r>
          </a:p>
          <a:p>
            <a:pPr algn="ctr"/>
            <a:r>
              <a:rPr lang="ru-RU" sz="3600" b="1" dirty="0" smtClean="0">
                <a:solidFill>
                  <a:srgbClr val="0070C0"/>
                </a:solidFill>
              </a:rPr>
              <a:t>4 х 2 = 8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267296046"/>
              </p:ext>
            </p:extLst>
          </p:nvPr>
        </p:nvGraphicFramePr>
        <p:xfrm>
          <a:off x="2206613" y="3571394"/>
          <a:ext cx="7416824" cy="86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" name="Picture 9" descr="calc2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141847" y="4556150"/>
            <a:ext cx="5550616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58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54706"/>
            <a:ext cx="79271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KEYWORD-DRIVEN </a:t>
            </a:r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ПОДХОД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21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13883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1976329" y="1461540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ru-RU" sz="2400" dirty="0" smtClean="0">
                <a:solidFill>
                  <a:schemeClr val="tx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Планирование + Реализация</a:t>
            </a:r>
            <a:endParaRPr lang="en-US" sz="2400" dirty="0" smtClean="0">
              <a:solidFill>
                <a:schemeClr val="tx1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  <a:p>
            <a:pPr>
              <a:spcAft>
                <a:spcPts val="1200"/>
              </a:spcAft>
            </a:pPr>
            <a:endParaRPr lang="en-US" sz="2400" dirty="0" smtClean="0"/>
          </a:p>
          <a:p>
            <a:pPr>
              <a:spcAft>
                <a:spcPts val="1200"/>
              </a:spcAft>
            </a:pPr>
            <a:endParaRPr lang="ru-RU" sz="2400" dirty="0" smtClean="0">
              <a:latin typeface="HelveticaNeueCy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24277" y="2166232"/>
            <a:ext cx="3672408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HelveticaNeueCyr"/>
              </a:rPr>
              <a:t>Создание карт объектов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HelveticaNeueCyr"/>
              </a:rPr>
              <a:t>Создание набора ключевых слов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091129" y="2181620"/>
            <a:ext cx="3744416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2000" dirty="0" smtClean="0">
                <a:latin typeface="HelveticaNeueCyr"/>
              </a:rPr>
              <a:t>Реализация фреймворка, обеспечивающего ключевые слова</a:t>
            </a:r>
            <a:endParaRPr lang="en-US" sz="20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691403"/>
              </p:ext>
            </p:extLst>
          </p:nvPr>
        </p:nvGraphicFramePr>
        <p:xfrm>
          <a:off x="2706753" y="3693788"/>
          <a:ext cx="6192687" cy="242925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642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642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642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04876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Объект</a:t>
                      </a:r>
                      <a:endParaRPr lang="en-US" b="1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Действие</a:t>
                      </a:r>
                      <a:endParaRPr lang="en-US" b="1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Данные</a:t>
                      </a:r>
                      <a:endParaRPr lang="en-US" b="1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487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Login</a:t>
                      </a:r>
                      <a:r>
                        <a:rPr lang="en-US" baseline="0" dirty="0" err="1" smtClean="0"/>
                        <a:t>Page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4876">
                <a:tc>
                  <a:txBody>
                    <a:bodyPr/>
                    <a:lstStyle/>
                    <a:p>
                      <a:r>
                        <a:rPr lang="en-US" sz="1800" kern="1200" dirty="0" err="1" smtClean="0"/>
                        <a:t>InputLogin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/>
                        <a:t>enterText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en-US" i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4876">
                <a:tc>
                  <a:txBody>
                    <a:bodyPr/>
                    <a:lstStyle/>
                    <a:p>
                      <a:r>
                        <a:rPr lang="en-US" sz="1800" kern="1200" dirty="0" err="1" smtClean="0"/>
                        <a:t>InputPassword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/>
                        <a:t>enterText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password</a:t>
                      </a:r>
                      <a:endParaRPr lang="en-US" i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4876">
                <a:tc>
                  <a:txBody>
                    <a:bodyPr/>
                    <a:lstStyle/>
                    <a:p>
                      <a:r>
                        <a:rPr lang="en-US" sz="1800" kern="1200" dirty="0" err="1" smtClean="0"/>
                        <a:t>ButtonLogin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click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4876">
                <a:tc>
                  <a:txBody>
                    <a:bodyPr/>
                    <a:lstStyle/>
                    <a:p>
                      <a:r>
                        <a:rPr lang="en-US" sz="1800" kern="1200" dirty="0" err="1" smtClean="0"/>
                        <a:t>HomePage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/>
                        <a:t>assertLoggedIn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9247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54706"/>
            <a:ext cx="82958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BEHAVIOR-DRIVEN </a:t>
            </a:r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ПОДХОД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22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13883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624" y="4802441"/>
            <a:ext cx="7315576" cy="151137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78" y="1574412"/>
            <a:ext cx="6388428" cy="299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46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54706"/>
            <a:ext cx="94019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ОБЛАСТИ ДЛЯ АВТОМАТИЗАЦИИ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5324" y="1462703"/>
            <a:ext cx="108571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Труднодоступные места в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системе;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Часто используемая функциональность, риски от ошибок в которой достаточно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высоки;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Рутинные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операции;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Длинные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end-to-end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сценарии;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Проверка данных, требующих точных математических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расчетов.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23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13407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78525" y="1462703"/>
            <a:ext cx="0" cy="32575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66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97236"/>
            <a:ext cx="82958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ПИРАМИДА АВТОМАТИЗАЦИИ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24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10645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98" name="Picture 2" descr="Картинки по запросу ПИРАМИДА автоматизаци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887" y="1547812"/>
            <a:ext cx="6489700" cy="506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12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100" y="443403"/>
            <a:ext cx="1195711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ПРОЦЕСС АВТОМАТИЗАЦИИ ТЕСТИРОВАНИЯ</a:t>
            </a:r>
            <a:endParaRPr lang="en-US" sz="45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2087" y="1654635"/>
            <a:ext cx="112660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Подготовка и планирование;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Дизайн и разработка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Прогон тестов и сопровождение.</a:t>
            </a: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5475" y="1654635"/>
            <a:ext cx="91724" cy="16858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97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100" y="443403"/>
            <a:ext cx="1195711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ПРОЦЕСС АВТОМАТИЗАЦИИ ТЕСТИРОВАНИЯ</a:t>
            </a:r>
            <a:endParaRPr lang="en-US" sz="45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2087" y="1654635"/>
            <a:ext cx="112660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Подготовка и планирование: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требований клиента к 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автоматизации;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тесткейсов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для ручного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тестирования;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Оценка пригодности приложения к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автоматизации;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Выбор инструмента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автоматизации;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Создание пилотных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скриптов;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Установка тестового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окружения.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5475" y="1654634"/>
            <a:ext cx="45719" cy="37365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1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100" y="443403"/>
            <a:ext cx="1195711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ПРОЦЕСС АВТОМАТИЗАЦИИ ТЕСТИРОВАНИЯ</a:t>
            </a:r>
            <a:endParaRPr lang="en-US" sz="45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2087" y="1654635"/>
            <a:ext cx="112660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Дизайн и разработка: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Дизайн архитектуры (модули,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фрэймворки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Подготовка тестовых данных (если будут использоваться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Определение повторно используемого кода и реализация многократно используемых функций, библиотек и </a:t>
            </a:r>
            <a:r>
              <a:rPr lang="ru-RU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фреймворков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и отладка тестовых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скриптов.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5475" y="1654634"/>
            <a:ext cx="45719" cy="34163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4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100" y="443403"/>
            <a:ext cx="1195711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ПРОЦЕСС АВТОМАТИЗАЦИИ ТЕСТИРОВАНИЯ</a:t>
            </a:r>
            <a:endParaRPr lang="en-US" sz="45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3987" y="1654634"/>
            <a:ext cx="112660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Прогон тестов и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сопровождение: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Запуск автоматических скриптов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результатов запуска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Создание отчетов о результатах запуска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Поддержание тестов в актуальном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состоянии.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5475" y="1654634"/>
            <a:ext cx="45719" cy="28623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51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475" y="443403"/>
            <a:ext cx="849463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УРОВНИ АВТО-ТЕСТИРОВАНИЯ</a:t>
            </a:r>
            <a:endParaRPr lang="en-US" sz="45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2087" y="1654635"/>
            <a:ext cx="112660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Уровень модульного тестирования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 tests)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Уровень функционального тестирование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non-UI tests)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Уровень тестирования через пользовательский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интерфейс (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 tests)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5475" y="1654635"/>
            <a:ext cx="91724" cy="16858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92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54706"/>
            <a:ext cx="82958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МОДУЛЬНОЕ ТЕСТИРОВАНИЕ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6438" y="1462703"/>
            <a:ext cx="112660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роцесс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программировании, позволяющий проверить на корректность отдельные модули исходного кода программы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Идея состоит в том, чтобы писать тесты для каждой нетривиальной функции или метода. Это позволяет достаточно быстро проверить, не привело ли очередное изменение кода к регрессии, то есть к появлению ошибок в уже оттестированных местах программы, а также облегчает обнаружение и устранение таких ошибок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4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13407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99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89312" y="1340861"/>
            <a:ext cx="79928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333333"/>
                </a:solidFill>
                <a:latin typeface="Menlo"/>
              </a:rPr>
              <a:t>class</a:t>
            </a:r>
            <a:r>
              <a:rPr lang="en-US" sz="2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sz="2400" b="1" dirty="0" err="1">
                <a:solidFill>
                  <a:srgbClr val="990000"/>
                </a:solidFill>
                <a:latin typeface="Menlo"/>
              </a:rPr>
              <a:t>CalculatorTests</a:t>
            </a:r>
            <a:r>
              <a:rPr lang="en-US" sz="2400" dirty="0">
                <a:solidFill>
                  <a:srgbClr val="333333"/>
                </a:solidFill>
                <a:latin typeface="Menlo"/>
              </a:rPr>
              <a:t> </a:t>
            </a:r>
            <a:endParaRPr lang="ru-RU" sz="2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sz="2400" dirty="0" smtClean="0">
                <a:solidFill>
                  <a:srgbClr val="333333"/>
                </a:solidFill>
                <a:latin typeface="Menlo"/>
              </a:rPr>
              <a:t>{ </a:t>
            </a:r>
            <a:endParaRPr lang="ru-RU" sz="2400" dirty="0" smtClean="0">
              <a:solidFill>
                <a:srgbClr val="333333"/>
              </a:solidFill>
              <a:latin typeface="Menlo"/>
            </a:endParaRPr>
          </a:p>
          <a:p>
            <a:r>
              <a:rPr lang="ru-RU" sz="2400" b="1" dirty="0" smtClean="0">
                <a:solidFill>
                  <a:srgbClr val="333333"/>
                </a:solidFill>
                <a:latin typeface="Menlo"/>
              </a:rPr>
              <a:t>	</a:t>
            </a:r>
            <a:r>
              <a:rPr lang="en-US" sz="2400" b="1" dirty="0" smtClean="0">
                <a:solidFill>
                  <a:srgbClr val="333333"/>
                </a:solidFill>
                <a:latin typeface="Menlo"/>
              </a:rPr>
              <a:t>public</a:t>
            </a:r>
            <a:r>
              <a:rPr lang="en-US" sz="2400" dirty="0" smtClean="0">
                <a:solidFill>
                  <a:srgbClr val="333333"/>
                </a:solidFill>
                <a:latin typeface="Menlo"/>
              </a:rPr>
              <a:t> </a:t>
            </a:r>
            <a:r>
              <a:rPr lang="en-US" sz="2400" b="1" dirty="0">
                <a:solidFill>
                  <a:srgbClr val="333333"/>
                </a:solidFill>
                <a:latin typeface="Menlo"/>
              </a:rPr>
              <a:t>void</a:t>
            </a:r>
            <a:r>
              <a:rPr lang="en-US" sz="2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sz="2400" b="1" dirty="0">
                <a:solidFill>
                  <a:srgbClr val="990000"/>
                </a:solidFill>
                <a:latin typeface="Menlo"/>
              </a:rPr>
              <a:t>Sum_2Plus5_7Returned</a:t>
            </a:r>
            <a:r>
              <a:rPr lang="en-US" sz="2400" dirty="0">
                <a:solidFill>
                  <a:srgbClr val="333333"/>
                </a:solidFill>
                <a:latin typeface="Menlo"/>
              </a:rPr>
              <a:t>() </a:t>
            </a:r>
            <a:endParaRPr lang="ru-RU" sz="2400" dirty="0" smtClean="0">
              <a:solidFill>
                <a:srgbClr val="333333"/>
              </a:solidFill>
              <a:latin typeface="Menlo"/>
            </a:endParaRPr>
          </a:p>
          <a:p>
            <a:r>
              <a:rPr lang="ru-RU" sz="2400" dirty="0" smtClean="0">
                <a:solidFill>
                  <a:srgbClr val="333333"/>
                </a:solidFill>
                <a:latin typeface="Menlo"/>
              </a:rPr>
              <a:t>	</a:t>
            </a:r>
            <a:r>
              <a:rPr lang="en-US" sz="2400" dirty="0" smtClean="0">
                <a:solidFill>
                  <a:srgbClr val="333333"/>
                </a:solidFill>
                <a:latin typeface="Menlo"/>
              </a:rPr>
              <a:t>{ </a:t>
            </a:r>
            <a:endParaRPr lang="ru-RU" sz="2400" dirty="0" smtClean="0">
              <a:solidFill>
                <a:srgbClr val="333333"/>
              </a:solidFill>
              <a:latin typeface="Menlo"/>
            </a:endParaRPr>
          </a:p>
          <a:p>
            <a:r>
              <a:rPr lang="ru-RU" sz="2400" i="1" dirty="0" smtClean="0">
                <a:solidFill>
                  <a:srgbClr val="999988"/>
                </a:solidFill>
                <a:latin typeface="Menlo"/>
              </a:rPr>
              <a:t>		</a:t>
            </a:r>
            <a:r>
              <a:rPr lang="en-US" sz="2400" i="1" dirty="0" smtClean="0">
                <a:solidFill>
                  <a:srgbClr val="999988"/>
                </a:solidFill>
                <a:latin typeface="Menlo"/>
              </a:rPr>
              <a:t>// </a:t>
            </a:r>
            <a:r>
              <a:rPr lang="en-US" sz="2400" i="1" dirty="0">
                <a:solidFill>
                  <a:srgbClr val="999988"/>
                </a:solidFill>
                <a:latin typeface="Menlo"/>
              </a:rPr>
              <a:t>arrange</a:t>
            </a:r>
            <a:r>
              <a:rPr lang="en-US" sz="2400" dirty="0">
                <a:solidFill>
                  <a:srgbClr val="333333"/>
                </a:solidFill>
                <a:latin typeface="Menlo"/>
              </a:rPr>
              <a:t> </a:t>
            </a:r>
            <a:endParaRPr lang="ru-RU" sz="2400" dirty="0" smtClean="0">
              <a:solidFill>
                <a:srgbClr val="333333"/>
              </a:solidFill>
              <a:latin typeface="Menlo"/>
            </a:endParaRPr>
          </a:p>
          <a:p>
            <a:r>
              <a:rPr lang="ru-RU" sz="2400" b="1" dirty="0" smtClean="0">
                <a:solidFill>
                  <a:srgbClr val="333333"/>
                </a:solidFill>
                <a:latin typeface="Menlo"/>
              </a:rPr>
              <a:t>		</a:t>
            </a:r>
            <a:r>
              <a:rPr lang="en-US" sz="2400" b="1" dirty="0" err="1" smtClean="0">
                <a:solidFill>
                  <a:srgbClr val="333333"/>
                </a:solidFill>
                <a:latin typeface="Menlo"/>
              </a:rPr>
              <a:t>var</a:t>
            </a:r>
            <a:r>
              <a:rPr lang="en-US" sz="2400" dirty="0" smtClean="0">
                <a:solidFill>
                  <a:srgbClr val="333333"/>
                </a:solidFill>
                <a:latin typeface="Menlo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Menlo"/>
              </a:rPr>
              <a:t>calc</a:t>
            </a:r>
            <a:r>
              <a:rPr lang="en-US" sz="2400" dirty="0">
                <a:solidFill>
                  <a:srgbClr val="333333"/>
                </a:solidFill>
                <a:latin typeface="Menlo"/>
              </a:rPr>
              <a:t> = </a:t>
            </a:r>
            <a:r>
              <a:rPr lang="en-US" sz="2400" b="1" dirty="0">
                <a:solidFill>
                  <a:srgbClr val="333333"/>
                </a:solidFill>
                <a:latin typeface="Menlo"/>
              </a:rPr>
              <a:t>new</a:t>
            </a:r>
            <a:r>
              <a:rPr lang="en-US" sz="2400" dirty="0">
                <a:solidFill>
                  <a:srgbClr val="333333"/>
                </a:solidFill>
                <a:latin typeface="Menlo"/>
              </a:rPr>
              <a:t> Calculator(); </a:t>
            </a:r>
            <a:endParaRPr lang="ru-RU" sz="2400" dirty="0" smtClean="0">
              <a:solidFill>
                <a:srgbClr val="333333"/>
              </a:solidFill>
              <a:latin typeface="Menlo"/>
            </a:endParaRPr>
          </a:p>
          <a:p>
            <a:r>
              <a:rPr lang="ru-RU" sz="2400" i="1" dirty="0" smtClean="0">
                <a:solidFill>
                  <a:srgbClr val="999988"/>
                </a:solidFill>
                <a:latin typeface="Menlo"/>
              </a:rPr>
              <a:t>		</a:t>
            </a:r>
            <a:r>
              <a:rPr lang="en-US" sz="2400" i="1" dirty="0" smtClean="0">
                <a:solidFill>
                  <a:srgbClr val="999988"/>
                </a:solidFill>
                <a:latin typeface="Menlo"/>
              </a:rPr>
              <a:t>// </a:t>
            </a:r>
            <a:r>
              <a:rPr lang="en-US" sz="2400" i="1" dirty="0">
                <a:solidFill>
                  <a:srgbClr val="999988"/>
                </a:solidFill>
                <a:latin typeface="Menlo"/>
              </a:rPr>
              <a:t>act</a:t>
            </a:r>
            <a:r>
              <a:rPr lang="en-US" sz="2400" dirty="0">
                <a:solidFill>
                  <a:srgbClr val="333333"/>
                </a:solidFill>
                <a:latin typeface="Menlo"/>
              </a:rPr>
              <a:t> </a:t>
            </a:r>
            <a:endParaRPr lang="ru-RU" sz="2400" dirty="0" smtClean="0">
              <a:solidFill>
                <a:srgbClr val="333333"/>
              </a:solidFill>
              <a:latin typeface="Menlo"/>
            </a:endParaRPr>
          </a:p>
          <a:p>
            <a:r>
              <a:rPr lang="ru-RU" sz="2400" b="1" dirty="0" smtClean="0">
                <a:solidFill>
                  <a:srgbClr val="333333"/>
                </a:solidFill>
                <a:latin typeface="Menlo"/>
              </a:rPr>
              <a:t>		</a:t>
            </a:r>
            <a:r>
              <a:rPr lang="en-US" sz="2400" b="1" dirty="0" err="1" smtClean="0">
                <a:solidFill>
                  <a:srgbClr val="333333"/>
                </a:solidFill>
                <a:latin typeface="Menlo"/>
              </a:rPr>
              <a:t>var</a:t>
            </a:r>
            <a:r>
              <a:rPr lang="en-US" sz="2400" dirty="0" smtClean="0">
                <a:solidFill>
                  <a:srgbClr val="333333"/>
                </a:solidFill>
                <a:latin typeface="Menlo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Menlo"/>
              </a:rPr>
              <a:t>res = </a:t>
            </a:r>
            <a:r>
              <a:rPr lang="en-US" sz="2400" dirty="0" err="1">
                <a:solidFill>
                  <a:srgbClr val="333333"/>
                </a:solidFill>
                <a:latin typeface="Menlo"/>
              </a:rPr>
              <a:t>calc.Sum</a:t>
            </a:r>
            <a:r>
              <a:rPr lang="en-US" sz="2400" dirty="0">
                <a:solidFill>
                  <a:srgbClr val="333333"/>
                </a:solidFill>
                <a:latin typeface="Menlo"/>
              </a:rPr>
              <a:t>(</a:t>
            </a:r>
            <a:r>
              <a:rPr lang="en-US" sz="2400" dirty="0">
                <a:solidFill>
                  <a:srgbClr val="008080"/>
                </a:solidFill>
                <a:latin typeface="Menlo"/>
              </a:rPr>
              <a:t>2</a:t>
            </a:r>
            <a:r>
              <a:rPr lang="en-US" sz="2400" dirty="0">
                <a:solidFill>
                  <a:srgbClr val="333333"/>
                </a:solidFill>
                <a:latin typeface="Menlo"/>
              </a:rPr>
              <a:t>,</a:t>
            </a:r>
            <a:r>
              <a:rPr lang="en-US" sz="2400" dirty="0">
                <a:solidFill>
                  <a:srgbClr val="008080"/>
                </a:solidFill>
                <a:latin typeface="Menlo"/>
              </a:rPr>
              <a:t>5</a:t>
            </a:r>
            <a:r>
              <a:rPr lang="en-US" sz="2400" dirty="0">
                <a:solidFill>
                  <a:srgbClr val="333333"/>
                </a:solidFill>
                <a:latin typeface="Menlo"/>
              </a:rPr>
              <a:t>); </a:t>
            </a:r>
            <a:endParaRPr lang="ru-RU" sz="2400" dirty="0" smtClean="0">
              <a:solidFill>
                <a:srgbClr val="333333"/>
              </a:solidFill>
              <a:latin typeface="Menlo"/>
            </a:endParaRPr>
          </a:p>
          <a:p>
            <a:r>
              <a:rPr lang="ru-RU" sz="2400" i="1" dirty="0" smtClean="0">
                <a:solidFill>
                  <a:srgbClr val="999988"/>
                </a:solidFill>
                <a:latin typeface="Menlo"/>
              </a:rPr>
              <a:t>		</a:t>
            </a:r>
            <a:r>
              <a:rPr lang="en-US" sz="2400" i="1" dirty="0" smtClean="0">
                <a:solidFill>
                  <a:srgbClr val="999988"/>
                </a:solidFill>
                <a:latin typeface="Menlo"/>
              </a:rPr>
              <a:t>// </a:t>
            </a:r>
            <a:r>
              <a:rPr lang="en-US" sz="2400" i="1" dirty="0">
                <a:solidFill>
                  <a:srgbClr val="999988"/>
                </a:solidFill>
                <a:latin typeface="Menlo"/>
              </a:rPr>
              <a:t>assert</a:t>
            </a:r>
            <a:r>
              <a:rPr lang="en-US" sz="2400" dirty="0">
                <a:solidFill>
                  <a:srgbClr val="333333"/>
                </a:solidFill>
                <a:latin typeface="Menlo"/>
              </a:rPr>
              <a:t> </a:t>
            </a:r>
            <a:endParaRPr lang="ru-RU" sz="2400" dirty="0" smtClean="0">
              <a:solidFill>
                <a:srgbClr val="333333"/>
              </a:solidFill>
              <a:latin typeface="Menlo"/>
            </a:endParaRPr>
          </a:p>
          <a:p>
            <a:r>
              <a:rPr lang="ru-RU" sz="2400" dirty="0" smtClean="0">
                <a:solidFill>
                  <a:srgbClr val="333333"/>
                </a:solidFill>
                <a:latin typeface="Menlo"/>
              </a:rPr>
              <a:t>		</a:t>
            </a:r>
            <a:r>
              <a:rPr lang="en-US" sz="2400" dirty="0" err="1" smtClean="0">
                <a:solidFill>
                  <a:srgbClr val="333333"/>
                </a:solidFill>
                <a:latin typeface="Menlo"/>
              </a:rPr>
              <a:t>Assert.AreEqual</a:t>
            </a:r>
            <a:r>
              <a:rPr lang="en-US" sz="2400" dirty="0" smtClean="0">
                <a:solidFill>
                  <a:srgbClr val="333333"/>
                </a:solidFill>
                <a:latin typeface="Menlo"/>
              </a:rPr>
              <a:t>(</a:t>
            </a:r>
            <a:r>
              <a:rPr lang="en-US" sz="2400" dirty="0" smtClean="0">
                <a:solidFill>
                  <a:srgbClr val="008080"/>
                </a:solidFill>
                <a:latin typeface="Menlo"/>
              </a:rPr>
              <a:t>7</a:t>
            </a:r>
            <a:r>
              <a:rPr lang="en-US" sz="2400" dirty="0">
                <a:solidFill>
                  <a:srgbClr val="333333"/>
                </a:solidFill>
                <a:latin typeface="Menlo"/>
              </a:rPr>
              <a:t>, res); </a:t>
            </a:r>
            <a:endParaRPr lang="ru-RU" sz="2400" dirty="0" smtClean="0">
              <a:solidFill>
                <a:srgbClr val="333333"/>
              </a:solidFill>
              <a:latin typeface="Menlo"/>
            </a:endParaRPr>
          </a:p>
          <a:p>
            <a:r>
              <a:rPr lang="ru-RU" sz="2400" dirty="0">
                <a:solidFill>
                  <a:srgbClr val="333333"/>
                </a:solidFill>
                <a:latin typeface="Menlo"/>
              </a:rPr>
              <a:t>	</a:t>
            </a:r>
            <a:r>
              <a:rPr lang="en-US" sz="2400" dirty="0" smtClean="0">
                <a:solidFill>
                  <a:srgbClr val="333333"/>
                </a:solidFill>
                <a:latin typeface="Menlo"/>
              </a:rPr>
              <a:t>} </a:t>
            </a:r>
            <a:endParaRPr lang="ru-RU" sz="2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sz="2400" dirty="0" smtClean="0">
                <a:solidFill>
                  <a:srgbClr val="333333"/>
                </a:solidFill>
                <a:latin typeface="Menlo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5535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475" y="443403"/>
            <a:ext cx="676339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ПРАВИЛА </a:t>
            </a:r>
            <a:r>
              <a:rPr lang="en-US" sz="4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UNIT-</a:t>
            </a:r>
            <a:r>
              <a:rPr lang="ru-RU" sz="4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ТЕСТОВ</a:t>
            </a:r>
            <a:endParaRPr lang="en-US" sz="45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5475" y="1349835"/>
            <a:ext cx="112660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Тесты должны быть: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достоверными;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зависеть от окружения, на котором они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выполняются;</a:t>
            </a:r>
          </a:p>
          <a:p>
            <a:pPr marL="6286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легко поддерживаться;</a:t>
            </a:r>
          </a:p>
          <a:p>
            <a:pPr marL="6286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легко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читаться и быть простыми для понимания (даже новый разработчик должен понять что именно тестируется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6286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соблюдать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единую конвенцию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именования;</a:t>
            </a:r>
          </a:p>
          <a:p>
            <a:pPr marL="6286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запускаться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регулярно в автоматическом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режиме.</a:t>
            </a: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8350" y="2130826"/>
            <a:ext cx="72675" cy="36004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40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475" y="443403"/>
            <a:ext cx="676339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ПРАВИЛА </a:t>
            </a:r>
            <a:r>
              <a:rPr lang="en-US" sz="4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UNIT-</a:t>
            </a:r>
            <a:r>
              <a:rPr lang="ru-RU" sz="4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ТЕСТОВ</a:t>
            </a:r>
            <a:endParaRPr lang="en-US" sz="45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2087" y="1654635"/>
            <a:ext cx="1126606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Один тест должен проверять только одну сущность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Тесты должны храниться в системе контроля версий;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Названия методов должны быть «говорящими»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ru-RU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ru-RU" sz="2400" i="1" dirty="0" smtClean="0"/>
              <a:t>[</a:t>
            </a:r>
            <a:r>
              <a:rPr lang="ru-RU" sz="2400" i="1" dirty="0"/>
              <a:t>Тестируемый метод]_[Сценарий]_[Ожидаемое поведение</a:t>
            </a:r>
            <a:r>
              <a:rPr lang="ru-RU" sz="2400" i="1" dirty="0" smtClean="0"/>
              <a:t>]</a:t>
            </a:r>
          </a:p>
          <a:p>
            <a:pPr marL="800100"/>
            <a:r>
              <a:rPr lang="en-US" sz="2400" b="1" dirty="0">
                <a:solidFill>
                  <a:srgbClr val="333333"/>
                </a:solidFill>
                <a:latin typeface="Menlo"/>
              </a:rPr>
              <a:t>class</a:t>
            </a:r>
            <a:r>
              <a:rPr lang="en-US" sz="2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sz="2400" b="1" dirty="0" err="1">
                <a:solidFill>
                  <a:srgbClr val="990000"/>
                </a:solidFill>
                <a:latin typeface="Menlo"/>
              </a:rPr>
              <a:t>CalculatorTests</a:t>
            </a:r>
            <a:r>
              <a:rPr lang="en-US" sz="2400" dirty="0">
                <a:solidFill>
                  <a:srgbClr val="333333"/>
                </a:solidFill>
                <a:latin typeface="Menlo"/>
              </a:rPr>
              <a:t> </a:t>
            </a:r>
            <a:endParaRPr lang="ru-RU" sz="2400" dirty="0">
              <a:solidFill>
                <a:srgbClr val="333333"/>
              </a:solidFill>
              <a:latin typeface="Menlo"/>
            </a:endParaRPr>
          </a:p>
          <a:p>
            <a:pPr marL="800100"/>
            <a:r>
              <a:rPr lang="en-US" sz="2400" dirty="0">
                <a:solidFill>
                  <a:srgbClr val="333333"/>
                </a:solidFill>
                <a:latin typeface="Menlo"/>
              </a:rPr>
              <a:t>{ </a:t>
            </a:r>
            <a:endParaRPr lang="ru-RU" sz="2400" dirty="0">
              <a:solidFill>
                <a:srgbClr val="333333"/>
              </a:solidFill>
              <a:latin typeface="Menlo"/>
            </a:endParaRPr>
          </a:p>
          <a:p>
            <a:pPr marL="800100"/>
            <a:r>
              <a:rPr lang="ru-RU" sz="2400" b="1" dirty="0">
                <a:solidFill>
                  <a:srgbClr val="333333"/>
                </a:solidFill>
                <a:latin typeface="Menlo"/>
              </a:rPr>
              <a:t>	</a:t>
            </a:r>
            <a:r>
              <a:rPr lang="en-US" sz="2400" b="1" dirty="0">
                <a:solidFill>
                  <a:srgbClr val="333333"/>
                </a:solidFill>
                <a:latin typeface="Menlo"/>
              </a:rPr>
              <a:t>public</a:t>
            </a:r>
            <a:r>
              <a:rPr lang="en-US" sz="2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sz="2400" b="1" dirty="0">
                <a:solidFill>
                  <a:srgbClr val="333333"/>
                </a:solidFill>
                <a:latin typeface="Menlo"/>
              </a:rPr>
              <a:t>void</a:t>
            </a:r>
            <a:r>
              <a:rPr lang="en-US" sz="2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sz="2400" b="1" dirty="0">
                <a:solidFill>
                  <a:srgbClr val="990000"/>
                </a:solidFill>
                <a:latin typeface="Menlo"/>
              </a:rPr>
              <a:t>Sum_2Plus5_7Returned</a:t>
            </a:r>
            <a:r>
              <a:rPr lang="en-US" sz="2400" dirty="0">
                <a:solidFill>
                  <a:srgbClr val="333333"/>
                </a:solidFill>
                <a:latin typeface="Menlo"/>
              </a:rPr>
              <a:t>() </a:t>
            </a:r>
            <a:endParaRPr lang="ru-RU" sz="2400" dirty="0">
              <a:solidFill>
                <a:srgbClr val="333333"/>
              </a:solidFill>
              <a:latin typeface="Menlo"/>
            </a:endParaRPr>
          </a:p>
          <a:p>
            <a:pPr marL="800100"/>
            <a:r>
              <a:rPr lang="ru-RU" sz="2400" dirty="0">
                <a:solidFill>
                  <a:srgbClr val="333333"/>
                </a:solidFill>
                <a:latin typeface="Menlo"/>
              </a:rPr>
              <a:t>	</a:t>
            </a:r>
            <a:r>
              <a:rPr lang="ru-RU" sz="2400" dirty="0" smtClean="0">
                <a:solidFill>
                  <a:srgbClr val="333333"/>
                </a:solidFill>
                <a:latin typeface="Menlo"/>
              </a:rPr>
              <a:t>        </a:t>
            </a:r>
            <a:r>
              <a:rPr lang="en-US" sz="2400" dirty="0" smtClean="0">
                <a:solidFill>
                  <a:srgbClr val="333333"/>
                </a:solidFill>
                <a:latin typeface="Menlo"/>
              </a:rPr>
              <a:t>{ </a:t>
            </a:r>
            <a:endParaRPr lang="ru-RU" sz="2400" dirty="0" smtClean="0">
              <a:solidFill>
                <a:srgbClr val="333333"/>
              </a:solidFill>
              <a:latin typeface="Menlo"/>
            </a:endParaRPr>
          </a:p>
          <a:p>
            <a:pPr marL="800100"/>
            <a:r>
              <a:rPr lang="ru-RU" sz="2400" i="1" dirty="0">
                <a:solidFill>
                  <a:srgbClr val="999988"/>
                </a:solidFill>
                <a:latin typeface="Menlo"/>
              </a:rPr>
              <a:t>		</a:t>
            </a:r>
            <a:r>
              <a:rPr lang="ru-RU" sz="2400" i="1" dirty="0" smtClean="0">
                <a:solidFill>
                  <a:srgbClr val="999988"/>
                </a:solidFill>
                <a:latin typeface="Menlo"/>
              </a:rPr>
              <a:t>    </a:t>
            </a:r>
            <a:r>
              <a:rPr lang="en-US" sz="2400" i="1" dirty="0" smtClean="0">
                <a:solidFill>
                  <a:srgbClr val="999988"/>
                </a:solidFill>
                <a:latin typeface="Menlo"/>
              </a:rPr>
              <a:t>// </a:t>
            </a:r>
            <a:r>
              <a:rPr lang="ru-RU" sz="2400" i="1" dirty="0" smtClean="0">
                <a:solidFill>
                  <a:srgbClr val="999988"/>
                </a:solidFill>
                <a:latin typeface="Menlo"/>
              </a:rPr>
              <a:t>…</a:t>
            </a:r>
            <a:endParaRPr lang="ru-RU" sz="2400" dirty="0">
              <a:solidFill>
                <a:srgbClr val="333333"/>
              </a:solidFill>
              <a:latin typeface="Menlo"/>
            </a:endParaRPr>
          </a:p>
          <a:p>
            <a:pPr marL="800100"/>
            <a:r>
              <a:rPr lang="ru-RU" sz="2400" dirty="0">
                <a:solidFill>
                  <a:srgbClr val="333333"/>
                </a:solidFill>
                <a:latin typeface="Menlo"/>
              </a:rPr>
              <a:t>	</a:t>
            </a:r>
            <a:r>
              <a:rPr lang="ru-RU" sz="2400" dirty="0" smtClean="0">
                <a:solidFill>
                  <a:srgbClr val="333333"/>
                </a:solidFill>
                <a:latin typeface="Menlo"/>
              </a:rPr>
              <a:t>         </a:t>
            </a:r>
            <a:r>
              <a:rPr lang="en-US" sz="2400" dirty="0" smtClean="0">
                <a:solidFill>
                  <a:srgbClr val="333333"/>
                </a:solidFill>
                <a:latin typeface="Menlo"/>
              </a:rPr>
              <a:t>} </a:t>
            </a:r>
            <a:endParaRPr lang="ru-RU" sz="2400" dirty="0">
              <a:solidFill>
                <a:srgbClr val="333333"/>
              </a:solidFill>
              <a:latin typeface="Menlo"/>
            </a:endParaRPr>
          </a:p>
          <a:p>
            <a:pPr marL="800100"/>
            <a:r>
              <a:rPr lang="en-US" sz="2400" dirty="0" smtClean="0">
                <a:solidFill>
                  <a:srgbClr val="333333"/>
                </a:solidFill>
                <a:latin typeface="Menlo"/>
              </a:rPr>
              <a:t>}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5475" y="1654634"/>
            <a:ext cx="101250" cy="506684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50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475" y="443403"/>
            <a:ext cx="676339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ПРАВИЛА </a:t>
            </a:r>
            <a:r>
              <a:rPr lang="en-US" sz="4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UNIT-</a:t>
            </a:r>
            <a:r>
              <a:rPr lang="ru-RU" sz="4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ТЕСТОВ</a:t>
            </a:r>
            <a:endParaRPr lang="en-US" sz="45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5475" y="1549860"/>
            <a:ext cx="112660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Необходимо придерживаться единого стиля написания тела теста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/>
            <a:r>
              <a:rPr lang="en-US" sz="2400" b="1" dirty="0">
                <a:solidFill>
                  <a:srgbClr val="333333"/>
                </a:solidFill>
                <a:latin typeface="Menlo"/>
              </a:rPr>
              <a:t>class</a:t>
            </a:r>
            <a:r>
              <a:rPr lang="en-US" sz="2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sz="2400" b="1" dirty="0" err="1">
                <a:solidFill>
                  <a:srgbClr val="990000"/>
                </a:solidFill>
                <a:latin typeface="Menlo"/>
              </a:rPr>
              <a:t>CalculatorTests</a:t>
            </a:r>
            <a:r>
              <a:rPr lang="en-US" sz="2400" dirty="0">
                <a:solidFill>
                  <a:srgbClr val="333333"/>
                </a:solidFill>
                <a:latin typeface="Menlo"/>
              </a:rPr>
              <a:t> </a:t>
            </a:r>
            <a:endParaRPr lang="ru-RU" sz="2400" dirty="0">
              <a:solidFill>
                <a:srgbClr val="333333"/>
              </a:solidFill>
              <a:latin typeface="Menlo"/>
            </a:endParaRPr>
          </a:p>
          <a:p>
            <a:pPr marL="800100"/>
            <a:r>
              <a:rPr lang="en-US" sz="2400" dirty="0">
                <a:solidFill>
                  <a:srgbClr val="333333"/>
                </a:solidFill>
                <a:latin typeface="Menlo"/>
              </a:rPr>
              <a:t>{ </a:t>
            </a:r>
            <a:endParaRPr lang="ru-RU" sz="2400" dirty="0">
              <a:solidFill>
                <a:srgbClr val="333333"/>
              </a:solidFill>
              <a:latin typeface="Menlo"/>
            </a:endParaRPr>
          </a:p>
          <a:p>
            <a:pPr marL="800100"/>
            <a:r>
              <a:rPr lang="ru-RU" sz="2400" b="1" dirty="0">
                <a:solidFill>
                  <a:srgbClr val="333333"/>
                </a:solidFill>
                <a:latin typeface="Menlo"/>
              </a:rPr>
              <a:t>	</a:t>
            </a:r>
            <a:r>
              <a:rPr lang="ru-RU" sz="2400" b="1" dirty="0" smtClean="0">
                <a:solidFill>
                  <a:srgbClr val="333333"/>
                </a:solidFill>
                <a:latin typeface="Menlo"/>
              </a:rPr>
              <a:t>	</a:t>
            </a:r>
            <a:r>
              <a:rPr lang="en-US" sz="2400" b="1" dirty="0" smtClean="0">
                <a:solidFill>
                  <a:srgbClr val="333333"/>
                </a:solidFill>
                <a:latin typeface="Menlo"/>
              </a:rPr>
              <a:t>public</a:t>
            </a:r>
            <a:r>
              <a:rPr lang="en-US" sz="2400" dirty="0" smtClean="0">
                <a:solidFill>
                  <a:srgbClr val="333333"/>
                </a:solidFill>
                <a:latin typeface="Menlo"/>
              </a:rPr>
              <a:t> </a:t>
            </a:r>
            <a:r>
              <a:rPr lang="en-US" sz="2400" b="1" dirty="0">
                <a:solidFill>
                  <a:srgbClr val="333333"/>
                </a:solidFill>
                <a:latin typeface="Menlo"/>
              </a:rPr>
              <a:t>void</a:t>
            </a:r>
            <a:r>
              <a:rPr lang="en-US" sz="2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sz="2400" b="1" dirty="0">
                <a:solidFill>
                  <a:srgbClr val="990000"/>
                </a:solidFill>
                <a:latin typeface="Menlo"/>
              </a:rPr>
              <a:t>Sum_2Plus5_7Returned</a:t>
            </a:r>
            <a:r>
              <a:rPr lang="en-US" sz="2400" dirty="0">
                <a:solidFill>
                  <a:srgbClr val="333333"/>
                </a:solidFill>
                <a:latin typeface="Menlo"/>
              </a:rPr>
              <a:t>() </a:t>
            </a:r>
            <a:endParaRPr lang="ru-RU" sz="2400" dirty="0">
              <a:solidFill>
                <a:srgbClr val="333333"/>
              </a:solidFill>
              <a:latin typeface="Menlo"/>
            </a:endParaRPr>
          </a:p>
          <a:p>
            <a:pPr marL="800100"/>
            <a:r>
              <a:rPr lang="ru-RU" sz="2400" dirty="0">
                <a:solidFill>
                  <a:srgbClr val="333333"/>
                </a:solidFill>
                <a:latin typeface="Menlo"/>
              </a:rPr>
              <a:t>	</a:t>
            </a:r>
            <a:r>
              <a:rPr lang="ru-RU" sz="2400" dirty="0" smtClean="0">
                <a:solidFill>
                  <a:srgbClr val="333333"/>
                </a:solidFill>
                <a:latin typeface="Menlo"/>
              </a:rPr>
              <a:t>	</a:t>
            </a:r>
            <a:r>
              <a:rPr lang="en-US" sz="2400" dirty="0" smtClean="0">
                <a:solidFill>
                  <a:srgbClr val="333333"/>
                </a:solidFill>
                <a:latin typeface="Menlo"/>
              </a:rPr>
              <a:t>{ </a:t>
            </a:r>
            <a:endParaRPr lang="ru-RU" sz="2400" dirty="0">
              <a:solidFill>
                <a:srgbClr val="333333"/>
              </a:solidFill>
              <a:latin typeface="Menlo"/>
            </a:endParaRPr>
          </a:p>
          <a:p>
            <a:pPr marL="800100"/>
            <a:r>
              <a:rPr lang="ru-RU" sz="2400" i="1" dirty="0">
                <a:solidFill>
                  <a:srgbClr val="999988"/>
                </a:solidFill>
                <a:latin typeface="Menlo"/>
              </a:rPr>
              <a:t>		</a:t>
            </a:r>
            <a:r>
              <a:rPr lang="ru-RU" sz="2400" i="1" dirty="0" smtClean="0">
                <a:solidFill>
                  <a:srgbClr val="999988"/>
                </a:solidFill>
                <a:latin typeface="Menlo"/>
              </a:rPr>
              <a:t>	</a:t>
            </a:r>
            <a:r>
              <a:rPr lang="en-US" sz="2400" i="1" dirty="0" smtClean="0">
                <a:solidFill>
                  <a:srgbClr val="999988"/>
                </a:solidFill>
                <a:latin typeface="Menlo"/>
              </a:rPr>
              <a:t>// </a:t>
            </a:r>
            <a:r>
              <a:rPr lang="en-US" sz="2400" i="1" dirty="0">
                <a:solidFill>
                  <a:srgbClr val="999988"/>
                </a:solidFill>
                <a:latin typeface="Menlo"/>
              </a:rPr>
              <a:t>arrange</a:t>
            </a:r>
            <a:r>
              <a:rPr lang="en-US" sz="2400" dirty="0">
                <a:solidFill>
                  <a:srgbClr val="333333"/>
                </a:solidFill>
                <a:latin typeface="Menlo"/>
              </a:rPr>
              <a:t> </a:t>
            </a:r>
            <a:endParaRPr lang="ru-RU" sz="2400" dirty="0">
              <a:solidFill>
                <a:srgbClr val="333333"/>
              </a:solidFill>
              <a:latin typeface="Menlo"/>
            </a:endParaRPr>
          </a:p>
          <a:p>
            <a:pPr marL="800100"/>
            <a:r>
              <a:rPr lang="ru-RU" sz="2400" b="1" dirty="0">
                <a:solidFill>
                  <a:srgbClr val="333333"/>
                </a:solidFill>
                <a:latin typeface="Menlo"/>
              </a:rPr>
              <a:t>		</a:t>
            </a:r>
            <a:r>
              <a:rPr lang="ru-RU" sz="2400" b="1" dirty="0" smtClean="0">
                <a:solidFill>
                  <a:srgbClr val="333333"/>
                </a:solidFill>
                <a:latin typeface="Menlo"/>
              </a:rPr>
              <a:t>	</a:t>
            </a:r>
            <a:r>
              <a:rPr lang="en-US" sz="2400" b="1" dirty="0" err="1" smtClean="0">
                <a:solidFill>
                  <a:srgbClr val="333333"/>
                </a:solidFill>
                <a:latin typeface="Menlo"/>
              </a:rPr>
              <a:t>var</a:t>
            </a:r>
            <a:r>
              <a:rPr lang="en-US" sz="2400" dirty="0" smtClean="0">
                <a:solidFill>
                  <a:srgbClr val="333333"/>
                </a:solidFill>
                <a:latin typeface="Menlo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Menlo"/>
              </a:rPr>
              <a:t>calc</a:t>
            </a:r>
            <a:r>
              <a:rPr lang="en-US" sz="2400" dirty="0" smtClean="0">
                <a:solidFill>
                  <a:srgbClr val="333333"/>
                </a:solidFill>
                <a:latin typeface="Menlo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Menlo"/>
              </a:rPr>
              <a:t>= </a:t>
            </a:r>
            <a:r>
              <a:rPr lang="en-US" sz="2400" b="1" dirty="0">
                <a:solidFill>
                  <a:srgbClr val="333333"/>
                </a:solidFill>
                <a:latin typeface="Menlo"/>
              </a:rPr>
              <a:t>new</a:t>
            </a:r>
            <a:r>
              <a:rPr lang="en-US" sz="2400" dirty="0">
                <a:solidFill>
                  <a:srgbClr val="333333"/>
                </a:solidFill>
                <a:latin typeface="Menlo"/>
              </a:rPr>
              <a:t> Calculator(); </a:t>
            </a:r>
            <a:endParaRPr lang="ru-RU" sz="2400" dirty="0">
              <a:solidFill>
                <a:srgbClr val="333333"/>
              </a:solidFill>
              <a:latin typeface="Menlo"/>
            </a:endParaRPr>
          </a:p>
          <a:p>
            <a:pPr marL="800100"/>
            <a:r>
              <a:rPr lang="ru-RU" sz="2400" i="1" dirty="0">
                <a:solidFill>
                  <a:srgbClr val="999988"/>
                </a:solidFill>
                <a:latin typeface="Menlo"/>
              </a:rPr>
              <a:t>		</a:t>
            </a:r>
            <a:r>
              <a:rPr lang="ru-RU" sz="2400" i="1" dirty="0" smtClean="0">
                <a:solidFill>
                  <a:srgbClr val="999988"/>
                </a:solidFill>
                <a:latin typeface="Menlo"/>
              </a:rPr>
              <a:t>	</a:t>
            </a:r>
            <a:r>
              <a:rPr lang="en-US" sz="2400" i="1" dirty="0" smtClean="0">
                <a:solidFill>
                  <a:srgbClr val="999988"/>
                </a:solidFill>
                <a:latin typeface="Menlo"/>
              </a:rPr>
              <a:t>// </a:t>
            </a:r>
            <a:r>
              <a:rPr lang="en-US" sz="2400" i="1" dirty="0">
                <a:solidFill>
                  <a:srgbClr val="999988"/>
                </a:solidFill>
                <a:latin typeface="Menlo"/>
              </a:rPr>
              <a:t>act</a:t>
            </a:r>
            <a:r>
              <a:rPr lang="en-US" sz="2400" dirty="0">
                <a:solidFill>
                  <a:srgbClr val="333333"/>
                </a:solidFill>
                <a:latin typeface="Menlo"/>
              </a:rPr>
              <a:t> </a:t>
            </a:r>
            <a:endParaRPr lang="ru-RU" sz="2400" dirty="0">
              <a:solidFill>
                <a:srgbClr val="333333"/>
              </a:solidFill>
              <a:latin typeface="Menlo"/>
            </a:endParaRPr>
          </a:p>
          <a:p>
            <a:pPr marL="800100"/>
            <a:r>
              <a:rPr lang="ru-RU" sz="2400" b="1" dirty="0">
                <a:solidFill>
                  <a:srgbClr val="333333"/>
                </a:solidFill>
                <a:latin typeface="Menlo"/>
              </a:rPr>
              <a:t>		</a:t>
            </a:r>
            <a:r>
              <a:rPr lang="ru-RU" sz="2400" b="1" dirty="0" smtClean="0">
                <a:solidFill>
                  <a:srgbClr val="333333"/>
                </a:solidFill>
                <a:latin typeface="Menlo"/>
              </a:rPr>
              <a:t>	</a:t>
            </a:r>
            <a:r>
              <a:rPr lang="en-US" sz="2400" b="1" dirty="0" err="1" smtClean="0">
                <a:solidFill>
                  <a:srgbClr val="333333"/>
                </a:solidFill>
                <a:latin typeface="Menlo"/>
              </a:rPr>
              <a:t>var</a:t>
            </a:r>
            <a:r>
              <a:rPr lang="en-US" sz="2400" dirty="0" smtClean="0">
                <a:solidFill>
                  <a:srgbClr val="333333"/>
                </a:solidFill>
                <a:latin typeface="Menlo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Menlo"/>
              </a:rPr>
              <a:t>res = </a:t>
            </a:r>
            <a:r>
              <a:rPr lang="en-US" sz="2400" dirty="0" err="1">
                <a:solidFill>
                  <a:srgbClr val="333333"/>
                </a:solidFill>
                <a:latin typeface="Menlo"/>
              </a:rPr>
              <a:t>calc.Sum</a:t>
            </a:r>
            <a:r>
              <a:rPr lang="en-US" sz="2400" dirty="0">
                <a:solidFill>
                  <a:srgbClr val="333333"/>
                </a:solidFill>
                <a:latin typeface="Menlo"/>
              </a:rPr>
              <a:t>(</a:t>
            </a:r>
            <a:r>
              <a:rPr lang="en-US" sz="2400" dirty="0">
                <a:solidFill>
                  <a:srgbClr val="008080"/>
                </a:solidFill>
                <a:latin typeface="Menlo"/>
              </a:rPr>
              <a:t>2</a:t>
            </a:r>
            <a:r>
              <a:rPr lang="en-US" sz="2400" dirty="0">
                <a:solidFill>
                  <a:srgbClr val="333333"/>
                </a:solidFill>
                <a:latin typeface="Menlo"/>
              </a:rPr>
              <a:t>,</a:t>
            </a:r>
            <a:r>
              <a:rPr lang="en-US" sz="2400" dirty="0">
                <a:solidFill>
                  <a:srgbClr val="008080"/>
                </a:solidFill>
                <a:latin typeface="Menlo"/>
              </a:rPr>
              <a:t>5</a:t>
            </a:r>
            <a:r>
              <a:rPr lang="en-US" sz="2400" dirty="0">
                <a:solidFill>
                  <a:srgbClr val="333333"/>
                </a:solidFill>
                <a:latin typeface="Menlo"/>
              </a:rPr>
              <a:t>); </a:t>
            </a:r>
            <a:endParaRPr lang="ru-RU" sz="2400" dirty="0">
              <a:solidFill>
                <a:srgbClr val="333333"/>
              </a:solidFill>
              <a:latin typeface="Menlo"/>
            </a:endParaRPr>
          </a:p>
          <a:p>
            <a:pPr marL="800100"/>
            <a:r>
              <a:rPr lang="ru-RU" sz="2400" i="1" dirty="0">
                <a:solidFill>
                  <a:srgbClr val="999988"/>
                </a:solidFill>
                <a:latin typeface="Menlo"/>
              </a:rPr>
              <a:t>		</a:t>
            </a:r>
            <a:r>
              <a:rPr lang="ru-RU" sz="2400" i="1" dirty="0" smtClean="0">
                <a:solidFill>
                  <a:srgbClr val="999988"/>
                </a:solidFill>
                <a:latin typeface="Menlo"/>
              </a:rPr>
              <a:t>	</a:t>
            </a:r>
            <a:r>
              <a:rPr lang="en-US" sz="2400" i="1" dirty="0" smtClean="0">
                <a:solidFill>
                  <a:srgbClr val="999988"/>
                </a:solidFill>
                <a:latin typeface="Menlo"/>
              </a:rPr>
              <a:t>// </a:t>
            </a:r>
            <a:r>
              <a:rPr lang="en-US" sz="2400" i="1" dirty="0">
                <a:solidFill>
                  <a:srgbClr val="999988"/>
                </a:solidFill>
                <a:latin typeface="Menlo"/>
              </a:rPr>
              <a:t>assert</a:t>
            </a:r>
            <a:r>
              <a:rPr lang="en-US" sz="2400" dirty="0">
                <a:solidFill>
                  <a:srgbClr val="333333"/>
                </a:solidFill>
                <a:latin typeface="Menlo"/>
              </a:rPr>
              <a:t> </a:t>
            </a:r>
            <a:endParaRPr lang="ru-RU" sz="2400" dirty="0">
              <a:solidFill>
                <a:srgbClr val="333333"/>
              </a:solidFill>
              <a:latin typeface="Menlo"/>
            </a:endParaRPr>
          </a:p>
          <a:p>
            <a:pPr marL="800100"/>
            <a:r>
              <a:rPr lang="ru-RU" sz="2400" dirty="0">
                <a:solidFill>
                  <a:srgbClr val="333333"/>
                </a:solidFill>
                <a:latin typeface="Menlo"/>
              </a:rPr>
              <a:t>		</a:t>
            </a:r>
            <a:r>
              <a:rPr lang="ru-RU" sz="2400" dirty="0" smtClean="0">
                <a:solidFill>
                  <a:srgbClr val="333333"/>
                </a:solidFill>
                <a:latin typeface="Menlo"/>
              </a:rPr>
              <a:t>	</a:t>
            </a:r>
            <a:r>
              <a:rPr lang="en-US" sz="2400" dirty="0" err="1" smtClean="0">
                <a:solidFill>
                  <a:srgbClr val="333333"/>
                </a:solidFill>
                <a:latin typeface="Menlo"/>
              </a:rPr>
              <a:t>Assert.AreEqual</a:t>
            </a:r>
            <a:r>
              <a:rPr lang="en-US" sz="2400" dirty="0" smtClean="0">
                <a:solidFill>
                  <a:srgbClr val="333333"/>
                </a:solidFill>
                <a:latin typeface="Menlo"/>
              </a:rPr>
              <a:t>(</a:t>
            </a:r>
            <a:r>
              <a:rPr lang="en-US" sz="2400" dirty="0" smtClean="0">
                <a:solidFill>
                  <a:srgbClr val="008080"/>
                </a:solidFill>
                <a:latin typeface="Menlo"/>
              </a:rPr>
              <a:t>7</a:t>
            </a:r>
            <a:r>
              <a:rPr lang="en-US" sz="2400" dirty="0">
                <a:solidFill>
                  <a:srgbClr val="333333"/>
                </a:solidFill>
                <a:latin typeface="Menlo"/>
              </a:rPr>
              <a:t>, res); </a:t>
            </a:r>
            <a:endParaRPr lang="ru-RU" sz="2400" dirty="0">
              <a:solidFill>
                <a:srgbClr val="333333"/>
              </a:solidFill>
              <a:latin typeface="Menlo"/>
            </a:endParaRPr>
          </a:p>
          <a:p>
            <a:pPr marL="800100"/>
            <a:r>
              <a:rPr lang="ru-RU" sz="2400" dirty="0">
                <a:solidFill>
                  <a:srgbClr val="333333"/>
                </a:solidFill>
                <a:latin typeface="Menlo"/>
              </a:rPr>
              <a:t>	</a:t>
            </a:r>
            <a:r>
              <a:rPr lang="ru-RU" sz="2400" dirty="0" smtClean="0">
                <a:solidFill>
                  <a:srgbClr val="333333"/>
                </a:solidFill>
                <a:latin typeface="Menlo"/>
              </a:rPr>
              <a:t>	</a:t>
            </a:r>
            <a:r>
              <a:rPr lang="en-US" sz="2400" dirty="0" smtClean="0">
                <a:solidFill>
                  <a:srgbClr val="333333"/>
                </a:solidFill>
                <a:latin typeface="Menlo"/>
              </a:rPr>
              <a:t>} </a:t>
            </a:r>
            <a:endParaRPr lang="ru-RU" sz="2400" dirty="0">
              <a:solidFill>
                <a:srgbClr val="333333"/>
              </a:solidFill>
              <a:latin typeface="Menlo"/>
            </a:endParaRPr>
          </a:p>
          <a:p>
            <a:pPr marL="800100"/>
            <a:r>
              <a:rPr lang="en-US" sz="2400" dirty="0" smtClean="0">
                <a:solidFill>
                  <a:srgbClr val="333333"/>
                </a:solidFill>
                <a:latin typeface="Menlo"/>
              </a:rPr>
              <a:t>}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8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46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89312" y="1340861"/>
            <a:ext cx="89834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333333"/>
                </a:solidFill>
                <a:latin typeface="Menlo"/>
              </a:rPr>
              <a:t>class</a:t>
            </a:r>
            <a:r>
              <a:rPr lang="en-US" sz="2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sz="2400" b="1" dirty="0" err="1">
                <a:solidFill>
                  <a:srgbClr val="990000"/>
                </a:solidFill>
                <a:latin typeface="Menlo"/>
              </a:rPr>
              <a:t>CalculatorTests</a:t>
            </a:r>
            <a:r>
              <a:rPr lang="en-US" sz="2400" dirty="0">
                <a:solidFill>
                  <a:srgbClr val="333333"/>
                </a:solidFill>
                <a:latin typeface="Menlo"/>
              </a:rPr>
              <a:t> </a:t>
            </a:r>
            <a:endParaRPr lang="ru-RU" sz="2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sz="2400" dirty="0" smtClean="0">
                <a:solidFill>
                  <a:srgbClr val="333333"/>
                </a:solidFill>
                <a:latin typeface="Menlo"/>
              </a:rPr>
              <a:t>{ </a:t>
            </a:r>
            <a:endParaRPr lang="ru-RU" sz="2400" dirty="0" smtClean="0">
              <a:solidFill>
                <a:srgbClr val="333333"/>
              </a:solidFill>
              <a:latin typeface="Menlo"/>
            </a:endParaRPr>
          </a:p>
          <a:p>
            <a:r>
              <a:rPr lang="ru-RU" sz="2400" b="1" dirty="0" smtClean="0">
                <a:solidFill>
                  <a:srgbClr val="333333"/>
                </a:solidFill>
                <a:latin typeface="Menlo"/>
              </a:rPr>
              <a:t>	</a:t>
            </a:r>
            <a:r>
              <a:rPr lang="en-US" sz="2400" b="1" dirty="0" smtClean="0">
                <a:solidFill>
                  <a:srgbClr val="333333"/>
                </a:solidFill>
                <a:latin typeface="Menlo"/>
              </a:rPr>
              <a:t>public</a:t>
            </a:r>
            <a:r>
              <a:rPr lang="en-US" sz="2400" dirty="0" smtClean="0">
                <a:solidFill>
                  <a:srgbClr val="333333"/>
                </a:solidFill>
                <a:latin typeface="Menlo"/>
              </a:rPr>
              <a:t> </a:t>
            </a:r>
            <a:r>
              <a:rPr lang="en-US" sz="2400" b="1" dirty="0">
                <a:solidFill>
                  <a:srgbClr val="333333"/>
                </a:solidFill>
                <a:latin typeface="Menlo"/>
              </a:rPr>
              <a:t>void</a:t>
            </a:r>
            <a:r>
              <a:rPr lang="en-US" sz="2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sz="2400" b="1" dirty="0">
                <a:solidFill>
                  <a:srgbClr val="990000"/>
                </a:solidFill>
                <a:latin typeface="Menlo"/>
              </a:rPr>
              <a:t>Sum_2Plus5_7Returned</a:t>
            </a:r>
            <a:r>
              <a:rPr lang="en-US" sz="2400" dirty="0">
                <a:solidFill>
                  <a:srgbClr val="333333"/>
                </a:solidFill>
                <a:latin typeface="Menlo"/>
              </a:rPr>
              <a:t>() </a:t>
            </a:r>
            <a:endParaRPr lang="ru-RU" sz="2400" dirty="0" smtClean="0">
              <a:solidFill>
                <a:srgbClr val="333333"/>
              </a:solidFill>
              <a:latin typeface="Menlo"/>
            </a:endParaRPr>
          </a:p>
          <a:p>
            <a:r>
              <a:rPr lang="ru-RU" sz="2400" dirty="0" smtClean="0">
                <a:solidFill>
                  <a:srgbClr val="333333"/>
                </a:solidFill>
                <a:latin typeface="Menlo"/>
              </a:rPr>
              <a:t>	</a:t>
            </a:r>
            <a:r>
              <a:rPr lang="en-US" sz="2400" dirty="0" smtClean="0">
                <a:solidFill>
                  <a:srgbClr val="333333"/>
                </a:solidFill>
                <a:latin typeface="Menlo"/>
              </a:rPr>
              <a:t>{ </a:t>
            </a:r>
            <a:endParaRPr lang="ru-RU" sz="2400" dirty="0" smtClean="0">
              <a:solidFill>
                <a:srgbClr val="333333"/>
              </a:solidFill>
              <a:latin typeface="Menlo"/>
            </a:endParaRPr>
          </a:p>
          <a:p>
            <a:r>
              <a:rPr lang="ru-RU" sz="2400" i="1" dirty="0" smtClean="0">
                <a:solidFill>
                  <a:srgbClr val="999988"/>
                </a:solidFill>
                <a:latin typeface="Menlo"/>
              </a:rPr>
              <a:t>		</a:t>
            </a:r>
            <a:r>
              <a:rPr lang="en-US" sz="2400" i="1" dirty="0" err="1">
                <a:solidFill>
                  <a:schemeClr val="bg2">
                    <a:lumMod val="25000"/>
                  </a:schemeClr>
                </a:solidFill>
                <a:latin typeface="Menlo"/>
              </a:rPr>
              <a:t>Assert.AreEqual</a:t>
            </a:r>
            <a:r>
              <a:rPr lang="en-US" sz="2400" i="1" dirty="0">
                <a:solidFill>
                  <a:schemeClr val="bg2">
                    <a:lumMod val="25000"/>
                  </a:schemeClr>
                </a:solidFill>
                <a:latin typeface="Menlo"/>
              </a:rPr>
              <a:t>(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Menlo"/>
              </a:rPr>
              <a:t>7</a:t>
            </a:r>
            <a:r>
              <a:rPr lang="en-US" sz="2400" i="1" dirty="0">
                <a:solidFill>
                  <a:srgbClr val="999988"/>
                </a:solidFill>
                <a:latin typeface="Menlo"/>
              </a:rPr>
              <a:t>, </a:t>
            </a:r>
            <a:r>
              <a:rPr lang="en-US" sz="2400" i="1" dirty="0">
                <a:solidFill>
                  <a:srgbClr val="5A1A4E"/>
                </a:solidFill>
                <a:latin typeface="Menlo"/>
              </a:rPr>
              <a:t>new</a:t>
            </a:r>
            <a:r>
              <a:rPr lang="en-US" sz="2400" i="1" dirty="0">
                <a:solidFill>
                  <a:schemeClr val="bg2">
                    <a:lumMod val="25000"/>
                  </a:schemeClr>
                </a:solidFill>
                <a:latin typeface="Menlo"/>
              </a:rPr>
              <a:t> Calculator().sum(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Menlo"/>
              </a:rPr>
              <a:t>2,5</a:t>
            </a:r>
            <a:r>
              <a:rPr lang="en-US" sz="2400" i="1" dirty="0">
                <a:solidFill>
                  <a:schemeClr val="bg2">
                    <a:lumMod val="25000"/>
                  </a:schemeClr>
                </a:solidFill>
                <a:latin typeface="Menlo"/>
              </a:rPr>
              <a:t>));</a:t>
            </a:r>
            <a:r>
              <a:rPr lang="ru-RU" sz="2400" i="1" dirty="0" smtClean="0">
                <a:solidFill>
                  <a:srgbClr val="999988"/>
                </a:solidFill>
                <a:latin typeface="Menlo"/>
              </a:rPr>
              <a:t>		</a:t>
            </a:r>
            <a:endParaRPr lang="ru-RU" sz="2400" i="1" dirty="0" smtClean="0">
              <a:solidFill>
                <a:srgbClr val="999988"/>
              </a:solidFill>
              <a:latin typeface="Menlo"/>
            </a:endParaRPr>
          </a:p>
          <a:p>
            <a:r>
              <a:rPr lang="ru-RU" sz="2400" dirty="0">
                <a:solidFill>
                  <a:srgbClr val="333333"/>
                </a:solidFill>
                <a:latin typeface="Menlo"/>
              </a:rPr>
              <a:t>	</a:t>
            </a:r>
            <a:r>
              <a:rPr lang="en-US" sz="2400" dirty="0" smtClean="0">
                <a:solidFill>
                  <a:srgbClr val="333333"/>
                </a:solidFill>
                <a:latin typeface="Menlo"/>
              </a:rPr>
              <a:t>} </a:t>
            </a:r>
            <a:endParaRPr lang="ru-RU" sz="2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sz="2400" dirty="0" smtClean="0">
                <a:solidFill>
                  <a:srgbClr val="333333"/>
                </a:solidFill>
                <a:latin typeface="Menlo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5571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3039</TotalTime>
  <Words>645</Words>
  <Application>Microsoft Office PowerPoint</Application>
  <PresentationFormat>Widescreen</PresentationFormat>
  <Paragraphs>224</Paragraphs>
  <Slides>28</Slides>
  <Notes>23</Notes>
  <HiddenSlides>0</HiddenSlides>
  <MMClips>1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</vt:lpstr>
      <vt:lpstr>Arial Bold</vt:lpstr>
      <vt:lpstr>Calibri</vt:lpstr>
      <vt:lpstr>Calibri Light</vt:lpstr>
      <vt:lpstr>Courier New</vt:lpstr>
      <vt:lpstr>HelveticaNeueCyr</vt:lpstr>
      <vt:lpstr>inherit</vt:lpstr>
      <vt:lpstr>Menlo</vt:lpstr>
      <vt:lpstr>Monaco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Axana Skinder</dc:creator>
  <cp:lastModifiedBy>Axana Skinder</cp:lastModifiedBy>
  <cp:revision>170</cp:revision>
  <dcterms:created xsi:type="dcterms:W3CDTF">2017-08-15T13:37:41Z</dcterms:created>
  <dcterms:modified xsi:type="dcterms:W3CDTF">2017-10-31T21:37:27Z</dcterms:modified>
</cp:coreProperties>
</file>