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635B9-778C-45C0-9E1E-9A517D290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20CD1-2F36-463B-A0D3-8A4989862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9FD78-3082-4367-A383-BA860D81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EF794-CFE1-495A-8951-29D5CDDD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1C04CC-8B8B-4260-9B42-70D55FB4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0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43B9-F902-44FA-8951-6DE0BF8E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9112D0-A5E4-40E4-ADD8-3B1B1750C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2239E-AFCA-45B1-8E21-3DC2C0FB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B1CD1-4443-4F16-98A2-66810637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55B9F-4A42-4F96-A6AF-61ADC94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1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68D13F-FF78-423B-964A-7E543D50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5B6066-7C11-4657-9E8C-44B53DC74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28BE12-4A19-42C3-9FFC-24B80175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1CF026-2AB6-482B-A052-F5BCC894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3D79D-2510-45FF-B7E3-DF212D5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7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37CC-4B08-4565-B258-20D80634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BA2C7-759B-4594-BAC7-1E3E444B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DE2EC-82C4-4CC5-B9BE-98D11F6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799C6-A06B-4086-BEDA-438E9923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DC2F4F-6008-4285-A439-D38F3F2D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1B32C-3426-4733-8B1F-0D01AE83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015D97-F8F9-4559-B7A5-19A700F4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5A2C-BD82-4527-B423-633D491D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FACE8-866B-40B8-AFC8-0662D0AE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C1E4F-314A-495C-A11B-6040B9D9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3E918-77B0-43C2-B833-B987D0F3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158C5-11A4-4CF1-A50D-7736975D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D1645-411B-4C04-9412-5EEDC4B82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D478E8-7EFD-4632-BCD4-29554C37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18B273-DE5C-477B-B994-35675744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640732-EC71-40AF-9E1A-2886A011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2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A7A3C-B75B-4C58-AB4A-150C3574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EC6564-1DF6-4C28-9247-68812B6C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2C0066-BDD9-4C95-ACBB-10FFAD1A0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A27188-4AB0-4327-840A-3921A4F94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FE2FBC-7485-435A-8CDE-2A3C66603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21E6F5-E94B-40AB-8654-7B4C81CD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6653EA-B12D-4792-8E9F-98E05961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9E0281F-158C-47B1-BF93-6194D42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3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09308-9EFA-437A-8ACA-3C3FD1A0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900B77-5E92-4697-89BD-E1754C8C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D7FBD-1F5F-4086-86AA-F9E193A2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992C7E-9210-46B5-A5D6-0D19C62F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7B2E01-6771-4926-A6C7-B76A0E93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1A51E2-0B84-4128-87F4-F5960C6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C62F42-9447-44F4-A486-F0BE2110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87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45993-D60C-4EDD-B290-16B7A6BD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8D751-7937-413F-9E96-885E7FDA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3A2EC6-34DB-461A-9346-F7E743C2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FE0FD8-B35D-47F4-A774-5D97117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BADCF9-73B4-4A65-82A1-0FFC0B3B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5841E2-887A-430D-9629-19293B2A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9DADC-8910-47D2-82C4-516DBF0E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135020-974B-4A08-B479-449148DE7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D3BC3-0F09-4B5C-A13A-A51B4F62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77C3F7-9AB6-4B6C-9FFD-473A0795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8274E-FADB-4595-B2CA-449E593E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420068-6593-49E4-A8CA-BF045BB3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3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B938F-C71F-4FDA-9002-5BE6F729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1617F-5A68-452D-A995-E4D1123F7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86A3E5-435B-4043-8A10-706FC753D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D98C-364E-47C8-AAFE-8CDE6545F639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89936-B591-430E-9B1E-338323A37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D5B29-D90B-4E55-9EBB-A3291386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4E9E-C5AB-4007-810C-6965CCCCB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DBFB5-0DCD-4FDC-AD0D-7B27E8F1B7FB}"/>
              </a:ext>
            </a:extLst>
          </p:cNvPr>
          <p:cNvSpPr txBox="1"/>
          <p:nvPr/>
        </p:nvSpPr>
        <p:spPr>
          <a:xfrm>
            <a:off x="5264727" y="636523"/>
            <a:ext cx="6483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</a:rPr>
              <a:t>Имя: </a:t>
            </a:r>
            <a:r>
              <a:rPr lang="ru-RU" sz="2000" dirty="0" err="1"/>
              <a:t>А</a:t>
            </a:r>
            <a:r>
              <a:rPr lang="ru-RU" sz="2000" dirty="0" err="1">
                <a:effectLst/>
              </a:rPr>
              <a:t>рвинд</a:t>
            </a:r>
            <a:r>
              <a:rPr lang="ru-RU" sz="2000" dirty="0">
                <a:effectLst/>
              </a:rPr>
              <a:t> </a:t>
            </a:r>
            <a:r>
              <a:rPr lang="ru-RU" sz="2000" dirty="0"/>
              <a:t>К</a:t>
            </a:r>
            <a:r>
              <a:rPr lang="ru-RU" sz="2000" dirty="0">
                <a:effectLst/>
              </a:rPr>
              <a:t>ришна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Пол: мужской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Месторасположение: США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Уровень доходов: очень высокий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Род занятий: </a:t>
            </a:r>
            <a:r>
              <a:rPr lang="ru-RU" sz="2000" dirty="0"/>
              <a:t>топ-менеджер крупнейшей </a:t>
            </a:r>
            <a:r>
              <a:rPr lang="en-US" sz="2000" dirty="0"/>
              <a:t>IT-</a:t>
            </a:r>
            <a:r>
              <a:rPr lang="ru-RU" sz="2000" dirty="0"/>
              <a:t>компании </a:t>
            </a:r>
            <a:r>
              <a:rPr lang="ru-RU" sz="2000" dirty="0">
                <a:effectLst/>
              </a:rPr>
              <a:t>Семейное положение:</a:t>
            </a:r>
            <a:r>
              <a:rPr lang="ru-RU" sz="2000" dirty="0"/>
              <a:t> женат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Степень “вхождения”: Юридическое лицо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Причина: его копании не хватает мощностей для </a:t>
            </a:r>
            <a:r>
              <a:rPr lang="ru-RU" sz="2000" dirty="0"/>
              <a:t>корректного функционирования базы данных.</a:t>
            </a:r>
          </a:p>
          <a:p>
            <a:r>
              <a:rPr lang="ru-RU" sz="2000" dirty="0">
                <a:effectLst/>
              </a:rPr>
              <a:t>Цели и потребности: </a:t>
            </a:r>
            <a:r>
              <a:rPr lang="ru-RU" sz="2000" dirty="0"/>
              <a:t>консультация и </a:t>
            </a:r>
            <a:r>
              <a:rPr lang="ru-RU" sz="2000" dirty="0">
                <a:effectLst/>
              </a:rPr>
              <a:t>покупка лучшего корпоративного варианта товара для своих целей.</a:t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Ожидает: </a:t>
            </a:r>
            <a:r>
              <a:rPr lang="ru-RU" sz="2000" dirty="0">
                <a:effectLst/>
                <a:ea typeface="Calibri" panose="020F0502020204030204" pitchFamily="34" charset="0"/>
              </a:rPr>
              <a:t>грамотную презентацию\консультацию товара и быстроту работы продавцов</a:t>
            </a:r>
            <a:endParaRPr lang="ru-RU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3F8B17-CC53-472B-9C9D-78DAE78F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5" y="561799"/>
            <a:ext cx="380100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2284DF-2E5E-4E4C-8824-DE94B1CF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88" y="999786"/>
            <a:ext cx="3801005" cy="4858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2B019-9269-4268-BA2F-039566F53810}"/>
              </a:ext>
            </a:extLst>
          </p:cNvPr>
          <p:cNvSpPr txBox="1"/>
          <p:nvPr/>
        </p:nvSpPr>
        <p:spPr>
          <a:xfrm>
            <a:off x="5070763" y="2951946"/>
            <a:ext cx="649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хочу: долговечные, надежные и быстрые накопители за умеренную цены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B19DB-5B7C-421E-A29F-5C2163C30269}"/>
              </a:ext>
            </a:extLst>
          </p:cNvPr>
          <p:cNvSpPr txBox="1"/>
          <p:nvPr/>
        </p:nvSpPr>
        <p:spPr>
          <a:xfrm>
            <a:off x="5070762" y="999786"/>
            <a:ext cx="649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как: Топ-менеджер крупной </a:t>
            </a:r>
            <a:r>
              <a:rPr lang="en-US" sz="2800" dirty="0"/>
              <a:t>IT-</a:t>
            </a:r>
            <a:r>
              <a:rPr lang="ru-RU" sz="2800" dirty="0"/>
              <a:t>компании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EACBB-6F42-4976-B080-D4D891857231}"/>
              </a:ext>
            </a:extLst>
          </p:cNvPr>
          <p:cNvSpPr txBox="1"/>
          <p:nvPr/>
        </p:nvSpPr>
        <p:spPr>
          <a:xfrm>
            <a:off x="5070763" y="4904107"/>
            <a:ext cx="649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Чтобы: решить проблему нехватки накопителей для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735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0AB32-901D-4A97-BFD4-7546E166DD86}"/>
              </a:ext>
            </a:extLst>
          </p:cNvPr>
          <p:cNvSpPr txBox="1"/>
          <p:nvPr/>
        </p:nvSpPr>
        <p:spPr>
          <a:xfrm>
            <a:off x="775855" y="751344"/>
            <a:ext cx="10654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</a:rPr>
              <a:t>Название: покупка винчестеров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Участники: </a:t>
            </a:r>
            <a:r>
              <a:rPr lang="ru-RU" sz="2400" dirty="0"/>
              <a:t>Юридическое лицо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Предусловие: человек обратился с целью покупки винчестеров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Триггер: корпоративная проблема и рекомендации совета менеджеров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Базовый сценарий: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Пользователь заходит на сайт</a:t>
            </a:r>
          </a:p>
          <a:p>
            <a:r>
              <a:rPr lang="ru-RU" sz="2400" dirty="0"/>
              <a:t>Обращается к консультанту</a:t>
            </a:r>
          </a:p>
          <a:p>
            <a:r>
              <a:rPr lang="ru-RU" sz="2400" dirty="0">
                <a:effectLst/>
              </a:rPr>
              <a:t>Изучает</a:t>
            </a:r>
            <a:r>
              <a:rPr lang="ru-RU" sz="2400" dirty="0"/>
              <a:t> характеристики приглянувшегося товара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Выбирает винчестер</a:t>
            </a:r>
            <a:br>
              <a:rPr lang="ru-RU" sz="2400" dirty="0">
                <a:effectLst/>
              </a:rPr>
            </a:br>
            <a:r>
              <a:rPr lang="ru-RU" sz="2400" dirty="0"/>
              <a:t>У</a:t>
            </a:r>
            <a:r>
              <a:rPr lang="ru-RU" sz="2400" dirty="0">
                <a:effectLst/>
              </a:rPr>
              <a:t>знает наличие нужного количества товара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Переходит к оформлению заказа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Заполняет все необходимые данные(Личные данные, данные о доставке)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Производит оплату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Заказ оформлен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Результат: сэкономил время и оформил заказ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540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F90A5B-AE81-46CB-8993-39E91A423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8"/>
          <a:stretch/>
        </p:blipFill>
        <p:spPr>
          <a:xfrm>
            <a:off x="738300" y="986282"/>
            <a:ext cx="3293373" cy="4885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9B37C-AC0E-498A-8D68-376C800699B9}"/>
              </a:ext>
            </a:extLst>
          </p:cNvPr>
          <p:cNvSpPr txBox="1"/>
          <p:nvPr/>
        </p:nvSpPr>
        <p:spPr>
          <a:xfrm>
            <a:off x="4911437" y="2951945"/>
            <a:ext cx="649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хочу: хороший диск за хорошую цену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95E24-9388-42BF-A6A5-7BBE807B90B3}"/>
              </a:ext>
            </a:extLst>
          </p:cNvPr>
          <p:cNvSpPr txBox="1"/>
          <p:nvPr/>
        </p:nvSpPr>
        <p:spPr>
          <a:xfrm>
            <a:off x="4911438" y="986282"/>
            <a:ext cx="649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 как: обычный пользователь компьютера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89005-B30A-403F-8795-85E479D9D89D}"/>
              </a:ext>
            </a:extLst>
          </p:cNvPr>
          <p:cNvSpPr txBox="1"/>
          <p:nvPr/>
        </p:nvSpPr>
        <p:spPr>
          <a:xfrm>
            <a:off x="4911436" y="4917608"/>
            <a:ext cx="649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Чтобы: расширит память своего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29810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3E967-9040-4A0B-A69F-078F3A6726DF}"/>
              </a:ext>
            </a:extLst>
          </p:cNvPr>
          <p:cNvSpPr txBox="1"/>
          <p:nvPr/>
        </p:nvSpPr>
        <p:spPr>
          <a:xfrm>
            <a:off x="768927" y="243512"/>
            <a:ext cx="106541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</a:rPr>
              <a:t>Название: покупка накопителя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Участники: Физическое лицо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Предусловие: человек ищет с себе дополнительный накопитель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Триггер: хочет докупить накопитель, что бы в будущем не попасть в ситуацию нехватки памяти 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Базовый сценарий: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Пользователь заходит на сайт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Открывает каталог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Выбирает категорию накопителей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Выбирает модель накопителя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Выбирает заинтересовавший накопитель и переходит на его страницу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Смотрит наличие нужного товара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Переходит к оформлению заказа или повторяет пункты 2-6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Заполняет все необходимые данные(Личные данные, данные о доставке)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Производит оплату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Заказ оформлен</a:t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Результат: нашел понравившийся накопитель и оформил заказ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312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30752-0862-4B23-95BC-A47797D3466B}"/>
              </a:ext>
            </a:extLst>
          </p:cNvPr>
          <p:cNvSpPr txBox="1"/>
          <p:nvPr/>
        </p:nvSpPr>
        <p:spPr>
          <a:xfrm>
            <a:off x="2687782" y="193964"/>
            <a:ext cx="681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Оформление заказа на покупку у компании товара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9BEF236-79D1-42D8-B7C9-42B9CB7CB09D}"/>
              </a:ext>
            </a:extLst>
          </p:cNvPr>
          <p:cNvCxnSpPr>
            <a:cxnSpLocks/>
          </p:cNvCxnSpPr>
          <p:nvPr/>
        </p:nvCxnSpPr>
        <p:spPr>
          <a:xfrm flipH="1">
            <a:off x="6095999" y="655629"/>
            <a:ext cx="1" cy="60084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3252D83-3E63-453D-A650-E3F0901F4C47}"/>
              </a:ext>
            </a:extLst>
          </p:cNvPr>
          <p:cNvCxnSpPr>
            <a:cxnSpLocks/>
          </p:cNvCxnSpPr>
          <p:nvPr/>
        </p:nvCxnSpPr>
        <p:spPr>
          <a:xfrm>
            <a:off x="185195" y="3428999"/>
            <a:ext cx="117714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0D24D3-1E50-414D-AD05-DE07F1113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68" b="32372"/>
          <a:stretch/>
        </p:blipFill>
        <p:spPr>
          <a:xfrm>
            <a:off x="5513196" y="2844330"/>
            <a:ext cx="1165606" cy="11693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C3447E-1253-47D1-8083-0B93AAAC6E12}"/>
              </a:ext>
            </a:extLst>
          </p:cNvPr>
          <p:cNvSpPr txBox="1"/>
          <p:nvPr/>
        </p:nvSpPr>
        <p:spPr>
          <a:xfrm>
            <a:off x="2062943" y="655629"/>
            <a:ext cx="12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Говорит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45339-4FEC-45EC-9D53-CE36984A952B}"/>
              </a:ext>
            </a:extLst>
          </p:cNvPr>
          <p:cNvSpPr txBox="1"/>
          <p:nvPr/>
        </p:nvSpPr>
        <p:spPr>
          <a:xfrm>
            <a:off x="8879378" y="655629"/>
            <a:ext cx="12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Думает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A0463-5A00-4CCC-8662-072CD5F89153}"/>
              </a:ext>
            </a:extLst>
          </p:cNvPr>
          <p:cNvSpPr txBox="1"/>
          <p:nvPr/>
        </p:nvSpPr>
        <p:spPr>
          <a:xfrm>
            <a:off x="8879378" y="6112223"/>
            <a:ext cx="12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Чувствует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9E71B-38DB-4996-9976-AF079BB22B13}"/>
              </a:ext>
            </a:extLst>
          </p:cNvPr>
          <p:cNvSpPr txBox="1"/>
          <p:nvPr/>
        </p:nvSpPr>
        <p:spPr>
          <a:xfrm>
            <a:off x="2062943" y="6118329"/>
            <a:ext cx="12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Делает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2633E98-FE24-4B18-90B5-B30BFC46BD97}"/>
              </a:ext>
            </a:extLst>
          </p:cNvPr>
          <p:cNvSpPr/>
          <p:nvPr/>
        </p:nvSpPr>
        <p:spPr>
          <a:xfrm>
            <a:off x="1572126" y="1283368"/>
            <a:ext cx="1395660" cy="818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Это то, что мне нужно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744F11A-2837-4078-B3C9-4226B30FABB1}"/>
              </a:ext>
            </a:extLst>
          </p:cNvPr>
          <p:cNvSpPr/>
          <p:nvPr/>
        </p:nvSpPr>
        <p:spPr>
          <a:xfrm>
            <a:off x="3550589" y="1278078"/>
            <a:ext cx="1395660" cy="818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Какой интересный диск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4274A96-CF08-4D8E-B007-5641F298FE45}"/>
              </a:ext>
            </a:extLst>
          </p:cNvPr>
          <p:cNvSpPr/>
          <p:nvPr/>
        </p:nvSpPr>
        <p:spPr>
          <a:xfrm>
            <a:off x="2465108" y="2435256"/>
            <a:ext cx="1395660" cy="818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Я, пожалуй,  подумаю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8765CDD-185D-463F-98EF-31131DA6C146}"/>
              </a:ext>
            </a:extLst>
          </p:cNvPr>
          <p:cNvSpPr/>
          <p:nvPr/>
        </p:nvSpPr>
        <p:spPr>
          <a:xfrm>
            <a:off x="9692076" y="1200555"/>
            <a:ext cx="1395660" cy="115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Как бы мне сравнить эти два товара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5BE35F7-8A92-428E-BE48-B7745FFDBCDD}"/>
              </a:ext>
            </a:extLst>
          </p:cNvPr>
          <p:cNvSpPr/>
          <p:nvPr/>
        </p:nvSpPr>
        <p:spPr>
          <a:xfrm>
            <a:off x="7146665" y="1240297"/>
            <a:ext cx="1395660" cy="1112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Очень удобно описан товар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98DF7B7-0123-4C09-90FB-AB833EA8C374}"/>
              </a:ext>
            </a:extLst>
          </p:cNvPr>
          <p:cNvSpPr/>
          <p:nvPr/>
        </p:nvSpPr>
        <p:spPr>
          <a:xfrm>
            <a:off x="7967554" y="2520704"/>
            <a:ext cx="2513317" cy="818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Хотел бы проконсультироваться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2A874F9-FED1-486F-A14F-BB9EE88F2209}"/>
              </a:ext>
            </a:extLst>
          </p:cNvPr>
          <p:cNvSpPr/>
          <p:nvPr/>
        </p:nvSpPr>
        <p:spPr>
          <a:xfrm>
            <a:off x="1572126" y="3798330"/>
            <a:ext cx="1395660" cy="1076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Переходит в каталог при помощи меню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26076AD-F315-44EB-84C1-FD0022F3FAD6}"/>
              </a:ext>
            </a:extLst>
          </p:cNvPr>
          <p:cNvSpPr/>
          <p:nvPr/>
        </p:nvSpPr>
        <p:spPr>
          <a:xfrm>
            <a:off x="3140555" y="4052219"/>
            <a:ext cx="2858268" cy="818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Нажимает кнопку </a:t>
            </a:r>
            <a:r>
              <a:rPr lang="en-US" dirty="0"/>
              <a:t>“</a:t>
            </a:r>
            <a:r>
              <a:rPr lang="ru-RU" dirty="0"/>
              <a:t>Проконсультироваться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6759944-6279-41F7-B21B-A758F3CD580F}"/>
              </a:ext>
            </a:extLst>
          </p:cNvPr>
          <p:cNvSpPr/>
          <p:nvPr/>
        </p:nvSpPr>
        <p:spPr>
          <a:xfrm>
            <a:off x="3182779" y="4970455"/>
            <a:ext cx="1395660" cy="1076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Нажимает кнопку оформить заказ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8C7F9A4-3D3A-49B8-8C27-F1610C8B1671}"/>
              </a:ext>
            </a:extLst>
          </p:cNvPr>
          <p:cNvSpPr/>
          <p:nvPr/>
        </p:nvSpPr>
        <p:spPr>
          <a:xfrm>
            <a:off x="6854559" y="3673952"/>
            <a:ext cx="1979871" cy="1277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Рад, что нашел быстро всю важную информацию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B618F487-9EBE-4A2F-8647-B869075C969E}"/>
              </a:ext>
            </a:extLst>
          </p:cNvPr>
          <p:cNvSpPr/>
          <p:nvPr/>
        </p:nvSpPr>
        <p:spPr>
          <a:xfrm>
            <a:off x="9010187" y="4648371"/>
            <a:ext cx="1979871" cy="1277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Проблему при выборе из нескольких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55299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84E4C5F-3F7D-4809-9913-85FDD7228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2567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0988991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4233247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976906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9908624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9440372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847031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4177799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ru-RU" dirty="0"/>
                        <a:t>Шаги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Вход на сайт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Просмотр каталога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Выбор понравившегося товара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Выбор </a:t>
                      </a:r>
                    </a:p>
                    <a:p>
                      <a:r>
                        <a:rPr lang="ru-RU" dirty="0"/>
                        <a:t>цвета из представленной палитры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Заполнение формы с деталями заказа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Оформление заказа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9853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ru-RU" b="1" dirty="0"/>
                        <a:t>Действия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5823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ru-RU" b="1" dirty="0"/>
                        <a:t>Ожидание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1723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ru-RU" b="1" dirty="0"/>
                        <a:t>Проблемы и барьеры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96793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ru-RU" b="1" dirty="0"/>
                        <a:t>Эмоции пользователя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94360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981B4F-3AE9-4DF3-8D95-D0FFABACDB99}"/>
              </a:ext>
            </a:extLst>
          </p:cNvPr>
          <p:cNvSpPr/>
          <p:nvPr/>
        </p:nvSpPr>
        <p:spPr>
          <a:xfrm>
            <a:off x="3535680" y="1402080"/>
            <a:ext cx="1493520" cy="614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Открытие каталога при помощи навигационного меню</a:t>
            </a:r>
            <a:endParaRPr lang="ru-RU" sz="11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D8F2F2-1A0B-496B-ADAA-5072D9DBC94D}"/>
              </a:ext>
            </a:extLst>
          </p:cNvPr>
          <p:cNvSpPr/>
          <p:nvPr/>
        </p:nvSpPr>
        <p:spPr>
          <a:xfrm>
            <a:off x="3535680" y="2057400"/>
            <a:ext cx="1493520" cy="614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Открытие каталога, подходящего к выбранному типу</a:t>
            </a:r>
            <a:endParaRPr lang="ru-RU" sz="11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21F1E6-E254-4D4F-8753-04E750E144D1}"/>
              </a:ext>
            </a:extLst>
          </p:cNvPr>
          <p:cNvSpPr/>
          <p:nvPr/>
        </p:nvSpPr>
        <p:spPr>
          <a:xfrm>
            <a:off x="1813560" y="1709420"/>
            <a:ext cx="1544320" cy="614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Открытие сайта, предложенного по запросу</a:t>
            </a:r>
            <a:endParaRPr lang="ru-RU" sz="11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1C443C-314A-4CB9-852B-0D5766C2E545}"/>
              </a:ext>
            </a:extLst>
          </p:cNvPr>
          <p:cNvSpPr/>
          <p:nvPr/>
        </p:nvSpPr>
        <p:spPr>
          <a:xfrm>
            <a:off x="1813560" y="286004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Быстрая загрузка сайта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51B18DC-4E7F-4FE6-A013-B02AFD7F2DC3}"/>
              </a:ext>
            </a:extLst>
          </p:cNvPr>
          <p:cNvSpPr/>
          <p:nvPr/>
        </p:nvSpPr>
        <p:spPr>
          <a:xfrm>
            <a:off x="5349239" y="1442720"/>
            <a:ext cx="1493520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Просмотр каталога</a:t>
            </a:r>
            <a:endParaRPr lang="ru-RU" sz="11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92F630B-A460-42F5-B127-8AB30779A1EC}"/>
              </a:ext>
            </a:extLst>
          </p:cNvPr>
          <p:cNvSpPr/>
          <p:nvPr/>
        </p:nvSpPr>
        <p:spPr>
          <a:xfrm>
            <a:off x="5349239" y="1794510"/>
            <a:ext cx="1493520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Нажатие на карту заинтересовавшего автомобиля</a:t>
            </a:r>
            <a:endParaRPr lang="ru-RU" sz="11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3F775DC-42B8-4C44-A1E4-02AC3B1969EB}"/>
              </a:ext>
            </a:extLst>
          </p:cNvPr>
          <p:cNvSpPr/>
          <p:nvPr/>
        </p:nvSpPr>
        <p:spPr>
          <a:xfrm>
            <a:off x="5349239" y="2324100"/>
            <a:ext cx="1493520" cy="266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Переход к описанию</a:t>
            </a:r>
            <a:endParaRPr lang="en-US" sz="1100" dirty="0">
              <a:effectLst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C652B3D-1E16-4166-AA6E-51A55329589E}"/>
              </a:ext>
            </a:extLst>
          </p:cNvPr>
          <p:cNvSpPr/>
          <p:nvPr/>
        </p:nvSpPr>
        <p:spPr>
          <a:xfrm>
            <a:off x="7091680" y="1404620"/>
            <a:ext cx="1493520" cy="3898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Просмотр предлагаемых цветов</a:t>
            </a:r>
            <a:endParaRPr lang="ru-RU" sz="11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75A3CDC-5FF7-4BC9-AA6E-11FFC614F734}"/>
              </a:ext>
            </a:extLst>
          </p:cNvPr>
          <p:cNvSpPr/>
          <p:nvPr/>
        </p:nvSpPr>
        <p:spPr>
          <a:xfrm>
            <a:off x="7091680" y="1920240"/>
            <a:ext cx="1493520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Нажатие на выбранный цвет</a:t>
            </a:r>
            <a:endParaRPr lang="ru-RU" sz="11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F0EEF93-CB7F-47F5-AC5B-04A99A23F549}"/>
              </a:ext>
            </a:extLst>
          </p:cNvPr>
          <p:cNvSpPr/>
          <p:nvPr/>
        </p:nvSpPr>
        <p:spPr>
          <a:xfrm>
            <a:off x="8834118" y="1441450"/>
            <a:ext cx="1493520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Нажатие на кнопку “Оформить заявку”</a:t>
            </a:r>
            <a:endParaRPr lang="ru-RU" sz="11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D55B84-8470-4E72-80DC-0CC6FE05C32E}"/>
              </a:ext>
            </a:extLst>
          </p:cNvPr>
          <p:cNvSpPr/>
          <p:nvPr/>
        </p:nvSpPr>
        <p:spPr>
          <a:xfrm>
            <a:off x="8834118" y="1997075"/>
            <a:ext cx="1493520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Ввод личных данных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7394A46-A6E4-430D-B778-A0F2619CBF75}"/>
              </a:ext>
            </a:extLst>
          </p:cNvPr>
          <p:cNvSpPr/>
          <p:nvPr/>
        </p:nvSpPr>
        <p:spPr>
          <a:xfrm>
            <a:off x="10513058" y="1441450"/>
            <a:ext cx="1493520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Нажатие на кнопку “Отправить заявку”</a:t>
            </a:r>
            <a:endParaRPr lang="ru-RU" sz="11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AD2FF12-6B66-42D5-A2A1-FCB7474CC528}"/>
              </a:ext>
            </a:extLst>
          </p:cNvPr>
          <p:cNvSpPr/>
          <p:nvPr/>
        </p:nvSpPr>
        <p:spPr>
          <a:xfrm>
            <a:off x="10513058" y="1997074"/>
            <a:ext cx="1493520" cy="675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Проверить телефон на наличие уведомлений о принятии заявки</a:t>
            </a:r>
            <a:endParaRPr lang="ru-RU" sz="11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90BF960-634A-4B0F-B11E-4584F5D6A473}"/>
              </a:ext>
            </a:extLst>
          </p:cNvPr>
          <p:cNvSpPr/>
          <p:nvPr/>
        </p:nvSpPr>
        <p:spPr>
          <a:xfrm>
            <a:off x="3535680" y="284988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Удобное навигационное меню</a:t>
            </a:r>
            <a:endParaRPr lang="ru-RU" sz="11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1949D3A-B6D6-4FCA-8266-D89303BD9951}"/>
              </a:ext>
            </a:extLst>
          </p:cNvPr>
          <p:cNvSpPr/>
          <p:nvPr/>
        </p:nvSpPr>
        <p:spPr>
          <a:xfrm>
            <a:off x="5349240" y="284988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Подробное </a:t>
            </a:r>
            <a:r>
              <a:rPr lang="ru-RU" sz="1100" dirty="0" err="1"/>
              <a:t>описани</a:t>
            </a:r>
            <a:r>
              <a:rPr lang="ru-RU" sz="1100" dirty="0"/>
              <a:t> и наличие фото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380625-B73A-4984-B847-B7E9D4A81400}"/>
              </a:ext>
            </a:extLst>
          </p:cNvPr>
          <p:cNvSpPr/>
          <p:nvPr/>
        </p:nvSpPr>
        <p:spPr>
          <a:xfrm>
            <a:off x="7091680" y="284988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Увидеть сочетающуюся</a:t>
            </a:r>
            <a:r>
              <a:rPr lang="ru-RU" sz="1100" dirty="0"/>
              <a:t> </a:t>
            </a:r>
            <a:r>
              <a:rPr lang="ru-RU" sz="1100" dirty="0">
                <a:effectLst/>
              </a:rPr>
              <a:t>палитру цветов</a:t>
            </a:r>
            <a:endParaRPr lang="ru-RU" sz="11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8CADC6D-A1AE-467A-9934-1BFC71F88BA3}"/>
              </a:ext>
            </a:extLst>
          </p:cNvPr>
          <p:cNvSpPr/>
          <p:nvPr/>
        </p:nvSpPr>
        <p:spPr>
          <a:xfrm>
            <a:off x="8834120" y="284988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Возможность узнать сроки доставки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A77A5BF-53D4-430C-8B3C-D00CA82A79BB}"/>
              </a:ext>
            </a:extLst>
          </p:cNvPr>
          <p:cNvSpPr/>
          <p:nvPr/>
        </p:nvSpPr>
        <p:spPr>
          <a:xfrm>
            <a:off x="10513058" y="286004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>
                <a:effectLst/>
              </a:rPr>
              <a:t>Быстрое подтверждение заказа</a:t>
            </a:r>
            <a:endParaRPr lang="ru-RU" sz="11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CA8FAC-B673-42AB-8129-C50C6579EE09}"/>
              </a:ext>
            </a:extLst>
          </p:cNvPr>
          <p:cNvSpPr/>
          <p:nvPr/>
        </p:nvSpPr>
        <p:spPr>
          <a:xfrm>
            <a:off x="3535680" y="350520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Хорошая подача товара и большой выбор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0C78BC-6CA7-4EB3-A406-F3598BA08610}"/>
              </a:ext>
            </a:extLst>
          </p:cNvPr>
          <p:cNvSpPr/>
          <p:nvPr/>
        </p:nvSpPr>
        <p:spPr>
          <a:xfrm>
            <a:off x="8834120" y="3505200"/>
            <a:ext cx="1544320" cy="568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/>
              <a:t>Наличие в магазинах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25E3F89-831B-43E2-BA74-D1ECD0FFDD06}"/>
              </a:ext>
            </a:extLst>
          </p:cNvPr>
          <p:cNvSpPr/>
          <p:nvPr/>
        </p:nvSpPr>
        <p:spPr>
          <a:xfrm>
            <a:off x="5349239" y="4306570"/>
            <a:ext cx="1477009" cy="5600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effectLst/>
              </a:rPr>
              <a:t>Нельзя приблизить фотографию</a:t>
            </a:r>
            <a:endParaRPr lang="ru-RU" sz="11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5BD0993-D00B-4A81-BCC7-644E8AD0C4F5}"/>
              </a:ext>
            </a:extLst>
          </p:cNvPr>
          <p:cNvSpPr/>
          <p:nvPr/>
        </p:nvSpPr>
        <p:spPr>
          <a:xfrm>
            <a:off x="7125335" y="4306570"/>
            <a:ext cx="1477009" cy="5600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А если фото не отражают все детали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3AB3848-CCB9-48F0-B2C9-2D2ED51489CC}"/>
              </a:ext>
            </a:extLst>
          </p:cNvPr>
          <p:cNvSpPr/>
          <p:nvPr/>
        </p:nvSpPr>
        <p:spPr>
          <a:xfrm>
            <a:off x="8901431" y="4306570"/>
            <a:ext cx="1477009" cy="56007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effectLst/>
              </a:rPr>
              <a:t>Отсутствие корзины заявки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6539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6319A-E487-4F01-B09E-868F1917F19A}"/>
              </a:ext>
            </a:extLst>
          </p:cNvPr>
          <p:cNvSpPr txBox="1"/>
          <p:nvPr/>
        </p:nvSpPr>
        <p:spPr>
          <a:xfrm>
            <a:off x="3595456" y="585926"/>
            <a:ext cx="672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</a:t>
            </a:r>
            <a:r>
              <a:rPr lang="en-US" dirty="0"/>
              <a:t>:</a:t>
            </a:r>
            <a:r>
              <a:rPr lang="ru-RU" dirty="0"/>
              <a:t> Я отдыхаю</a:t>
            </a:r>
          </a:p>
          <a:p>
            <a:r>
              <a:rPr lang="ru-RU" dirty="0"/>
              <a:t>Я хочу</a:t>
            </a:r>
            <a:r>
              <a:rPr lang="en-US" dirty="0"/>
              <a:t>:</a:t>
            </a:r>
            <a:r>
              <a:rPr lang="ru-RU" dirty="0"/>
              <a:t> Насладиться новой игрой</a:t>
            </a:r>
            <a:endParaRPr lang="en-US" dirty="0"/>
          </a:p>
          <a:p>
            <a:r>
              <a:rPr lang="ru-RU" dirty="0"/>
              <a:t>Чтобы: Хорошо провести время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75AB2-9385-46D9-A3C2-6FCB41E2DC5D}"/>
              </a:ext>
            </a:extLst>
          </p:cNvPr>
          <p:cNvSpPr txBox="1"/>
          <p:nvPr/>
        </p:nvSpPr>
        <p:spPr>
          <a:xfrm>
            <a:off x="3595456" y="2780190"/>
            <a:ext cx="672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</a:t>
            </a:r>
            <a:r>
              <a:rPr lang="en-US" dirty="0"/>
              <a:t>:</a:t>
            </a:r>
            <a:r>
              <a:rPr lang="ru-RU" dirty="0"/>
              <a:t> Я работаю </a:t>
            </a:r>
          </a:p>
          <a:p>
            <a:r>
              <a:rPr lang="ru-RU" dirty="0"/>
              <a:t>Я хочу</a:t>
            </a:r>
            <a:r>
              <a:rPr lang="en-US" dirty="0"/>
              <a:t>:</a:t>
            </a:r>
            <a:r>
              <a:rPr lang="ru-RU" dirty="0"/>
              <a:t> Не задумываться об объемах проекта</a:t>
            </a:r>
            <a:endParaRPr lang="en-US" dirty="0"/>
          </a:p>
          <a:p>
            <a:r>
              <a:rPr lang="ru-RU" dirty="0"/>
              <a:t>Чтобы: Сконцентрироваться на работе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40CA5-FD30-47ED-996E-F46B0B24B86C}"/>
              </a:ext>
            </a:extLst>
          </p:cNvPr>
          <p:cNvSpPr txBox="1"/>
          <p:nvPr/>
        </p:nvSpPr>
        <p:spPr>
          <a:xfrm>
            <a:off x="3595456" y="4974454"/>
            <a:ext cx="672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</a:t>
            </a:r>
            <a:r>
              <a:rPr lang="en-US" dirty="0"/>
              <a:t>:</a:t>
            </a:r>
            <a:r>
              <a:rPr lang="ru-RU" dirty="0"/>
              <a:t> я скачиваю фильмы</a:t>
            </a:r>
          </a:p>
          <a:p>
            <a:r>
              <a:rPr lang="ru-RU" dirty="0"/>
              <a:t>Я хочу</a:t>
            </a:r>
            <a:r>
              <a:rPr lang="en-US" dirty="0"/>
              <a:t>:</a:t>
            </a:r>
            <a:r>
              <a:rPr lang="ru-RU" dirty="0"/>
              <a:t> всегда иметь свободную память</a:t>
            </a:r>
          </a:p>
          <a:p>
            <a:r>
              <a:rPr lang="ru-RU" dirty="0"/>
              <a:t>Чтобы: не удалять другое файлы и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F4F462-3704-4AF3-A05C-57EA823E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35" y="2260872"/>
            <a:ext cx="1468075" cy="19619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4D3BC2-7B97-4E50-8C28-D5D4439DF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3" r="10233"/>
          <a:stretch/>
        </p:blipFill>
        <p:spPr>
          <a:xfrm>
            <a:off x="1523835" y="4459222"/>
            <a:ext cx="1468075" cy="2048110"/>
          </a:xfrm>
          <a:prstGeom prst="rect">
            <a:avLst/>
          </a:prstGeom>
        </p:spPr>
      </p:pic>
      <p:pic>
        <p:nvPicPr>
          <p:cNvPr id="1026" name="Picture 2" descr="Том Круз — фильмы — Кинопоиск">
            <a:extLst>
              <a:ext uri="{FF2B5EF4-FFF2-40B4-BE49-F238E27FC236}">
                <a16:creationId xmlns:a16="http://schemas.microsoft.com/office/drawing/2014/main" id="{BDCC8F2C-ABA1-492B-88EB-2549A626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75" y="0"/>
            <a:ext cx="1371235" cy="214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4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1176C-441F-49FB-8BD6-E9C7E2241A62}"/>
              </a:ext>
            </a:extLst>
          </p:cNvPr>
          <p:cNvSpPr txBox="1"/>
          <p:nvPr/>
        </p:nvSpPr>
        <p:spPr>
          <a:xfrm>
            <a:off x="3595456" y="585926"/>
            <a:ext cx="672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</a:t>
            </a:r>
            <a:r>
              <a:rPr lang="en-US" dirty="0"/>
              <a:t>:</a:t>
            </a:r>
            <a:r>
              <a:rPr lang="ru-RU" dirty="0"/>
              <a:t> Я организую базу данных</a:t>
            </a:r>
          </a:p>
          <a:p>
            <a:r>
              <a:rPr lang="ru-RU" dirty="0"/>
              <a:t>Я хочу</a:t>
            </a:r>
            <a:r>
              <a:rPr lang="en-US" dirty="0"/>
              <a:t>:</a:t>
            </a:r>
            <a:r>
              <a:rPr lang="ru-RU" dirty="0"/>
              <a:t> Выделить конкретным секциям больше места</a:t>
            </a:r>
          </a:p>
          <a:p>
            <a:r>
              <a:rPr lang="ru-RU" dirty="0"/>
              <a:t>Чтобы: безопасно и практично организовать пространство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D42A6-9AC1-4C23-A7BC-6C2100A6D089}"/>
              </a:ext>
            </a:extLst>
          </p:cNvPr>
          <p:cNvSpPr txBox="1"/>
          <p:nvPr/>
        </p:nvSpPr>
        <p:spPr>
          <a:xfrm>
            <a:off x="3595456" y="2780190"/>
            <a:ext cx="672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</a:t>
            </a:r>
            <a:r>
              <a:rPr lang="en-US" dirty="0"/>
              <a:t>:</a:t>
            </a:r>
            <a:r>
              <a:rPr lang="ru-RU" dirty="0"/>
              <a:t> Расширяю свою компанию</a:t>
            </a:r>
          </a:p>
          <a:p>
            <a:r>
              <a:rPr lang="ru-RU" dirty="0"/>
              <a:t>Я хочу</a:t>
            </a:r>
            <a:r>
              <a:rPr lang="en-US" dirty="0"/>
              <a:t>:</a:t>
            </a:r>
            <a:r>
              <a:rPr lang="ru-RU" dirty="0"/>
              <a:t> усовершенствовать и увеличить количество рабочих машин</a:t>
            </a:r>
            <a:endParaRPr lang="en-US" dirty="0"/>
          </a:p>
          <a:p>
            <a:r>
              <a:rPr lang="ru-RU" dirty="0"/>
              <a:t>Чтобы: сотрудники могли лучше делать свою работу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8501-6BD0-4FAB-AEF2-16010C3444DF}"/>
              </a:ext>
            </a:extLst>
          </p:cNvPr>
          <p:cNvSpPr txBox="1"/>
          <p:nvPr/>
        </p:nvSpPr>
        <p:spPr>
          <a:xfrm>
            <a:off x="3595456" y="4974454"/>
            <a:ext cx="672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</a:t>
            </a:r>
            <a:r>
              <a:rPr lang="en-US" dirty="0"/>
              <a:t>:</a:t>
            </a:r>
            <a:r>
              <a:rPr lang="ru-RU" dirty="0"/>
              <a:t> Есть проблемы с хранением данных</a:t>
            </a:r>
          </a:p>
          <a:p>
            <a:r>
              <a:rPr lang="ru-RU" dirty="0"/>
              <a:t>Я хочу</a:t>
            </a:r>
            <a:r>
              <a:rPr lang="en-US" dirty="0"/>
              <a:t>:</a:t>
            </a:r>
            <a:r>
              <a:rPr lang="ru-RU" dirty="0"/>
              <a:t> Увеличить объем хранения</a:t>
            </a:r>
          </a:p>
          <a:p>
            <a:r>
              <a:rPr lang="ru-RU" dirty="0"/>
              <a:t>Чтобы: Сервер работал корректно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B431F-5E97-441A-822F-3BCADFD7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06" y="125766"/>
            <a:ext cx="1401017" cy="17207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7B5A29-67E0-478B-AC1F-64A31FBB8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37"/>
          <a:stretch/>
        </p:blipFill>
        <p:spPr>
          <a:xfrm>
            <a:off x="1588906" y="2568605"/>
            <a:ext cx="1401017" cy="17207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DB23DB-1E43-4E74-9F59-F2F0AEC91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27"/>
          <a:stretch/>
        </p:blipFill>
        <p:spPr>
          <a:xfrm>
            <a:off x="1588906" y="4645980"/>
            <a:ext cx="1401017" cy="172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152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629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waldemarr l</dc:creator>
  <cp:lastModifiedBy>waldemarr l</cp:lastModifiedBy>
  <cp:revision>23</cp:revision>
  <dcterms:created xsi:type="dcterms:W3CDTF">2023-03-17T20:13:02Z</dcterms:created>
  <dcterms:modified xsi:type="dcterms:W3CDTF">2023-03-25T12:23:50Z</dcterms:modified>
</cp:coreProperties>
</file>