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1" r:id="rId5"/>
  </p:sldMasterIdLst>
  <p:notesMasterIdLst>
    <p:notesMasterId r:id="rId36"/>
  </p:notesMasterIdLst>
  <p:sldIdLst>
    <p:sldId id="276" r:id="rId6"/>
    <p:sldId id="279" r:id="rId7"/>
    <p:sldId id="280" r:id="rId8"/>
    <p:sldId id="282" r:id="rId9"/>
    <p:sldId id="283" r:id="rId10"/>
    <p:sldId id="284" r:id="rId11"/>
    <p:sldId id="286" r:id="rId12"/>
    <p:sldId id="287" r:id="rId13"/>
    <p:sldId id="288" r:id="rId14"/>
    <p:sldId id="289" r:id="rId15"/>
    <p:sldId id="291" r:id="rId16"/>
    <p:sldId id="292" r:id="rId17"/>
    <p:sldId id="290" r:id="rId18"/>
    <p:sldId id="293" r:id="rId19"/>
    <p:sldId id="294" r:id="rId20"/>
    <p:sldId id="296" r:id="rId21"/>
    <p:sldId id="297" r:id="rId22"/>
    <p:sldId id="295" r:id="rId23"/>
    <p:sldId id="309" r:id="rId24"/>
    <p:sldId id="298" r:id="rId25"/>
    <p:sldId id="299" r:id="rId26"/>
    <p:sldId id="302" r:id="rId27"/>
    <p:sldId id="301" r:id="rId28"/>
    <p:sldId id="300" r:id="rId29"/>
    <p:sldId id="303" r:id="rId30"/>
    <p:sldId id="304" r:id="rId31"/>
    <p:sldId id="305" r:id="rId32"/>
    <p:sldId id="306" r:id="rId33"/>
    <p:sldId id="310" r:id="rId34"/>
    <p:sldId id="308" r:id="rId35"/>
  </p:sldIdLst>
  <p:sldSz cx="9144000" cy="6858000" type="screen4x3"/>
  <p:notesSz cx="6807200" cy="9906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6980" autoAdjust="0"/>
  </p:normalViewPr>
  <p:slideViewPr>
    <p:cSldViewPr>
      <p:cViewPr>
        <p:scale>
          <a:sx n="100" d="100"/>
          <a:sy n="100" d="100"/>
        </p:scale>
        <p:origin x="-630" y="648"/>
      </p:cViewPr>
      <p:guideLst>
        <p:guide orient="horz" pos="2160"/>
        <p:guide pos="47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5300"/>
          </a:xfrm>
          <a:prstGeom prst="rect">
            <a:avLst/>
          </a:prstGeom>
        </p:spPr>
        <p:txBody>
          <a:bodyPr vert="horz" lIns="91375" tIns="45688" rIns="91375" bIns="45688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5300"/>
          </a:xfrm>
          <a:prstGeom prst="rect">
            <a:avLst/>
          </a:prstGeom>
        </p:spPr>
        <p:txBody>
          <a:bodyPr vert="horz" lIns="91375" tIns="45688" rIns="91375" bIns="45688" rtlCol="0"/>
          <a:lstStyle>
            <a:lvl1pPr algn="r">
              <a:defRPr sz="1200"/>
            </a:lvl1pPr>
          </a:lstStyle>
          <a:p>
            <a:fld id="{DF3C6291-9EDF-4D8C-A8B2-242726938C07}" type="datetimeFigureOut">
              <a:rPr lang="pt-BR" smtClean="0"/>
              <a:pPr/>
              <a:t>12/05/2014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2710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5" tIns="45688" rIns="91375" bIns="4568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0721" y="4705350"/>
            <a:ext cx="5445760" cy="4457700"/>
          </a:xfrm>
          <a:prstGeom prst="rect">
            <a:avLst/>
          </a:prstGeom>
        </p:spPr>
        <p:txBody>
          <a:bodyPr vert="horz" lIns="91375" tIns="45688" rIns="91375" bIns="45688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08980"/>
            <a:ext cx="2949787" cy="495300"/>
          </a:xfrm>
          <a:prstGeom prst="rect">
            <a:avLst/>
          </a:prstGeom>
        </p:spPr>
        <p:txBody>
          <a:bodyPr vert="horz" lIns="91375" tIns="45688" rIns="91375" bIns="45688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5838" y="9408980"/>
            <a:ext cx="2949787" cy="495300"/>
          </a:xfrm>
          <a:prstGeom prst="rect">
            <a:avLst/>
          </a:prstGeom>
        </p:spPr>
        <p:txBody>
          <a:bodyPr vert="horz" lIns="91375" tIns="45688" rIns="91375" bIns="45688" rtlCol="0" anchor="b"/>
          <a:lstStyle>
            <a:lvl1pPr algn="r">
              <a:defRPr sz="1200"/>
            </a:lvl1pPr>
          </a:lstStyle>
          <a:p>
            <a:fld id="{84E9479D-0B24-4684-8CAB-F5327C80E1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20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8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548AA68-2C35-461F-90B7-C5575ABB0FC4}" type="slidenum">
              <a:rPr lang="pt-BR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:\Criacao\Clientes\GVT\Presentation Guide\Materiais\Logo\Logo GVT 2011 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3659188"/>
            <a:ext cx="3076575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3710762" y="5403665"/>
            <a:ext cx="5306235" cy="839973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pic>
        <p:nvPicPr>
          <p:cNvPr id="7" name="Picture 2" descr="H:\Criacao\Clientes\GVT\Presentation Guide\Materiais\Logo\Logo GVT 2011 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3659188"/>
            <a:ext cx="3076575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:\Criacao\Clientes\GVT\Presentation Guide\Materiais\Logo\Logo GVT 2011 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3659188"/>
            <a:ext cx="3076575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28730" y="4164804"/>
            <a:ext cx="4428461" cy="510909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0"/>
          </p:nvPr>
        </p:nvSpPr>
        <p:spPr>
          <a:xfrm>
            <a:off x="3928729" y="5483323"/>
            <a:ext cx="4513521" cy="406265"/>
          </a:xfrm>
        </p:spPr>
        <p:txBody>
          <a:bodyPr/>
          <a:lstStyle>
            <a:lvl1pPr>
              <a:defRPr sz="2400" cap="none" baseline="0">
                <a:solidFill>
                  <a:schemeClr val="bg2"/>
                </a:solidFill>
              </a:defRPr>
            </a:lvl1pPr>
          </a:lstStyle>
          <a:p>
            <a:pPr lvl="0"/>
            <a:endParaRPr lang="pt-BR" dirty="0" smtClean="0"/>
          </a:p>
        </p:txBody>
      </p:sp>
      <p:sp>
        <p:nvSpPr>
          <p:cNvPr id="22" name="Espaço Reservado para Texto 21"/>
          <p:cNvSpPr>
            <a:spLocks noGrp="1"/>
          </p:cNvSpPr>
          <p:nvPr>
            <p:ph type="body" sz="quarter" idx="11"/>
          </p:nvPr>
        </p:nvSpPr>
        <p:spPr>
          <a:xfrm>
            <a:off x="3928729" y="5867224"/>
            <a:ext cx="3349773" cy="301621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90227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, Subtítulo e 2 Conteúdos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rgbClr val="E7EBED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562850" y="0"/>
            <a:ext cx="1581150" cy="72072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endParaRPr lang="pt-BR" dirty="0">
              <a:solidFill>
                <a:srgbClr val="073C5E"/>
              </a:solidFill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7562850" y="0"/>
            <a:ext cx="1581150" cy="73818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endParaRPr lang="pt-BR" dirty="0">
              <a:solidFill>
                <a:srgbClr val="073C5E"/>
              </a:solidFill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161561" y="786111"/>
            <a:ext cx="8830039" cy="406265"/>
          </a:xfrm>
        </p:spPr>
        <p:txBody>
          <a:bodyPr/>
          <a:lstStyle>
            <a:lvl1pPr>
              <a:defRPr sz="2400" cap="none" baseline="0">
                <a:solidFill>
                  <a:schemeClr val="tx1"/>
                </a:solidFill>
              </a:defRPr>
            </a:lvl1pPr>
          </a:lstStyle>
          <a:p>
            <a:pPr lvl="0"/>
            <a:endParaRPr lang="pt-BR" dirty="0" smtClean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161561" y="226406"/>
            <a:ext cx="8830039" cy="4585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8" name="Espaço Reservado para Conteúdo 8"/>
          <p:cNvSpPr>
            <a:spLocks noGrp="1"/>
          </p:cNvSpPr>
          <p:nvPr>
            <p:ph sz="quarter" idx="14"/>
          </p:nvPr>
        </p:nvSpPr>
        <p:spPr>
          <a:xfrm>
            <a:off x="4714875" y="1498294"/>
            <a:ext cx="4295775" cy="4561194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5"/>
          </p:nvPr>
        </p:nvSpPr>
        <p:spPr>
          <a:xfrm>
            <a:off x="142875" y="1498294"/>
            <a:ext cx="4295775" cy="4561194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4" name="Espaço Reservado para Número de Slid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240DD-4A55-4A80-AA5D-59D92CB0C693}" type="slidenum">
              <a:rPr lang="pt-BR">
                <a:solidFill>
                  <a:srgbClr val="073C5E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73C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3145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:\Criacao\Clientes\GVT\Presentation Guide\Materiais\Logo\Logo GVT 2011 rg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3659188"/>
            <a:ext cx="3076575" cy="188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3710763" y="5403666"/>
            <a:ext cx="5306235" cy="839973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7" name="Picture 2" descr="H:\Criacao\Clientes\GVT\Presentation Guide\Materiais\Logo\Logo GVT 2011 rg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3659188"/>
            <a:ext cx="3076575" cy="188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H:\Criacao\Clientes\GVT\Presentation Guide\Materiais\Logo\Logo GVT 2011 rgb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38125" y="3659188"/>
            <a:ext cx="3076575" cy="188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28731" y="3938116"/>
            <a:ext cx="4428461" cy="964288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0"/>
          </p:nvPr>
        </p:nvSpPr>
        <p:spPr>
          <a:xfrm>
            <a:off x="3928730" y="5483324"/>
            <a:ext cx="4513521" cy="406253"/>
          </a:xfrm>
        </p:spPr>
        <p:txBody>
          <a:bodyPr/>
          <a:lstStyle>
            <a:lvl1pPr>
              <a:defRPr sz="2400" cap="none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Espaço Reservado para Texto 21"/>
          <p:cNvSpPr>
            <a:spLocks noGrp="1"/>
          </p:cNvSpPr>
          <p:nvPr>
            <p:ph type="body" sz="quarter" idx="11"/>
          </p:nvPr>
        </p:nvSpPr>
        <p:spPr>
          <a:xfrm>
            <a:off x="3928730" y="5867225"/>
            <a:ext cx="3349773" cy="301609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55711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9662" y="128257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62" y="988828"/>
            <a:ext cx="8874638" cy="1293114"/>
          </a:xfr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60CBF-D9E2-44C6-97D9-1099C7E1D58D}" type="slidenum">
              <a:rPr lang="pt-BR">
                <a:solidFill>
                  <a:srgbClr val="073C5E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73C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9792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e Conteú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9"/>
          <p:cNvSpPr/>
          <p:nvPr/>
        </p:nvSpPr>
        <p:spPr>
          <a:xfrm>
            <a:off x="129663" y="723015"/>
            <a:ext cx="8887755" cy="435226"/>
          </a:xfrm>
          <a:prstGeom prst="rect">
            <a:avLst/>
          </a:prstGeom>
          <a:solidFill>
            <a:srgbClr val="E7EBED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29662" y="128257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29663" y="723015"/>
            <a:ext cx="8887755" cy="435226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64" y="1424767"/>
            <a:ext cx="8880987" cy="12511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161562" y="786112"/>
            <a:ext cx="8830039" cy="406253"/>
          </a:xfrm>
        </p:spPr>
        <p:txBody>
          <a:bodyPr/>
          <a:lstStyle>
            <a:lvl1pPr>
              <a:defRPr sz="24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161562" y="226406"/>
            <a:ext cx="8830039" cy="458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9C7A-43A5-4858-AE7D-1A2E53F7F436}" type="slidenum">
              <a:rPr lang="pt-BR">
                <a:solidFill>
                  <a:srgbClr val="073C5E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73C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77768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2 Conteúdos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9662" y="128257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3"/>
          </p:nvPr>
        </p:nvSpPr>
        <p:spPr>
          <a:xfrm>
            <a:off x="4714876" y="1003300"/>
            <a:ext cx="4295775" cy="182414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4"/>
          </p:nvPr>
        </p:nvSpPr>
        <p:spPr>
          <a:xfrm>
            <a:off x="142876" y="1003300"/>
            <a:ext cx="4295775" cy="182414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40F51-807B-4F21-A6C5-7ADA573EF710}" type="slidenum">
              <a:rPr lang="pt-BR">
                <a:solidFill>
                  <a:srgbClr val="073C5E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73C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631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e 2 Conteúdos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11"/>
          <p:cNvSpPr/>
          <p:nvPr/>
        </p:nvSpPr>
        <p:spPr>
          <a:xfrm>
            <a:off x="129663" y="723015"/>
            <a:ext cx="8887755" cy="435226"/>
          </a:xfrm>
          <a:prstGeom prst="rect">
            <a:avLst/>
          </a:prstGeom>
          <a:solidFill>
            <a:srgbClr val="E7EBED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7" name="Retângulo 10"/>
          <p:cNvSpPr/>
          <p:nvPr/>
        </p:nvSpPr>
        <p:spPr>
          <a:xfrm>
            <a:off x="129662" y="128257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9" name="Retângulo 6"/>
          <p:cNvSpPr/>
          <p:nvPr/>
        </p:nvSpPr>
        <p:spPr>
          <a:xfrm>
            <a:off x="129663" y="723015"/>
            <a:ext cx="8887755" cy="435226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161562" y="786112"/>
            <a:ext cx="8830039" cy="406253"/>
          </a:xfrm>
        </p:spPr>
        <p:txBody>
          <a:bodyPr/>
          <a:lstStyle>
            <a:lvl1pPr>
              <a:defRPr sz="24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161562" y="226406"/>
            <a:ext cx="8830039" cy="458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8" name="Espaço Reservado para Conteúdo 8"/>
          <p:cNvSpPr>
            <a:spLocks noGrp="1"/>
          </p:cNvSpPr>
          <p:nvPr>
            <p:ph sz="quarter" idx="14"/>
          </p:nvPr>
        </p:nvSpPr>
        <p:spPr>
          <a:xfrm>
            <a:off x="4714876" y="1498294"/>
            <a:ext cx="4295775" cy="182414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5"/>
          </p:nvPr>
        </p:nvSpPr>
        <p:spPr>
          <a:xfrm>
            <a:off x="142876" y="1498294"/>
            <a:ext cx="4295775" cy="182414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FE053-6F97-4177-8783-82FFF07A6458}" type="slidenum">
              <a:rPr lang="pt-BR">
                <a:solidFill>
                  <a:srgbClr val="073C5E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73C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5669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33240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9662" y="128257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562850" y="0"/>
            <a:ext cx="1581150" cy="78581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 anchor="ctr"/>
          <a:lstStyle/>
          <a:p>
            <a:pPr algn="ctr">
              <a:lnSpc>
                <a:spcPct val="85000"/>
              </a:lnSpc>
              <a:defRPr/>
            </a:pPr>
            <a:endParaRPr lang="pt-BR" dirty="0">
              <a:solidFill>
                <a:srgbClr val="073C5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62" y="988828"/>
            <a:ext cx="8874638" cy="1293114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D1AB4-A00F-4B8B-8648-1E4AB9B3EA62}" type="slidenum">
              <a:rPr lang="pt-BR">
                <a:solidFill>
                  <a:srgbClr val="073C5E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73C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4398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, Subtítulo e Conteú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9"/>
          <p:cNvSpPr/>
          <p:nvPr/>
        </p:nvSpPr>
        <p:spPr>
          <a:xfrm>
            <a:off x="129663" y="723015"/>
            <a:ext cx="8887755" cy="435226"/>
          </a:xfrm>
          <a:prstGeom prst="rect">
            <a:avLst/>
          </a:prstGeom>
          <a:solidFill>
            <a:srgbClr val="E7EBED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29662" y="128257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29663" y="723015"/>
            <a:ext cx="8887755" cy="435226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8" name="Retângulo 10"/>
          <p:cNvSpPr/>
          <p:nvPr/>
        </p:nvSpPr>
        <p:spPr>
          <a:xfrm>
            <a:off x="7562850" y="0"/>
            <a:ext cx="1581150" cy="72072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 anchor="ctr"/>
          <a:lstStyle/>
          <a:p>
            <a:pPr algn="ctr">
              <a:lnSpc>
                <a:spcPct val="85000"/>
              </a:lnSpc>
              <a:defRPr/>
            </a:pPr>
            <a:endParaRPr lang="pt-BR" dirty="0">
              <a:solidFill>
                <a:srgbClr val="073C5E"/>
              </a:solidFill>
            </a:endParaRPr>
          </a:p>
        </p:txBody>
      </p:sp>
      <p:sp>
        <p:nvSpPr>
          <p:cNvPr id="9" name="Retângulo 14"/>
          <p:cNvSpPr/>
          <p:nvPr userDrawn="1"/>
        </p:nvSpPr>
        <p:spPr>
          <a:xfrm>
            <a:off x="7562850" y="0"/>
            <a:ext cx="1581150" cy="72707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 anchor="ctr"/>
          <a:lstStyle/>
          <a:p>
            <a:pPr algn="ctr">
              <a:lnSpc>
                <a:spcPct val="85000"/>
              </a:lnSpc>
              <a:defRPr/>
            </a:pPr>
            <a:endParaRPr lang="pt-BR" dirty="0">
              <a:solidFill>
                <a:srgbClr val="073C5E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64" y="1424767"/>
            <a:ext cx="8880987" cy="12511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161562" y="786112"/>
            <a:ext cx="8830039" cy="406253"/>
          </a:xfrm>
        </p:spPr>
        <p:txBody>
          <a:bodyPr/>
          <a:lstStyle>
            <a:lvl1pPr>
              <a:defRPr sz="24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161562" y="226406"/>
            <a:ext cx="8830039" cy="458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58F3D-37B6-4D08-A50E-674D5D83581E}" type="slidenum">
              <a:rPr lang="pt-BR">
                <a:solidFill>
                  <a:srgbClr val="073C5E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73C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34484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e 2 Conteúdos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9662" y="128257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562850" y="0"/>
            <a:ext cx="1581150" cy="78263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 anchor="ctr"/>
          <a:lstStyle/>
          <a:p>
            <a:pPr algn="ctr">
              <a:lnSpc>
                <a:spcPct val="85000"/>
              </a:lnSpc>
              <a:defRPr/>
            </a:pPr>
            <a:endParaRPr lang="pt-BR" dirty="0">
              <a:solidFill>
                <a:srgbClr val="073C5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3"/>
          </p:nvPr>
        </p:nvSpPr>
        <p:spPr>
          <a:xfrm>
            <a:off x="4714876" y="1003300"/>
            <a:ext cx="4295775" cy="182414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4"/>
          </p:nvPr>
        </p:nvSpPr>
        <p:spPr>
          <a:xfrm>
            <a:off x="142876" y="1003300"/>
            <a:ext cx="4295775" cy="182414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58602-35DA-4537-BB6B-1B06C6249D9A}" type="slidenum">
              <a:rPr lang="pt-BR">
                <a:solidFill>
                  <a:srgbClr val="073C5E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73C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6829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62" y="988828"/>
            <a:ext cx="8874638" cy="1251112"/>
          </a:xfr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47917-1C01-440D-8A8F-143874B0A9E4}" type="slidenum">
              <a:rPr lang="pt-BR">
                <a:solidFill>
                  <a:srgbClr val="073C5E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73C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55048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, Subtítulo e 2 Conteúdos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11"/>
          <p:cNvSpPr/>
          <p:nvPr/>
        </p:nvSpPr>
        <p:spPr>
          <a:xfrm>
            <a:off x="129663" y="723015"/>
            <a:ext cx="8887755" cy="435226"/>
          </a:xfrm>
          <a:prstGeom prst="rect">
            <a:avLst/>
          </a:prstGeom>
          <a:solidFill>
            <a:srgbClr val="E7EBED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7" name="Retângulo 10"/>
          <p:cNvSpPr/>
          <p:nvPr/>
        </p:nvSpPr>
        <p:spPr>
          <a:xfrm>
            <a:off x="129662" y="128257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9" name="Retângulo 6"/>
          <p:cNvSpPr/>
          <p:nvPr/>
        </p:nvSpPr>
        <p:spPr>
          <a:xfrm>
            <a:off x="129663" y="723015"/>
            <a:ext cx="8887755" cy="435226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1" name="Retângulo 13"/>
          <p:cNvSpPr/>
          <p:nvPr/>
        </p:nvSpPr>
        <p:spPr>
          <a:xfrm>
            <a:off x="7562850" y="0"/>
            <a:ext cx="1581150" cy="72072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 anchor="ctr"/>
          <a:lstStyle/>
          <a:p>
            <a:pPr algn="ctr">
              <a:lnSpc>
                <a:spcPct val="85000"/>
              </a:lnSpc>
              <a:defRPr/>
            </a:pPr>
            <a:endParaRPr lang="pt-BR" dirty="0">
              <a:solidFill>
                <a:srgbClr val="073C5E"/>
              </a:solidFill>
            </a:endParaRPr>
          </a:p>
        </p:txBody>
      </p:sp>
      <p:sp>
        <p:nvSpPr>
          <p:cNvPr id="12" name="Retângulo 17"/>
          <p:cNvSpPr/>
          <p:nvPr userDrawn="1"/>
        </p:nvSpPr>
        <p:spPr>
          <a:xfrm>
            <a:off x="7562850" y="0"/>
            <a:ext cx="1581150" cy="73818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 anchor="ctr"/>
          <a:lstStyle/>
          <a:p>
            <a:pPr algn="ctr">
              <a:lnSpc>
                <a:spcPct val="85000"/>
              </a:lnSpc>
              <a:defRPr/>
            </a:pPr>
            <a:endParaRPr lang="pt-BR" dirty="0">
              <a:solidFill>
                <a:srgbClr val="073C5E"/>
              </a:solidFill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161562" y="786112"/>
            <a:ext cx="8830039" cy="406253"/>
          </a:xfrm>
        </p:spPr>
        <p:txBody>
          <a:bodyPr/>
          <a:lstStyle>
            <a:lvl1pPr>
              <a:defRPr sz="24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161562" y="226406"/>
            <a:ext cx="8830039" cy="458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8" name="Espaço Reservado para Conteúdo 8"/>
          <p:cNvSpPr>
            <a:spLocks noGrp="1"/>
          </p:cNvSpPr>
          <p:nvPr>
            <p:ph sz="quarter" idx="14"/>
          </p:nvPr>
        </p:nvSpPr>
        <p:spPr>
          <a:xfrm>
            <a:off x="4714876" y="1498294"/>
            <a:ext cx="4295775" cy="182414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5"/>
          </p:nvPr>
        </p:nvSpPr>
        <p:spPr>
          <a:xfrm>
            <a:off x="142876" y="1498294"/>
            <a:ext cx="4295775" cy="182414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4" name="Espaço Reservado para Número de Slid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DA657-F331-435C-8353-ACF913D173A3}" type="slidenum">
              <a:rPr lang="pt-BR">
                <a:solidFill>
                  <a:srgbClr val="073C5E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73C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319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1"/>
          <p:cNvSpPr/>
          <p:nvPr userDrawn="1"/>
        </p:nvSpPr>
        <p:spPr>
          <a:xfrm>
            <a:off x="129663" y="723015"/>
            <a:ext cx="8887755" cy="435226"/>
          </a:xfrm>
          <a:prstGeom prst="rect">
            <a:avLst/>
          </a:prstGeom>
          <a:solidFill>
            <a:srgbClr val="E7EBED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5" name="Retângulo 10"/>
          <p:cNvSpPr/>
          <p:nvPr userDrawn="1"/>
        </p:nvSpPr>
        <p:spPr>
          <a:xfrm>
            <a:off x="129662" y="128257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8" name="Retângulo 6"/>
          <p:cNvSpPr/>
          <p:nvPr userDrawn="1"/>
        </p:nvSpPr>
        <p:spPr>
          <a:xfrm>
            <a:off x="129663" y="723015"/>
            <a:ext cx="8887755" cy="435226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161562" y="786112"/>
            <a:ext cx="8830039" cy="406253"/>
          </a:xfrm>
        </p:spPr>
        <p:txBody>
          <a:bodyPr/>
          <a:lstStyle>
            <a:lvl1pPr>
              <a:defRPr sz="24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61562" y="226406"/>
            <a:ext cx="8830039" cy="458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26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10"/>
          <p:cNvSpPr/>
          <p:nvPr userDrawn="1"/>
        </p:nvSpPr>
        <p:spPr>
          <a:xfrm>
            <a:off x="129662" y="128257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61562" y="226406"/>
            <a:ext cx="8830039" cy="458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40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e Conteú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rgbClr val="E7EBED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63" y="1424766"/>
            <a:ext cx="8880987" cy="1251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161561" y="786111"/>
            <a:ext cx="8830039" cy="406265"/>
          </a:xfrm>
        </p:spPr>
        <p:txBody>
          <a:bodyPr/>
          <a:lstStyle>
            <a:lvl1pPr>
              <a:defRPr sz="2400" cap="none" baseline="0">
                <a:solidFill>
                  <a:schemeClr val="tx1"/>
                </a:solidFill>
              </a:defRPr>
            </a:lvl1pPr>
          </a:lstStyle>
          <a:p>
            <a:pPr lvl="0"/>
            <a:endParaRPr lang="pt-BR" dirty="0" smtClean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161561" y="226406"/>
            <a:ext cx="8830039" cy="4585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D41B4-D5DB-4C22-BA97-7D20DD12B714}" type="slidenum">
              <a:rPr lang="pt-BR">
                <a:solidFill>
                  <a:srgbClr val="073C5E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73C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0912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2 Conteúdos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3"/>
          </p:nvPr>
        </p:nvSpPr>
        <p:spPr>
          <a:xfrm>
            <a:off x="4714875" y="1003300"/>
            <a:ext cx="4295775" cy="50561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4"/>
          </p:nvPr>
        </p:nvSpPr>
        <p:spPr>
          <a:xfrm>
            <a:off x="142875" y="1003300"/>
            <a:ext cx="4295775" cy="50561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50A9C-2E79-46CA-9D00-AD566A0E67EB}" type="slidenum">
              <a:rPr lang="pt-BR">
                <a:solidFill>
                  <a:srgbClr val="073C5E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73C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2347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e 2 Conteúdos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rgbClr val="E7EBED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161561" y="786111"/>
            <a:ext cx="8830039" cy="406265"/>
          </a:xfrm>
        </p:spPr>
        <p:txBody>
          <a:bodyPr/>
          <a:lstStyle>
            <a:lvl1pPr>
              <a:defRPr sz="2400" cap="none" baseline="0">
                <a:solidFill>
                  <a:schemeClr val="tx1"/>
                </a:solidFill>
              </a:defRPr>
            </a:lvl1pPr>
          </a:lstStyle>
          <a:p>
            <a:pPr lvl="0"/>
            <a:endParaRPr lang="pt-BR" dirty="0" smtClean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161561" y="226406"/>
            <a:ext cx="8830039" cy="4585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8" name="Espaço Reservado para Conteúdo 8"/>
          <p:cNvSpPr>
            <a:spLocks noGrp="1"/>
          </p:cNvSpPr>
          <p:nvPr>
            <p:ph sz="quarter" idx="14"/>
          </p:nvPr>
        </p:nvSpPr>
        <p:spPr>
          <a:xfrm>
            <a:off x="4714875" y="1498294"/>
            <a:ext cx="4295775" cy="4561194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5"/>
          </p:nvPr>
        </p:nvSpPr>
        <p:spPr>
          <a:xfrm>
            <a:off x="142875" y="1498294"/>
            <a:ext cx="4295775" cy="4561194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162E2-5815-4A10-9AA3-44711A95BB74}" type="slidenum">
              <a:rPr lang="pt-BR">
                <a:solidFill>
                  <a:srgbClr val="073C5E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73C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2473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45667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562850" y="0"/>
            <a:ext cx="1581150" cy="78581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endParaRPr lang="pt-BR" dirty="0">
              <a:solidFill>
                <a:srgbClr val="073C5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62" y="988828"/>
            <a:ext cx="8874638" cy="125111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CEF6B-DC49-4C3E-AC3D-DF869AAB5152}" type="slidenum">
              <a:rPr lang="pt-BR">
                <a:solidFill>
                  <a:srgbClr val="073C5E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73C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0111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, Subtítulo e Conteú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rgbClr val="E7EBED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562850" y="0"/>
            <a:ext cx="1581150" cy="72072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endParaRPr lang="pt-BR" dirty="0">
              <a:solidFill>
                <a:srgbClr val="073C5E"/>
              </a:solidFill>
            </a:endParaRPr>
          </a:p>
        </p:txBody>
      </p:sp>
      <p:sp>
        <p:nvSpPr>
          <p:cNvPr id="9" name="Retângulo 8"/>
          <p:cNvSpPr/>
          <p:nvPr userDrawn="1"/>
        </p:nvSpPr>
        <p:spPr>
          <a:xfrm>
            <a:off x="7562850" y="0"/>
            <a:ext cx="1581150" cy="72707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endParaRPr lang="pt-BR" dirty="0">
              <a:solidFill>
                <a:srgbClr val="073C5E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63" y="1424766"/>
            <a:ext cx="8880987" cy="1251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161561" y="786111"/>
            <a:ext cx="8830039" cy="406265"/>
          </a:xfrm>
        </p:spPr>
        <p:txBody>
          <a:bodyPr/>
          <a:lstStyle>
            <a:lvl1pPr>
              <a:defRPr sz="2400" cap="none" baseline="0">
                <a:solidFill>
                  <a:schemeClr val="tx1"/>
                </a:solidFill>
              </a:defRPr>
            </a:lvl1pPr>
          </a:lstStyle>
          <a:p>
            <a:pPr lvl="0"/>
            <a:endParaRPr lang="pt-BR" dirty="0" smtClean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161561" y="226406"/>
            <a:ext cx="8830039" cy="4585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87FFF-43F5-4658-AF56-F23CC497076A}" type="slidenum">
              <a:rPr lang="pt-BR">
                <a:solidFill>
                  <a:srgbClr val="073C5E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73C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03441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e 2 Conteúdos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562850" y="0"/>
            <a:ext cx="1581150" cy="78263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endParaRPr lang="pt-BR" dirty="0">
              <a:solidFill>
                <a:srgbClr val="073C5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3"/>
          </p:nvPr>
        </p:nvSpPr>
        <p:spPr>
          <a:xfrm>
            <a:off x="4714875" y="1003300"/>
            <a:ext cx="4295775" cy="50561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4"/>
          </p:nvPr>
        </p:nvSpPr>
        <p:spPr>
          <a:xfrm>
            <a:off x="142875" y="1003300"/>
            <a:ext cx="4295775" cy="50561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A98F8-8C41-4BD8-8D61-90F600E1DD37}" type="slidenum">
              <a:rPr lang="pt-BR">
                <a:solidFill>
                  <a:srgbClr val="073C5E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73C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85141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47625" y="6230938"/>
            <a:ext cx="1133475" cy="51276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130175" y="989013"/>
            <a:ext cx="889635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 Quinto Nível</a:t>
            </a:r>
          </a:p>
        </p:txBody>
      </p:sp>
      <p:pic>
        <p:nvPicPr>
          <p:cNvPr id="1028" name="Picture 3" descr="H:\Criacao\Clientes\GVT\Presentation Guide\Materiais\Logo\Logo GVT 2011 rgb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6226175"/>
            <a:ext cx="952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81975" y="6296025"/>
            <a:ext cx="828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 fontAlgn="auto">
              <a:lnSpc>
                <a:spcPct val="85000"/>
              </a:lnSpc>
              <a:spcBef>
                <a:spcPts val="0"/>
              </a:spcBef>
              <a:spcAft>
                <a:spcPts val="700"/>
              </a:spcAft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2977B6D-4F12-4244-BD74-3D382F89473F}" type="slidenum">
              <a:rPr lang="pt-BR">
                <a:solidFill>
                  <a:srgbClr val="073C5E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73C5E"/>
              </a:solidFill>
            </a:endParaRPr>
          </a:p>
        </p:txBody>
      </p:sp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61925" y="227013"/>
            <a:ext cx="882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pt-B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ts val="70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just" rtl="0" eaLnBrk="0" fontAlgn="base" hangingPunct="0">
        <a:lnSpc>
          <a:spcPct val="85000"/>
        </a:lnSpc>
        <a:spcBef>
          <a:spcPct val="0"/>
        </a:spcBef>
        <a:spcAft>
          <a:spcPts val="70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just" rtl="0" eaLnBrk="0" fontAlgn="base" hangingPunct="0">
        <a:lnSpc>
          <a:spcPct val="85000"/>
        </a:lnSpc>
        <a:spcBef>
          <a:spcPct val="0"/>
        </a:spcBef>
        <a:spcAft>
          <a:spcPts val="700"/>
        </a:spcAft>
        <a:buClr>
          <a:schemeClr val="tx1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just" rtl="0" eaLnBrk="0" fontAlgn="base" hangingPunct="0">
        <a:lnSpc>
          <a:spcPct val="85000"/>
        </a:lnSpc>
        <a:spcBef>
          <a:spcPct val="0"/>
        </a:spcBef>
        <a:spcAft>
          <a:spcPts val="700"/>
        </a:spcAft>
        <a:buClr>
          <a:schemeClr val="tx1"/>
        </a:buClr>
        <a:buSzPct val="70000"/>
        <a:buFont typeface="Century Gothic" pitchFamily="34" charset="0"/>
        <a:buChar char="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180975" algn="just" rtl="0" eaLnBrk="0" fontAlgn="base" hangingPunct="0">
        <a:lnSpc>
          <a:spcPct val="85000"/>
        </a:lnSpc>
        <a:spcBef>
          <a:spcPct val="0"/>
        </a:spcBef>
        <a:spcAft>
          <a:spcPts val="700"/>
        </a:spcAft>
        <a:buClr>
          <a:schemeClr val="tx1"/>
        </a:buClr>
        <a:buFont typeface="Arial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5963" indent="-176213" algn="just" rtl="0" eaLnBrk="0" fontAlgn="base" hangingPunct="0">
        <a:lnSpc>
          <a:spcPct val="85000"/>
        </a:lnSpc>
        <a:spcBef>
          <a:spcPct val="0"/>
        </a:spcBef>
        <a:spcAft>
          <a:spcPts val="700"/>
        </a:spcAft>
        <a:buClr>
          <a:schemeClr val="tx1"/>
        </a:buClr>
        <a:buFont typeface="Arial" charset="0"/>
        <a:buChar char="▫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47625" y="6230938"/>
            <a:ext cx="1133475" cy="51276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8" tIns="45714" rIns="91428" bIns="45714"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130175" y="989013"/>
            <a:ext cx="889635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 Quinto Nível</a:t>
            </a:r>
          </a:p>
        </p:txBody>
      </p:sp>
      <p:pic>
        <p:nvPicPr>
          <p:cNvPr id="1028" name="Picture 3" descr="H:\Criacao\Clientes\GVT\Presentation Guide\Materiais\Logo\Logo GVT 2011 rgb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5888" y="6226175"/>
            <a:ext cx="952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81975" y="6296025"/>
            <a:ext cx="828675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marL="0" indent="0" algn="r" fontAlgn="auto">
              <a:lnSpc>
                <a:spcPct val="85000"/>
              </a:lnSpc>
              <a:spcBef>
                <a:spcPts val="0"/>
              </a:spcBef>
              <a:spcAft>
                <a:spcPts val="700"/>
              </a:spcAft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9E68173-EA89-4143-A026-A2BB5E2AFFAD}" type="slidenum">
              <a:rPr lang="pt-BR">
                <a:solidFill>
                  <a:srgbClr val="073C5E"/>
                </a:solidFill>
                <a:cs typeface="Arial" charset="0"/>
              </a:rPr>
              <a:pPr>
                <a:defRPr/>
              </a:pPr>
              <a:t>‹nº›</a:t>
            </a:fld>
            <a:endParaRPr lang="pt-BR">
              <a:solidFill>
                <a:srgbClr val="073C5E"/>
              </a:solidFill>
              <a:cs typeface="Arial" charset="0"/>
            </a:endParaRPr>
          </a:p>
        </p:txBody>
      </p:sp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61925" y="227013"/>
            <a:ext cx="88296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título</a:t>
            </a:r>
          </a:p>
        </p:txBody>
      </p:sp>
    </p:spTree>
    <p:extLst>
      <p:ext uri="{BB962C8B-B14F-4D97-AF65-F5344CB8AC3E}">
        <p14:creationId xmlns:p14="http://schemas.microsoft.com/office/powerpoint/2010/main" val="30848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ts val="70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5pPr>
      <a:lvl6pPr marL="457138"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6pPr>
      <a:lvl7pPr marL="914276"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7pPr>
      <a:lvl8pPr marL="1371414"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8pPr>
      <a:lvl9pPr marL="1828551"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just" rtl="0" eaLnBrk="0" fontAlgn="base" hangingPunct="0">
        <a:lnSpc>
          <a:spcPct val="85000"/>
        </a:lnSpc>
        <a:spcBef>
          <a:spcPct val="0"/>
        </a:spcBef>
        <a:spcAft>
          <a:spcPts val="70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just" rtl="0" eaLnBrk="0" fontAlgn="base" hangingPunct="0">
        <a:lnSpc>
          <a:spcPct val="85000"/>
        </a:lnSpc>
        <a:spcBef>
          <a:spcPct val="0"/>
        </a:spcBef>
        <a:spcAft>
          <a:spcPts val="700"/>
        </a:spcAft>
        <a:buClr>
          <a:schemeClr val="tx1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79388" algn="just" rtl="0" eaLnBrk="0" fontAlgn="base" hangingPunct="0">
        <a:lnSpc>
          <a:spcPct val="85000"/>
        </a:lnSpc>
        <a:spcBef>
          <a:spcPct val="0"/>
        </a:spcBef>
        <a:spcAft>
          <a:spcPts val="700"/>
        </a:spcAft>
        <a:buClr>
          <a:schemeClr val="tx1"/>
        </a:buClr>
        <a:buSzPct val="70000"/>
        <a:buFont typeface="Century Gothic" pitchFamily="34" charset="0"/>
        <a:buChar char="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79388" algn="just" rtl="0" eaLnBrk="0" fontAlgn="base" hangingPunct="0">
        <a:lnSpc>
          <a:spcPct val="85000"/>
        </a:lnSpc>
        <a:spcBef>
          <a:spcPct val="0"/>
        </a:spcBef>
        <a:spcAft>
          <a:spcPts val="700"/>
        </a:spcAft>
        <a:buClr>
          <a:schemeClr val="tx1"/>
        </a:buClr>
        <a:buFont typeface="Arial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4625" algn="just" rtl="0" eaLnBrk="0" fontAlgn="base" hangingPunct="0">
        <a:lnSpc>
          <a:spcPct val="85000"/>
        </a:lnSpc>
        <a:spcBef>
          <a:spcPct val="0"/>
        </a:spcBef>
        <a:spcAft>
          <a:spcPts val="700"/>
        </a:spcAft>
        <a:buClr>
          <a:schemeClr val="tx1"/>
        </a:buClr>
        <a:buFont typeface="Arial" charset="0"/>
        <a:buChar char="▫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58" indent="-228569" algn="l" defTabSz="9142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95" indent="-228569" algn="l" defTabSz="9142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33" indent="-228569" algn="l" defTabSz="9142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71" indent="-228569" algn="l" defTabSz="9142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2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8" algn="l" defTabSz="9142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6" algn="l" defTabSz="9142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4" algn="l" defTabSz="9142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1" algn="l" defTabSz="9142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89" algn="l" defTabSz="9142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27" algn="l" defTabSz="9142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65" algn="l" defTabSz="9142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03" algn="l" defTabSz="9142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t.wikipedia.org/wiki/Motorol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ctrTitle"/>
          </p:nvPr>
        </p:nvSpPr>
        <p:spPr>
          <a:xfrm>
            <a:off x="3929063" y="4164146"/>
            <a:ext cx="4747393" cy="510909"/>
          </a:xfrm>
        </p:spPr>
        <p:txBody>
          <a:bodyPr/>
          <a:lstStyle/>
          <a:p>
            <a:pPr eaLnBrk="1" hangingPunct="1"/>
            <a:r>
              <a:rPr lang="pt-BR" dirty="0" smtClean="0"/>
              <a:t>Lean Seis Sigma - Overview</a:t>
            </a:r>
          </a:p>
        </p:txBody>
      </p:sp>
      <p:sp>
        <p:nvSpPr>
          <p:cNvPr id="12291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97313" y="5483225"/>
            <a:ext cx="4513262" cy="275460"/>
          </a:xfrm>
        </p:spPr>
        <p:txBody>
          <a:bodyPr/>
          <a:lstStyle/>
          <a:p>
            <a:pPr marL="0" indent="0" eaLnBrk="1" hangingPunct="1"/>
            <a:r>
              <a:rPr lang="pt-BR" sz="1400" dirty="0" smtClean="0"/>
              <a:t>Denilson Padilha Fuchs</a:t>
            </a:r>
          </a:p>
        </p:txBody>
      </p:sp>
      <p:sp>
        <p:nvSpPr>
          <p:cNvPr id="12292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3929063" y="5867400"/>
            <a:ext cx="3349625" cy="301625"/>
          </a:xfrm>
        </p:spPr>
        <p:txBody>
          <a:bodyPr/>
          <a:lstStyle/>
          <a:p>
            <a:pPr marL="0" indent="0" eaLnBrk="1" hangingPunct="1"/>
            <a:r>
              <a:rPr lang="pt-BR" dirty="0" smtClean="0"/>
              <a:t>Curitiba, </a:t>
            </a:r>
            <a:r>
              <a:rPr lang="pt-BR" dirty="0" smtClean="0"/>
              <a:t>13/maio/2014</a:t>
            </a:r>
            <a:endParaRPr lang="pt-BR" dirty="0" smtClean="0"/>
          </a:p>
        </p:txBody>
      </p:sp>
      <p:pic>
        <p:nvPicPr>
          <p:cNvPr id="5" name="Picture 2" descr="https://encrypted-tbn2.gstatic.com/images?q=tbn:ANd9GcQ50uR-a6XQizXpkTRiBE4sPIEEJcIZ_LYt_dstWkf7qzQz7GU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00808"/>
            <a:ext cx="1687096" cy="163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93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Lean + </a:t>
            </a:r>
            <a:r>
              <a:rPr lang="pt-BR" dirty="0" err="1" smtClean="0"/>
              <a:t>Six</a:t>
            </a:r>
            <a:r>
              <a:rPr lang="pt-BR" dirty="0" smtClean="0"/>
              <a:t> Sigma – Fase de Definição : Processo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10</a:t>
            </a:fld>
            <a:endParaRPr lang="pt-BR">
              <a:solidFill>
                <a:srgbClr val="073C5E"/>
              </a:solidFill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0075" y="988828"/>
            <a:ext cx="7356302" cy="356251"/>
          </a:xfrm>
        </p:spPr>
        <p:txBody>
          <a:bodyPr/>
          <a:lstStyle/>
          <a:p>
            <a:r>
              <a:rPr lang="pt-BR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pt-BR" b="1" i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   </a:t>
            </a:r>
            <a:r>
              <a:rPr lang="pt-BR" sz="1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Mapear o processo atual  ( As </a:t>
            </a:r>
            <a:r>
              <a:rPr lang="pt-BR" sz="18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is</a:t>
            </a:r>
            <a:r>
              <a:rPr lang="pt-BR" sz="1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)</a:t>
            </a:r>
            <a:endParaRPr lang="pt-BR" sz="1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085975"/>
            <a:ext cx="70580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771029" y="5517232"/>
            <a:ext cx="7356302" cy="6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just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70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just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700"/>
              </a:spcAft>
              <a:buClr>
                <a:schemeClr val="tx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0975" algn="just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700"/>
              </a:spcAft>
              <a:buClr>
                <a:schemeClr val="tx1"/>
              </a:buClr>
              <a:buSzPct val="70000"/>
              <a:buFont typeface="Century Gothic" pitchFamily="34" charset="0"/>
              <a:buChar char="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2925" indent="-180975" algn="just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700"/>
              </a:spcAft>
              <a:buClr>
                <a:schemeClr val="tx1"/>
              </a:buClr>
              <a:buFont typeface="Arial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5963" indent="-176213" algn="just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700"/>
              </a:spcAft>
              <a:buClr>
                <a:schemeClr val="tx1"/>
              </a:buClr>
              <a:buFont typeface="Arial" charset="0"/>
              <a:buChar char="▫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i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    </a:t>
            </a:r>
            <a:r>
              <a:rPr lang="pt-BR" sz="18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Importante : </a:t>
            </a:r>
            <a:r>
              <a:rPr lang="pt-BR" sz="1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Nesta etapa não analise nem pense nas possíveis soluções.</a:t>
            </a:r>
          </a:p>
          <a:p>
            <a:r>
              <a:rPr lang="pt-BR" sz="1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                      Apenas tire um retrato da situação atual do processo.</a:t>
            </a:r>
            <a:endParaRPr lang="pt-BR" sz="1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00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Lean + </a:t>
            </a:r>
            <a:r>
              <a:rPr lang="pt-BR" dirty="0" err="1" smtClean="0"/>
              <a:t>Six</a:t>
            </a:r>
            <a:r>
              <a:rPr lang="pt-BR" dirty="0" smtClean="0"/>
              <a:t> Sigma – Fase de Definição : Indicadores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11</a:t>
            </a:fld>
            <a:endParaRPr lang="pt-BR">
              <a:solidFill>
                <a:srgbClr val="073C5E"/>
              </a:solidFill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576126" y="1589391"/>
            <a:ext cx="8100330" cy="978217"/>
          </a:xfrm>
        </p:spPr>
        <p:txBody>
          <a:bodyPr/>
          <a:lstStyle/>
          <a:p>
            <a:r>
              <a:rPr lang="pt-BR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 </a:t>
            </a:r>
            <a:r>
              <a:rPr lang="pt-BR" sz="18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     Defina quais são os </a:t>
            </a:r>
            <a:r>
              <a:rPr lang="pt-BR" sz="1800" b="1" u="sng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indicadores</a:t>
            </a:r>
            <a:r>
              <a:rPr lang="pt-BR" sz="18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 que podem avaliar o desempenho do processo.</a:t>
            </a:r>
          </a:p>
          <a:p>
            <a:endParaRPr lang="pt-BR" sz="18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  <a:p>
            <a:r>
              <a:rPr lang="pt-BR" sz="18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       EXEMPLO :</a:t>
            </a:r>
            <a:endParaRPr lang="pt-BR" sz="18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728254" y="3284984"/>
            <a:ext cx="2016225" cy="1152128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Tempo de permanência</a:t>
            </a:r>
          </a:p>
        </p:txBody>
      </p:sp>
      <p:sp>
        <p:nvSpPr>
          <p:cNvPr id="9" name="Elipse 8"/>
          <p:cNvSpPr/>
          <p:nvPr/>
        </p:nvSpPr>
        <p:spPr>
          <a:xfrm>
            <a:off x="4752591" y="2861320"/>
            <a:ext cx="2088232" cy="1152128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Tempo realização da atividade</a:t>
            </a:r>
          </a:p>
        </p:txBody>
      </p:sp>
      <p:sp>
        <p:nvSpPr>
          <p:cNvPr id="10" name="Elipse 9"/>
          <p:cNvSpPr/>
          <p:nvPr/>
        </p:nvSpPr>
        <p:spPr>
          <a:xfrm>
            <a:off x="3787924" y="4653136"/>
            <a:ext cx="1901899" cy="1152128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 err="1" smtClean="0">
                <a:solidFill>
                  <a:schemeClr val="tx1"/>
                </a:solidFill>
              </a:rPr>
              <a:t>Nr</a:t>
            </a:r>
            <a:r>
              <a:rPr lang="pt-BR" b="1" dirty="0" smtClean="0">
                <a:solidFill>
                  <a:schemeClr val="tx1"/>
                </a:solidFill>
              </a:rPr>
              <a:t> pessoas necessárias</a:t>
            </a: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 bwMode="auto">
          <a:xfrm>
            <a:off x="893924" y="1124744"/>
            <a:ext cx="5364597" cy="32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just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70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just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700"/>
              </a:spcAft>
              <a:buClr>
                <a:schemeClr val="tx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0975" algn="just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700"/>
              </a:spcAft>
              <a:buClr>
                <a:schemeClr val="tx1"/>
              </a:buClr>
              <a:buSzPct val="70000"/>
              <a:buFont typeface="Century Gothic" pitchFamily="34" charset="0"/>
              <a:buChar char="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2925" indent="-180975" algn="just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700"/>
              </a:spcAft>
              <a:buClr>
                <a:schemeClr val="tx1"/>
              </a:buClr>
              <a:buFont typeface="Arial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5963" indent="-176213" algn="just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700"/>
              </a:spcAft>
              <a:buClr>
                <a:schemeClr val="tx1"/>
              </a:buClr>
              <a:buFont typeface="Arial" charset="0"/>
              <a:buChar char="▫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Em vez de “achar”,  medir para ter fatos concretos !</a:t>
            </a:r>
          </a:p>
        </p:txBody>
      </p:sp>
    </p:spTree>
    <p:extLst>
      <p:ext uri="{BB962C8B-B14F-4D97-AF65-F5344CB8AC3E}">
        <p14:creationId xmlns:p14="http://schemas.microsoft.com/office/powerpoint/2010/main" val="3624160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Lean + </a:t>
            </a:r>
            <a:r>
              <a:rPr lang="pt-BR" dirty="0" err="1" smtClean="0"/>
              <a:t>Six</a:t>
            </a:r>
            <a:r>
              <a:rPr lang="pt-BR" dirty="0" smtClean="0"/>
              <a:t> Sigma - Fase de Medição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12</a:t>
            </a:fld>
            <a:endParaRPr lang="pt-BR">
              <a:solidFill>
                <a:srgbClr val="073C5E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233488"/>
            <a:ext cx="794385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229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Lean + </a:t>
            </a:r>
            <a:r>
              <a:rPr lang="pt-BR" dirty="0" err="1" smtClean="0"/>
              <a:t>Six</a:t>
            </a:r>
            <a:r>
              <a:rPr lang="pt-BR" dirty="0" smtClean="0"/>
              <a:t> Sigma – Fase de Medição : MCV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13</a:t>
            </a:fld>
            <a:endParaRPr lang="pt-BR">
              <a:solidFill>
                <a:srgbClr val="073C5E"/>
              </a:solidFill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980728"/>
            <a:ext cx="7788349" cy="356251"/>
          </a:xfrm>
        </p:spPr>
        <p:txBody>
          <a:bodyPr/>
          <a:lstStyle/>
          <a:p>
            <a:r>
              <a:rPr lang="pt-BR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pt-BR" b="1" i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   </a:t>
            </a:r>
            <a:r>
              <a:rPr lang="pt-BR" sz="1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Mapa da Cadeia de Valor = Para cada etapa do processo medir os indicadores.</a:t>
            </a:r>
            <a:endParaRPr lang="pt-BR" sz="1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340768"/>
            <a:ext cx="701992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827584" y="4869160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 smtClean="0"/>
              <a:t>      NP    </a:t>
            </a:r>
            <a:r>
              <a:rPr lang="pt-BR" sz="1400" b="1" dirty="0"/>
              <a:t>= </a:t>
            </a:r>
            <a:r>
              <a:rPr lang="pt-BR" sz="1400" b="1" dirty="0" err="1"/>
              <a:t>Nr</a:t>
            </a:r>
            <a:r>
              <a:rPr lang="pt-BR" sz="1400" b="1" dirty="0"/>
              <a:t> pessoas </a:t>
            </a:r>
            <a:r>
              <a:rPr lang="pt-BR" sz="1400" b="1" dirty="0" smtClean="0"/>
              <a:t>necessárias</a:t>
            </a:r>
          </a:p>
          <a:p>
            <a:r>
              <a:rPr lang="pt-BR" sz="1400" b="1" dirty="0"/>
              <a:t> </a:t>
            </a:r>
            <a:r>
              <a:rPr lang="pt-BR" sz="1400" b="1" dirty="0" smtClean="0"/>
              <a:t>     TP     </a:t>
            </a:r>
            <a:r>
              <a:rPr lang="pt-BR" sz="1400" b="1" dirty="0"/>
              <a:t>= Tempo de permanência</a:t>
            </a:r>
          </a:p>
          <a:p>
            <a:r>
              <a:rPr lang="pt-BR" sz="1400" b="1" dirty="0"/>
              <a:t>      TRA  = Tempo realização da </a:t>
            </a:r>
            <a:r>
              <a:rPr lang="pt-BR" sz="1400" b="1" dirty="0" smtClean="0"/>
              <a:t>atividade</a:t>
            </a:r>
            <a:endParaRPr lang="pt-BR" sz="1400" b="1" dirty="0"/>
          </a:p>
          <a:p>
            <a:endParaRPr lang="pt-BR" sz="1400" b="1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pt-BR" sz="14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Consigo avaliar onde estão os gargalos !</a:t>
            </a:r>
            <a:endParaRPr lang="pt-BR" sz="1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18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Lean + </a:t>
            </a:r>
            <a:r>
              <a:rPr lang="pt-BR" dirty="0" err="1" smtClean="0"/>
              <a:t>Six</a:t>
            </a:r>
            <a:r>
              <a:rPr lang="pt-BR" dirty="0" smtClean="0"/>
              <a:t> Sigma – Fase de Medição : Metas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14</a:t>
            </a:fld>
            <a:endParaRPr lang="pt-BR">
              <a:solidFill>
                <a:srgbClr val="073C5E"/>
              </a:solidFill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052736"/>
            <a:ext cx="7788349" cy="1953868"/>
          </a:xfrm>
        </p:spPr>
        <p:txBody>
          <a:bodyPr/>
          <a:lstStyle/>
          <a:p>
            <a:r>
              <a:rPr lang="pt-BR" sz="1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Junto com seu cliente, defina as </a:t>
            </a:r>
            <a:r>
              <a:rPr lang="pt-BR" sz="1800" u="sng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metas</a:t>
            </a:r>
            <a:r>
              <a:rPr lang="pt-BR" sz="1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a serem atingidas </a:t>
            </a:r>
            <a:r>
              <a:rPr lang="pt-BR" sz="1800" u="sng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para cada indicador</a:t>
            </a:r>
            <a:r>
              <a:rPr lang="pt-BR" sz="1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.</a:t>
            </a:r>
          </a:p>
          <a:p>
            <a:r>
              <a:rPr lang="pt-BR" sz="1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EXEMPLO :</a:t>
            </a:r>
          </a:p>
          <a:p>
            <a:r>
              <a:rPr lang="pt-BR" sz="1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          Indicador                                             Meta</a:t>
            </a:r>
          </a:p>
          <a:p>
            <a:r>
              <a:rPr lang="pt-BR" sz="1800" b="1" dirty="0"/>
              <a:t> </a:t>
            </a:r>
            <a:r>
              <a:rPr lang="pt-BR" sz="1800" b="1" dirty="0" smtClean="0"/>
              <a:t>     NP    </a:t>
            </a:r>
            <a:r>
              <a:rPr lang="pt-BR" sz="1800" b="1" dirty="0"/>
              <a:t>= </a:t>
            </a:r>
            <a:r>
              <a:rPr lang="pt-BR" sz="1800" b="1" dirty="0" err="1"/>
              <a:t>Nr</a:t>
            </a:r>
            <a:r>
              <a:rPr lang="pt-BR" sz="1800" b="1" dirty="0"/>
              <a:t> pessoas </a:t>
            </a:r>
            <a:r>
              <a:rPr lang="pt-BR" sz="1800" b="1" dirty="0" smtClean="0"/>
              <a:t>necessárias                 = 1</a:t>
            </a:r>
            <a:endParaRPr lang="pt-BR" sz="1800" b="1" dirty="0"/>
          </a:p>
          <a:p>
            <a:r>
              <a:rPr lang="pt-BR" sz="1800" b="1" dirty="0"/>
              <a:t>      TP     = Tempo de </a:t>
            </a:r>
            <a:r>
              <a:rPr lang="pt-BR" sz="1800" b="1" dirty="0" smtClean="0"/>
              <a:t>permanência               = 4 horas</a:t>
            </a:r>
            <a:endParaRPr lang="pt-BR" sz="1800" b="1" dirty="0"/>
          </a:p>
          <a:p>
            <a:r>
              <a:rPr lang="pt-BR" sz="1800" b="1" dirty="0"/>
              <a:t>      TRA  = Tempo realização da </a:t>
            </a:r>
            <a:r>
              <a:rPr lang="pt-BR" sz="1800" b="1" dirty="0" smtClean="0"/>
              <a:t>atividade   = 1 hora</a:t>
            </a:r>
            <a:endParaRPr lang="pt-BR" sz="1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3" y="3177529"/>
            <a:ext cx="73056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058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Lean + </a:t>
            </a:r>
            <a:r>
              <a:rPr lang="pt-BR" dirty="0" err="1" smtClean="0"/>
              <a:t>Six</a:t>
            </a:r>
            <a:r>
              <a:rPr lang="pt-BR" dirty="0" smtClean="0"/>
              <a:t> Sigma – Fase de Análise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15</a:t>
            </a:fld>
            <a:endParaRPr lang="pt-BR">
              <a:solidFill>
                <a:srgbClr val="073C5E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243013"/>
            <a:ext cx="79629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621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Lean + </a:t>
            </a:r>
            <a:r>
              <a:rPr lang="pt-BR" dirty="0" err="1" smtClean="0"/>
              <a:t>Six</a:t>
            </a:r>
            <a:r>
              <a:rPr lang="pt-BR" dirty="0" smtClean="0"/>
              <a:t> Sigma – Fase de Medição : Brainstorming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16</a:t>
            </a:fld>
            <a:endParaRPr lang="pt-BR">
              <a:solidFill>
                <a:srgbClr val="073C5E"/>
              </a:solidFill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052737"/>
            <a:ext cx="7788349" cy="4555606"/>
          </a:xfrm>
        </p:spPr>
        <p:txBody>
          <a:bodyPr/>
          <a:lstStyle/>
          <a:p>
            <a:r>
              <a:rPr lang="pt-BR" sz="1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Agora sim é o momento de entender o que está acontecendo.</a:t>
            </a:r>
          </a:p>
          <a:p>
            <a:r>
              <a:rPr lang="pt-BR" sz="1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Faça um brainstorming com todos os problemas identificados no processo.</a:t>
            </a:r>
          </a:p>
          <a:p>
            <a:endParaRPr lang="pt-BR" sz="18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pt-BR" sz="1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EXEMPLO :</a:t>
            </a:r>
          </a:p>
          <a:p>
            <a:endParaRPr lang="pt-BR" sz="1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0" indent="0"/>
            <a:r>
              <a:rPr lang="pt-BR" sz="1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1.   Computador lento</a:t>
            </a:r>
          </a:p>
          <a:p>
            <a:pPr>
              <a:buFont typeface="Arial" charset="0"/>
              <a:buAutoNum type="arabicPeriod" startAt="2"/>
            </a:pPr>
            <a:r>
              <a:rPr lang="pt-BR" sz="1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Atividade sendo repetida</a:t>
            </a:r>
          </a:p>
          <a:p>
            <a:pPr>
              <a:buAutoNum type="arabicPeriod" startAt="2"/>
            </a:pPr>
            <a:r>
              <a:rPr lang="pt-BR" sz="1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Formulário sendo preenchido sem motivo </a:t>
            </a:r>
          </a:p>
          <a:p>
            <a:pPr>
              <a:buAutoNum type="arabicPeriod" startAt="2"/>
            </a:pPr>
            <a:r>
              <a:rPr lang="pt-BR" sz="1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Material inadequado</a:t>
            </a:r>
          </a:p>
          <a:p>
            <a:pPr>
              <a:buAutoNum type="arabicPeriod" startAt="2"/>
            </a:pPr>
            <a:r>
              <a:rPr lang="pt-BR" sz="1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Demora na entrega de peças</a:t>
            </a:r>
          </a:p>
          <a:p>
            <a:pPr>
              <a:buAutoNum type="arabicPeriod" startAt="2"/>
            </a:pPr>
            <a:r>
              <a:rPr lang="pt-BR" sz="1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Número de pessoas insuficiente para a atividade</a:t>
            </a:r>
          </a:p>
          <a:p>
            <a:pPr>
              <a:buAutoNum type="arabicPeriod" startAt="2"/>
            </a:pPr>
            <a:r>
              <a:rPr lang="pt-BR" sz="1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Sala muito distante para o enviar material</a:t>
            </a:r>
          </a:p>
          <a:p>
            <a:pPr>
              <a:buAutoNum type="arabicPeriod" startAt="2"/>
            </a:pPr>
            <a:r>
              <a:rPr lang="pt-BR" sz="1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Funcionário não  qualificado </a:t>
            </a:r>
          </a:p>
          <a:p>
            <a:endParaRPr lang="pt-BR" sz="1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98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Lean + </a:t>
            </a:r>
            <a:r>
              <a:rPr lang="pt-BR" dirty="0" err="1" smtClean="0"/>
              <a:t>Six</a:t>
            </a:r>
            <a:r>
              <a:rPr lang="pt-BR" dirty="0" smtClean="0"/>
              <a:t> Sigma – Fase de Análise : 5 </a:t>
            </a:r>
            <a:r>
              <a:rPr lang="pt-BR" smtClean="0"/>
              <a:t>Por quês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17</a:t>
            </a:fld>
            <a:endParaRPr lang="pt-BR">
              <a:solidFill>
                <a:srgbClr val="073C5E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309688"/>
            <a:ext cx="771525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176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Lean + </a:t>
            </a:r>
            <a:r>
              <a:rPr lang="pt-BR" dirty="0" err="1" smtClean="0"/>
              <a:t>Six</a:t>
            </a:r>
            <a:r>
              <a:rPr lang="pt-BR" dirty="0" smtClean="0"/>
              <a:t> Sigma – Fase de Análise : Espinha de peixe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18</a:t>
            </a:fld>
            <a:endParaRPr lang="pt-BR">
              <a:solidFill>
                <a:srgbClr val="073C5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47775"/>
            <a:ext cx="73342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8889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Lean + </a:t>
            </a:r>
            <a:r>
              <a:rPr lang="pt-BR" dirty="0" err="1" smtClean="0"/>
              <a:t>Six</a:t>
            </a:r>
            <a:r>
              <a:rPr lang="pt-BR" dirty="0" smtClean="0"/>
              <a:t> Sigma – Fase de Análise : Espinha de peixe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19</a:t>
            </a:fld>
            <a:endParaRPr lang="pt-BR">
              <a:solidFill>
                <a:srgbClr val="073C5E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64" y="2204864"/>
            <a:ext cx="7267575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858367" y="1197313"/>
            <a:ext cx="7490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Classifique os problemas por tipo de causa para entender o por quê do efeito.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799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/>
              <a:t>O que é o </a:t>
            </a:r>
            <a:r>
              <a:rPr lang="pt-BR" dirty="0" smtClean="0"/>
              <a:t>Seis </a:t>
            </a:r>
            <a:r>
              <a:rPr lang="pt-BR" dirty="0"/>
              <a:t>Sigma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62" y="988828"/>
            <a:ext cx="8874638" cy="1177823"/>
          </a:xfrm>
        </p:spPr>
        <p:txBody>
          <a:bodyPr/>
          <a:lstStyle/>
          <a:p>
            <a:r>
              <a:rPr lang="pt-BR" b="1" i="1" dirty="0"/>
              <a:t> </a:t>
            </a:r>
            <a:r>
              <a:rPr lang="pt-BR" b="1" i="1" dirty="0" smtClean="0"/>
              <a:t>     </a:t>
            </a:r>
            <a:r>
              <a:rPr lang="pt-BR" sz="1400" b="1" i="1" dirty="0" smtClean="0">
                <a:solidFill>
                  <a:srgbClr val="002060"/>
                </a:solidFill>
                <a:latin typeface="+mj-lt"/>
              </a:rPr>
              <a:t>Seis </a:t>
            </a:r>
            <a:r>
              <a:rPr lang="pt-BR" sz="1400" b="1" i="1" dirty="0">
                <a:solidFill>
                  <a:srgbClr val="002060"/>
                </a:solidFill>
                <a:latin typeface="+mj-lt"/>
              </a:rPr>
              <a:t>Sigma</a:t>
            </a:r>
            <a:r>
              <a:rPr lang="pt-BR" sz="1400" dirty="0">
                <a:solidFill>
                  <a:srgbClr val="002060"/>
                </a:solidFill>
                <a:latin typeface="+mj-lt"/>
              </a:rPr>
              <a:t> é um conjunto de práticas originalmente desenvolvidas pela </a:t>
            </a:r>
            <a:r>
              <a:rPr lang="pt-BR" sz="1400" dirty="0">
                <a:solidFill>
                  <a:srgbClr val="002060"/>
                </a:solidFill>
                <a:latin typeface="+mj-lt"/>
                <a:hlinkClick r:id="rId2" tooltip="Motorola"/>
              </a:rPr>
              <a:t>Motorola</a:t>
            </a:r>
            <a:r>
              <a:rPr lang="pt-BR" sz="1400" dirty="0">
                <a:solidFill>
                  <a:srgbClr val="002060"/>
                </a:solidFill>
                <a:latin typeface="+mj-lt"/>
              </a:rPr>
              <a:t> para melhorar sistematicamente os processos ao eliminar defeitos</a:t>
            </a:r>
            <a:r>
              <a:rPr lang="pt-BR" sz="14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pt-BR" sz="1400" dirty="0" smtClean="0">
                <a:solidFill>
                  <a:srgbClr val="002060"/>
                </a:solidFill>
                <a:latin typeface="+mj-lt"/>
              </a:rPr>
              <a:t>	A </a:t>
            </a:r>
            <a:r>
              <a:rPr lang="pt-BR" sz="1400" dirty="0">
                <a:solidFill>
                  <a:srgbClr val="002060"/>
                </a:solidFill>
                <a:latin typeface="+mj-lt"/>
              </a:rPr>
              <a:t>razão principal para as empresas adotarem </a:t>
            </a:r>
            <a:r>
              <a:rPr lang="pt-BR" sz="1400" dirty="0" smtClean="0">
                <a:solidFill>
                  <a:srgbClr val="002060"/>
                </a:solidFill>
                <a:latin typeface="+mj-lt"/>
              </a:rPr>
              <a:t>o Seis Sigma </a:t>
            </a:r>
            <a:r>
              <a:rPr lang="pt-BR" sz="1400" dirty="0">
                <a:solidFill>
                  <a:srgbClr val="002060"/>
                </a:solidFill>
                <a:latin typeface="+mj-lt"/>
              </a:rPr>
              <a:t>prende-se com o aumento das margens de lucro. Parte desse propósito é conseguido através da redução contínua da variação nos processos, eliminando defeitos ou falhas nos produtos e </a:t>
            </a:r>
            <a:r>
              <a:rPr lang="pt-BR" sz="1400" dirty="0" smtClean="0">
                <a:solidFill>
                  <a:srgbClr val="002060"/>
                </a:solidFill>
                <a:latin typeface="+mj-lt"/>
              </a:rPr>
              <a:t>serviços.</a:t>
            </a:r>
            <a:endParaRPr lang="pt-BR" sz="1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2</a:t>
            </a:fld>
            <a:endParaRPr lang="pt-BR">
              <a:solidFill>
                <a:srgbClr val="073C5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8640"/>
            <a:ext cx="743053" cy="497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77152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759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Lean + </a:t>
            </a:r>
            <a:r>
              <a:rPr lang="pt-BR" dirty="0" err="1" smtClean="0"/>
              <a:t>Six</a:t>
            </a:r>
            <a:r>
              <a:rPr lang="pt-BR" dirty="0" smtClean="0"/>
              <a:t> Sigma – Fase de Análise : Matriz Causa e Efeito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20</a:t>
            </a:fld>
            <a:endParaRPr lang="pt-BR">
              <a:solidFill>
                <a:srgbClr val="073C5E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908720"/>
            <a:ext cx="7788349" cy="1538883"/>
          </a:xfrm>
        </p:spPr>
        <p:txBody>
          <a:bodyPr/>
          <a:lstStyle/>
          <a:p>
            <a:r>
              <a:rPr lang="pt-BR" sz="1800" dirty="0" smtClean="0"/>
              <a:t>       A </a:t>
            </a:r>
            <a:r>
              <a:rPr lang="pt-BR" sz="1800" b="1" dirty="0"/>
              <a:t>Matriz Causa e Efeito </a:t>
            </a:r>
            <a:r>
              <a:rPr lang="pt-BR" sz="1800" dirty="0"/>
              <a:t>é utilizada para priorizar </a:t>
            </a:r>
            <a:r>
              <a:rPr lang="pt-BR" sz="1800" dirty="0" smtClean="0"/>
              <a:t>os problemas </a:t>
            </a:r>
            <a:r>
              <a:rPr lang="pt-BR" sz="1800" dirty="0"/>
              <a:t>do processo de acordo com o impacto de cada </a:t>
            </a:r>
            <a:r>
              <a:rPr lang="pt-BR" sz="1800" dirty="0" smtClean="0"/>
              <a:t>um nos indicadores.</a:t>
            </a:r>
          </a:p>
          <a:p>
            <a:r>
              <a:rPr lang="pt-BR" sz="1800" b="1" dirty="0" smtClean="0"/>
              <a:t>      TP     = Tempo </a:t>
            </a:r>
            <a:r>
              <a:rPr lang="pt-BR" sz="1800" b="1" dirty="0"/>
              <a:t>de </a:t>
            </a:r>
            <a:r>
              <a:rPr lang="pt-BR" sz="1800" b="1" dirty="0" smtClean="0"/>
              <a:t>permanência</a:t>
            </a:r>
          </a:p>
          <a:p>
            <a:r>
              <a:rPr lang="pt-BR" sz="1800" b="1" dirty="0" smtClean="0"/>
              <a:t>      NP    = </a:t>
            </a:r>
            <a:r>
              <a:rPr lang="pt-BR" sz="1800" b="1" dirty="0" err="1" smtClean="0"/>
              <a:t>Nr</a:t>
            </a:r>
            <a:r>
              <a:rPr lang="pt-BR" sz="1800" b="1" dirty="0" smtClean="0"/>
              <a:t> </a:t>
            </a:r>
            <a:r>
              <a:rPr lang="pt-BR" sz="1800" b="1" dirty="0"/>
              <a:t>pessoas </a:t>
            </a:r>
            <a:r>
              <a:rPr lang="pt-BR" sz="1800" b="1" dirty="0" smtClean="0"/>
              <a:t>necessárias</a:t>
            </a:r>
          </a:p>
          <a:p>
            <a:r>
              <a:rPr lang="pt-BR" sz="1800" b="1" dirty="0" smtClean="0"/>
              <a:t>      TRA  </a:t>
            </a:r>
            <a:r>
              <a:rPr lang="pt-BR" sz="1800" b="1" dirty="0"/>
              <a:t>= Tempo realização da </a:t>
            </a:r>
            <a:r>
              <a:rPr lang="pt-BR" sz="1800" b="1" dirty="0" smtClean="0"/>
              <a:t>atividade</a:t>
            </a:r>
            <a:endParaRPr lang="pt-BR" sz="1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32" y="2780928"/>
            <a:ext cx="686752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656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Lean + </a:t>
            </a:r>
            <a:r>
              <a:rPr lang="pt-BR" dirty="0" err="1" smtClean="0"/>
              <a:t>Six</a:t>
            </a:r>
            <a:r>
              <a:rPr lang="pt-BR" dirty="0" smtClean="0"/>
              <a:t> Sigma – Fase de Análise : Matriz Causa e Efeito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21</a:t>
            </a:fld>
            <a:endParaRPr lang="pt-BR">
              <a:solidFill>
                <a:srgbClr val="073C5E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68908" y="1052736"/>
            <a:ext cx="7788349" cy="655051"/>
          </a:xfrm>
        </p:spPr>
        <p:txBody>
          <a:bodyPr/>
          <a:lstStyle/>
          <a:p>
            <a:r>
              <a:rPr lang="pt-BR" sz="1800" dirty="0" smtClean="0"/>
              <a:t>Multiplique a nota de cada problema pelo seu peso. </a:t>
            </a:r>
          </a:p>
          <a:p>
            <a:r>
              <a:rPr lang="pt-BR" sz="1800" dirty="0" smtClean="0"/>
              <a:t>Soma-se então o valor encontrado para chegar ao seu resultado final :</a:t>
            </a:r>
            <a:endParaRPr lang="pt-BR" sz="1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65722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237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Lean + </a:t>
            </a:r>
            <a:r>
              <a:rPr lang="pt-BR" dirty="0" err="1" smtClean="0"/>
              <a:t>Six</a:t>
            </a:r>
            <a:r>
              <a:rPr lang="pt-BR" dirty="0" smtClean="0"/>
              <a:t> Sigma – Fase de Análise : Matriz Causa e Efeito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22</a:t>
            </a:fld>
            <a:endParaRPr lang="pt-BR">
              <a:solidFill>
                <a:srgbClr val="073C5E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68908" y="1052736"/>
            <a:ext cx="7788349" cy="565283"/>
          </a:xfrm>
        </p:spPr>
        <p:txBody>
          <a:bodyPr/>
          <a:lstStyle/>
          <a:p>
            <a:r>
              <a:rPr lang="pt-BR" sz="1800" dirty="0" smtClean="0"/>
              <a:t>Depois que os resultados finais forem calculados, basta ordená-los para se obter quais são os problemas que prioritariamente deverão ser tratados.</a:t>
            </a:r>
            <a:endParaRPr lang="pt-BR" sz="1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782955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197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Lean + </a:t>
            </a:r>
            <a:r>
              <a:rPr lang="pt-BR" dirty="0" err="1" smtClean="0"/>
              <a:t>Six</a:t>
            </a:r>
            <a:r>
              <a:rPr lang="pt-BR" dirty="0" smtClean="0"/>
              <a:t> Sigma – Fase de Implementação da Melhoria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23</a:t>
            </a:fld>
            <a:endParaRPr lang="pt-BR">
              <a:solidFill>
                <a:srgbClr val="073C5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8676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808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58587"/>
          </a:xfrm>
        </p:spPr>
        <p:txBody>
          <a:bodyPr/>
          <a:lstStyle/>
          <a:p>
            <a:r>
              <a:rPr lang="pt-BR" dirty="0" smtClean="0"/>
              <a:t>Lean + </a:t>
            </a:r>
            <a:r>
              <a:rPr lang="pt-BR" dirty="0" err="1" smtClean="0"/>
              <a:t>Six</a:t>
            </a:r>
            <a:r>
              <a:rPr lang="pt-BR" dirty="0" smtClean="0"/>
              <a:t> Sigma – Fase de Implementação da Melhoria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24</a:t>
            </a:fld>
            <a:endParaRPr lang="pt-BR">
              <a:solidFill>
                <a:srgbClr val="073C5E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052736"/>
            <a:ext cx="8784976" cy="1034129"/>
          </a:xfrm>
        </p:spPr>
        <p:txBody>
          <a:bodyPr/>
          <a:lstStyle/>
          <a:p>
            <a:r>
              <a:rPr lang="pt-BR" sz="1800" dirty="0" smtClean="0"/>
              <a:t>       A </a:t>
            </a:r>
            <a:r>
              <a:rPr lang="pt-BR" sz="1800" dirty="0"/>
              <a:t>matriz Causa e Efeito pode ser complementada pela </a:t>
            </a:r>
            <a:r>
              <a:rPr lang="pt-BR" sz="1800" b="1" dirty="0"/>
              <a:t>Matriz Esforço x Impacto</a:t>
            </a:r>
            <a:r>
              <a:rPr lang="pt-BR" sz="1800" dirty="0"/>
              <a:t>, onde o grupo avaliará para cada entrada, quais são aquelas em que vale </a:t>
            </a:r>
            <a:r>
              <a:rPr lang="pt-BR" sz="1800" dirty="0" smtClean="0"/>
              <a:t>a </a:t>
            </a:r>
            <a:r>
              <a:rPr lang="pt-BR" sz="1800" dirty="0"/>
              <a:t>pena começarmos a tomar ações para reduzir os defeitos no processo, coletarmos os dados para as análises, empreender recursos (tempo, dinheiro, pessoas) </a:t>
            </a:r>
            <a:r>
              <a:rPr lang="pt-BR" sz="1800" dirty="0" smtClean="0"/>
              <a:t>.</a:t>
            </a:r>
            <a:endParaRPr lang="pt-BR" sz="1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661035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203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58587"/>
          </a:xfrm>
        </p:spPr>
        <p:txBody>
          <a:bodyPr/>
          <a:lstStyle/>
          <a:p>
            <a:r>
              <a:rPr lang="pt-BR" dirty="0" smtClean="0"/>
              <a:t>Lean + </a:t>
            </a:r>
            <a:r>
              <a:rPr lang="pt-BR" dirty="0" err="1" smtClean="0"/>
              <a:t>Six</a:t>
            </a:r>
            <a:r>
              <a:rPr lang="pt-BR" dirty="0" smtClean="0"/>
              <a:t> Sigma – Fase de Implementação da Melhoria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25</a:t>
            </a:fld>
            <a:endParaRPr lang="pt-BR">
              <a:solidFill>
                <a:srgbClr val="073C5E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764704"/>
            <a:ext cx="7992888" cy="890500"/>
          </a:xfrm>
        </p:spPr>
        <p:txBody>
          <a:bodyPr/>
          <a:lstStyle/>
          <a:p>
            <a:r>
              <a:rPr lang="pt-BR" sz="1800" dirty="0" smtClean="0"/>
              <a:t>       </a:t>
            </a:r>
            <a:endParaRPr lang="pt-BR" sz="1800" dirty="0"/>
          </a:p>
          <a:p>
            <a:r>
              <a:rPr lang="pt-BR" sz="1800" dirty="0" smtClean="0"/>
              <a:t>       Na </a:t>
            </a:r>
            <a:r>
              <a:rPr lang="pt-BR" sz="1800" dirty="0"/>
              <a:t>fase de Melhoria o documento mais importante a ser elaborado pela equipe Seis Sigma é o </a:t>
            </a:r>
            <a:r>
              <a:rPr lang="pt-BR" sz="1800" b="1" dirty="0"/>
              <a:t>Plano de Ação</a:t>
            </a:r>
            <a:r>
              <a:rPr lang="pt-BR" sz="1800" dirty="0"/>
              <a:t>. </a:t>
            </a:r>
            <a:endParaRPr lang="pt-BR" sz="1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05347"/>
            <a:ext cx="76962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23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58587"/>
          </a:xfrm>
        </p:spPr>
        <p:txBody>
          <a:bodyPr/>
          <a:lstStyle/>
          <a:p>
            <a:r>
              <a:rPr lang="pt-BR" dirty="0" smtClean="0"/>
              <a:t>Lean + </a:t>
            </a:r>
            <a:r>
              <a:rPr lang="pt-BR" dirty="0" err="1" smtClean="0"/>
              <a:t>Six</a:t>
            </a:r>
            <a:r>
              <a:rPr lang="pt-BR" dirty="0" smtClean="0"/>
              <a:t> Sigma – Fase de Controle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26</a:t>
            </a:fld>
            <a:endParaRPr lang="pt-BR">
              <a:solidFill>
                <a:srgbClr val="073C5E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340768"/>
            <a:ext cx="789622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9699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58587"/>
          </a:xfrm>
        </p:spPr>
        <p:txBody>
          <a:bodyPr/>
          <a:lstStyle/>
          <a:p>
            <a:r>
              <a:rPr lang="pt-BR" dirty="0" smtClean="0"/>
              <a:t>Lean + </a:t>
            </a:r>
            <a:r>
              <a:rPr lang="pt-BR" dirty="0" err="1" smtClean="0"/>
              <a:t>Six</a:t>
            </a:r>
            <a:r>
              <a:rPr lang="pt-BR" dirty="0" smtClean="0"/>
              <a:t> Sigma – Fase de Controle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27</a:t>
            </a:fld>
            <a:endParaRPr lang="pt-BR">
              <a:solidFill>
                <a:srgbClr val="073C5E"/>
              </a:solidFill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563080"/>
            <a:ext cx="7992888" cy="890500"/>
          </a:xfrm>
        </p:spPr>
        <p:txBody>
          <a:bodyPr/>
          <a:lstStyle/>
          <a:p>
            <a:r>
              <a:rPr lang="pt-BR" sz="1800" dirty="0" smtClean="0"/>
              <a:t>       </a:t>
            </a:r>
            <a:endParaRPr lang="pt-BR" sz="1800" dirty="0"/>
          </a:p>
          <a:p>
            <a:r>
              <a:rPr lang="pt-BR" sz="1800" dirty="0" smtClean="0"/>
              <a:t>       Na </a:t>
            </a:r>
            <a:r>
              <a:rPr lang="pt-BR" sz="1800" dirty="0"/>
              <a:t>fase de </a:t>
            </a:r>
            <a:r>
              <a:rPr lang="pt-BR" sz="1800" dirty="0" smtClean="0"/>
              <a:t>Controle o </a:t>
            </a:r>
            <a:r>
              <a:rPr lang="pt-BR" sz="1800" dirty="0"/>
              <a:t>documento mais importante a ser elaborado pela equipe Seis Sigma é o </a:t>
            </a:r>
            <a:r>
              <a:rPr lang="pt-BR" sz="1800" b="1" dirty="0"/>
              <a:t>Plano de </a:t>
            </a:r>
            <a:r>
              <a:rPr lang="pt-BR" sz="1800" b="1" dirty="0" smtClean="0"/>
              <a:t>Controle</a:t>
            </a:r>
            <a:r>
              <a:rPr lang="pt-BR" sz="1800" dirty="0" smtClean="0"/>
              <a:t>. </a:t>
            </a:r>
            <a:endParaRPr lang="pt-BR" sz="1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771650"/>
            <a:ext cx="69246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010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58587"/>
          </a:xfrm>
        </p:spPr>
        <p:txBody>
          <a:bodyPr/>
          <a:lstStyle/>
          <a:p>
            <a:r>
              <a:rPr lang="pt-BR" dirty="0" smtClean="0"/>
              <a:t>Lean + </a:t>
            </a:r>
            <a:r>
              <a:rPr lang="pt-BR" dirty="0" err="1" smtClean="0"/>
              <a:t>Six</a:t>
            </a:r>
            <a:r>
              <a:rPr lang="pt-BR" dirty="0" smtClean="0"/>
              <a:t> Sigma – Fase de Controle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28</a:t>
            </a:fld>
            <a:endParaRPr lang="pt-BR">
              <a:solidFill>
                <a:srgbClr val="073C5E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484784"/>
            <a:ext cx="77343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764704"/>
            <a:ext cx="7992888" cy="576064"/>
          </a:xfrm>
        </p:spPr>
        <p:txBody>
          <a:bodyPr/>
          <a:lstStyle/>
          <a:p>
            <a:r>
              <a:rPr lang="pt-BR" sz="1800" dirty="0" smtClean="0"/>
              <a:t>       </a:t>
            </a:r>
            <a:endParaRPr lang="pt-BR" sz="1800" dirty="0"/>
          </a:p>
          <a:p>
            <a:r>
              <a:rPr lang="pt-BR" sz="1800" dirty="0" smtClean="0"/>
              <a:t>       Exemplos de </a:t>
            </a:r>
            <a:r>
              <a:rPr lang="pt-BR" sz="1800" b="1" dirty="0" smtClean="0"/>
              <a:t>Plano </a:t>
            </a:r>
            <a:r>
              <a:rPr lang="pt-BR" sz="1800" b="1" dirty="0"/>
              <a:t>de </a:t>
            </a:r>
            <a:r>
              <a:rPr lang="pt-BR" sz="1800" b="1" dirty="0" smtClean="0"/>
              <a:t>Controle</a:t>
            </a:r>
            <a:r>
              <a:rPr lang="pt-BR" sz="1800" dirty="0" smtClean="0"/>
              <a:t>. </a:t>
            </a:r>
            <a:endParaRPr lang="pt-BR" sz="1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03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58587"/>
          </a:xfrm>
        </p:spPr>
        <p:txBody>
          <a:bodyPr/>
          <a:lstStyle/>
          <a:p>
            <a:r>
              <a:rPr lang="pt-BR" dirty="0" smtClean="0"/>
              <a:t>Lean + </a:t>
            </a:r>
            <a:r>
              <a:rPr lang="pt-BR" dirty="0" err="1" smtClean="0"/>
              <a:t>Six</a:t>
            </a:r>
            <a:r>
              <a:rPr lang="pt-BR" dirty="0" smtClean="0"/>
              <a:t> Sigma  - Considerações finais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29</a:t>
            </a:fld>
            <a:endParaRPr lang="pt-BR">
              <a:solidFill>
                <a:srgbClr val="073C5E"/>
              </a:solidFill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908720"/>
            <a:ext cx="8064896" cy="1213666"/>
          </a:xfrm>
        </p:spPr>
        <p:txBody>
          <a:bodyPr/>
          <a:lstStyle/>
          <a:p>
            <a:r>
              <a:rPr lang="pt-BR" sz="1800" dirty="0" smtClean="0"/>
              <a:t>       </a:t>
            </a:r>
          </a:p>
          <a:p>
            <a:r>
              <a:rPr lang="pt-BR" sz="1800" b="1" dirty="0" smtClean="0"/>
              <a:t>    </a:t>
            </a:r>
            <a:r>
              <a:rPr lang="pt-BR" sz="1800" b="1" dirty="0" smtClean="0">
                <a:solidFill>
                  <a:srgbClr val="002060"/>
                </a:solidFill>
              </a:rPr>
              <a:t>Existem níveis de treinamento e aplicação da metodologia Seis Sigma na GVT.</a:t>
            </a:r>
          </a:p>
          <a:p>
            <a:r>
              <a:rPr lang="pt-BR" sz="1800" b="1" dirty="0" smtClean="0">
                <a:solidFill>
                  <a:srgbClr val="002060"/>
                </a:solidFill>
              </a:rPr>
              <a:t>    Consulte o RH para maiores detalhes !</a:t>
            </a:r>
            <a:endParaRPr lang="pt-BR" sz="1800" dirty="0">
              <a:solidFill>
                <a:srgbClr val="002060"/>
              </a:solidFill>
            </a:endParaRPr>
          </a:p>
        </p:txBody>
      </p:sp>
      <p:pic>
        <p:nvPicPr>
          <p:cNvPr id="8197" name="Picture 5" descr="https://qualidadeonline.files.wordpress.com/2009/12/sigm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375545"/>
            <a:ext cx="32099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encrypted-tbn2.gstatic.com/images?q=tbn:ANd9GcQk4GDUSmWKXZu1i2P9rGuJ6AX9_Nqenv0KpK6Vsp1ydbuQW60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23344"/>
            <a:ext cx="13716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240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/>
              <a:t>O que é o </a:t>
            </a:r>
            <a:r>
              <a:rPr lang="pt-BR" dirty="0" smtClean="0"/>
              <a:t>Lean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3</a:t>
            </a:fld>
            <a:endParaRPr lang="pt-BR">
              <a:solidFill>
                <a:srgbClr val="073C5E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69913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271588"/>
            <a:ext cx="76676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5152"/>
            <a:ext cx="596158" cy="517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797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58587"/>
          </a:xfrm>
        </p:spPr>
        <p:txBody>
          <a:bodyPr/>
          <a:lstStyle/>
          <a:p>
            <a:r>
              <a:rPr lang="pt-BR" dirty="0" smtClean="0"/>
              <a:t>Lean + </a:t>
            </a:r>
            <a:r>
              <a:rPr lang="pt-BR" dirty="0" err="1" smtClean="0"/>
              <a:t>Six</a:t>
            </a:r>
            <a:r>
              <a:rPr lang="pt-BR" dirty="0" smtClean="0"/>
              <a:t> </a:t>
            </a:r>
            <a:r>
              <a:rPr lang="pt-BR" dirty="0"/>
              <a:t>Sigma - Considerações finais 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30</a:t>
            </a:fld>
            <a:endParaRPr lang="pt-BR">
              <a:solidFill>
                <a:srgbClr val="073C5E"/>
              </a:solidFill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123728" y="4077072"/>
            <a:ext cx="5400600" cy="1123897"/>
          </a:xfrm>
        </p:spPr>
        <p:txBody>
          <a:bodyPr/>
          <a:lstStyle/>
          <a:p>
            <a:r>
              <a:rPr lang="pt-BR" sz="1800" dirty="0" smtClean="0"/>
              <a:t>       </a:t>
            </a:r>
          </a:p>
          <a:p>
            <a:r>
              <a:rPr lang="pt-BR" sz="5400" b="1" dirty="0" smtClean="0"/>
              <a:t>     </a:t>
            </a:r>
            <a:r>
              <a:rPr lang="pt-BR" sz="4800" b="1" dirty="0" smtClean="0">
                <a:solidFill>
                  <a:srgbClr val="002060"/>
                </a:solidFill>
              </a:rPr>
              <a:t>OBRIGADO !</a:t>
            </a:r>
            <a:endParaRPr lang="pt-BR" sz="4800" dirty="0">
              <a:solidFill>
                <a:srgbClr val="002060"/>
              </a:solidFill>
            </a:endParaRPr>
          </a:p>
        </p:txBody>
      </p:sp>
      <p:pic>
        <p:nvPicPr>
          <p:cNvPr id="11268" name="Picture 4" descr="https://encrypted-tbn3.gstatic.com/images?q=tbn:ANd9GcQVOkgtqOnQR1BRKW5GqEXZLFfD5gB8j28OmLTJ_45fPTFX8W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164" y="1785020"/>
            <a:ext cx="3004903" cy="225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836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/>
              <a:t>O que é o </a:t>
            </a:r>
            <a:r>
              <a:rPr lang="pt-BR" dirty="0" smtClean="0"/>
              <a:t>Lean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4</a:t>
            </a:fld>
            <a:endParaRPr lang="pt-BR">
              <a:solidFill>
                <a:srgbClr val="073C5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76338"/>
            <a:ext cx="802005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324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/>
              <a:t>O que é o </a:t>
            </a:r>
            <a:r>
              <a:rPr lang="pt-BR" dirty="0" smtClean="0"/>
              <a:t>Lean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5</a:t>
            </a:fld>
            <a:endParaRPr lang="pt-BR">
              <a:solidFill>
                <a:srgbClr val="073C5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076325"/>
            <a:ext cx="79152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711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Lean + Seis Sigma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6</a:t>
            </a:fld>
            <a:endParaRPr lang="pt-BR">
              <a:solidFill>
                <a:srgbClr val="073C5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128713"/>
            <a:ext cx="75342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655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Lean + </a:t>
            </a:r>
            <a:r>
              <a:rPr lang="pt-BR" dirty="0" err="1" smtClean="0"/>
              <a:t>Six</a:t>
            </a:r>
            <a:r>
              <a:rPr lang="pt-BR" dirty="0" smtClean="0"/>
              <a:t> Sigma – Como aplicar a metodologia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7</a:t>
            </a:fld>
            <a:endParaRPr lang="pt-BR">
              <a:solidFill>
                <a:srgbClr val="073C5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295400"/>
            <a:ext cx="79057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358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Lean + </a:t>
            </a:r>
            <a:r>
              <a:rPr lang="pt-BR" dirty="0" err="1" smtClean="0"/>
              <a:t>Six</a:t>
            </a:r>
            <a:r>
              <a:rPr lang="pt-BR" dirty="0" smtClean="0"/>
              <a:t> Sigma – Fase de Definição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8</a:t>
            </a:fld>
            <a:endParaRPr lang="pt-BR">
              <a:solidFill>
                <a:srgbClr val="073C5E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00808"/>
            <a:ext cx="79438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Conteúdo 2"/>
          <p:cNvSpPr txBox="1">
            <a:spLocks/>
          </p:cNvSpPr>
          <p:nvPr/>
        </p:nvSpPr>
        <p:spPr bwMode="auto">
          <a:xfrm>
            <a:off x="395535" y="1052736"/>
            <a:ext cx="8134723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just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70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just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700"/>
              </a:spcAft>
              <a:buClr>
                <a:schemeClr val="tx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0975" algn="just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700"/>
              </a:spcAft>
              <a:buClr>
                <a:schemeClr val="tx1"/>
              </a:buClr>
              <a:buSzPct val="70000"/>
              <a:buFont typeface="Century Gothic" pitchFamily="34" charset="0"/>
              <a:buChar char="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2925" indent="-180975" algn="just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700"/>
              </a:spcAft>
              <a:buClr>
                <a:schemeClr val="tx1"/>
              </a:buClr>
              <a:buFont typeface="Arial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5963" indent="-176213" algn="just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700"/>
              </a:spcAft>
              <a:buClr>
                <a:schemeClr val="tx1"/>
              </a:buClr>
              <a:buFont typeface="Arial" charset="0"/>
              <a:buChar char="▫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i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   </a:t>
            </a:r>
            <a:r>
              <a:rPr lang="pt-BR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Método DMAIC :</a:t>
            </a:r>
            <a:endParaRPr lang="pt-BR" sz="1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55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Lean + </a:t>
            </a:r>
            <a:r>
              <a:rPr lang="pt-BR" dirty="0" err="1" smtClean="0"/>
              <a:t>Six</a:t>
            </a:r>
            <a:r>
              <a:rPr lang="pt-BR" dirty="0" smtClean="0"/>
              <a:t> Sigma – Fase de Definição : VOC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47917-1C01-440D-8A8F-143874B0A9E4}" type="slidenum">
              <a:rPr lang="pt-BR" smtClean="0">
                <a:solidFill>
                  <a:srgbClr val="073C5E"/>
                </a:solidFill>
              </a:rPr>
              <a:pPr>
                <a:defRPr/>
              </a:pPr>
              <a:t>9</a:t>
            </a:fld>
            <a:endParaRPr lang="pt-BR">
              <a:solidFill>
                <a:srgbClr val="073C5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219200"/>
            <a:ext cx="78962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106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VT_Tema">
  <a:themeElements>
    <a:clrScheme name="GVT_Tema">
      <a:dk1>
        <a:srgbClr val="073C5E"/>
      </a:dk1>
      <a:lt1>
        <a:sysClr val="window" lastClr="FFFFFF"/>
      </a:lt1>
      <a:dk2>
        <a:srgbClr val="BCC6D0"/>
      </a:dk2>
      <a:lt2>
        <a:srgbClr val="F5F5F5"/>
      </a:lt2>
      <a:accent1>
        <a:srgbClr val="F56E23"/>
      </a:accent1>
      <a:accent2>
        <a:srgbClr val="A43400"/>
      </a:accent2>
      <a:accent3>
        <a:srgbClr val="F83434"/>
      </a:accent3>
      <a:accent4>
        <a:srgbClr val="FA6666"/>
      </a:accent4>
      <a:accent5>
        <a:srgbClr val="F0B43C"/>
      </a:accent5>
      <a:accent6>
        <a:srgbClr val="F5910F"/>
      </a:accent6>
      <a:hlink>
        <a:srgbClr val="00558C"/>
      </a:hlink>
      <a:folHlink>
        <a:srgbClr val="2479AF"/>
      </a:folHlink>
    </a:clrScheme>
    <a:fontScheme name="Fontes GV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>
          <a:innerShdw dist="50800" dir="13500000">
            <a:prstClr val="black">
              <a:alpha val="10000"/>
            </a:prstClr>
          </a:innerShdw>
        </a:effectLst>
      </a:spPr>
      <a:bodyPr rtlCol="0" anchor="ctr"/>
      <a:lstStyle>
        <a:defPPr>
          <a:lnSpc>
            <a:spcPct val="85000"/>
          </a:lnSpc>
          <a:defRPr b="1"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effectLst>
          <a:innerShdw dist="50800" dir="13500000">
            <a:prstClr val="black">
              <a:alpha val="10000"/>
            </a:prstClr>
          </a:innerShdw>
        </a:effectLst>
      </a:spPr>
      <a:bodyPr vert="horz" wrap="square" lIns="108000" tIns="45720" rIns="108000" bIns="45720" rtlCol="0" anchor="ctr" anchorCtr="0">
        <a:noAutofit/>
      </a:bodyPr>
      <a:lstStyle>
        <a:defPPr marL="180975" indent="-180975">
          <a:lnSpc>
            <a:spcPct val="85000"/>
          </a:lnSpc>
          <a:buClr>
            <a:schemeClr val="accent5"/>
          </a:buClr>
          <a:buFont typeface="Arial" pitchFamily="34" charset="0"/>
          <a:buChar char="■"/>
          <a:defRPr sz="1000" dirty="0" err="1" smtClean="0"/>
        </a:defPPr>
      </a:lstStyle>
    </a:txDef>
  </a:objectDefaults>
  <a:extraClrSchemeLst/>
  <a:custClrLst>
    <a:custClr name="Custom Color 1">
      <a:srgbClr val="00558C"/>
    </a:custClr>
    <a:custClr name="Custom Color 2">
      <a:srgbClr val="2479AF"/>
    </a:custClr>
    <a:custClr name="Custom Color 3">
      <a:srgbClr val="D2B48C"/>
    </a:custClr>
  </a:custClrLst>
</a:theme>
</file>

<file path=ppt/theme/theme2.xml><?xml version="1.0" encoding="utf-8"?>
<a:theme xmlns:a="http://schemas.openxmlformats.org/drawingml/2006/main" name="2_GVT_Tema">
  <a:themeElements>
    <a:clrScheme name="GVT_Tema">
      <a:dk1>
        <a:srgbClr val="073C5E"/>
      </a:dk1>
      <a:lt1>
        <a:sysClr val="window" lastClr="FFFFFF"/>
      </a:lt1>
      <a:dk2>
        <a:srgbClr val="BCC6D0"/>
      </a:dk2>
      <a:lt2>
        <a:srgbClr val="F5F5F5"/>
      </a:lt2>
      <a:accent1>
        <a:srgbClr val="F56E23"/>
      </a:accent1>
      <a:accent2>
        <a:srgbClr val="A43400"/>
      </a:accent2>
      <a:accent3>
        <a:srgbClr val="F83434"/>
      </a:accent3>
      <a:accent4>
        <a:srgbClr val="FA6666"/>
      </a:accent4>
      <a:accent5>
        <a:srgbClr val="F0B43C"/>
      </a:accent5>
      <a:accent6>
        <a:srgbClr val="F5910F"/>
      </a:accent6>
      <a:hlink>
        <a:srgbClr val="00558C"/>
      </a:hlink>
      <a:folHlink>
        <a:srgbClr val="2479AF"/>
      </a:folHlink>
    </a:clrScheme>
    <a:fontScheme name="Fontes GV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>
          <a:innerShdw dist="50800" dir="13500000">
            <a:prstClr val="black">
              <a:alpha val="10000"/>
            </a:prstClr>
          </a:innerShdw>
        </a:effectLst>
      </a:spPr>
      <a:bodyPr rtlCol="0" anchor="ctr"/>
      <a:lstStyle>
        <a:defPPr>
          <a:lnSpc>
            <a:spcPct val="85000"/>
          </a:lnSpc>
          <a:defRPr b="1"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effectLst>
          <a:innerShdw dist="50800" dir="13500000">
            <a:prstClr val="black">
              <a:alpha val="10000"/>
            </a:prstClr>
          </a:innerShdw>
        </a:effectLst>
      </a:spPr>
      <a:bodyPr vert="horz" wrap="square" lIns="108000" tIns="45720" rIns="108000" bIns="45720" rtlCol="0" anchor="ctr" anchorCtr="0">
        <a:noAutofit/>
      </a:bodyPr>
      <a:lstStyle>
        <a:defPPr marL="180975" indent="-180975">
          <a:lnSpc>
            <a:spcPct val="85000"/>
          </a:lnSpc>
          <a:buClr>
            <a:schemeClr val="accent5"/>
          </a:buClr>
          <a:buFont typeface="Arial" pitchFamily="34" charset="0"/>
          <a:buChar char="■"/>
          <a:defRPr sz="1000" dirty="0" err="1" smtClean="0"/>
        </a:defPPr>
      </a:lstStyle>
    </a:txDef>
  </a:objectDefaults>
  <a:extraClrSchemeLst/>
  <a:custClrLst>
    <a:custClr name="Custom Color 1">
      <a:srgbClr val="00558C"/>
    </a:custClr>
    <a:custClr name="Custom Color 2">
      <a:srgbClr val="2479AF"/>
    </a:custClr>
    <a:custClr name="Custom Color 3">
      <a:srgbClr val="D2B48C"/>
    </a:custClr>
  </a:custClr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stomNumeroRelease xmlns="3719f771-3dd0-436d-808a-9d778f361f78">Pré-Projeto</customNumeroReleas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 GVT" ma:contentTypeID="0x01010079342967F4C348E6824EADA857E2FD290100D0F9A53F0D9A2A46BD9248245CC83D4A" ma:contentTypeVersion="35" ma:contentTypeDescription="" ma:contentTypeScope="" ma:versionID="3d87dfe4ec73b5112ef36dae49188eb0">
  <xsd:schema xmlns:xsd="http://www.w3.org/2001/XMLSchema" xmlns:xs="http://www.w3.org/2001/XMLSchema" xmlns:p="http://schemas.microsoft.com/office/2006/metadata/properties" xmlns:ns2="3719f771-3dd0-436d-808a-9d778f361f78" targetNamespace="http://schemas.microsoft.com/office/2006/metadata/properties" ma:root="true" ma:fieldsID="566347d42563e834e07f7189e205b8f7" ns2:_="">
    <xsd:import namespace="3719f771-3dd0-436d-808a-9d778f361f78"/>
    <xsd:element name="properties">
      <xsd:complexType>
        <xsd:sequence>
          <xsd:element name="documentManagement">
            <xsd:complexType>
              <xsd:all>
                <xsd:element ref="ns2:customNumeroReleas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19f771-3dd0-436d-808a-9d778f361f78" elementFormDefault="qualified">
    <xsd:import namespace="http://schemas.microsoft.com/office/2006/documentManagement/types"/>
    <xsd:import namespace="http://schemas.microsoft.com/office/infopath/2007/PartnerControls"/>
    <xsd:element name="customNumeroRelease" ma:index="1" ma:displayName="Release" ma:description="" ma:format="Dropdown" ma:internalName="customNumeroRelease" ma:readOnly="false">
      <xsd:simpleType>
        <xsd:restriction base="dms:Choice">
          <xsd:enumeration value="Pré-Projeto"/>
          <xsd:enumeration value="Release 1"/>
          <xsd:enumeration value="Release 2"/>
          <xsd:enumeration value="Release 3"/>
          <xsd:enumeration value="Release 4"/>
          <xsd:enumeration value="Release 5"/>
          <xsd:enumeration value="Encerramento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 ma:index="0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Nintex conditional workflow start</Name>
    <Synchronization>Synchronous</Synchronization>
    <Type>10001</Type>
    <SequenceNumber>50000</SequenceNumber>
    <Assembly>Nintex.Workflow, Version=1.0.0.0, Culture=neutral, PublicKeyToken=913f6bae0ca5ae12</Assembly>
    <Class>Nintex.Workflow.ConditionalWorkflowStartReceiver</Class>
    <Data>635301463329725231</Data>
    <Filter/>
  </Receiver>
  <Receiver>
    <Name>Nintex conditional workflow start</Name>
    <Synchronization>Synchronous</Synchronization>
    <Type>10002</Type>
    <SequenceNumber>50000</SequenceNumber>
    <Assembly>Nintex.Workflow, Version=1.0.0.0, Culture=neutral, PublicKeyToken=913f6bae0ca5ae12</Assembly>
    <Class>Nintex.Workflow.ConditionalWorkflowStartReceiver</Class>
    <Data>635301463329725231</Data>
    <Filter/>
  </Receiver>
  <Receiver>
    <Name>Nintex conditional workflow start</Name>
    <Synchronization>Synchronous</Synchronization>
    <Type>2</Type>
    <SequenceNumber>50000</SequenceNumber>
    <Assembly>Nintex.Workflow, Version=1.0.0.0, Culture=neutral, PublicKeyToken=913f6bae0ca5ae12</Assembly>
    <Class>Nintex.Workflow.ConditionalWorkflowStartReceiver</Class>
    <Data>635301463329725231</Data>
    <Filter/>
  </Receiver>
  <Receiver>
    <Name>Nintex conditional workflow start</Name>
    <Synchronization>Synchronous</Synchronization>
    <Type>10004</Type>
    <SequenceNumber>50000</SequenceNumber>
    <Assembly>Nintex.Workflow, Version=1.0.0.0, Culture=neutral, PublicKeyToken=913f6bae0ca5ae12</Assembly>
    <Class>Nintex.Workflow.ConditionalWorkflowStartReceiver</Class>
    <Data>635301463329725231</Data>
    <Filter/>
  </Receiver>
</spe:Receivers>
</file>

<file path=customXml/itemProps1.xml><?xml version="1.0" encoding="utf-8"?>
<ds:datastoreItem xmlns:ds="http://schemas.openxmlformats.org/officeDocument/2006/customXml" ds:itemID="{01FAB045-F1BE-40BA-8C65-818ACB718630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3719f771-3dd0-436d-808a-9d778f361f78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0436913-C155-40C5-B81F-E2210125F8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19f771-3dd0-436d-808a-9d778f361f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8E1F3C-0230-4C40-9D43-888A6536F1A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25277</TotalTime>
  <Words>775</Words>
  <Application>Microsoft Office PowerPoint</Application>
  <PresentationFormat>Apresentação na tela (4:3)</PresentationFormat>
  <Paragraphs>120</Paragraphs>
  <Slides>30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30</vt:i4>
      </vt:variant>
    </vt:vector>
  </HeadingPairs>
  <TitlesOfParts>
    <vt:vector size="32" baseType="lpstr">
      <vt:lpstr>1_GVT_Tema</vt:lpstr>
      <vt:lpstr>2_GVT_Tema</vt:lpstr>
      <vt:lpstr>Lean Seis Sigma - Overview</vt:lpstr>
      <vt:lpstr>O que é o Seis Sigma</vt:lpstr>
      <vt:lpstr>O que é o Lean</vt:lpstr>
      <vt:lpstr>O que é o Lean</vt:lpstr>
      <vt:lpstr>O que é o Lean</vt:lpstr>
      <vt:lpstr>Lean + Seis Sigma</vt:lpstr>
      <vt:lpstr>Lean + Six Sigma – Como aplicar a metodologia</vt:lpstr>
      <vt:lpstr>Lean + Six Sigma – Fase de Definição</vt:lpstr>
      <vt:lpstr>Lean + Six Sigma – Fase de Definição : VOC</vt:lpstr>
      <vt:lpstr>Lean + Six Sigma – Fase de Definição : Processo</vt:lpstr>
      <vt:lpstr>Lean + Six Sigma – Fase de Definição : Indicadores</vt:lpstr>
      <vt:lpstr>Lean + Six Sigma - Fase de Medição</vt:lpstr>
      <vt:lpstr>Lean + Six Sigma – Fase de Medição : MCV</vt:lpstr>
      <vt:lpstr>Lean + Six Sigma – Fase de Medição : Metas</vt:lpstr>
      <vt:lpstr>Lean + Six Sigma – Fase de Análise</vt:lpstr>
      <vt:lpstr>Lean + Six Sigma – Fase de Medição : Brainstorming</vt:lpstr>
      <vt:lpstr>Lean + Six Sigma – Fase de Análise : 5 Por quês </vt:lpstr>
      <vt:lpstr>Lean + Six Sigma – Fase de Análise : Espinha de peixe</vt:lpstr>
      <vt:lpstr>Lean + Six Sigma – Fase de Análise : Espinha de peixe</vt:lpstr>
      <vt:lpstr>Lean + Six Sigma – Fase de Análise : Matriz Causa e Efeito</vt:lpstr>
      <vt:lpstr>Lean + Six Sigma – Fase de Análise : Matriz Causa e Efeito</vt:lpstr>
      <vt:lpstr>Lean + Six Sigma – Fase de Análise : Matriz Causa e Efeito</vt:lpstr>
      <vt:lpstr>Lean + Six Sigma – Fase de Implementação da Melhoria</vt:lpstr>
      <vt:lpstr>Lean + Six Sigma – Fase de Implementação da Melhoria</vt:lpstr>
      <vt:lpstr>Lean + Six Sigma – Fase de Implementação da Melhoria</vt:lpstr>
      <vt:lpstr>Lean + Six Sigma – Fase de Controle</vt:lpstr>
      <vt:lpstr>Lean + Six Sigma – Fase de Controle</vt:lpstr>
      <vt:lpstr>Lean + Six Sigma – Fase de Controle</vt:lpstr>
      <vt:lpstr>Lean + Six Sigma  - Considerações finais </vt:lpstr>
      <vt:lpstr>Lean + Six Sigma - Considerações finais  </vt:lpstr>
    </vt:vector>
  </TitlesOfParts>
  <Company>GVT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Equipe - Bimestral</dc:title>
  <dc:creator>g0009136</dc:creator>
  <cp:lastModifiedBy>Denilson Padilha Fuchs</cp:lastModifiedBy>
  <cp:revision>520</cp:revision>
  <cp:lastPrinted>2013-05-24T11:32:19Z</cp:lastPrinted>
  <dcterms:created xsi:type="dcterms:W3CDTF">2013-04-12T13:39:13Z</dcterms:created>
  <dcterms:modified xsi:type="dcterms:W3CDTF">2014-05-13T13:08:38Z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0x01010079342967F4C348E6824EADA857E2FD290100D0F9A53F0D9A2A46BD9248245CC83D4A</vt:lpwstr>
  </property>
</Properties>
</file>