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4" r:id="rId9"/>
    <p:sldId id="263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D044E-7613-F636-1FFA-E6BA4231136A}" v="1" dt="2024-01-23T23:43:33.613"/>
    <p1510:client id="{97195D44-7449-4996-A4EF-4E56DAA58E26}" vWet="4" dt="2024-01-23T23:24:1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9034C2BC-FBFB-44D7-B53B-EC1A12D60AEA}"/>
    <pc:docChg chg="modSld">
      <pc:chgData name="Ariane mariana Mendoza santa cruz" userId="8f6cb26a-15a4-4782-98b2-5b116b4e55c4" providerId="ADAL" clId="{9034C2BC-FBFB-44D7-B53B-EC1A12D60AEA}" dt="2023-10-02T21:16:46.190" v="0" actId="1076"/>
      <pc:docMkLst>
        <pc:docMk/>
      </pc:docMkLst>
      <pc:sldChg chg="modSp">
        <pc:chgData name="Ariane mariana Mendoza santa cruz" userId="8f6cb26a-15a4-4782-98b2-5b116b4e55c4" providerId="ADAL" clId="{9034C2BC-FBFB-44D7-B53B-EC1A12D60AEA}" dt="2023-10-02T21:16:46.190" v="0" actId="1076"/>
        <pc:sldMkLst>
          <pc:docMk/>
          <pc:sldMk cId="1093736056" sldId="263"/>
        </pc:sldMkLst>
        <pc:picChg chg="mod">
          <ac:chgData name="Ariane mariana Mendoza santa cruz" userId="8f6cb26a-15a4-4782-98b2-5b116b4e55c4" providerId="ADAL" clId="{9034C2BC-FBFB-44D7-B53B-EC1A12D60AEA}" dt="2023-10-02T21:16:46.190" v="0" actId="1076"/>
          <ac:picMkLst>
            <pc:docMk/>
            <pc:sldMk cId="1093736056" sldId="263"/>
            <ac:picMk id="1026" creationId="{00000000-0000-0000-0000-000000000000}"/>
          </ac:picMkLst>
        </pc:picChg>
      </pc:sldChg>
    </pc:docChg>
  </pc:docChgLst>
  <pc:docChgLst>
    <pc:chgData name="Israel Huerta fernandez" userId="S::1000074155@hexaware.com::b5030cf0-3617-4553-a427-28b583fc821d" providerId="AD" clId="Web-{4DFD044E-7613-F636-1FFA-E6BA4231136A}"/>
    <pc:docChg chg="sldOrd">
      <pc:chgData name="Israel Huerta fernandez" userId="S::1000074155@hexaware.com::b5030cf0-3617-4553-a427-28b583fc821d" providerId="AD" clId="Web-{4DFD044E-7613-F636-1FFA-E6BA4231136A}" dt="2024-01-23T23:43:33.613" v="0"/>
      <pc:docMkLst>
        <pc:docMk/>
      </pc:docMkLst>
      <pc:sldChg chg="ord">
        <pc:chgData name="Israel Huerta fernandez" userId="S::1000074155@hexaware.com::b5030cf0-3617-4553-a427-28b583fc821d" providerId="AD" clId="Web-{4DFD044E-7613-F636-1FFA-E6BA4231136A}" dt="2024-01-23T23:43:33.613" v="0"/>
        <pc:sldMkLst>
          <pc:docMk/>
          <pc:sldMk cId="387934509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165A-BABB-4706-8187-463E79F6589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B2D65-4C59-45E0-A824-0E723BA48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MX"/>
              <a:t>Be</a:t>
            </a:r>
          </a:p>
          <a:p>
            <a:pPr marL="228600" indent="-228600">
              <a:buAutoNum type="arabicPeriod"/>
            </a:pPr>
            <a:r>
              <a:rPr lang="es-MX" err="1"/>
              <a:t>Make</a:t>
            </a:r>
            <a:endParaRPr lang="es-MX"/>
          </a:p>
          <a:p>
            <a:pPr marL="228600" indent="-228600">
              <a:buAutoNum type="arabicPeriod"/>
            </a:pPr>
            <a:r>
              <a:rPr lang="es-MX" err="1"/>
              <a:t>Dont</a:t>
            </a:r>
            <a:r>
              <a:rPr lang="es-MX"/>
              <a:t> be</a:t>
            </a:r>
          </a:p>
          <a:p>
            <a:pPr marL="228600" indent="-228600">
              <a:buAutoNum type="arabicPeriod"/>
            </a:pPr>
            <a:r>
              <a:rPr lang="es-MX"/>
              <a:t>Record</a:t>
            </a:r>
          </a:p>
          <a:p>
            <a:pPr marL="228600" indent="-228600">
              <a:buAutoNum type="arabicPeriod"/>
            </a:pPr>
            <a:r>
              <a:rPr lang="es-MX" err="1"/>
              <a:t>Pay</a:t>
            </a:r>
            <a:endParaRPr lang="es-MX"/>
          </a:p>
          <a:p>
            <a:pPr marL="228600" indent="-228600">
              <a:buAutoNum type="arabicPeriod"/>
            </a:pPr>
            <a:r>
              <a:rPr lang="es-MX" err="1"/>
              <a:t>Dont</a:t>
            </a:r>
            <a:r>
              <a:rPr lang="es-MX" baseline="0"/>
              <a:t> </a:t>
            </a:r>
            <a:r>
              <a:rPr lang="es-MX" baseline="0" err="1"/>
              <a:t>click</a:t>
            </a:r>
            <a:endParaRPr lang="es-MX" baseline="0"/>
          </a:p>
          <a:p>
            <a:pPr marL="228600" indent="-228600">
              <a:buAutoNum type="arabicPeriod"/>
            </a:pPr>
            <a:r>
              <a:rPr lang="es-MX" baseline="0" err="1"/>
              <a:t>Remember</a:t>
            </a:r>
            <a:endParaRPr lang="es-MX" baseline="0"/>
          </a:p>
          <a:p>
            <a:pPr marL="228600" indent="-228600">
              <a:buAutoNum type="arabicPeriod"/>
            </a:pPr>
            <a:r>
              <a:rPr lang="es-MX" baseline="0" err="1"/>
              <a:t>Dont</a:t>
            </a:r>
            <a:r>
              <a:rPr lang="es-MX" baseline="0"/>
              <a:t> use</a:t>
            </a:r>
          </a:p>
          <a:p>
            <a:pPr marL="228600" indent="-228600">
              <a:buAutoNum type="arabicPeriod"/>
            </a:pPr>
            <a:r>
              <a:rPr lang="es-MX" baseline="0"/>
              <a:t>be</a:t>
            </a:r>
          </a:p>
          <a:p>
            <a:pPr marL="228600" indent="-228600">
              <a:buAutoNum type="arabicPeriod"/>
            </a:pPr>
            <a:r>
              <a:rPr lang="es-MX" baseline="0" err="1"/>
              <a:t>Take</a:t>
            </a:r>
            <a:endParaRPr lang="es-MX" baseline="0"/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5376-BE9A-4BEE-949C-0335AE9CD7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1. f</a:t>
            </a:r>
          </a:p>
          <a:p>
            <a:r>
              <a:rPr lang="pt-BR"/>
              <a:t>2. H</a:t>
            </a:r>
          </a:p>
          <a:p>
            <a:r>
              <a:rPr lang="pt-BR"/>
              <a:t>3. A</a:t>
            </a:r>
          </a:p>
          <a:p>
            <a:r>
              <a:rPr lang="pt-BR"/>
              <a:t>4. C</a:t>
            </a:r>
          </a:p>
          <a:p>
            <a:r>
              <a:rPr lang="pt-BR"/>
              <a:t>5. B</a:t>
            </a:r>
          </a:p>
          <a:p>
            <a:r>
              <a:rPr lang="pt-BR"/>
              <a:t>6. G</a:t>
            </a:r>
          </a:p>
          <a:p>
            <a:r>
              <a:rPr lang="pt-BR"/>
              <a:t>7. E</a:t>
            </a:r>
          </a:p>
          <a:p>
            <a:r>
              <a:rPr lang="pt-BR"/>
              <a:t>8. 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F5376-BE9A-4BEE-949C-0335AE9CD7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900F-BDC0-74E6-FA34-D63CAEA7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52C8-BB99-7AB5-D83B-66446BA7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2D89-A2F7-F046-E6C5-B427CD4F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D6E9-1CDF-0513-CB0F-C17A5233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95F6-B983-1AD4-7843-2381C29E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D5A-2FFF-CD49-01EA-D882818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60D6-29BF-C1FE-CD2D-AC9265BF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97A2-A99C-1BE9-21A0-8E427E0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FFB0-BE8E-FDA9-F8C1-3766DE13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5CA0-BB6C-1EE3-53A9-66ED807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9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89F16-77ED-D28A-D38C-05314D41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80599-E38D-290A-AB21-6F0752F2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C31F-DAD4-045C-62F0-7911C0AA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E845-F48B-0392-4DFE-6741B2B5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7C66-30CC-B830-D593-446FD25D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E49A-189A-0BBF-D5B0-52EFCAB5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6380-B675-F403-711C-D8C88D9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4E51-5DB3-CCB2-506C-2FADD7E7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6FDD-0B3D-BE96-B4D4-0BD78C4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3282-540C-B212-B1EB-53359255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4C89-2D24-3F46-0CDC-DC8522B1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CB43-D769-AA46-BB27-9581E3D04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F29B5-095E-9F88-0814-1BBDC4F2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4059-5B49-DC78-1F02-156ED5EB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C162-AA1C-2D3A-89C5-F45EC9B8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474-7029-A456-FC29-C99A5F60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E4CF-1FF6-0EC6-B41A-22990BB19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4B79C-1915-205E-ABA0-67A99AE7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50EA-8CAC-54F3-5DFB-B346AF65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28D2-95D0-DF12-DBED-6C376B63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9DFA-143C-BC9F-B801-0AF9BA81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C840-D6A4-CF0C-877F-194CCF9B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4FB5-2519-3D5A-1A28-B8139788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1914-D649-DCAC-9EE2-F8C49D5C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65F6-145A-01F3-6E84-A10EE68DA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1C1C-8B1C-9799-BD2D-2FC6AB1C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0AB66-170D-D3EC-24FD-973A2B16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9A093-6364-F007-EAA5-EC9585AA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61854-298C-731B-868D-1E6AAFFA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2B5-B902-3BB1-5B9D-44ADC11E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7BE2C-87F1-70C2-7C57-F8020817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ACD39-7C87-A5F2-6F23-92A86CEC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5F99C-8488-A5A2-B000-2EB2B1E8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3F4EE-5722-2DAF-B98D-7AA9E5AA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2D131-398B-33A4-7D3F-7384AC18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D1209-0FEB-9A34-F836-5761EFD6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E5C4-FEBF-E59F-6DCA-56EC1BA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43FE-6DC4-18A9-FFEE-3BA2D8D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44960-5327-E74F-2E8D-B590C537D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DA145-BC0C-8277-E775-9D40A1AB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1753-0A70-CDEF-A33D-7B116C1E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4B570-F2FD-57E9-D227-3FE337C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BF7-85F1-0663-3CD8-9A23A11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C5157-2CDE-9C3D-CCF3-3FF4BC904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E284B-4C60-4C9A-FB25-C9E5FD79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36AC-7DAA-D59D-9096-94B52EC3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5D74-52C9-40EA-DA26-B6F4B6F1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12D5-E711-E577-9865-6B918933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6AFC4-2ACE-BA9A-E525-19250772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6D92D-87D6-5B03-7A25-D56F35C8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A918-8FD1-781C-7457-DD15CC9C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0F6DA-7A0F-440C-8312-2ADA4EB30633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6568-BBB3-B70A-5FB7-DBA907429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76EE-F7A4-27AD-C9C1-9C532E49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7FF3-A09E-4A2B-AC3E-0C576F0F0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6D0D8-EDA4-9475-B211-DD5C8DE4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Rules at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B382D-CC50-E4DE-B7D7-6816C7B35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02. Imperatives</a:t>
            </a:r>
          </a:p>
        </p:txBody>
      </p:sp>
    </p:spTree>
    <p:extLst>
      <p:ext uri="{BB962C8B-B14F-4D97-AF65-F5344CB8AC3E}">
        <p14:creationId xmlns:p14="http://schemas.microsoft.com/office/powerpoint/2010/main" val="5583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B0A03-771D-91C9-D51A-7E4F2DBF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238401"/>
          </a:xfrm>
        </p:spPr>
        <p:txBody>
          <a:bodyPr anchor="b">
            <a:normAutofit/>
          </a:bodyPr>
          <a:lstStyle/>
          <a:p>
            <a:r>
              <a:rPr lang="en-US" sz="5400"/>
              <a:t>Rules at 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C79B-69C6-29E4-AC8D-805B72D9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89139"/>
            <a:ext cx="6210886" cy="4643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Be on time for work.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Make a list of your appointments.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Don’t be late for meetings.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Record all your interviews.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Pay attention to what your project manager tells you.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Don</a:t>
            </a:r>
            <a:r>
              <a:rPr lang="es-MX" sz="2000"/>
              <a:t>’t c</a:t>
            </a:r>
            <a:r>
              <a:rPr lang="en-US" sz="2000"/>
              <a:t>lick on unknown links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Remember to turn off your computer at the end of the day.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Don’t use the photocopier.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Always be on time with your reports.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US" sz="2000"/>
              <a:t>Take a one-hour lunch break.</a:t>
            </a:r>
          </a:p>
        </p:txBody>
      </p:sp>
      <p:pic>
        <p:nvPicPr>
          <p:cNvPr id="4" name="Picture 2" descr="22 Fantastic Work Rules For Happy Life">
            <a:extLst>
              <a:ext uri="{FF2B5EF4-FFF2-40B4-BE49-F238E27FC236}">
                <a16:creationId xmlns:a16="http://schemas.microsoft.com/office/drawing/2014/main" id="{A6E54623-7FA6-EDB4-3C18-E43CBBC97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r="22627"/>
          <a:stretch/>
        </p:blipFill>
        <p:spPr bwMode="auto">
          <a:xfrm>
            <a:off x="7183320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Imperatives,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Imperatives are also called orders or instructions. Imperatives are used </a:t>
            </a:r>
            <a:r>
              <a:rPr lang="en-US">
                <a:solidFill>
                  <a:schemeClr val="accent1"/>
                </a:solidFill>
              </a:rPr>
              <a:t>to tell people what to do, give instructions and advice</a:t>
            </a:r>
            <a:r>
              <a:rPr lang="en-US"/>
              <a:t>, as well as make recommendations, suggestions, and offers. For example: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/>
              <a:t>Don’t forget to turn off your computer.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/>
              <a:t>Take this folder to the meeting.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Imperatives don’t usually have a subject. It is understood that the subject is “you”. Sometimes we use a person’s name to show who the instruction is being given to. For example: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/>
              <a:t>Come quickly, Ben! You’ll be late for the meeting.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can also add the word </a:t>
            </a:r>
            <a:r>
              <a:rPr lang="en-US" b="1"/>
              <a:t>please</a:t>
            </a:r>
            <a:r>
              <a:rPr lang="en-US"/>
              <a:t> to make the request or instruction more polite. For example: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/>
              <a:t>Kim, show me where the photocopier is, please.</a:t>
            </a:r>
          </a:p>
        </p:txBody>
      </p:sp>
    </p:spTree>
    <p:extLst>
      <p:ext uri="{BB962C8B-B14F-4D97-AF65-F5344CB8AC3E}">
        <p14:creationId xmlns:p14="http://schemas.microsoft.com/office/powerpoint/2010/main" val="7685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Imperatives,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2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Positive = base form of the verb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accent1"/>
                </a:solidFill>
              </a:rPr>
              <a:t>Get</a:t>
            </a:r>
            <a:r>
              <a:rPr lang="en-US"/>
              <a:t> some more paper for the photocopier.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Negative = do not / don’t + base form of the verb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accent1"/>
                </a:solidFill>
              </a:rPr>
              <a:t>Don’t miss </a:t>
            </a:r>
            <a:r>
              <a:rPr lang="en-US"/>
              <a:t>your appointment.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When we use verbs like </a:t>
            </a:r>
            <a:r>
              <a:rPr lang="en-US" b="1"/>
              <a:t>forget</a:t>
            </a:r>
            <a:r>
              <a:rPr lang="en-US"/>
              <a:t>, </a:t>
            </a:r>
            <a:r>
              <a:rPr lang="en-US" b="1"/>
              <a:t>try</a:t>
            </a:r>
            <a:r>
              <a:rPr lang="en-US"/>
              <a:t>, and </a:t>
            </a:r>
            <a:r>
              <a:rPr lang="en-US" b="1"/>
              <a:t>remember</a:t>
            </a:r>
            <a:r>
              <a:rPr lang="en-US"/>
              <a:t> in the imperative, they are usually followed by the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infinitive</a:t>
            </a:r>
            <a:r>
              <a:rPr lang="en-US"/>
              <a:t> (to + base form of the verb). For example:</a:t>
            </a:r>
          </a:p>
          <a:p>
            <a:pPr marL="0" indent="0">
              <a:buNone/>
            </a:pPr>
            <a:r>
              <a:rPr lang="en-US"/>
              <a:t>Don’t </a:t>
            </a:r>
            <a:r>
              <a:rPr lang="en-US" b="1"/>
              <a:t>try</a:t>
            </a:r>
            <a:r>
              <a:rPr lang="en-US"/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to use </a:t>
            </a:r>
            <a:r>
              <a:rPr lang="en-US"/>
              <a:t>this photocopier. It’s not working.</a:t>
            </a:r>
          </a:p>
          <a:p>
            <a:pPr marL="0" indent="0">
              <a:buNone/>
            </a:pPr>
            <a:r>
              <a:rPr lang="en-US" b="1"/>
              <a:t>Remember</a:t>
            </a:r>
            <a:r>
              <a:rPr lang="en-US"/>
              <a:t> </a:t>
            </a: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to listen </a:t>
            </a:r>
            <a:r>
              <a:rPr lang="en-US"/>
              <a:t>carefully during the interview.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Rules Vector Illustration Flat Tiny Regulations Checklist Persons Concept  Restricted Graphic Writing With Law Information Society Control Guidelines  And Strategy For Company Order And Restrictions Stock Illustration -  Download Image Now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4806" r="8172" b="7338"/>
          <a:stretch/>
        </p:blipFill>
        <p:spPr bwMode="auto">
          <a:xfrm>
            <a:off x="8790167" y="1854926"/>
            <a:ext cx="3057844" cy="214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4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Imperatives,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When the imperative is followed by an adjective, we use the word </a:t>
            </a:r>
            <a:r>
              <a:rPr lang="en-US" sz="2400" b="1">
                <a:solidFill>
                  <a:schemeClr val="accent1"/>
                </a:solidFill>
              </a:rPr>
              <a:t>be</a:t>
            </a:r>
            <a:r>
              <a:rPr lang="en-US" sz="2400"/>
              <a:t> as the imperative.</a:t>
            </a:r>
          </a:p>
          <a:p>
            <a:r>
              <a:rPr lang="en-US" sz="2400"/>
              <a:t>positive = be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Be</a:t>
            </a:r>
            <a:r>
              <a:rPr lang="en-US" sz="2400"/>
              <a:t> quick! If we don’t work hard, we won’t finish the report.</a:t>
            </a:r>
          </a:p>
          <a:p>
            <a:endParaRPr lang="en-US" sz="2400"/>
          </a:p>
          <a:p>
            <a:r>
              <a:rPr lang="en-US" sz="2400"/>
              <a:t>negative = do not / don’t be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1"/>
                </a:solidFill>
              </a:rPr>
              <a:t>Don’t be </a:t>
            </a:r>
            <a:r>
              <a:rPr lang="en-US" sz="2400"/>
              <a:t>late. The interview starts at 9.00 a.m.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the imperatives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281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Be on time for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Make a list of your appointments.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Don’t be late for meetings.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Record all your interviews.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Pay attention to what your project manager tells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Don</a:t>
            </a:r>
            <a:r>
              <a:rPr lang="es-MX"/>
              <a:t>’t c</a:t>
            </a:r>
            <a:r>
              <a:rPr lang="en-US"/>
              <a:t>lick on unknown 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Remember to turn off your computer at the end of the day.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Don’t use the photocopier.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Always be on time with your reports.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Take a one-hour lunch break.</a:t>
            </a:r>
          </a:p>
        </p:txBody>
      </p:sp>
      <p:pic>
        <p:nvPicPr>
          <p:cNvPr id="1026" name="Picture 2" descr="22 Fantastic Work Rules For Happy Lif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9" r="12054" b="9754"/>
          <a:stretch/>
        </p:blipFill>
        <p:spPr bwMode="auto">
          <a:xfrm>
            <a:off x="7958708" y="222690"/>
            <a:ext cx="3918857" cy="26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3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Match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situation</a:t>
            </a:r>
            <a:r>
              <a:rPr lang="es-MX"/>
              <a:t> to </a:t>
            </a:r>
            <a:r>
              <a:rPr lang="es-MX" err="1"/>
              <a:t>the</a:t>
            </a:r>
            <a:r>
              <a:rPr lang="es-MX"/>
              <a:t> </a:t>
            </a:r>
            <a:r>
              <a:rPr lang="es-MX" err="1"/>
              <a:t>sentence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49086" y="1737360"/>
          <a:ext cx="10750731" cy="4763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377">
                  <a:extLst>
                    <a:ext uri="{9D8B030D-6E8A-4147-A177-3AD203B41FA5}">
                      <a16:colId xmlns:a16="http://schemas.microsoft.com/office/drawing/2014/main" val="3840843143"/>
                    </a:ext>
                  </a:extLst>
                </a:gridCol>
                <a:gridCol w="3814354">
                  <a:extLst>
                    <a:ext uri="{9D8B030D-6E8A-4147-A177-3AD203B41FA5}">
                      <a16:colId xmlns:a16="http://schemas.microsoft.com/office/drawing/2014/main" val="996549531"/>
                    </a:ext>
                  </a:extLst>
                </a:gridCol>
              </a:tblGrid>
              <a:tr h="348831">
                <a:tc>
                  <a:txBody>
                    <a:bodyPr/>
                    <a:lstStyle/>
                    <a:p>
                      <a:r>
                        <a:rPr lang="es-MX" err="1"/>
                        <a:t>Situation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Imperative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37651"/>
                  </a:ext>
                </a:extLst>
              </a:tr>
              <a:tr h="602091">
                <a:tc>
                  <a:txBody>
                    <a:bodyPr/>
                    <a:lstStyle/>
                    <a:p>
                      <a:r>
                        <a:rPr lang="en-US"/>
                        <a:t>1. You are showing Mark his new office. He doesn’t know where to put his folders.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a. “Have a seat, Mark!”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93107"/>
                  </a:ext>
                </a:extLst>
              </a:tr>
              <a:tr h="348831">
                <a:tc>
                  <a:txBody>
                    <a:bodyPr/>
                    <a:lstStyle/>
                    <a:p>
                      <a:r>
                        <a:rPr lang="en-US"/>
                        <a:t>2. Mark doesn’t know how to log in.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b. “Ask the receptionist for some.”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36454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r>
                        <a:rPr lang="en-US"/>
                        <a:t>3. Mark is coming into your office for a meeting with you.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c. “Don’t use the photocopier!”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2583"/>
                  </a:ext>
                </a:extLst>
              </a:tr>
              <a:tr h="602091">
                <a:tc>
                  <a:txBody>
                    <a:bodyPr/>
                    <a:lstStyle/>
                    <a:p>
                      <a:r>
                        <a:rPr lang="en-US"/>
                        <a:t>4. The photocopier isn’t working, but Mark doesn’t know about it.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d. “Please give me the Antonio file.”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72695"/>
                  </a:ext>
                </a:extLst>
              </a:tr>
              <a:tr h="602091">
                <a:tc>
                  <a:txBody>
                    <a:bodyPr/>
                    <a:lstStyle/>
                    <a:p>
                      <a:r>
                        <a:rPr lang="en-US"/>
                        <a:t>5. Mark needs some folders but doesn’t know where to get them.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e. “Don’t worry, Mark!”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83060"/>
                  </a:ext>
                </a:extLst>
              </a:tr>
              <a:tr h="602091">
                <a:tc>
                  <a:txBody>
                    <a:bodyPr/>
                    <a:lstStyle/>
                    <a:p>
                      <a:r>
                        <a:rPr lang="en-US"/>
                        <a:t>6. Mark has an interview at 9:00 but at 8:58 he is still talking on the phone.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f. “Put your things on these shelves.”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08039"/>
                  </a:ext>
                </a:extLst>
              </a:tr>
              <a:tr h="602091">
                <a:tc>
                  <a:txBody>
                    <a:bodyPr/>
                    <a:lstStyle/>
                    <a:p>
                      <a:r>
                        <a:rPr lang="en-US"/>
                        <a:t>7. Mark is interviewing someone for the first time. He is nervous about it.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g. “Don’t be late, Mark!”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15116"/>
                  </a:ext>
                </a:extLst>
              </a:tr>
              <a:tr h="348831">
                <a:tc>
                  <a:txBody>
                    <a:bodyPr/>
                    <a:lstStyle/>
                    <a:p>
                      <a:r>
                        <a:rPr lang="en-US"/>
                        <a:t>8. Mark has a report that you need. You say,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h. “Wait for me to explain what to do.”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0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err="1"/>
              <a:t>Advice</a:t>
            </a:r>
            <a:r>
              <a:rPr lang="es-MX"/>
              <a:t> </a:t>
            </a:r>
            <a:r>
              <a:rPr lang="es-MX" err="1"/>
              <a:t>for</a:t>
            </a:r>
            <a:r>
              <a:rPr lang="es-MX"/>
              <a:t> </a:t>
            </a:r>
            <a:r>
              <a:rPr lang="es-MX" err="1"/>
              <a:t>the</a:t>
            </a:r>
            <a:r>
              <a:rPr lang="es-MX"/>
              <a:t> new </a:t>
            </a:r>
            <a:r>
              <a:rPr lang="es-MX" err="1"/>
              <a:t>employee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err="1"/>
              <a:t>Meet</a:t>
            </a:r>
            <a:r>
              <a:rPr lang="es-MX" sz="2400"/>
              <a:t> Mark, he </a:t>
            </a:r>
            <a:r>
              <a:rPr lang="es-MX" sz="2400" err="1"/>
              <a:t>is</a:t>
            </a:r>
            <a:r>
              <a:rPr lang="es-MX" sz="2400"/>
              <a:t> new at </a:t>
            </a:r>
            <a:r>
              <a:rPr lang="es-MX" sz="2400" err="1"/>
              <a:t>Hexaware</a:t>
            </a:r>
            <a:r>
              <a:rPr lang="es-MX" sz="2400"/>
              <a:t>.</a:t>
            </a:r>
          </a:p>
          <a:p>
            <a:pPr marL="0" indent="0">
              <a:buNone/>
            </a:pPr>
            <a:r>
              <a:rPr lang="es-MX" sz="2400" err="1"/>
              <a:t>What</a:t>
            </a:r>
            <a:r>
              <a:rPr lang="es-MX" sz="2400"/>
              <a:t> </a:t>
            </a:r>
            <a:r>
              <a:rPr lang="es-MX" sz="2400" err="1"/>
              <a:t>advice</a:t>
            </a:r>
            <a:r>
              <a:rPr lang="es-MX" sz="2400"/>
              <a:t> can </a:t>
            </a:r>
            <a:r>
              <a:rPr lang="es-MX" sz="2400" err="1"/>
              <a:t>you</a:t>
            </a:r>
            <a:r>
              <a:rPr lang="es-MX" sz="2400"/>
              <a:t> </a:t>
            </a:r>
            <a:r>
              <a:rPr lang="es-MX" sz="2400" err="1"/>
              <a:t>give</a:t>
            </a:r>
            <a:r>
              <a:rPr lang="es-MX" sz="2400"/>
              <a:t> </a:t>
            </a:r>
            <a:r>
              <a:rPr lang="es-MX" sz="2400" err="1"/>
              <a:t>him</a:t>
            </a:r>
            <a:r>
              <a:rPr lang="es-MX" sz="2400"/>
              <a:t>?</a:t>
            </a:r>
          </a:p>
          <a:p>
            <a:endParaRPr lang="es-MX" sz="2400"/>
          </a:p>
          <a:p>
            <a:pPr marL="0" indent="0">
              <a:buNone/>
            </a:pPr>
            <a:r>
              <a:rPr lang="es-MX" sz="2400" err="1"/>
              <a:t>Example</a:t>
            </a:r>
            <a:r>
              <a:rPr lang="es-MX" sz="240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err="1"/>
              <a:t>Don‘t</a:t>
            </a:r>
            <a:r>
              <a:rPr lang="es-MX" sz="2400"/>
              <a:t> </a:t>
            </a:r>
            <a:r>
              <a:rPr lang="es-MX" sz="2400" err="1"/>
              <a:t>forget</a:t>
            </a:r>
            <a:r>
              <a:rPr lang="es-MX" sz="2400"/>
              <a:t> to </a:t>
            </a:r>
            <a:r>
              <a:rPr lang="es-MX" sz="2400" err="1"/>
              <a:t>send</a:t>
            </a:r>
            <a:r>
              <a:rPr lang="es-MX" sz="2400"/>
              <a:t> </a:t>
            </a:r>
            <a:r>
              <a:rPr lang="es-MX" sz="2400" err="1"/>
              <a:t>reports</a:t>
            </a:r>
            <a:r>
              <a:rPr lang="es-MX" sz="2400"/>
              <a:t> </a:t>
            </a:r>
            <a:r>
              <a:rPr lang="es-MX" sz="2400" err="1"/>
              <a:t>on</a:t>
            </a:r>
            <a:r>
              <a:rPr lang="es-MX" sz="2400"/>
              <a:t>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err="1"/>
              <a:t>Change</a:t>
            </a:r>
            <a:r>
              <a:rPr lang="es-MX" sz="2400"/>
              <a:t> </a:t>
            </a:r>
            <a:r>
              <a:rPr lang="es-MX" sz="2400" err="1"/>
              <a:t>your</a:t>
            </a:r>
            <a:r>
              <a:rPr lang="es-MX" sz="2400"/>
              <a:t> </a:t>
            </a:r>
            <a:r>
              <a:rPr lang="es-MX" sz="2400" err="1"/>
              <a:t>password</a:t>
            </a:r>
            <a:r>
              <a:rPr lang="es-MX" sz="2400"/>
              <a:t> </a:t>
            </a:r>
            <a:r>
              <a:rPr lang="es-MX" sz="2400" err="1"/>
              <a:t>every</a:t>
            </a:r>
            <a:r>
              <a:rPr lang="es-MX" sz="2400"/>
              <a:t> </a:t>
            </a:r>
            <a:r>
              <a:rPr lang="es-MX" sz="2400" err="1"/>
              <a:t>few</a:t>
            </a:r>
            <a:r>
              <a:rPr lang="es-MX" sz="2400"/>
              <a:t> </a:t>
            </a:r>
            <a:r>
              <a:rPr lang="es-MX" sz="2400" err="1"/>
              <a:t>weeks</a:t>
            </a:r>
            <a:r>
              <a:rPr lang="es-MX" sz="2400"/>
              <a:t>.</a:t>
            </a:r>
            <a:endParaRPr lang="en-US" sz="2400"/>
          </a:p>
        </p:txBody>
      </p:sp>
      <p:pic>
        <p:nvPicPr>
          <p:cNvPr id="3076" name="Picture 4" descr="How to Welcome a New Employ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r="20965"/>
          <a:stretch/>
        </p:blipFill>
        <p:spPr bwMode="auto">
          <a:xfrm>
            <a:off x="8307978" y="2420499"/>
            <a:ext cx="3357154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6B851B-5A07-4E63-BFFF-66A1437FD4F4}">
  <ds:schemaRefs>
    <ds:schemaRef ds:uri="25750027-08e6-41d1-8109-3a25433f8b87"/>
    <ds:schemaRef ds:uri="fe7cff49-1afe-48e9-943d-43f7e7fe69d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3ED74D-107F-4CEF-BB51-E13BE59DDF60}"/>
</file>

<file path=customXml/itemProps3.xml><?xml version="1.0" encoding="utf-8"?>
<ds:datastoreItem xmlns:ds="http://schemas.openxmlformats.org/officeDocument/2006/customXml" ds:itemID="{C9899596-4960-4C0D-9302-1ABD2CB2AB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Rules at work</vt:lpstr>
      <vt:lpstr>Rules at work</vt:lpstr>
      <vt:lpstr>Imperatives, use</vt:lpstr>
      <vt:lpstr>Imperatives, form</vt:lpstr>
      <vt:lpstr>Imperatives, be</vt:lpstr>
      <vt:lpstr>Identify the imperatives</vt:lpstr>
      <vt:lpstr>Match the situation to the sentence</vt:lpstr>
      <vt:lpstr>Advice for the new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at work</dc:title>
  <dc:creator>Ariane mariana Mendoza santa cruz</dc:creator>
  <cp:revision>1</cp:revision>
  <dcterms:created xsi:type="dcterms:W3CDTF">2023-06-26T18:15:50Z</dcterms:created>
  <dcterms:modified xsi:type="dcterms:W3CDTF">2024-01-23T23:43:34Z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34500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