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FFF52C-802C-49E8-BF1E-43D673FA81B9}" v="2" dt="2023-06-26T18:52:20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e mariana Mendoza santa cruz" userId="8f6cb26a-15a4-4782-98b2-5b116b4e55c4" providerId="ADAL" clId="{AFFFF52C-802C-49E8-BF1E-43D673FA81B9}"/>
    <pc:docChg chg="addSld delSld modSld">
      <pc:chgData name="Ariane mariana Mendoza santa cruz" userId="8f6cb26a-15a4-4782-98b2-5b116b4e55c4" providerId="ADAL" clId="{AFFFF52C-802C-49E8-BF1E-43D673FA81B9}" dt="2023-06-26T18:53:21.262" v="9" actId="12"/>
      <pc:docMkLst>
        <pc:docMk/>
      </pc:docMkLst>
      <pc:sldChg chg="del modNotesTx">
        <pc:chgData name="Ariane mariana Mendoza santa cruz" userId="8f6cb26a-15a4-4782-98b2-5b116b4e55c4" providerId="ADAL" clId="{AFFFF52C-802C-49E8-BF1E-43D673FA81B9}" dt="2023-06-26T18:52:24.255" v="3" actId="47"/>
        <pc:sldMkLst>
          <pc:docMk/>
          <pc:sldMk cId="716705931" sldId="260"/>
        </pc:sldMkLst>
      </pc:sldChg>
      <pc:sldChg chg="modSp add mod modNotesTx">
        <pc:chgData name="Ariane mariana Mendoza santa cruz" userId="8f6cb26a-15a4-4782-98b2-5b116b4e55c4" providerId="ADAL" clId="{AFFFF52C-802C-49E8-BF1E-43D673FA81B9}" dt="2023-06-26T18:53:21.262" v="9" actId="12"/>
        <pc:sldMkLst>
          <pc:docMk/>
          <pc:sldMk cId="866096496" sldId="262"/>
        </pc:sldMkLst>
        <pc:spChg chg="mod">
          <ac:chgData name="Ariane mariana Mendoza santa cruz" userId="8f6cb26a-15a4-4782-98b2-5b116b4e55c4" providerId="ADAL" clId="{AFFFF52C-802C-49E8-BF1E-43D673FA81B9}" dt="2023-06-26T18:53:21.262" v="9" actId="12"/>
          <ac:spMkLst>
            <pc:docMk/>
            <pc:sldMk cId="866096496" sldId="26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A23B0-377E-44C7-A994-45C6C3E5FC7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573E1-EC3F-4A44-A6D9-9B30D6A1A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8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Ask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friends</a:t>
            </a:r>
            <a:r>
              <a:rPr lang="es-MX" dirty="0"/>
              <a:t> </a:t>
            </a:r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activities</a:t>
            </a:r>
            <a:r>
              <a:rPr lang="es-MX" dirty="0"/>
              <a:t> </a:t>
            </a:r>
            <a:r>
              <a:rPr lang="es-MX" dirty="0" err="1"/>
              <a:t>they</a:t>
            </a:r>
            <a:r>
              <a:rPr lang="es-MX" dirty="0"/>
              <a:t> </a:t>
            </a:r>
            <a:r>
              <a:rPr lang="es-MX" dirty="0" err="1"/>
              <a:t>like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dislike</a:t>
            </a:r>
            <a:r>
              <a:rPr lang="es-MX" dirty="0"/>
              <a:t>.</a:t>
            </a:r>
          </a:p>
          <a:p>
            <a:r>
              <a:rPr lang="es-MX" sz="1200" dirty="0" err="1"/>
              <a:t>Example</a:t>
            </a:r>
            <a:r>
              <a:rPr lang="es-MX" sz="1200" dirty="0"/>
              <a:t>:</a:t>
            </a:r>
          </a:p>
          <a:p>
            <a:r>
              <a:rPr lang="es-MX" sz="1200" dirty="0" err="1"/>
              <a:t>Student</a:t>
            </a:r>
            <a:r>
              <a:rPr lang="es-MX" sz="1200" dirty="0"/>
              <a:t> 1: Do </a:t>
            </a:r>
            <a:r>
              <a:rPr lang="es-MX" sz="1200" dirty="0" err="1"/>
              <a:t>you</a:t>
            </a:r>
            <a:r>
              <a:rPr lang="es-MX" sz="1200" dirty="0"/>
              <a:t> </a:t>
            </a:r>
            <a:r>
              <a:rPr lang="es-MX" sz="1200" dirty="0" err="1"/>
              <a:t>like</a:t>
            </a:r>
            <a:r>
              <a:rPr lang="es-MX" sz="1200" dirty="0"/>
              <a:t> </a:t>
            </a:r>
            <a:r>
              <a:rPr lang="es-MX" sz="1200" dirty="0" err="1"/>
              <a:t>fishing</a:t>
            </a:r>
            <a:r>
              <a:rPr lang="es-MX" sz="1200" dirty="0"/>
              <a:t>?</a:t>
            </a:r>
          </a:p>
          <a:p>
            <a:r>
              <a:rPr lang="es-MX" sz="1200" dirty="0" err="1"/>
              <a:t>Student</a:t>
            </a:r>
            <a:r>
              <a:rPr lang="es-MX" sz="1200" dirty="0"/>
              <a:t> 2: No, I </a:t>
            </a:r>
            <a:r>
              <a:rPr lang="es-MX" sz="1200" dirty="0" err="1"/>
              <a:t>don’t</a:t>
            </a:r>
            <a:r>
              <a:rPr lang="es-MX" sz="1200" dirty="0"/>
              <a:t>. Do </a:t>
            </a:r>
            <a:r>
              <a:rPr lang="es-MX" sz="1200" dirty="0" err="1"/>
              <a:t>you</a:t>
            </a:r>
            <a:r>
              <a:rPr lang="es-MX" sz="1200" dirty="0"/>
              <a:t> </a:t>
            </a:r>
            <a:r>
              <a:rPr lang="es-MX" sz="1200" dirty="0" err="1"/>
              <a:t>dislike</a:t>
            </a:r>
            <a:r>
              <a:rPr lang="es-MX" sz="1200" dirty="0"/>
              <a:t> </a:t>
            </a:r>
            <a:r>
              <a:rPr lang="es-MX" sz="1200" dirty="0" err="1"/>
              <a:t>riding</a:t>
            </a:r>
            <a:r>
              <a:rPr lang="es-MX" sz="1200" dirty="0"/>
              <a:t> </a:t>
            </a:r>
            <a:r>
              <a:rPr lang="es-MX" sz="1200" dirty="0" err="1"/>
              <a:t>horses</a:t>
            </a:r>
            <a:r>
              <a:rPr lang="es-MX" sz="1200" dirty="0"/>
              <a:t>?</a:t>
            </a:r>
          </a:p>
          <a:p>
            <a:r>
              <a:rPr lang="es-MX" sz="1200" dirty="0" err="1"/>
              <a:t>Student</a:t>
            </a:r>
            <a:r>
              <a:rPr lang="es-MX" sz="1200" dirty="0"/>
              <a:t> 3: Yes, I do. Do </a:t>
            </a:r>
            <a:r>
              <a:rPr lang="es-MX" sz="1200" dirty="0" err="1"/>
              <a:t>you</a:t>
            </a:r>
            <a:r>
              <a:rPr lang="es-MX" sz="1200" dirty="0"/>
              <a:t> </a:t>
            </a:r>
            <a:r>
              <a:rPr lang="es-MX" sz="1200" dirty="0" err="1"/>
              <a:t>like</a:t>
            </a:r>
            <a:r>
              <a:rPr lang="es-MX" sz="1200" dirty="0"/>
              <a:t> </a:t>
            </a:r>
            <a:r>
              <a:rPr lang="es-MX" sz="1200" dirty="0" err="1"/>
              <a:t>riding</a:t>
            </a:r>
            <a:r>
              <a:rPr lang="es-MX" sz="1200" dirty="0"/>
              <a:t> </a:t>
            </a:r>
            <a:r>
              <a:rPr lang="es-MX" sz="1200" dirty="0" err="1"/>
              <a:t>bikes</a:t>
            </a:r>
            <a:r>
              <a:rPr lang="es-MX" sz="1200" dirty="0"/>
              <a:t>?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573E1-EC3F-4A44-A6D9-9B30D6A1AB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23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https://create.kahoot.it/details/54219b78-abe6-44cc-9992-fa9a2a06a373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573E1-EC3F-4A44-A6D9-9B30D6A1AB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4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4E90-4CD1-0CE4-DE65-24D784898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4FCDD-1FD0-6275-4357-2D7443F7B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867D1-829A-9469-150E-F0ED5921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7997-024C-4B30-B7CA-971A2418A33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20C90-3749-34E2-CD9C-2B6FC106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B84FF-9754-E0B3-332F-12943BDF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F1A7-8E33-4C9E-8FD7-720906E7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0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BB43-C5F9-7224-05BD-E2CB4BE3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42790-9290-0E1D-36A0-7B8EC0466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7E070-2BF4-A2B5-241A-FBCD69CF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7997-024C-4B30-B7CA-971A2418A33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D8948-C589-0EDB-3E19-B6BD3774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AB002-5704-1B7D-5374-56F290B2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F1A7-8E33-4C9E-8FD7-720906E7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7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35021-8384-FB02-6C82-9600E4991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A3AE5-4556-761F-CBB5-CE5B518E7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ADA13-D1D7-C45A-B4DC-489E39EA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7997-024C-4B30-B7CA-971A2418A33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1F9C6-75D3-9699-696E-BFF34DFB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6D08-A5AC-D8D5-B37F-D0E8336A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F1A7-8E33-4C9E-8FD7-720906E7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0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A085-5DC2-8318-29D0-F9CCE382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32E42-21DA-67FE-6A71-CAE1A21BB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D4A3A-9E16-834B-DB4F-71D6D162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7997-024C-4B30-B7CA-971A2418A33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3D929-7277-BF7C-B7F6-088B2A5E6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F47D2-06C5-3F2C-C33F-9F946D5E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F1A7-8E33-4C9E-8FD7-720906E7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C721-E0CA-610C-A09F-2A7B86682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8DF73-40EA-79D5-F101-05A29114C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915D5-602E-E353-23CC-D4F3413D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7997-024C-4B30-B7CA-971A2418A33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22178-3E0D-D500-B2B0-ED452831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9917B-4E4B-BFE3-DCE4-5E312F9F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F1A7-8E33-4C9E-8FD7-720906E7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73B6-FEC8-86AF-0A87-D7118AB0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C229E-0018-BDEF-0DBC-8C5E23EF8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20FFB-C1EE-EAEA-E88B-F0B4F9F13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318B2-78F5-1082-26C4-26EC2384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7997-024C-4B30-B7CA-971A2418A33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5F49D-462E-AA1C-CFBC-E008ABAF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AE8E3-C663-9684-656E-3FF851C3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F1A7-8E33-4C9E-8FD7-720906E7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6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9CF6-C591-FBFC-AF1E-B84AA813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3DB78-B2C1-5174-C8A2-D1DFC1D2D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73D5A-7C10-9D48-0CCB-9218AFFDF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443A2-837F-F059-3584-B6F3A13F6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4CB95-6F20-488F-F08E-3062215BB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8BDFBF-13AE-913A-D10E-44274713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7997-024C-4B30-B7CA-971A2418A33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ED8F0-6D62-8393-4FD4-39B2B3F3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D0C92-B703-EC17-8796-D93E34CF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F1A7-8E33-4C9E-8FD7-720906E7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CAE0-2148-D144-9D8F-AE2ED0D4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E63C7-3C77-DF4F-449D-23BC2736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7997-024C-4B30-B7CA-971A2418A33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08F84-0988-1B94-E143-B1B8CEEC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ECDAA-CFD8-DF35-14E8-FE80C915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F1A7-8E33-4C9E-8FD7-720906E7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4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96CA6-89DC-11E1-0BF9-51E51F11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7997-024C-4B30-B7CA-971A2418A33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84D19-515D-1AEE-2E61-817A864A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A81F0-F146-5919-A8C8-81853C59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F1A7-8E33-4C9E-8FD7-720906E7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6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CDE4-2BC6-8E5D-B908-C4496A86C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4A5C8-010F-2A3B-4FD9-54DAB4076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6A04D-DDD6-49EB-1428-DDE23378B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E76D8-B92D-3B99-A254-AB597EFA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7997-024C-4B30-B7CA-971A2418A33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18CDB-AA21-DBC9-5BBE-4C958020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42B3D-94B4-CB02-AB01-3F7D4F35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F1A7-8E33-4C9E-8FD7-720906E7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3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A9E0-00BB-39B7-8530-191ED88AE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B52218-102F-EE2B-325F-B432B9AA0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494F9-72DB-B65E-9521-B992ADA6D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E5BCF-FAFD-1EB4-1F36-704DF6AE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7997-024C-4B30-B7CA-971A2418A33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BA684-6DB9-FC36-3FE3-B8765668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8E4FC-D56C-B4A4-15F0-C6E8A988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F1A7-8E33-4C9E-8FD7-720906E7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E37E9-E3CE-D392-E070-F5C98FF1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D4403-7D70-012A-9A0C-9D4D636E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BE593-CA73-233D-84AE-0DF6C09B9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97997-024C-4B30-B7CA-971A2418A33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DEA62-23FE-7FF8-8FE2-8BEEBD3DF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D76B7-1AE8-6318-7062-AB216316B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DF1A7-8E33-4C9E-8FD7-720906E7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0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88C87-0D67-301E-90EF-7F2201E05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MX" sz="4800" dirty="0" err="1">
                <a:solidFill>
                  <a:srgbClr val="FFFFFF"/>
                </a:solidFill>
              </a:rPr>
              <a:t>Likes</a:t>
            </a:r>
            <a:r>
              <a:rPr lang="es-MX" sz="4800" dirty="0">
                <a:solidFill>
                  <a:srgbClr val="FFFFFF"/>
                </a:solidFill>
              </a:rPr>
              <a:t> and </a:t>
            </a:r>
            <a:r>
              <a:rPr lang="es-MX" sz="4800" dirty="0" err="1">
                <a:solidFill>
                  <a:srgbClr val="FFFFFF"/>
                </a:solidFill>
              </a:rPr>
              <a:t>dislikes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D297C-8F73-E78B-4947-25638A26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03. Gerunds</a:t>
            </a:r>
          </a:p>
        </p:txBody>
      </p:sp>
    </p:spTree>
    <p:extLst>
      <p:ext uri="{BB962C8B-B14F-4D97-AF65-F5344CB8AC3E}">
        <p14:creationId xmlns:p14="http://schemas.microsoft.com/office/powerpoint/2010/main" val="96450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49123-9CCE-2DA5-0694-686FC1689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5011"/>
            <a:ext cx="3629555" cy="1889135"/>
          </a:xfrm>
        </p:spPr>
        <p:txBody>
          <a:bodyPr anchor="b">
            <a:normAutofit/>
          </a:bodyPr>
          <a:lstStyle/>
          <a:p>
            <a:r>
              <a:rPr lang="es-MX" sz="4800"/>
              <a:t>Likes and dislikes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AA4B5-007A-FFB4-3FB2-29106BA3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2"/>
            <a:ext cx="3629555" cy="2987397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MX" sz="1800" dirty="0" err="1"/>
              <a:t>What</a:t>
            </a:r>
            <a:r>
              <a:rPr lang="es-MX" sz="1800" dirty="0"/>
              <a:t> do </a:t>
            </a:r>
            <a:r>
              <a:rPr lang="es-MX" sz="1800" dirty="0" err="1"/>
              <a:t>you</a:t>
            </a:r>
            <a:r>
              <a:rPr lang="es-MX" sz="1800" dirty="0"/>
              <a:t> </a:t>
            </a:r>
            <a:r>
              <a:rPr lang="es-MX" sz="1800" dirty="0" err="1"/>
              <a:t>like</a:t>
            </a:r>
            <a:r>
              <a:rPr lang="es-MX" sz="1800" dirty="0"/>
              <a:t> </a:t>
            </a:r>
            <a:r>
              <a:rPr lang="es-MX" sz="1800" dirty="0" err="1"/>
              <a:t>doing</a:t>
            </a:r>
            <a:r>
              <a:rPr lang="es-MX" sz="1800" dirty="0"/>
              <a:t> after </a:t>
            </a:r>
            <a:r>
              <a:rPr lang="es-MX" sz="1800" dirty="0" err="1"/>
              <a:t>work</a:t>
            </a:r>
            <a:r>
              <a:rPr lang="es-MX" sz="1800" dirty="0"/>
              <a:t>?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MX" sz="1800" dirty="0" err="1"/>
              <a:t>What</a:t>
            </a:r>
            <a:r>
              <a:rPr lang="es-MX" sz="1800" dirty="0"/>
              <a:t> </a:t>
            </a:r>
            <a:r>
              <a:rPr lang="es-MX" sz="1800" dirty="0" err="1"/>
              <a:t>did</a:t>
            </a:r>
            <a:r>
              <a:rPr lang="es-MX" sz="1800" dirty="0"/>
              <a:t> </a:t>
            </a:r>
            <a:r>
              <a:rPr lang="es-MX" sz="1800" dirty="0" err="1"/>
              <a:t>you</a:t>
            </a:r>
            <a:r>
              <a:rPr lang="es-MX" sz="1800" dirty="0"/>
              <a:t> </a:t>
            </a:r>
            <a:r>
              <a:rPr lang="es-MX" sz="1800" dirty="0" err="1"/>
              <a:t>dislike</a:t>
            </a:r>
            <a:r>
              <a:rPr lang="es-MX" sz="1800" dirty="0"/>
              <a:t> </a:t>
            </a:r>
            <a:r>
              <a:rPr lang="es-MX" sz="1800" dirty="0" err="1"/>
              <a:t>doing</a:t>
            </a:r>
            <a:r>
              <a:rPr lang="es-MX" sz="1800" dirty="0"/>
              <a:t> </a:t>
            </a:r>
            <a:r>
              <a:rPr lang="es-MX" sz="1800" dirty="0" err="1"/>
              <a:t>when</a:t>
            </a:r>
            <a:r>
              <a:rPr lang="es-MX" sz="1800" dirty="0"/>
              <a:t> </a:t>
            </a:r>
            <a:r>
              <a:rPr lang="es-MX" sz="1800" dirty="0" err="1"/>
              <a:t>you</a:t>
            </a:r>
            <a:r>
              <a:rPr lang="es-MX" sz="1800" dirty="0"/>
              <a:t> </a:t>
            </a:r>
            <a:r>
              <a:rPr lang="es-MX" sz="1800" dirty="0" err="1"/>
              <a:t>were</a:t>
            </a:r>
            <a:r>
              <a:rPr lang="es-MX" sz="1800" dirty="0"/>
              <a:t> a </a:t>
            </a:r>
            <a:r>
              <a:rPr lang="es-MX" sz="1800" dirty="0" err="1"/>
              <a:t>child</a:t>
            </a:r>
            <a:r>
              <a:rPr lang="es-MX" sz="1800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E0F30-7E94-09AD-046D-CBA7FF57E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151" y="1905462"/>
            <a:ext cx="6107166" cy="30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8039-4A7F-C0DC-5945-AF0AA7AD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580C-ABC0-A97B-B74A-F8FC536AD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Gerund </a:t>
            </a:r>
            <a:r>
              <a:rPr lang="en-US" dirty="0">
                <a:ea typeface="+mn-lt"/>
                <a:cs typeface="+mn-lt"/>
              </a:rPr>
              <a:t>is a noun made from a verb by adding "-</a:t>
            </a:r>
            <a:r>
              <a:rPr lang="en-US" dirty="0" err="1">
                <a:ea typeface="+mn-lt"/>
                <a:cs typeface="+mn-lt"/>
              </a:rPr>
              <a:t>ing</a:t>
            </a:r>
            <a:r>
              <a:rPr lang="en-US" dirty="0">
                <a:ea typeface="+mn-lt"/>
                <a:cs typeface="+mn-lt"/>
              </a:rPr>
              <a:t>." You can use a gerund as the subject, the complement, or the object of a sentence.</a:t>
            </a:r>
            <a:endParaRPr lang="en-US" dirty="0">
              <a:cs typeface="Calibri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Reading</a:t>
            </a:r>
            <a:r>
              <a:rPr lang="en-US" dirty="0">
                <a:ea typeface="+mn-lt"/>
                <a:cs typeface="+mn-lt"/>
              </a:rPr>
              <a:t> helps you learn English. </a:t>
            </a:r>
            <a:r>
              <a:rPr lang="en-US" i="1" dirty="0">
                <a:ea typeface="+mn-lt"/>
                <a:cs typeface="+mn-lt"/>
              </a:rPr>
              <a:t>subject of sentence</a:t>
            </a:r>
            <a:endParaRPr lang="en-US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Her favorite hobby is </a:t>
            </a: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reading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i="1" dirty="0">
                <a:ea typeface="+mn-lt"/>
                <a:cs typeface="+mn-lt"/>
              </a:rPr>
              <a:t>complement of sentence</a:t>
            </a:r>
            <a:endParaRPr lang="en-US" dirty="0">
              <a:cs typeface="Calibri"/>
            </a:endParaRPr>
          </a:p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I enjoy </a:t>
            </a: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reading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i="1" dirty="0">
                <a:ea typeface="+mn-lt"/>
                <a:cs typeface="+mn-lt"/>
              </a:rPr>
              <a:t>object of sentence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Gerunds can be made negative by adding "not."</a:t>
            </a:r>
            <a:endParaRPr lang="en-US" dirty="0"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He enjoys </a:t>
            </a: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not working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Calibri"/>
            </a:endParaRPr>
          </a:p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The best thing for your health is </a:t>
            </a: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not smoking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/>
              <a:t>Gerunds can be used after the verbs love, like, dislike, hate, and enjoy.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use gerunds?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Calibri"/>
              </a:rPr>
              <a:t>After prepositions: You are capable </a:t>
            </a:r>
            <a:r>
              <a:rPr lang="en-US" b="1" dirty="0">
                <a:cs typeface="Calibri"/>
              </a:rPr>
              <a:t>of</a:t>
            </a:r>
            <a:r>
              <a:rPr lang="en-US" dirty="0">
                <a:cs typeface="Calibri"/>
              </a:rPr>
              <a:t> </a:t>
            </a:r>
            <a:r>
              <a:rPr lang="en-US" b="1" dirty="0">
                <a:solidFill>
                  <a:schemeClr val="accent1"/>
                </a:solidFill>
                <a:cs typeface="Calibri"/>
              </a:rPr>
              <a:t>working</a:t>
            </a:r>
            <a:r>
              <a:rPr lang="en-US" dirty="0">
                <a:cs typeface="Calibri"/>
              </a:rPr>
              <a:t> in teams.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Calibri"/>
              </a:rPr>
              <a:t>Subject of the sentence: </a:t>
            </a:r>
            <a:r>
              <a:rPr lang="en-US" b="1" dirty="0">
                <a:solidFill>
                  <a:schemeClr val="accent1"/>
                </a:solidFill>
                <a:cs typeface="Calibri"/>
              </a:rPr>
              <a:t>Working</a:t>
            </a:r>
            <a:r>
              <a:rPr lang="en-US" dirty="0">
                <a:cs typeface="Calibri"/>
              </a:rPr>
              <a:t> after hours reduces productivity.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a typeface="+mn-lt"/>
                <a:cs typeface="+mn-lt"/>
              </a:rPr>
              <a:t>After these verbs:  I </a:t>
            </a:r>
            <a:r>
              <a:rPr lang="en-US" i="1" dirty="0">
                <a:ea typeface="+mn-lt"/>
                <a:cs typeface="+mn-lt"/>
              </a:rPr>
              <a:t>despise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eating</a:t>
            </a:r>
            <a:r>
              <a:rPr lang="en-US" dirty="0">
                <a:ea typeface="+mn-lt"/>
                <a:cs typeface="+mn-lt"/>
              </a:rPr>
              <a:t> in a hurry.</a:t>
            </a:r>
          </a:p>
          <a:p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02772E0-0397-44C7-B6B3-60AC6F2F1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92148"/>
              </p:ext>
            </p:extLst>
          </p:nvPr>
        </p:nvGraphicFramePr>
        <p:xfrm>
          <a:off x="838201" y="3670220"/>
          <a:ext cx="10515599" cy="2506743"/>
        </p:xfrm>
        <a:graphic>
          <a:graphicData uri="http://schemas.openxmlformats.org/drawingml/2006/table">
            <a:tbl>
              <a:tblPr firstRow="1" bandRow="1"/>
              <a:tblGrid>
                <a:gridCol w="1749551">
                  <a:extLst>
                    <a:ext uri="{9D8B030D-6E8A-4147-A177-3AD203B41FA5}">
                      <a16:colId xmlns:a16="http://schemas.microsoft.com/office/drawing/2014/main" val="974737187"/>
                    </a:ext>
                  </a:extLst>
                </a:gridCol>
                <a:gridCol w="1665462">
                  <a:extLst>
                    <a:ext uri="{9D8B030D-6E8A-4147-A177-3AD203B41FA5}">
                      <a16:colId xmlns:a16="http://schemas.microsoft.com/office/drawing/2014/main" val="1140745297"/>
                    </a:ext>
                  </a:extLst>
                </a:gridCol>
                <a:gridCol w="1665462">
                  <a:extLst>
                    <a:ext uri="{9D8B030D-6E8A-4147-A177-3AD203B41FA5}">
                      <a16:colId xmlns:a16="http://schemas.microsoft.com/office/drawing/2014/main" val="2693006400"/>
                    </a:ext>
                  </a:extLst>
                </a:gridCol>
                <a:gridCol w="1665462">
                  <a:extLst>
                    <a:ext uri="{9D8B030D-6E8A-4147-A177-3AD203B41FA5}">
                      <a16:colId xmlns:a16="http://schemas.microsoft.com/office/drawing/2014/main" val="1769865533"/>
                    </a:ext>
                  </a:extLst>
                </a:gridCol>
                <a:gridCol w="1665462">
                  <a:extLst>
                    <a:ext uri="{9D8B030D-6E8A-4147-A177-3AD203B41FA5}">
                      <a16:colId xmlns:a16="http://schemas.microsoft.com/office/drawing/2014/main" val="301204032"/>
                    </a:ext>
                  </a:extLst>
                </a:gridCol>
                <a:gridCol w="2104200">
                  <a:extLst>
                    <a:ext uri="{9D8B030D-6E8A-4147-A177-3AD203B41FA5}">
                      <a16:colId xmlns:a16="http://schemas.microsoft.com/office/drawing/2014/main" val="368866855"/>
                    </a:ext>
                  </a:extLst>
                </a:gridCol>
              </a:tblGrid>
              <a:tr h="6504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admit</a:t>
                      </a:r>
                    </a:p>
                  </a:txBody>
                  <a:tcPr marL="140625" marR="140625" marT="70313" marB="703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i="1" dirty="0"/>
                        <a:t>despise</a:t>
                      </a:r>
                    </a:p>
                  </a:txBody>
                  <a:tcPr marL="140625" marR="140625" marT="70313" marB="703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discuss</a:t>
                      </a:r>
                    </a:p>
                  </a:txBody>
                  <a:tcPr marL="140625" marR="140625" marT="70313" marB="703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practice</a:t>
                      </a:r>
                    </a:p>
                  </a:txBody>
                  <a:tcPr marL="140625" marR="140625" marT="70313" marB="703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recall</a:t>
                      </a:r>
                    </a:p>
                  </a:txBody>
                  <a:tcPr marL="140625" marR="140625" marT="70313" marB="703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spend (time)</a:t>
                      </a:r>
                    </a:p>
                  </a:txBody>
                  <a:tcPr marL="140625" marR="140625" marT="70313" marB="703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559760"/>
                  </a:ext>
                </a:extLst>
              </a:tr>
              <a:tr h="618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anticipate</a:t>
                      </a:r>
                    </a:p>
                  </a:txBody>
                  <a:tcPr marL="140625" marR="140625" marT="70313" marB="703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deny</a:t>
                      </a:r>
                    </a:p>
                  </a:txBody>
                  <a:tcPr marL="140625" marR="140625" marT="70313" marB="703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imagine</a:t>
                      </a:r>
                    </a:p>
                  </a:txBody>
                  <a:tcPr marL="140625" marR="140625" marT="70313" marB="703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miss</a:t>
                      </a:r>
                    </a:p>
                  </a:txBody>
                  <a:tcPr marL="140625" marR="140625" marT="70313" marB="703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report</a:t>
                      </a:r>
                    </a:p>
                  </a:txBody>
                  <a:tcPr marL="140625" marR="140625" marT="70313" marB="703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understand</a:t>
                      </a:r>
                    </a:p>
                  </a:txBody>
                  <a:tcPr marL="140625" marR="140625" marT="70313" marB="703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75014"/>
                  </a:ext>
                </a:extLst>
              </a:tr>
              <a:tr h="618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avoid</a:t>
                      </a:r>
                    </a:p>
                  </a:txBody>
                  <a:tcPr marL="140625" marR="140625" marT="70313" marB="703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delay</a:t>
                      </a:r>
                    </a:p>
                  </a:txBody>
                  <a:tcPr marL="140625" marR="140625" marT="70313" marB="703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involve</a:t>
                      </a:r>
                    </a:p>
                  </a:txBody>
                  <a:tcPr marL="140625" marR="140625" marT="70313" marB="703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mind</a:t>
                      </a:r>
                    </a:p>
                  </a:txBody>
                  <a:tcPr marL="140625" marR="140625" marT="70313" marB="703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resent</a:t>
                      </a:r>
                    </a:p>
                  </a:txBody>
                  <a:tcPr marL="140625" marR="140625" marT="70313" marB="703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tolerate</a:t>
                      </a:r>
                    </a:p>
                  </a:txBody>
                  <a:tcPr marL="140625" marR="140625" marT="70313" marB="703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34565"/>
                  </a:ext>
                </a:extLst>
              </a:tr>
              <a:tr h="618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complete</a:t>
                      </a:r>
                    </a:p>
                  </a:txBody>
                  <a:tcPr marL="140625" marR="140625" marT="70313" marB="703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consider</a:t>
                      </a:r>
                    </a:p>
                  </a:txBody>
                  <a:tcPr marL="140625" marR="140625" marT="70313" marB="703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keep</a:t>
                      </a:r>
                    </a:p>
                  </a:txBody>
                  <a:tcPr marL="140625" marR="140625" marT="70313" marB="703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mention</a:t>
                      </a:r>
                    </a:p>
                  </a:txBody>
                  <a:tcPr marL="140625" marR="140625" marT="70313" marB="703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risk</a:t>
                      </a:r>
                    </a:p>
                  </a:txBody>
                  <a:tcPr marL="140625" marR="140625" marT="70313" marB="703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suggest</a:t>
                      </a:r>
                    </a:p>
                  </a:txBody>
                  <a:tcPr marL="140625" marR="140625" marT="70313" marB="703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311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37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215" y="670559"/>
            <a:ext cx="4981140" cy="2148841"/>
          </a:xfrm>
        </p:spPr>
        <p:txBody>
          <a:bodyPr anchor="t">
            <a:normAutofit/>
          </a:bodyPr>
          <a:lstStyle/>
          <a:p>
            <a:r>
              <a:rPr lang="en-US" dirty="0"/>
              <a:t>Complete the next sentences</a:t>
            </a:r>
          </a:p>
        </p:txBody>
      </p:sp>
      <p:pic>
        <p:nvPicPr>
          <p:cNvPr id="2050" name="Picture 2" descr="Cómo funciona la persuasión en las redes sociales | Uniand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6" r="-1" b="-1"/>
          <a:stretch/>
        </p:blipFill>
        <p:spPr bwMode="auto">
          <a:xfrm>
            <a:off x="-139745" y="3248023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1648" y="670558"/>
            <a:ext cx="4981138" cy="5820183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Remember to use a </a:t>
            </a:r>
            <a:r>
              <a:rPr lang="en-US" sz="2000" b="1" dirty="0">
                <a:solidFill>
                  <a:schemeClr val="accent1"/>
                </a:solidFill>
              </a:rPr>
              <a:t>gerund</a:t>
            </a:r>
            <a:r>
              <a:rPr lang="en-US" sz="2000" dirty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It’s no good…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It’s no use…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It’s not worth…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There’s no point </a:t>
            </a:r>
            <a:r>
              <a:rPr lang="en-US" sz="2000" b="1" dirty="0"/>
              <a:t>in</a:t>
            </a:r>
            <a:r>
              <a:rPr lang="en-US" sz="2000" dirty="0"/>
              <a:t>…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I am used </a:t>
            </a:r>
            <a:r>
              <a:rPr lang="en-US" sz="2000" b="1" dirty="0"/>
              <a:t>to</a:t>
            </a:r>
            <a:r>
              <a:rPr lang="en-US" sz="2000" dirty="0"/>
              <a:t>…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I am really excited </a:t>
            </a:r>
            <a:r>
              <a:rPr lang="en-US" sz="2000" b="1" dirty="0"/>
              <a:t>about</a:t>
            </a:r>
            <a:r>
              <a:rPr lang="en-US" sz="2000" dirty="0"/>
              <a:t>…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I can’t live </a:t>
            </a:r>
            <a:r>
              <a:rPr lang="en-US" sz="2000" b="1" dirty="0"/>
              <a:t>without</a:t>
            </a:r>
            <a:r>
              <a:rPr lang="en-US" sz="2000" dirty="0"/>
              <a:t>…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I am thankful </a:t>
            </a:r>
            <a:r>
              <a:rPr lang="en-US" sz="2000" b="1" dirty="0"/>
              <a:t>for</a:t>
            </a:r>
            <a:r>
              <a:rPr lang="en-US" sz="2000" dirty="0"/>
              <a:t>…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I am really good </a:t>
            </a:r>
            <a:r>
              <a:rPr lang="en-US" sz="2000" b="1" dirty="0"/>
              <a:t>at</a:t>
            </a:r>
            <a:r>
              <a:rPr lang="en-US" sz="2000" dirty="0"/>
              <a:t>…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I am really bad </a:t>
            </a:r>
            <a:r>
              <a:rPr lang="en-US" sz="2000" b="1" dirty="0"/>
              <a:t>at…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I am looking forward to…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I spend a lot of time…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567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Persuade your coworker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What is an activity that you really </a:t>
            </a:r>
            <a:r>
              <a:rPr lang="en-US" sz="2400" b="1" dirty="0">
                <a:solidFill>
                  <a:schemeClr val="accent1"/>
                </a:solidFill>
              </a:rPr>
              <a:t>enjoy doing</a:t>
            </a:r>
            <a:r>
              <a:rPr lang="en-US" sz="2400" dirty="0"/>
              <a:t>? Why?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Mention something you’re </a:t>
            </a:r>
            <a:r>
              <a:rPr lang="en-US" sz="2400" b="1" dirty="0">
                <a:solidFill>
                  <a:schemeClr val="accent1"/>
                </a:solidFill>
              </a:rPr>
              <a:t>interested in doing</a:t>
            </a:r>
            <a:r>
              <a:rPr lang="en-US" sz="2400" dirty="0"/>
              <a:t>.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Convince your coworkers to </a:t>
            </a:r>
            <a:r>
              <a:rPr lang="en-US" sz="2400" b="1" dirty="0">
                <a:solidFill>
                  <a:schemeClr val="accent1"/>
                </a:solidFill>
              </a:rPr>
              <a:t>start doing </a:t>
            </a:r>
            <a:r>
              <a:rPr lang="en-US" sz="2400" dirty="0"/>
              <a:t>it as well.</a:t>
            </a:r>
          </a:p>
        </p:txBody>
      </p:sp>
      <p:pic>
        <p:nvPicPr>
          <p:cNvPr id="3074" name="Picture 2" descr="https://delasotapsicologa.com/wp-content/uploads/2020/11/hobbies-1140x76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3" t="1137" r="5609" b="55011"/>
          <a:stretch/>
        </p:blipFill>
        <p:spPr bwMode="auto">
          <a:xfrm>
            <a:off x="60961" y="3837062"/>
            <a:ext cx="6128718" cy="214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delasotapsicologa.com/wp-content/uploads/2020/11/hobbies-1140x76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4" t="47785" r="10406" b="8476"/>
          <a:stretch/>
        </p:blipFill>
        <p:spPr bwMode="auto">
          <a:xfrm>
            <a:off x="6189679" y="3842539"/>
            <a:ext cx="5953873" cy="213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09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CA204DFEB8BB4A92E5DEE43495B4AA" ma:contentTypeVersion="6" ma:contentTypeDescription="Create a new document." ma:contentTypeScope="" ma:versionID="3c879a102db15102449442b42164b676">
  <xsd:schema xmlns:xsd="http://www.w3.org/2001/XMLSchema" xmlns:xs="http://www.w3.org/2001/XMLSchema" xmlns:p="http://schemas.microsoft.com/office/2006/metadata/properties" xmlns:ns2="280a50ab-7f74-4c76-b032-ed5325d1a685" xmlns:ns3="ba0c9d4c-a9d5-434c-9ec1-ae5356caa811" targetNamespace="http://schemas.microsoft.com/office/2006/metadata/properties" ma:root="true" ma:fieldsID="e176c50c130228a30942bbd9895e8dac" ns2:_="" ns3:_="">
    <xsd:import namespace="280a50ab-7f74-4c76-b032-ed5325d1a685"/>
    <xsd:import namespace="ba0c9d4c-a9d5-434c-9ec1-ae5356caa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a50ab-7f74-4c76-b032-ed5325d1a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c9d4c-a9d5-434c-9ec1-ae5356caa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3C3DB0-E03C-43BA-86A2-9B5C9E16DFF7}"/>
</file>

<file path=customXml/itemProps2.xml><?xml version="1.0" encoding="utf-8"?>
<ds:datastoreItem xmlns:ds="http://schemas.openxmlformats.org/officeDocument/2006/customXml" ds:itemID="{5103B6BF-B446-4E1A-840D-D52B1DE967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EA38D8-4C6D-4E7D-B8CB-9ABA1AD6054D}">
  <ds:schemaRefs>
    <ds:schemaRef ds:uri="http://www.w3.org/XML/1998/namespace"/>
    <ds:schemaRef ds:uri="fe7cff49-1afe-48e9-943d-43f7e7fe69d0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25750027-08e6-41d1-8109-3a25433f8b87"/>
    <ds:schemaRef ds:uri="http://purl.org/dc/dcmitype/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361</Words>
  <Application>Microsoft Office PowerPoint</Application>
  <PresentationFormat>Widescreen</PresentationFormat>
  <Paragraphs>70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Likes and dislikes</vt:lpstr>
      <vt:lpstr>Likes and dislikes</vt:lpstr>
      <vt:lpstr>Gerunds</vt:lpstr>
      <vt:lpstr>When do we use gerunds?</vt:lpstr>
      <vt:lpstr>Complete the next sentences</vt:lpstr>
      <vt:lpstr>Persuade your coworker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Ariane mariana Mendoza santa cruz</dc:creator>
  <cp:lastModifiedBy>Ariane mariana Mendoza santa cruz</cp:lastModifiedBy>
  <cp:revision>1</cp:revision>
  <dcterms:created xsi:type="dcterms:W3CDTF">2023-06-26T18:42:04Z</dcterms:created>
  <dcterms:modified xsi:type="dcterms:W3CDTF">2023-06-26T18:53:24Z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0x01010009CA204DFEB8BB4A92E5DEE43495B4AA</vt:lpwstr>
  </property>
  <property fmtid="{D5CDD505-2E9C-101B-9397-08002B2CF9AE}" pid="3" name="Order">
    <vt:r8>34600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