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4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80F7B-59A2-47BD-85FC-E33A3C67F466}" v="2" dt="2023-06-26T21:10:14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696" autoAdjust="0"/>
  </p:normalViewPr>
  <p:slideViewPr>
    <p:cSldViewPr snapToGrid="0">
      <p:cViewPr varScale="1">
        <p:scale>
          <a:sx n="51" d="100"/>
          <a:sy n="51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9BE80F7B-59A2-47BD-85FC-E33A3C67F466}"/>
    <pc:docChg chg="custSel addSld modSld">
      <pc:chgData name="Ariane mariana Mendoza santa cruz" userId="8f6cb26a-15a4-4782-98b2-5b116b4e55c4" providerId="ADAL" clId="{9BE80F7B-59A2-47BD-85FC-E33A3C67F466}" dt="2023-06-26T21:21:34.420" v="811" actId="20577"/>
      <pc:docMkLst>
        <pc:docMk/>
      </pc:docMkLst>
      <pc:sldChg chg="modNotesTx">
        <pc:chgData name="Ariane mariana Mendoza santa cruz" userId="8f6cb26a-15a4-4782-98b2-5b116b4e55c4" providerId="ADAL" clId="{9BE80F7B-59A2-47BD-85FC-E33A3C67F466}" dt="2023-06-26T19:23:26.752" v="1"/>
        <pc:sldMkLst>
          <pc:docMk/>
          <pc:sldMk cId="1369826781" sldId="263"/>
        </pc:sldMkLst>
      </pc:sldChg>
      <pc:sldChg chg="addSp modSp new mod setBg modNotesTx">
        <pc:chgData name="Ariane mariana Mendoza santa cruz" userId="8f6cb26a-15a4-4782-98b2-5b116b4e55c4" providerId="ADAL" clId="{9BE80F7B-59A2-47BD-85FC-E33A3C67F466}" dt="2023-06-26T21:21:34.420" v="811" actId="20577"/>
        <pc:sldMkLst>
          <pc:docMk/>
          <pc:sldMk cId="880240169" sldId="264"/>
        </pc:sldMkLst>
        <pc:spChg chg="mod">
          <ac:chgData name="Ariane mariana Mendoza santa cruz" userId="8f6cb26a-15a4-4782-98b2-5b116b4e55c4" providerId="ADAL" clId="{9BE80F7B-59A2-47BD-85FC-E33A3C67F466}" dt="2023-06-26T21:21:34.420" v="811" actId="20577"/>
          <ac:spMkLst>
            <pc:docMk/>
            <pc:sldMk cId="880240169" sldId="264"/>
            <ac:spMk id="2" creationId="{8D05FA46-CB7E-8783-0608-9BCBD05F8619}"/>
          </ac:spMkLst>
        </pc:spChg>
        <pc:spChg chg="mod">
          <ac:chgData name="Ariane mariana Mendoza santa cruz" userId="8f6cb26a-15a4-4782-98b2-5b116b4e55c4" providerId="ADAL" clId="{9BE80F7B-59A2-47BD-85FC-E33A3C67F466}" dt="2023-06-26T21:20:59.807" v="750" actId="27636"/>
          <ac:spMkLst>
            <pc:docMk/>
            <pc:sldMk cId="880240169" sldId="264"/>
            <ac:spMk id="3" creationId="{E8C83998-CAD2-194C-116C-253551F88822}"/>
          </ac:spMkLst>
        </pc:spChg>
        <pc:spChg chg="add mod">
          <ac:chgData name="Ariane mariana Mendoza santa cruz" userId="8f6cb26a-15a4-4782-98b2-5b116b4e55c4" providerId="ADAL" clId="{9BE80F7B-59A2-47BD-85FC-E33A3C67F466}" dt="2023-06-26T21:21:10.130" v="754" actId="27636"/>
          <ac:spMkLst>
            <pc:docMk/>
            <pc:sldMk cId="880240169" sldId="264"/>
            <ac:spMk id="4" creationId="{FD8D75BA-F33E-F3CB-D646-2CCED51889DA}"/>
          </ac:spMkLst>
        </pc:spChg>
        <pc:spChg chg="add">
          <ac:chgData name="Ariane mariana Mendoza santa cruz" userId="8f6cb26a-15a4-4782-98b2-5b116b4e55c4" providerId="ADAL" clId="{9BE80F7B-59A2-47BD-85FC-E33A3C67F466}" dt="2023-06-26T21:12:55.787" v="712" actId="26606"/>
          <ac:spMkLst>
            <pc:docMk/>
            <pc:sldMk cId="880240169" sldId="264"/>
            <ac:spMk id="10" creationId="{BACC6370-2D7E-4714-9D71-7542949D7D5D}"/>
          </ac:spMkLst>
        </pc:spChg>
        <pc:spChg chg="add">
          <ac:chgData name="Ariane mariana Mendoza santa cruz" userId="8f6cb26a-15a4-4782-98b2-5b116b4e55c4" providerId="ADAL" clId="{9BE80F7B-59A2-47BD-85FC-E33A3C67F466}" dt="2023-06-26T21:12:55.787" v="712" actId="26606"/>
          <ac:spMkLst>
            <pc:docMk/>
            <pc:sldMk cId="880240169" sldId="264"/>
            <ac:spMk id="12" creationId="{F68B3F68-107C-434F-AA38-110D5EA91B85}"/>
          </ac:spMkLst>
        </pc:spChg>
        <pc:spChg chg="add">
          <ac:chgData name="Ariane mariana Mendoza santa cruz" userId="8f6cb26a-15a4-4782-98b2-5b116b4e55c4" providerId="ADAL" clId="{9BE80F7B-59A2-47BD-85FC-E33A3C67F466}" dt="2023-06-26T21:12:55.787" v="712" actId="26606"/>
          <ac:spMkLst>
            <pc:docMk/>
            <pc:sldMk cId="880240169" sldId="264"/>
            <ac:spMk id="14" creationId="{AAD0DBB9-1A4B-4391-81D4-CB19F9AB918A}"/>
          </ac:spMkLst>
        </pc:spChg>
        <pc:spChg chg="add">
          <ac:chgData name="Ariane mariana Mendoza santa cruz" userId="8f6cb26a-15a4-4782-98b2-5b116b4e55c4" providerId="ADAL" clId="{9BE80F7B-59A2-47BD-85FC-E33A3C67F466}" dt="2023-06-26T21:12:55.787" v="712" actId="26606"/>
          <ac:spMkLst>
            <pc:docMk/>
            <pc:sldMk cId="880240169" sldId="264"/>
            <ac:spMk id="16" creationId="{063BBA22-50EA-4C4D-BE05-F1CE4E63AA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5D286-F51B-455E-B53C-993D256C824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864C-532C-48F9-96B7-6F439D43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want </a:t>
            </a:r>
            <a:r>
              <a:rPr lang="en-US" b="1" baseline="0" dirty="0"/>
              <a:t>to do </a:t>
            </a:r>
            <a:r>
              <a:rPr lang="en-US" baseline="0" dirty="0"/>
              <a:t>after class?</a:t>
            </a:r>
            <a:endParaRPr lang="en-US" dirty="0"/>
          </a:p>
          <a:p>
            <a:r>
              <a:rPr lang="en-US" dirty="0"/>
              <a:t>What did you decide </a:t>
            </a:r>
            <a:r>
              <a:rPr lang="en-US" b="1" dirty="0"/>
              <a:t>not to do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2ADE-B8C0-4596-94B3-324CFCCCE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2ADE-B8C0-4596-94B3-324CFCCCE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It is important to stay calm in stressful situations.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was happy to receive an award.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am eager to learn new languages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movie was too scary to watch alone.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 is kind enough to help anyone in need.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 succeed in life, one must work hard.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weather is perfect to go for a walk.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It was very generous to donate her time and money to the cause.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should practice regularly to improve your writing skills.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She decided to quit her job to pursue her passion.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864C-532C-48F9-96B7-6F439D435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hate to do?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would</a:t>
            </a:r>
            <a:r>
              <a:rPr lang="en-US" baseline="0" dirty="0"/>
              <a:t> like/love/hate to do on weekends?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B864C-532C-48F9-96B7-6F439D435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keep track of</a:t>
            </a:r>
          </a:p>
          <a:p>
            <a:pPr marL="228600" indent="-228600">
              <a:buAutoNum type="arabicPeriod"/>
            </a:pPr>
            <a:r>
              <a:rPr lang="en-US" dirty="0"/>
              <a:t>to live; to buy</a:t>
            </a:r>
          </a:p>
          <a:p>
            <a:r>
              <a:rPr lang="en-US" dirty="0"/>
              <a:t>3. To avoid</a:t>
            </a:r>
          </a:p>
          <a:p>
            <a:r>
              <a:rPr lang="en-US" dirty="0"/>
              <a:t>4. to invest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5.</a:t>
            </a:r>
            <a:r>
              <a:rPr lang="en-US" baseline="0" dirty="0"/>
              <a:t> To put</a:t>
            </a:r>
            <a:endParaRPr lang="en-US" dirty="0"/>
          </a:p>
          <a:p>
            <a:r>
              <a:rPr lang="en-US" dirty="0"/>
              <a:t>6. to cut down on</a:t>
            </a:r>
          </a:p>
          <a:p>
            <a:r>
              <a:rPr lang="en-US" dirty="0"/>
              <a:t>7. To boost, to pay</a:t>
            </a:r>
          </a:p>
          <a:p>
            <a:r>
              <a:rPr lang="en-US" dirty="0"/>
              <a:t>8. to buy</a:t>
            </a:r>
          </a:p>
          <a:p>
            <a:r>
              <a:rPr lang="en-US" dirty="0"/>
              <a:t>9. to receive</a:t>
            </a:r>
          </a:p>
          <a:p>
            <a:r>
              <a:rPr lang="en-US" dirty="0"/>
              <a:t>10. to inherit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2ADE-B8C0-4596-94B3-324CFCCCE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</a:t>
            </a:r>
            <a:r>
              <a:rPr lang="en-US" baseline="0" dirty="0"/>
              <a:t> property: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U.S. state-level legal distinction that designates a married individual's assets.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income and any real or personal property acquired by either spouse during a marriage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considered community property and thus belong to both partners of the marriage. </a:t>
            </a:r>
            <a:r>
              <a:rPr lang="en-US" dirty="0" err="1"/>
              <a:t>Bienes</a:t>
            </a:r>
            <a:r>
              <a:rPr lang="en-US" dirty="0"/>
              <a:t> </a:t>
            </a:r>
            <a:r>
              <a:rPr lang="en-US" dirty="0" err="1"/>
              <a:t>mancomunados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72ADE-B8C0-4596-94B3-324CFCCCE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E96D-422D-4F87-62F9-D73BCFDA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D42E-9AB2-842B-EE93-A8EB9AF0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A6FF-8CED-54FF-FEAC-9394AA88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7E07-277B-505D-9ADB-55CA2E37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FAA1-3912-C819-0FBB-04FBE5F0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39B5-64AF-5040-9B82-C36CBA3C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853E-8F0E-3722-4223-3F1CA6A1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831E-1692-84B7-5F87-749FAFFA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4B01-F320-F935-85BD-56CDC061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4A6E-BB43-58D8-33B4-F1C0ED9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2F8DE-EEE0-2A27-79FF-F8EAC5EB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756DE-33BC-7FD3-08DF-E3C9D2A0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4319-2674-B84E-C88C-7C980BF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7A9C-7172-0174-04C3-BB351402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6EB5-CD7D-A199-9126-9BAAFAF1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FA36-1C96-3F84-027B-D2EE8CEB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6D5E-B34B-677F-E367-D16221CD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09EA-B5A8-AD76-1193-2470D780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5C07-AA37-F8B7-77DC-FECC150F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B224-A34B-F5C4-70FF-3600CC0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27FA-58E2-D720-3CD4-71854E27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AC658-023A-773D-73C0-D1C2501B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756E-C9D2-A2DC-AF10-A3625E3D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6C12-9304-767C-168E-966C7C2C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A7F9-78C6-2A50-4600-2691BC9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128E-87FA-BAA3-95B5-9A921B1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1C83-DC14-A74B-3793-4EE624610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E9C5-EFB8-ED4D-1E39-09AE0C16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474F-E50B-A31B-D49A-5F8765C5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FF85-AF92-F586-7798-766771E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4649-3BA1-1623-8EE3-B9F640E7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F664-02C2-DB2B-BAC6-9F8661D0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FBD29-48FF-BCE3-729F-9A28A5A9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20FE-88DE-57CA-A043-05392C95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61680-A6EC-E993-AA24-2D446B22D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E42D-5B95-C4CA-8BF3-ABA2EE745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368E-2D6E-5990-8D84-B595A19C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924E4-5154-9BEC-32C0-B9FE1FE3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9036B-1318-840C-3670-0589EF64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968-36E8-64E1-9C00-81AECDE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34A2-7F7A-47E9-615E-B929FCEB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DB5D9-62DB-99E1-58F8-54200459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7C8B-0FFB-923F-E044-FFF5577E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2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DFDE5-A229-77CF-7B1D-FBB2B996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570DA-F351-BB86-E0E6-F8385006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6A09-B97C-8B63-5CC9-AF1B8EFC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906A-ACD2-7656-7A6D-924366A3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863B-BCA6-C85C-599F-F5E4333B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0E00-4E3B-9E2C-9C13-6095DB0C6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EF096-A4CB-35B3-6C3E-28A20D27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062B3-332A-55E8-F3C8-9323616C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638B8-FCFE-2483-61BA-8277AE3E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1005-93EC-A13C-968A-6171B350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C6C1D-BBC3-A05C-5F7C-B5127ABCE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35646-DBD7-275F-94E8-1BB01779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A88A7-790D-1F3E-5B23-A4730227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3492-498F-D017-F25A-79B20F22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E742-91B4-7142-A420-E210BF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03D52-EEFC-3F17-13E3-61AF5FAF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262A-A320-2B47-7A4A-9E810C5D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4E85-479C-DFFA-8652-37D667609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1EE6-717C-41DB-981A-8EC0B1C40215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8D40-25DF-08D7-EBE7-A708BA5D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431F-990D-4AA7-E156-2FD36295D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DEA7E-FE81-4C31-947E-494A51F66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F9555-ED4F-CD9E-76F4-23062E022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33F0A-000E-7B92-89A5-17550167F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04. Infinitives</a:t>
            </a:r>
          </a:p>
        </p:txBody>
      </p:sp>
    </p:spTree>
    <p:extLst>
      <p:ext uri="{BB962C8B-B14F-4D97-AF65-F5344CB8AC3E}">
        <p14:creationId xmlns:p14="http://schemas.microsoft.com/office/powerpoint/2010/main" val="5907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476" y="469789"/>
            <a:ext cx="5007758" cy="1655483"/>
          </a:xfrm>
        </p:spPr>
        <p:txBody>
          <a:bodyPr anchor="b">
            <a:normAutofit/>
          </a:bodyPr>
          <a:lstStyle/>
          <a:p>
            <a:r>
              <a:rPr lang="en-US" sz="4000" dirty="0"/>
              <a:t>Finances</a:t>
            </a:r>
          </a:p>
        </p:txBody>
      </p:sp>
      <p:pic>
        <p:nvPicPr>
          <p:cNvPr id="1026" name="Picture 2" descr="https://oscarlessons.com/wp-content/uploads/2021/07/money-2724241_1920-1024x6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7" r="31" b="-2"/>
          <a:stretch/>
        </p:blipFill>
        <p:spPr bwMode="auto">
          <a:xfrm>
            <a:off x="-2019282" y="429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476" y="2398690"/>
            <a:ext cx="4766743" cy="354026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Do you save money?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financial</a:t>
            </a:r>
            <a:r>
              <a:rPr lang="es-MX" sz="2000" dirty="0"/>
              <a:t> </a:t>
            </a:r>
            <a:r>
              <a:rPr lang="es-MX" sz="2000" dirty="0" err="1"/>
              <a:t>advice</a:t>
            </a:r>
            <a:r>
              <a:rPr lang="es-MX" sz="2000" dirty="0"/>
              <a:t> </a:t>
            </a:r>
            <a:r>
              <a:rPr lang="es-MX" sz="2000" dirty="0" err="1"/>
              <a:t>would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give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your</a:t>
            </a:r>
            <a:r>
              <a:rPr lang="es-MX" sz="2000" dirty="0"/>
              <a:t> </a:t>
            </a:r>
            <a:r>
              <a:rPr lang="es-MX" sz="2000" dirty="0" err="1"/>
              <a:t>younger</a:t>
            </a:r>
            <a:r>
              <a:rPr lang="es-MX" sz="2000" dirty="0"/>
              <a:t> </a:t>
            </a:r>
            <a:r>
              <a:rPr lang="es-MX" sz="2000" dirty="0" err="1"/>
              <a:t>self</a:t>
            </a:r>
            <a:r>
              <a:rPr lang="es-MX" sz="2000" dirty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What are some bad money habits you could stop in order to save more for the future?</a:t>
            </a:r>
          </a:p>
          <a:p>
            <a:pPr marL="0" indent="0">
              <a:buNone/>
            </a:pPr>
            <a:endParaRPr lang="es-MX" sz="18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MX" sz="1400" dirty="0" err="1"/>
              <a:t>Payroll</a:t>
            </a:r>
            <a:r>
              <a:rPr lang="es-MX" sz="1400" dirty="0"/>
              <a:t>: </a:t>
            </a:r>
            <a:r>
              <a:rPr lang="es-MX" sz="1400" dirty="0" err="1"/>
              <a:t>salary</a:t>
            </a:r>
            <a:endParaRPr lang="es-MX" sz="1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MX" sz="1400" dirty="0" err="1"/>
              <a:t>Withdraw</a:t>
            </a:r>
            <a:r>
              <a:rPr lang="es-MX" sz="1400" dirty="0"/>
              <a:t>: </a:t>
            </a:r>
            <a:r>
              <a:rPr lang="es-MX" sz="1400" dirty="0" err="1"/>
              <a:t>take</a:t>
            </a:r>
            <a:r>
              <a:rPr lang="es-MX" sz="1400" dirty="0"/>
              <a:t> </a:t>
            </a:r>
            <a:r>
              <a:rPr lang="es-MX" sz="1400" dirty="0" err="1"/>
              <a:t>money</a:t>
            </a:r>
            <a:r>
              <a:rPr lang="es-MX" sz="1400" dirty="0"/>
              <a:t> </a:t>
            </a:r>
            <a:r>
              <a:rPr lang="es-MX" sz="1400" dirty="0" err="1"/>
              <a:t>from</a:t>
            </a:r>
            <a:r>
              <a:rPr lang="es-MX" sz="1400" dirty="0"/>
              <a:t> </a:t>
            </a:r>
            <a:r>
              <a:rPr lang="es-MX" sz="1400" dirty="0" err="1"/>
              <a:t>your</a:t>
            </a:r>
            <a:r>
              <a:rPr lang="es-MX" sz="1400" dirty="0"/>
              <a:t> </a:t>
            </a:r>
            <a:r>
              <a:rPr lang="es-MX" sz="1400" dirty="0" err="1"/>
              <a:t>bank</a:t>
            </a:r>
            <a:r>
              <a:rPr lang="es-MX" sz="1400" dirty="0"/>
              <a:t> </a:t>
            </a:r>
            <a:r>
              <a:rPr lang="es-MX" sz="1400" dirty="0" err="1"/>
              <a:t>account</a:t>
            </a:r>
            <a:endParaRPr lang="es-MX" sz="1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s-MX" sz="1400" dirty="0" err="1"/>
              <a:t>Ant</a:t>
            </a:r>
            <a:r>
              <a:rPr lang="es-MX" sz="1400" dirty="0"/>
              <a:t> expenses: </a:t>
            </a:r>
            <a:r>
              <a:rPr lang="es-MX" sz="1400" dirty="0" err="1"/>
              <a:t>small</a:t>
            </a:r>
            <a:r>
              <a:rPr lang="es-MX" sz="1400" dirty="0"/>
              <a:t> expenses </a:t>
            </a:r>
            <a:r>
              <a:rPr lang="es-MX" sz="1400" dirty="0" err="1"/>
              <a:t>on</a:t>
            </a:r>
            <a:r>
              <a:rPr lang="es-MX" sz="1400" dirty="0"/>
              <a:t> </a:t>
            </a:r>
            <a:r>
              <a:rPr lang="es-MX" sz="1400" dirty="0" err="1"/>
              <a:t>unnnecesary</a:t>
            </a:r>
            <a:r>
              <a:rPr lang="es-MX" sz="1400" dirty="0"/>
              <a:t> </a:t>
            </a:r>
            <a:r>
              <a:rPr lang="es-MX" sz="1400" dirty="0" err="1"/>
              <a:t>things</a:t>
            </a:r>
            <a:endParaRPr lang="es-MX" sz="14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Infinitives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 infinitive is the "to" form of the verb. You can also use an infinitive as the subject, the complement, or the object of a sentence.</a:t>
            </a:r>
          </a:p>
          <a:p>
            <a:pPr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To learn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is important. </a:t>
            </a:r>
            <a:r>
              <a:rPr lang="en-US" i="1" dirty="0">
                <a:ea typeface="+mn-lt"/>
                <a:cs typeface="+mn-lt"/>
              </a:rPr>
              <a:t>subject of sentence</a:t>
            </a:r>
            <a:endParaRPr lang="en-US" dirty="0"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ea typeface="+mn-lt"/>
                <a:cs typeface="+mn-lt"/>
              </a:rPr>
              <a:t>The most important thing is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to learn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i="1" dirty="0">
                <a:ea typeface="+mn-lt"/>
                <a:cs typeface="+mn-lt"/>
              </a:rPr>
              <a:t>complement of sentence</a:t>
            </a:r>
            <a:endParaRPr lang="en-US" dirty="0"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ea typeface="+mn-lt"/>
                <a:cs typeface="+mn-lt"/>
              </a:rPr>
              <a:t>He wants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to learn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i="1" dirty="0">
                <a:ea typeface="+mn-lt"/>
                <a:cs typeface="+mn-lt"/>
              </a:rPr>
              <a:t>object of sentence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Infinitives can be made negative by adding "not."</a:t>
            </a:r>
            <a:endParaRPr lang="en-US" dirty="0">
              <a:cs typeface="Calibri" panose="020F0502020204030204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ea typeface="+mn-lt"/>
                <a:cs typeface="+mn-lt"/>
              </a:rPr>
              <a:t>I decided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not to go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>
              <a:buClr>
                <a:schemeClr val="accent1"/>
              </a:buClr>
            </a:pPr>
            <a:r>
              <a:rPr lang="en-US" dirty="0">
                <a:ea typeface="+mn-lt"/>
                <a:cs typeface="+mn-lt"/>
              </a:rPr>
              <a:t>The most important thing is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not to give up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chemeClr val="accent1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800" dirty="0"/>
              <a:t>Infinitives can be used after agree, ask, decide, manage, refuse, want, among other.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8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When</a:t>
            </a:r>
            <a:r>
              <a:rPr lang="es-MX" dirty="0"/>
              <a:t> do </a:t>
            </a:r>
            <a:r>
              <a:rPr lang="es-MX" dirty="0" err="1"/>
              <a:t>we</a:t>
            </a:r>
            <a:r>
              <a:rPr lang="es-MX" dirty="0"/>
              <a:t> use </a:t>
            </a:r>
            <a:r>
              <a:rPr lang="es-MX" dirty="0" err="1"/>
              <a:t>infinitives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>
                <a:cs typeface="Calibri"/>
              </a:rPr>
              <a:t>After adjectives: This chair is </a:t>
            </a:r>
            <a:r>
              <a:rPr lang="en-US" dirty="0" err="1">
                <a:cs typeface="Calibri"/>
              </a:rPr>
              <a:t>unconfortable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to sit </a:t>
            </a:r>
            <a:r>
              <a:rPr lang="en-US" dirty="0">
                <a:cs typeface="Calibri"/>
              </a:rPr>
              <a:t>on. </a:t>
            </a:r>
          </a:p>
          <a:p>
            <a:pPr>
              <a:buClr>
                <a:schemeClr val="accent1"/>
              </a:buClr>
            </a:pPr>
            <a:r>
              <a:rPr lang="en-US" dirty="0">
                <a:cs typeface="Calibri"/>
              </a:rPr>
              <a:t>To give a reason: I drink water </a:t>
            </a:r>
            <a:r>
              <a:rPr lang="en-US" b="1" dirty="0">
                <a:cs typeface="Calibri"/>
              </a:rPr>
              <a:t>to </a:t>
            </a:r>
            <a:r>
              <a:rPr lang="en-US" b="1" dirty="0" err="1">
                <a:cs typeface="Calibri"/>
              </a:rPr>
              <a:t>hidrate</a:t>
            </a:r>
            <a:r>
              <a:rPr lang="en-US" dirty="0">
                <a:cs typeface="Calibri"/>
              </a:rPr>
              <a:t>.</a:t>
            </a:r>
          </a:p>
          <a:p>
            <a:pPr>
              <a:buClr>
                <a:schemeClr val="accent1"/>
              </a:buClr>
            </a:pPr>
            <a:r>
              <a:rPr lang="en-US" dirty="0">
                <a:cs typeface="Calibri"/>
              </a:rPr>
              <a:t>After these verbs: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385BF6-62B0-4163-8AF3-44173380F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7204"/>
              </p:ext>
            </p:extLst>
          </p:nvPr>
        </p:nvGraphicFramePr>
        <p:xfrm>
          <a:off x="798042" y="3429000"/>
          <a:ext cx="10595915" cy="274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733">
                  <a:extLst>
                    <a:ext uri="{9D8B030D-6E8A-4147-A177-3AD203B41FA5}">
                      <a16:colId xmlns:a16="http://schemas.microsoft.com/office/drawing/2014/main" val="1848680481"/>
                    </a:ext>
                  </a:extLst>
                </a:gridCol>
                <a:gridCol w="1576397">
                  <a:extLst>
                    <a:ext uri="{9D8B030D-6E8A-4147-A177-3AD203B41FA5}">
                      <a16:colId xmlns:a16="http://schemas.microsoft.com/office/drawing/2014/main" val="2607183054"/>
                    </a:ext>
                  </a:extLst>
                </a:gridCol>
                <a:gridCol w="1541288">
                  <a:extLst>
                    <a:ext uri="{9D8B030D-6E8A-4147-A177-3AD203B41FA5}">
                      <a16:colId xmlns:a16="http://schemas.microsoft.com/office/drawing/2014/main" val="668089892"/>
                    </a:ext>
                  </a:extLst>
                </a:gridCol>
                <a:gridCol w="1576397">
                  <a:extLst>
                    <a:ext uri="{9D8B030D-6E8A-4147-A177-3AD203B41FA5}">
                      <a16:colId xmlns:a16="http://schemas.microsoft.com/office/drawing/2014/main" val="2532466962"/>
                    </a:ext>
                  </a:extLst>
                </a:gridCol>
                <a:gridCol w="1506179">
                  <a:extLst>
                    <a:ext uri="{9D8B030D-6E8A-4147-A177-3AD203B41FA5}">
                      <a16:colId xmlns:a16="http://schemas.microsoft.com/office/drawing/2014/main" val="901647402"/>
                    </a:ext>
                  </a:extLst>
                </a:gridCol>
                <a:gridCol w="1277970">
                  <a:extLst>
                    <a:ext uri="{9D8B030D-6E8A-4147-A177-3AD203B41FA5}">
                      <a16:colId xmlns:a16="http://schemas.microsoft.com/office/drawing/2014/main" val="3870058816"/>
                    </a:ext>
                  </a:extLst>
                </a:gridCol>
                <a:gridCol w="1593951">
                  <a:extLst>
                    <a:ext uri="{9D8B030D-6E8A-4147-A177-3AD203B41FA5}">
                      <a16:colId xmlns:a16="http://schemas.microsoft.com/office/drawing/2014/main" val="2861040420"/>
                    </a:ext>
                  </a:extLst>
                </a:gridCol>
              </a:tblGrid>
              <a:tr h="68699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agree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deserve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fail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manage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offer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vow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wait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03479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appear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demand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get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learn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plan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tend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yearn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79243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arrange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decide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happen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intend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pretend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swear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threaten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6609"/>
                  </a:ext>
                </a:extLst>
              </a:tr>
              <a:tr h="686991"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care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claim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hesitate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hope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refuse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seem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want</a:t>
                      </a:r>
                    </a:p>
                  </a:txBody>
                  <a:tcPr marL="126393" marR="126393" marT="63196" marB="63196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04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4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FA46-CB7E-8783-0608-9BCBD05F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Fill in the 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3998-CAD2-194C-116C-253551F8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6" y="2114939"/>
            <a:ext cx="8415895" cy="4188085"/>
          </a:xfrm>
        </p:spPr>
        <p:txBody>
          <a:bodyPr>
            <a:normAutofit fontScale="92500" lnSpcReduction="10000"/>
          </a:bodyPr>
          <a:lstStyle/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______ calm in stressful situations.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 was happy ______ an award.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am eager ______ new languages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movie was too scary ______ alone.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is kind enough ______ anyone in need.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 in life, one must work hard.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weather is perfect ______ for a walk.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was very generous ______ her time and money to the cause.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should practice regularly ______ your writing skills.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rabicPeriod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 decided ______ her job to pursue her passion.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8D75BA-F33E-F3CB-D646-2CCED51889DA}"/>
              </a:ext>
            </a:extLst>
          </p:cNvPr>
          <p:cNvSpPr txBox="1">
            <a:spLocks/>
          </p:cNvSpPr>
          <p:nvPr/>
        </p:nvSpPr>
        <p:spPr>
          <a:xfrm>
            <a:off x="9704006" y="2114939"/>
            <a:ext cx="2049843" cy="4188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go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succeed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receive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stay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learn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donate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watch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help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quit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</a:t>
            </a:r>
          </a:p>
          <a:p>
            <a:pPr marL="493776" indent="-493776" defTabSz="877824">
              <a:spcBef>
                <a:spcPts val="960"/>
              </a:spcBef>
              <a:buFont typeface="+mj-lt"/>
              <a:buAutoNum type="alphaLcParenR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802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Infinitives, would like/love/hate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expressions would like, would love, and would hate are also followed by an infinitive.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Would you like </a:t>
            </a:r>
            <a:r>
              <a:rPr lang="en-US" sz="2400" b="1" dirty="0"/>
              <a:t>to save </a:t>
            </a:r>
            <a:r>
              <a:rPr lang="en-US" sz="2400" dirty="0"/>
              <a:t>more?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would love </a:t>
            </a:r>
            <a:r>
              <a:rPr lang="en-US" sz="2400" b="1" dirty="0"/>
              <a:t>to organize </a:t>
            </a:r>
            <a:r>
              <a:rPr lang="en-US" sz="2400" dirty="0"/>
              <a:t>my expenses.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 would hate </a:t>
            </a:r>
            <a:r>
              <a:rPr lang="en-US" sz="2400" b="1" dirty="0"/>
              <a:t>to lose </a:t>
            </a:r>
            <a:r>
              <a:rPr lang="en-US" sz="2400" dirty="0"/>
              <a:t>money.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2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090085"/>
          </a:xfrm>
        </p:spPr>
        <p:txBody>
          <a:bodyPr anchor="b">
            <a:normAutofit/>
          </a:bodyPr>
          <a:lstStyle/>
          <a:p>
            <a:r>
              <a:rPr lang="es-MX" sz="5400" dirty="0"/>
              <a:t>Complete </a:t>
            </a:r>
            <a:r>
              <a:rPr lang="es-MX" sz="5400" dirty="0" err="1"/>
              <a:t>the</a:t>
            </a:r>
            <a:r>
              <a:rPr lang="es-MX" sz="5400" dirty="0"/>
              <a:t> </a:t>
            </a:r>
            <a:r>
              <a:rPr lang="es-MX" sz="5400" dirty="0" err="1"/>
              <a:t>sentences</a:t>
            </a:r>
            <a:endParaRPr lang="en-US" sz="5400" dirty="0"/>
          </a:p>
        </p:txBody>
      </p:sp>
      <p:pic>
        <p:nvPicPr>
          <p:cNvPr id="5" name="Picture 4" descr="Old wrinkled hands with some coins">
            <a:extLst>
              <a:ext uri="{FF2B5EF4-FFF2-40B4-BE49-F238E27FC236}">
                <a16:creationId xmlns:a16="http://schemas.microsoft.com/office/drawing/2014/main" id="{20806D5A-2889-0FEB-E729-EEBCF1665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0" r="40736" b="-2"/>
          <a:stretch/>
        </p:blipFill>
        <p:spPr>
          <a:xfrm>
            <a:off x="-915080" y="0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816" y="1558977"/>
            <a:ext cx="8221056" cy="496983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Putting aside money is a priority for us right now. We need  ______ (keep track of) our expenses.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It’s not that difficult ______(live) within your means. If you can’t afford ______ (buy) something, don’t buy it!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The bank manager explained the importance of paying our credit card balance on time. This is the best way ______ (avoid) fines.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If you come into money, I advise you ______ (invest) it instead of going on a spending spree.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In my opinion, having a lot of money doesn’t make you immoral. Money can be a positive thing if you decide ______ (put) it to good use.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How do you expect ______ (cut down on) your expenses if you keep overspending?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It’s not worth exploiting workers just ______ (boost) profits. Companies should refuse ______ (pay) them such low wages.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Supermarkets encourage people ______ (buy) products by offering them special deals.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Some people believe they deserve ______ (receive) an award for not spending money.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/>
              <a:t>If you happen ______ (inherit) some money, do not spend it all.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791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Financial advice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727" y="649480"/>
            <a:ext cx="7143551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 err="1"/>
              <a:t>Discuss</a:t>
            </a:r>
            <a:r>
              <a:rPr lang="es-MX" sz="2400" dirty="0"/>
              <a:t> </a:t>
            </a:r>
            <a:r>
              <a:rPr lang="es-MX" sz="2400" dirty="0" err="1"/>
              <a:t>with</a:t>
            </a:r>
            <a:r>
              <a:rPr lang="es-MX" sz="2400" dirty="0"/>
              <a:t> </a:t>
            </a:r>
            <a:r>
              <a:rPr lang="es-MX" sz="2400" dirty="0" err="1"/>
              <a:t>your</a:t>
            </a:r>
            <a:r>
              <a:rPr lang="es-MX" sz="2400" dirty="0"/>
              <a:t> </a:t>
            </a:r>
            <a:r>
              <a:rPr lang="es-MX" sz="2400" dirty="0" err="1"/>
              <a:t>classmates</a:t>
            </a:r>
            <a:r>
              <a:rPr lang="es-MX" sz="2400" dirty="0"/>
              <a:t> </a:t>
            </a:r>
            <a:r>
              <a:rPr lang="es-MX" sz="2400" dirty="0" err="1"/>
              <a:t>the</a:t>
            </a:r>
            <a:r>
              <a:rPr lang="es-MX" sz="2400" dirty="0"/>
              <a:t> </a:t>
            </a:r>
            <a:r>
              <a:rPr lang="es-MX" sz="2400" dirty="0" err="1"/>
              <a:t>following</a:t>
            </a:r>
            <a:r>
              <a:rPr lang="es-MX" sz="2400" dirty="0"/>
              <a:t> </a:t>
            </a:r>
            <a:r>
              <a:rPr lang="es-MX" sz="2400" dirty="0" err="1"/>
              <a:t>questions</a:t>
            </a:r>
            <a:r>
              <a:rPr lang="es-MX" sz="2400" dirty="0"/>
              <a:t>: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When you buy something, do you always buy insurance for it?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What are some effective ways to save money in our day to day lives?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Some people say you need money to make money. What do you think it means and do you agree or disagree?</a:t>
            </a:r>
          </a:p>
          <a:p>
            <a:pPr marL="457200" indent="-4572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/>
              <a:t>When you are in a relationship or married, you have to think about your partner’s financial situation. Do you openly talk about it?</a:t>
            </a:r>
          </a:p>
        </p:txBody>
      </p:sp>
    </p:spTree>
    <p:extLst>
      <p:ext uri="{BB962C8B-B14F-4D97-AF65-F5344CB8AC3E}">
        <p14:creationId xmlns:p14="http://schemas.microsoft.com/office/powerpoint/2010/main" val="20241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3E1BE-AC5D-45F9-805C-B5ADB3879AF3}"/>
</file>

<file path=customXml/itemProps2.xml><?xml version="1.0" encoding="utf-8"?>
<ds:datastoreItem xmlns:ds="http://schemas.openxmlformats.org/officeDocument/2006/customXml" ds:itemID="{3451B3D6-7FB8-4EF7-A711-0D4807BA8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33780-3530-47C7-BF67-4FD549C130D7}">
  <ds:schemaRefs>
    <ds:schemaRef ds:uri="fe7cff49-1afe-48e9-943d-43f7e7fe69d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25750027-08e6-41d1-8109-3a25433f8b87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925</Words>
  <Application>Microsoft Office PowerPoint</Application>
  <PresentationFormat>Widescreen</PresentationFormat>
  <Paragraphs>127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Finance</vt:lpstr>
      <vt:lpstr>Finances</vt:lpstr>
      <vt:lpstr>Infinitives</vt:lpstr>
      <vt:lpstr>When do we use infinitives?</vt:lpstr>
      <vt:lpstr>Fill in the blank</vt:lpstr>
      <vt:lpstr>Infinitives, would like/love/hate</vt:lpstr>
      <vt:lpstr>Complete the sentences</vt:lpstr>
      <vt:lpstr>Financial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2023-06-26T18:53:58Z</dcterms:created>
  <dcterms:modified xsi:type="dcterms:W3CDTF">2023-06-26T21:21:39Z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