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58" r:id="rId6"/>
    <p:sldId id="259" r:id="rId7"/>
    <p:sldId id="261" r:id="rId8"/>
    <p:sldId id="262" r:id="rId9"/>
    <p:sldId id="263" r:id="rId10"/>
    <p:sldId id="264" r:id="rId11"/>
    <p:sldId id="265"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9495" autoAdjust="0"/>
  </p:normalViewPr>
  <p:slideViewPr>
    <p:cSldViewPr snapToGrid="0">
      <p:cViewPr varScale="1">
        <p:scale>
          <a:sx n="109" d="100"/>
          <a:sy n="109" d="100"/>
        </p:scale>
        <p:origin x="114"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5F88FA-90A6-407E-A2F4-B0CE0434AA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70EB32F-9BE3-425B-AA60-B5AF264DCEAC}">
      <dgm:prSet custT="1"/>
      <dgm:spPr/>
      <dgm:t>
        <a:bodyPr/>
        <a:lstStyle/>
        <a:p>
          <a:pPr algn="ctr"/>
          <a:r>
            <a:rPr lang="en-US" sz="2000" dirty="0"/>
            <a:t>Last week • six weeks ago • since • How long • already • Yesterday • just • When • never • for</a:t>
          </a:r>
        </a:p>
      </dgm:t>
    </dgm:pt>
    <dgm:pt modelId="{7B3F8D11-3AC8-43FE-8BFE-499BE6891AF5}" type="parTrans" cxnId="{292D55E2-AA82-4CBD-BF0A-2E32F03A68D9}">
      <dgm:prSet/>
      <dgm:spPr/>
      <dgm:t>
        <a:bodyPr/>
        <a:lstStyle/>
        <a:p>
          <a:endParaRPr lang="en-US"/>
        </a:p>
      </dgm:t>
    </dgm:pt>
    <dgm:pt modelId="{D1580712-A846-4F1C-B657-B89DA0781362}" type="sibTrans" cxnId="{292D55E2-AA82-4CBD-BF0A-2E32F03A68D9}">
      <dgm:prSet/>
      <dgm:spPr/>
      <dgm:t>
        <a:bodyPr/>
        <a:lstStyle/>
        <a:p>
          <a:endParaRPr lang="en-US"/>
        </a:p>
      </dgm:t>
    </dgm:pt>
    <dgm:pt modelId="{8C212C95-7CC3-40A3-B17A-D3AE9DE23B76}">
      <dgm:prSet/>
      <dgm:spPr/>
      <dgm:t>
        <a:bodyPr/>
        <a:lstStyle/>
        <a:p>
          <a:pPr>
            <a:buClr>
              <a:srgbClr val="0070C0"/>
            </a:buClr>
            <a:buFont typeface="+mj-lt"/>
            <a:buAutoNum type="arabicPeriod"/>
          </a:pPr>
          <a:r>
            <a:rPr lang="en-US" dirty="0"/>
            <a:t>The nurse has _____ put a bandage on the boy’s ankle.</a:t>
          </a:r>
        </a:p>
      </dgm:t>
    </dgm:pt>
    <dgm:pt modelId="{8B6E16E7-4E96-4DBD-9F3F-20DACD283AE2}" type="parTrans" cxnId="{F559A1F5-A0A0-469D-8B69-03EA3BB22D71}">
      <dgm:prSet/>
      <dgm:spPr/>
      <dgm:t>
        <a:bodyPr/>
        <a:lstStyle/>
        <a:p>
          <a:endParaRPr lang="en-US"/>
        </a:p>
      </dgm:t>
    </dgm:pt>
    <dgm:pt modelId="{BA6D38D8-6F2C-4E61-BDC1-20741EF23ECF}" type="sibTrans" cxnId="{F559A1F5-A0A0-469D-8B69-03EA3BB22D71}">
      <dgm:prSet/>
      <dgm:spPr/>
      <dgm:t>
        <a:bodyPr/>
        <a:lstStyle/>
        <a:p>
          <a:endParaRPr lang="en-US"/>
        </a:p>
      </dgm:t>
    </dgm:pt>
    <dgm:pt modelId="{8B8A58D9-640E-41D4-9168-1215FA7590B5}">
      <dgm:prSet/>
      <dgm:spPr/>
      <dgm:t>
        <a:bodyPr/>
        <a:lstStyle/>
        <a:p>
          <a:pPr>
            <a:buClr>
              <a:srgbClr val="0070C0"/>
            </a:buClr>
            <a:buFont typeface="+mj-lt"/>
            <a:buAutoNum type="arabicPeriod"/>
          </a:pPr>
          <a:r>
            <a:rPr lang="en-US" dirty="0"/>
            <a:t>_____ has Simon had the cast on his arm?</a:t>
          </a:r>
        </a:p>
      </dgm:t>
    </dgm:pt>
    <dgm:pt modelId="{30BF5E36-906C-4A67-A438-5BC0B983212F}" type="parTrans" cxnId="{D649AAAE-455E-42A3-9DE4-2A9C701C4F52}">
      <dgm:prSet/>
      <dgm:spPr/>
      <dgm:t>
        <a:bodyPr/>
        <a:lstStyle/>
        <a:p>
          <a:endParaRPr lang="en-US"/>
        </a:p>
      </dgm:t>
    </dgm:pt>
    <dgm:pt modelId="{0CBB7BF4-0745-4A72-A6FC-4E006AB49F76}" type="sibTrans" cxnId="{D649AAAE-455E-42A3-9DE4-2A9C701C4F52}">
      <dgm:prSet/>
      <dgm:spPr/>
      <dgm:t>
        <a:bodyPr/>
        <a:lstStyle/>
        <a:p>
          <a:endParaRPr lang="en-US"/>
        </a:p>
      </dgm:t>
    </dgm:pt>
    <dgm:pt modelId="{D01281BD-FEA3-4825-A952-15A58D7AAA4D}">
      <dgm:prSet/>
      <dgm:spPr/>
      <dgm:t>
        <a:bodyPr/>
        <a:lstStyle/>
        <a:p>
          <a:pPr>
            <a:buClr>
              <a:srgbClr val="0070C0"/>
            </a:buClr>
            <a:buFont typeface="+mj-lt"/>
            <a:buAutoNum type="arabicPeriod"/>
          </a:pPr>
          <a:r>
            <a:rPr lang="en-US" dirty="0"/>
            <a:t>_____ did the nurse give the patient the injection?</a:t>
          </a:r>
        </a:p>
      </dgm:t>
    </dgm:pt>
    <dgm:pt modelId="{4D22FDC7-384C-4DBE-B4C4-422949F34494}" type="parTrans" cxnId="{A3CBFA5B-A8E7-49F4-9D41-078C150B2C7F}">
      <dgm:prSet/>
      <dgm:spPr/>
      <dgm:t>
        <a:bodyPr/>
        <a:lstStyle/>
        <a:p>
          <a:endParaRPr lang="en-US"/>
        </a:p>
      </dgm:t>
    </dgm:pt>
    <dgm:pt modelId="{0117B7CE-9480-4B21-ADE6-8844B802A8F4}" type="sibTrans" cxnId="{A3CBFA5B-A8E7-49F4-9D41-078C150B2C7F}">
      <dgm:prSet/>
      <dgm:spPr/>
      <dgm:t>
        <a:bodyPr/>
        <a:lstStyle/>
        <a:p>
          <a:endParaRPr lang="en-US"/>
        </a:p>
      </dgm:t>
    </dgm:pt>
    <dgm:pt modelId="{768770FE-F56A-4224-80E4-8B96C9726203}">
      <dgm:prSet/>
      <dgm:spPr/>
      <dgm:t>
        <a:bodyPr/>
        <a:lstStyle/>
        <a:p>
          <a:pPr>
            <a:buClr>
              <a:srgbClr val="0070C0"/>
            </a:buClr>
            <a:buFont typeface="+mj-lt"/>
            <a:buAutoNum type="arabicPeriod"/>
          </a:pPr>
          <a:r>
            <a:rPr lang="en-US" dirty="0"/>
            <a:t>The ambulance has _____ arrived. They are helping the injured man.</a:t>
          </a:r>
        </a:p>
      </dgm:t>
    </dgm:pt>
    <dgm:pt modelId="{04CBF62A-E2E7-4BFD-ACCB-B253345DB629}" type="parTrans" cxnId="{C94FDCD3-326F-4E5C-A4A0-082DF5D55717}">
      <dgm:prSet/>
      <dgm:spPr/>
      <dgm:t>
        <a:bodyPr/>
        <a:lstStyle/>
        <a:p>
          <a:endParaRPr lang="en-US"/>
        </a:p>
      </dgm:t>
    </dgm:pt>
    <dgm:pt modelId="{C1837163-A5FF-4216-AAFA-3B497A013379}" type="sibTrans" cxnId="{C94FDCD3-326F-4E5C-A4A0-082DF5D55717}">
      <dgm:prSet/>
      <dgm:spPr/>
      <dgm:t>
        <a:bodyPr/>
        <a:lstStyle/>
        <a:p>
          <a:endParaRPr lang="en-US"/>
        </a:p>
      </dgm:t>
    </dgm:pt>
    <dgm:pt modelId="{8898EDBE-7657-4D56-8DD3-CC11220FA111}">
      <dgm:prSet/>
      <dgm:spPr/>
      <dgm:t>
        <a:bodyPr/>
        <a:lstStyle/>
        <a:p>
          <a:pPr>
            <a:buClr>
              <a:srgbClr val="0070C0"/>
            </a:buClr>
            <a:buFont typeface="+mj-lt"/>
            <a:buAutoNum type="arabicPeriod"/>
          </a:pPr>
          <a:r>
            <a:rPr lang="en-US" dirty="0"/>
            <a:t>Mary has had stitches in her arm _____ her accident.</a:t>
          </a:r>
        </a:p>
      </dgm:t>
    </dgm:pt>
    <dgm:pt modelId="{6F86ED88-5F7B-4B09-A29A-3C5FC1E24A0A}" type="parTrans" cxnId="{58D08ABB-AC3A-4F41-A347-9B95CC609D05}">
      <dgm:prSet/>
      <dgm:spPr/>
      <dgm:t>
        <a:bodyPr/>
        <a:lstStyle/>
        <a:p>
          <a:endParaRPr lang="en-US"/>
        </a:p>
      </dgm:t>
    </dgm:pt>
    <dgm:pt modelId="{6B38DEEA-24E6-4343-8745-F13C7C90F7BE}" type="sibTrans" cxnId="{58D08ABB-AC3A-4F41-A347-9B95CC609D05}">
      <dgm:prSet/>
      <dgm:spPr/>
      <dgm:t>
        <a:bodyPr/>
        <a:lstStyle/>
        <a:p>
          <a:endParaRPr lang="en-US"/>
        </a:p>
      </dgm:t>
    </dgm:pt>
    <dgm:pt modelId="{359329FA-9FCA-44D5-8585-784FAC55AD61}">
      <dgm:prSet/>
      <dgm:spPr/>
      <dgm:t>
        <a:bodyPr/>
        <a:lstStyle/>
        <a:p>
          <a:pPr>
            <a:buClr>
              <a:srgbClr val="0070C0"/>
            </a:buClr>
            <a:buFont typeface="+mj-lt"/>
            <a:buAutoNum type="arabicPeriod"/>
          </a:pPr>
          <a:r>
            <a:rPr lang="en-US" dirty="0"/>
            <a:t>Peter had a bad accident _____. He was hospitalized for a few weeks, but now he is all right.</a:t>
          </a:r>
        </a:p>
      </dgm:t>
    </dgm:pt>
    <dgm:pt modelId="{34E08948-32CF-459B-95FB-2B11910F030E}" type="parTrans" cxnId="{66B93A86-209A-4938-B822-DD5B30478161}">
      <dgm:prSet/>
      <dgm:spPr/>
      <dgm:t>
        <a:bodyPr/>
        <a:lstStyle/>
        <a:p>
          <a:endParaRPr lang="en-US"/>
        </a:p>
      </dgm:t>
    </dgm:pt>
    <dgm:pt modelId="{EA14EA16-212E-415C-93D7-D2F2E491646D}" type="sibTrans" cxnId="{66B93A86-209A-4938-B822-DD5B30478161}">
      <dgm:prSet/>
      <dgm:spPr/>
      <dgm:t>
        <a:bodyPr/>
        <a:lstStyle/>
        <a:p>
          <a:endParaRPr lang="en-US"/>
        </a:p>
      </dgm:t>
    </dgm:pt>
    <dgm:pt modelId="{4D54E4F7-EF53-49E3-BD90-44202AF1790B}">
      <dgm:prSet/>
      <dgm:spPr/>
      <dgm:t>
        <a:bodyPr/>
        <a:lstStyle/>
        <a:p>
          <a:pPr>
            <a:buClr>
              <a:srgbClr val="0070C0"/>
            </a:buClr>
            <a:buFont typeface="+mj-lt"/>
            <a:buAutoNum type="arabicPeriod"/>
          </a:pPr>
          <a:r>
            <a:rPr lang="en-US" dirty="0"/>
            <a:t>I have an infection in this wound and a high fever. I have _____ felt so awful in my life!</a:t>
          </a:r>
        </a:p>
      </dgm:t>
    </dgm:pt>
    <dgm:pt modelId="{48DB8825-E7FF-4438-AE48-A0F4E3B7AF05}" type="parTrans" cxnId="{06368963-71C0-4A47-9572-161BB88FC58C}">
      <dgm:prSet/>
      <dgm:spPr/>
      <dgm:t>
        <a:bodyPr/>
        <a:lstStyle/>
        <a:p>
          <a:endParaRPr lang="en-US"/>
        </a:p>
      </dgm:t>
    </dgm:pt>
    <dgm:pt modelId="{56DFD29C-BA2E-4353-A57D-8A3A043D3E59}" type="sibTrans" cxnId="{06368963-71C0-4A47-9572-161BB88FC58C}">
      <dgm:prSet/>
      <dgm:spPr/>
      <dgm:t>
        <a:bodyPr/>
        <a:lstStyle/>
        <a:p>
          <a:endParaRPr lang="en-US"/>
        </a:p>
      </dgm:t>
    </dgm:pt>
    <dgm:pt modelId="{C2C5D515-A0CB-42A6-B83E-1C85F5325361}">
      <dgm:prSet/>
      <dgm:spPr/>
      <dgm:t>
        <a:bodyPr/>
        <a:lstStyle/>
        <a:p>
          <a:pPr>
            <a:buClr>
              <a:srgbClr val="0070C0"/>
            </a:buClr>
            <a:buFont typeface="+mj-lt"/>
            <a:buAutoNum type="arabicPeriod"/>
          </a:pPr>
          <a:r>
            <a:rPr lang="en-US" dirty="0"/>
            <a:t>_____ Peter fell off his bike and sprained his ankle. Now he has a bandage on his ankle.</a:t>
          </a:r>
        </a:p>
      </dgm:t>
    </dgm:pt>
    <dgm:pt modelId="{B86C6BCA-F564-4BB2-B04D-347DF5CDEAFA}" type="parTrans" cxnId="{E98F5865-FDF5-4104-AC1D-264836412331}">
      <dgm:prSet/>
      <dgm:spPr/>
      <dgm:t>
        <a:bodyPr/>
        <a:lstStyle/>
        <a:p>
          <a:endParaRPr lang="en-US"/>
        </a:p>
      </dgm:t>
    </dgm:pt>
    <dgm:pt modelId="{1C3597B6-95F3-4CE6-A15C-37E984D82FA5}" type="sibTrans" cxnId="{E98F5865-FDF5-4104-AC1D-264836412331}">
      <dgm:prSet/>
      <dgm:spPr/>
      <dgm:t>
        <a:bodyPr/>
        <a:lstStyle/>
        <a:p>
          <a:endParaRPr lang="en-US"/>
        </a:p>
      </dgm:t>
    </dgm:pt>
    <dgm:pt modelId="{2B707EE1-3AC9-482E-9275-D133186FBC3C}">
      <dgm:prSet/>
      <dgm:spPr/>
      <dgm:t>
        <a:bodyPr/>
        <a:lstStyle/>
        <a:p>
          <a:pPr>
            <a:buClr>
              <a:srgbClr val="0070C0"/>
            </a:buClr>
            <a:buFont typeface="+mj-lt"/>
            <a:buAutoNum type="arabicPeriod"/>
          </a:pPr>
          <a:r>
            <a:rPr lang="en-US" dirty="0"/>
            <a:t>_____ Larry went to the emergency room because he had an arm injury. This week he went again because he sprained his ankle!</a:t>
          </a:r>
        </a:p>
      </dgm:t>
    </dgm:pt>
    <dgm:pt modelId="{1F160F25-9B00-4EE8-8E13-B575C6A39F0F}" type="parTrans" cxnId="{4820CF89-2BB4-4532-9370-F5E0E197EE46}">
      <dgm:prSet/>
      <dgm:spPr/>
      <dgm:t>
        <a:bodyPr/>
        <a:lstStyle/>
        <a:p>
          <a:endParaRPr lang="en-US"/>
        </a:p>
      </dgm:t>
    </dgm:pt>
    <dgm:pt modelId="{BBB07E74-2E8D-4C54-B986-B162351F6826}" type="sibTrans" cxnId="{4820CF89-2BB4-4532-9370-F5E0E197EE46}">
      <dgm:prSet/>
      <dgm:spPr/>
      <dgm:t>
        <a:bodyPr/>
        <a:lstStyle/>
        <a:p>
          <a:endParaRPr lang="en-US"/>
        </a:p>
      </dgm:t>
    </dgm:pt>
    <dgm:pt modelId="{4CE4A497-895B-4C91-9536-F5104ABD2679}">
      <dgm:prSet/>
      <dgm:spPr/>
      <dgm:t>
        <a:bodyPr/>
        <a:lstStyle/>
        <a:p>
          <a:pPr>
            <a:buClr>
              <a:srgbClr val="0070C0"/>
            </a:buClr>
            <a:buFont typeface="+mj-lt"/>
            <a:buAutoNum type="arabicPeriod"/>
          </a:pPr>
          <a:r>
            <a:rPr lang="en-US" dirty="0"/>
            <a:t>Tom’s arm has been in a cast _____ a month. The doctor will only take it off in two weeks’ time.</a:t>
          </a:r>
        </a:p>
      </dgm:t>
    </dgm:pt>
    <dgm:pt modelId="{D9304B02-F076-494F-8BB1-35C57725F24A}" type="parTrans" cxnId="{3003BA80-D704-43C1-874E-C6261DC04647}">
      <dgm:prSet/>
      <dgm:spPr/>
      <dgm:t>
        <a:bodyPr/>
        <a:lstStyle/>
        <a:p>
          <a:endParaRPr lang="en-US"/>
        </a:p>
      </dgm:t>
    </dgm:pt>
    <dgm:pt modelId="{26644EC9-5116-4347-AC75-24A68DB95C53}" type="sibTrans" cxnId="{3003BA80-D704-43C1-874E-C6261DC04647}">
      <dgm:prSet/>
      <dgm:spPr/>
      <dgm:t>
        <a:bodyPr/>
        <a:lstStyle/>
        <a:p>
          <a:endParaRPr lang="en-US"/>
        </a:p>
      </dgm:t>
    </dgm:pt>
    <dgm:pt modelId="{69ABB7FD-962B-4B9C-A165-BE29076BCC81}" type="pres">
      <dgm:prSet presAssocID="{B75F88FA-90A6-407E-A2F4-B0CE0434AAD3}" presName="linear" presStyleCnt="0">
        <dgm:presLayoutVars>
          <dgm:animLvl val="lvl"/>
          <dgm:resizeHandles val="exact"/>
        </dgm:presLayoutVars>
      </dgm:prSet>
      <dgm:spPr/>
    </dgm:pt>
    <dgm:pt modelId="{234AA9E3-96D8-40BB-A059-A809BFDEAFEC}" type="pres">
      <dgm:prSet presAssocID="{A70EB32F-9BE3-425B-AA60-B5AF264DCEAC}" presName="parentText" presStyleLbl="node1" presStyleIdx="0" presStyleCnt="1" custLinFactNeighborY="-264">
        <dgm:presLayoutVars>
          <dgm:chMax val="0"/>
          <dgm:bulletEnabled val="1"/>
        </dgm:presLayoutVars>
      </dgm:prSet>
      <dgm:spPr/>
    </dgm:pt>
    <dgm:pt modelId="{7FAF6B90-BDA1-4991-9489-B59B3535D654}" type="pres">
      <dgm:prSet presAssocID="{A70EB32F-9BE3-425B-AA60-B5AF264DCEAC}" presName="childText" presStyleLbl="revTx" presStyleIdx="0" presStyleCnt="1">
        <dgm:presLayoutVars>
          <dgm:bulletEnabled val="1"/>
        </dgm:presLayoutVars>
      </dgm:prSet>
      <dgm:spPr/>
    </dgm:pt>
  </dgm:ptLst>
  <dgm:cxnLst>
    <dgm:cxn modelId="{A330EA1C-C2CC-4B2B-8329-8E1B541619FE}" type="presOf" srcId="{A70EB32F-9BE3-425B-AA60-B5AF264DCEAC}" destId="{234AA9E3-96D8-40BB-A059-A809BFDEAFEC}" srcOrd="0" destOrd="0" presId="urn:microsoft.com/office/officeart/2005/8/layout/vList2"/>
    <dgm:cxn modelId="{83518134-68B8-4B02-A2FF-924F92F0343F}" type="presOf" srcId="{C2C5D515-A0CB-42A6-B83E-1C85F5325361}" destId="{7FAF6B90-BDA1-4991-9489-B59B3535D654}" srcOrd="0" destOrd="7" presId="urn:microsoft.com/office/officeart/2005/8/layout/vList2"/>
    <dgm:cxn modelId="{A3CBFA5B-A8E7-49F4-9D41-078C150B2C7F}" srcId="{A70EB32F-9BE3-425B-AA60-B5AF264DCEAC}" destId="{D01281BD-FEA3-4825-A952-15A58D7AAA4D}" srcOrd="2" destOrd="0" parTransId="{4D22FDC7-384C-4DBE-B4C4-422949F34494}" sibTransId="{0117B7CE-9480-4B21-ADE6-8844B802A8F4}"/>
    <dgm:cxn modelId="{06368963-71C0-4A47-9572-161BB88FC58C}" srcId="{A70EB32F-9BE3-425B-AA60-B5AF264DCEAC}" destId="{4D54E4F7-EF53-49E3-BD90-44202AF1790B}" srcOrd="6" destOrd="0" parTransId="{48DB8825-E7FF-4438-AE48-A0F4E3B7AF05}" sibTransId="{56DFD29C-BA2E-4353-A57D-8A3A043D3E59}"/>
    <dgm:cxn modelId="{93C21E45-6413-478B-80A5-CE3C904592BC}" type="presOf" srcId="{2B707EE1-3AC9-482E-9275-D133186FBC3C}" destId="{7FAF6B90-BDA1-4991-9489-B59B3535D654}" srcOrd="0" destOrd="8" presId="urn:microsoft.com/office/officeart/2005/8/layout/vList2"/>
    <dgm:cxn modelId="{E98F5865-FDF5-4104-AC1D-264836412331}" srcId="{A70EB32F-9BE3-425B-AA60-B5AF264DCEAC}" destId="{C2C5D515-A0CB-42A6-B83E-1C85F5325361}" srcOrd="7" destOrd="0" parTransId="{B86C6BCA-F564-4BB2-B04D-347DF5CDEAFA}" sibTransId="{1C3597B6-95F3-4CE6-A15C-37E984D82FA5}"/>
    <dgm:cxn modelId="{FFA13872-6AE5-4AC0-BF5F-F2826DE656B6}" type="presOf" srcId="{8C212C95-7CC3-40A3-B17A-D3AE9DE23B76}" destId="{7FAF6B90-BDA1-4991-9489-B59B3535D654}" srcOrd="0" destOrd="0" presId="urn:microsoft.com/office/officeart/2005/8/layout/vList2"/>
    <dgm:cxn modelId="{430CF672-72A1-4FA2-914B-87462D18D061}" type="presOf" srcId="{4D54E4F7-EF53-49E3-BD90-44202AF1790B}" destId="{7FAF6B90-BDA1-4991-9489-B59B3535D654}" srcOrd="0" destOrd="6" presId="urn:microsoft.com/office/officeart/2005/8/layout/vList2"/>
    <dgm:cxn modelId="{466FF156-C5C4-4691-AD65-29AF170C481C}" type="presOf" srcId="{B75F88FA-90A6-407E-A2F4-B0CE0434AAD3}" destId="{69ABB7FD-962B-4B9C-A165-BE29076BCC81}" srcOrd="0" destOrd="0" presId="urn:microsoft.com/office/officeart/2005/8/layout/vList2"/>
    <dgm:cxn modelId="{3003BA80-D704-43C1-874E-C6261DC04647}" srcId="{A70EB32F-9BE3-425B-AA60-B5AF264DCEAC}" destId="{4CE4A497-895B-4C91-9536-F5104ABD2679}" srcOrd="9" destOrd="0" parTransId="{D9304B02-F076-494F-8BB1-35C57725F24A}" sibTransId="{26644EC9-5116-4347-AC75-24A68DB95C53}"/>
    <dgm:cxn modelId="{66B93A86-209A-4938-B822-DD5B30478161}" srcId="{A70EB32F-9BE3-425B-AA60-B5AF264DCEAC}" destId="{359329FA-9FCA-44D5-8585-784FAC55AD61}" srcOrd="5" destOrd="0" parTransId="{34E08948-32CF-459B-95FB-2B11910F030E}" sibTransId="{EA14EA16-212E-415C-93D7-D2F2E491646D}"/>
    <dgm:cxn modelId="{4820CF89-2BB4-4532-9370-F5E0E197EE46}" srcId="{A70EB32F-9BE3-425B-AA60-B5AF264DCEAC}" destId="{2B707EE1-3AC9-482E-9275-D133186FBC3C}" srcOrd="8" destOrd="0" parTransId="{1F160F25-9B00-4EE8-8E13-B575C6A39F0F}" sibTransId="{BBB07E74-2E8D-4C54-B986-B162351F6826}"/>
    <dgm:cxn modelId="{D649AAAE-455E-42A3-9DE4-2A9C701C4F52}" srcId="{A70EB32F-9BE3-425B-AA60-B5AF264DCEAC}" destId="{8B8A58D9-640E-41D4-9168-1215FA7590B5}" srcOrd="1" destOrd="0" parTransId="{30BF5E36-906C-4A67-A438-5BC0B983212F}" sibTransId="{0CBB7BF4-0745-4A72-A6FC-4E006AB49F76}"/>
    <dgm:cxn modelId="{8DD15EB1-3142-4CF8-B2CD-55D4726D6F31}" type="presOf" srcId="{4CE4A497-895B-4C91-9536-F5104ABD2679}" destId="{7FAF6B90-BDA1-4991-9489-B59B3535D654}" srcOrd="0" destOrd="9" presId="urn:microsoft.com/office/officeart/2005/8/layout/vList2"/>
    <dgm:cxn modelId="{F7011EB2-719F-4409-B040-4BEF7D96DFCB}" type="presOf" srcId="{768770FE-F56A-4224-80E4-8B96C9726203}" destId="{7FAF6B90-BDA1-4991-9489-B59B3535D654}" srcOrd="0" destOrd="3" presId="urn:microsoft.com/office/officeart/2005/8/layout/vList2"/>
    <dgm:cxn modelId="{3D401DB4-22B4-48D6-AFCD-2CC87CAC0278}" type="presOf" srcId="{359329FA-9FCA-44D5-8585-784FAC55AD61}" destId="{7FAF6B90-BDA1-4991-9489-B59B3535D654}" srcOrd="0" destOrd="5" presId="urn:microsoft.com/office/officeart/2005/8/layout/vList2"/>
    <dgm:cxn modelId="{58D08ABB-AC3A-4F41-A347-9B95CC609D05}" srcId="{A70EB32F-9BE3-425B-AA60-B5AF264DCEAC}" destId="{8898EDBE-7657-4D56-8DD3-CC11220FA111}" srcOrd="4" destOrd="0" parTransId="{6F86ED88-5F7B-4B09-A29A-3C5FC1E24A0A}" sibTransId="{6B38DEEA-24E6-4343-8745-F13C7C90F7BE}"/>
    <dgm:cxn modelId="{D6669EC3-F516-42A4-B783-93D03EF1550F}" type="presOf" srcId="{D01281BD-FEA3-4825-A952-15A58D7AAA4D}" destId="{7FAF6B90-BDA1-4991-9489-B59B3535D654}" srcOrd="0" destOrd="2" presId="urn:microsoft.com/office/officeart/2005/8/layout/vList2"/>
    <dgm:cxn modelId="{870C3EC9-1251-45FF-8014-9F943DEC0A98}" type="presOf" srcId="{8898EDBE-7657-4D56-8DD3-CC11220FA111}" destId="{7FAF6B90-BDA1-4991-9489-B59B3535D654}" srcOrd="0" destOrd="4" presId="urn:microsoft.com/office/officeart/2005/8/layout/vList2"/>
    <dgm:cxn modelId="{C94FDCD3-326F-4E5C-A4A0-082DF5D55717}" srcId="{A70EB32F-9BE3-425B-AA60-B5AF264DCEAC}" destId="{768770FE-F56A-4224-80E4-8B96C9726203}" srcOrd="3" destOrd="0" parTransId="{04CBF62A-E2E7-4BFD-ACCB-B253345DB629}" sibTransId="{C1837163-A5FF-4216-AAFA-3B497A013379}"/>
    <dgm:cxn modelId="{292D55E2-AA82-4CBD-BF0A-2E32F03A68D9}" srcId="{B75F88FA-90A6-407E-A2F4-B0CE0434AAD3}" destId="{A70EB32F-9BE3-425B-AA60-B5AF264DCEAC}" srcOrd="0" destOrd="0" parTransId="{7B3F8D11-3AC8-43FE-8BFE-499BE6891AF5}" sibTransId="{D1580712-A846-4F1C-B657-B89DA0781362}"/>
    <dgm:cxn modelId="{8FABEBF2-99DF-40BC-9606-AB4E12E1EC0B}" type="presOf" srcId="{8B8A58D9-640E-41D4-9168-1215FA7590B5}" destId="{7FAF6B90-BDA1-4991-9489-B59B3535D654}" srcOrd="0" destOrd="1" presId="urn:microsoft.com/office/officeart/2005/8/layout/vList2"/>
    <dgm:cxn modelId="{F559A1F5-A0A0-469D-8B69-03EA3BB22D71}" srcId="{A70EB32F-9BE3-425B-AA60-B5AF264DCEAC}" destId="{8C212C95-7CC3-40A3-B17A-D3AE9DE23B76}" srcOrd="0" destOrd="0" parTransId="{8B6E16E7-4E96-4DBD-9F3F-20DACD283AE2}" sibTransId="{BA6D38D8-6F2C-4E61-BDC1-20741EF23ECF}"/>
    <dgm:cxn modelId="{C939012C-643F-40C4-B284-7E2C62D4EC05}" type="presParOf" srcId="{69ABB7FD-962B-4B9C-A165-BE29076BCC81}" destId="{234AA9E3-96D8-40BB-A059-A809BFDEAFEC}" srcOrd="0" destOrd="0" presId="urn:microsoft.com/office/officeart/2005/8/layout/vList2"/>
    <dgm:cxn modelId="{BFF0BF78-9402-4BEB-95C8-398106950F55}" type="presParOf" srcId="{69ABB7FD-962B-4B9C-A165-BE29076BCC81}" destId="{7FAF6B90-BDA1-4991-9489-B59B3535D65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AA9E3-96D8-40BB-A059-A809BFDEAFEC}">
      <dsp:nvSpPr>
        <dsp:cNvPr id="0" name=""/>
        <dsp:cNvSpPr/>
      </dsp:nvSpPr>
      <dsp:spPr>
        <a:xfrm>
          <a:off x="0" y="7759"/>
          <a:ext cx="10515600" cy="505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Last week • six weeks ago • since • How long • already • Yesterday • just • When • never • for</a:t>
          </a:r>
        </a:p>
      </dsp:txBody>
      <dsp:txXfrm>
        <a:off x="24674" y="32433"/>
        <a:ext cx="10466252" cy="456092"/>
      </dsp:txXfrm>
    </dsp:sp>
    <dsp:sp modelId="{7FAF6B90-BDA1-4991-9489-B59B3535D654}">
      <dsp:nvSpPr>
        <dsp:cNvPr id="0" name=""/>
        <dsp:cNvSpPr/>
      </dsp:nvSpPr>
      <dsp:spPr>
        <a:xfrm>
          <a:off x="0" y="525003"/>
          <a:ext cx="10515600" cy="447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lr>
              <a:srgbClr val="0070C0"/>
            </a:buClr>
            <a:buFont typeface="+mj-lt"/>
            <a:buAutoNum type="arabicPeriod"/>
          </a:pPr>
          <a:r>
            <a:rPr lang="en-US" sz="2100" kern="1200" dirty="0"/>
            <a:t>The nurse has _____ put a bandage on the boy’s ankle.</a:t>
          </a:r>
        </a:p>
        <a:p>
          <a:pPr marL="228600" lvl="1" indent="-228600" algn="l" defTabSz="933450">
            <a:lnSpc>
              <a:spcPct val="90000"/>
            </a:lnSpc>
            <a:spcBef>
              <a:spcPct val="0"/>
            </a:spcBef>
            <a:spcAft>
              <a:spcPct val="20000"/>
            </a:spcAft>
            <a:buClr>
              <a:srgbClr val="0070C0"/>
            </a:buClr>
            <a:buFont typeface="+mj-lt"/>
            <a:buAutoNum type="arabicPeriod"/>
          </a:pPr>
          <a:r>
            <a:rPr lang="en-US" sz="2100" kern="1200" dirty="0"/>
            <a:t>_____ has Simon had the cast on his arm?</a:t>
          </a:r>
        </a:p>
        <a:p>
          <a:pPr marL="228600" lvl="1" indent="-228600" algn="l" defTabSz="933450">
            <a:lnSpc>
              <a:spcPct val="90000"/>
            </a:lnSpc>
            <a:spcBef>
              <a:spcPct val="0"/>
            </a:spcBef>
            <a:spcAft>
              <a:spcPct val="20000"/>
            </a:spcAft>
            <a:buClr>
              <a:srgbClr val="0070C0"/>
            </a:buClr>
            <a:buFont typeface="+mj-lt"/>
            <a:buAutoNum type="arabicPeriod"/>
          </a:pPr>
          <a:r>
            <a:rPr lang="en-US" sz="2100" kern="1200" dirty="0"/>
            <a:t>_____ did the nurse give the patient the injection?</a:t>
          </a:r>
        </a:p>
        <a:p>
          <a:pPr marL="228600" lvl="1" indent="-228600" algn="l" defTabSz="933450">
            <a:lnSpc>
              <a:spcPct val="90000"/>
            </a:lnSpc>
            <a:spcBef>
              <a:spcPct val="0"/>
            </a:spcBef>
            <a:spcAft>
              <a:spcPct val="20000"/>
            </a:spcAft>
            <a:buClr>
              <a:srgbClr val="0070C0"/>
            </a:buClr>
            <a:buFont typeface="+mj-lt"/>
            <a:buAutoNum type="arabicPeriod"/>
          </a:pPr>
          <a:r>
            <a:rPr lang="en-US" sz="2100" kern="1200" dirty="0"/>
            <a:t>The ambulance has _____ arrived. They are helping the injured man.</a:t>
          </a:r>
        </a:p>
        <a:p>
          <a:pPr marL="228600" lvl="1" indent="-228600" algn="l" defTabSz="933450">
            <a:lnSpc>
              <a:spcPct val="90000"/>
            </a:lnSpc>
            <a:spcBef>
              <a:spcPct val="0"/>
            </a:spcBef>
            <a:spcAft>
              <a:spcPct val="20000"/>
            </a:spcAft>
            <a:buClr>
              <a:srgbClr val="0070C0"/>
            </a:buClr>
            <a:buFont typeface="+mj-lt"/>
            <a:buAutoNum type="arabicPeriod"/>
          </a:pPr>
          <a:r>
            <a:rPr lang="en-US" sz="2100" kern="1200" dirty="0"/>
            <a:t>Mary has had stitches in her arm _____ her accident.</a:t>
          </a:r>
        </a:p>
        <a:p>
          <a:pPr marL="228600" lvl="1" indent="-228600" algn="l" defTabSz="933450">
            <a:lnSpc>
              <a:spcPct val="90000"/>
            </a:lnSpc>
            <a:spcBef>
              <a:spcPct val="0"/>
            </a:spcBef>
            <a:spcAft>
              <a:spcPct val="20000"/>
            </a:spcAft>
            <a:buClr>
              <a:srgbClr val="0070C0"/>
            </a:buClr>
            <a:buFont typeface="+mj-lt"/>
            <a:buAutoNum type="arabicPeriod"/>
          </a:pPr>
          <a:r>
            <a:rPr lang="en-US" sz="2100" kern="1200" dirty="0"/>
            <a:t>Peter had a bad accident _____. He was hospitalized for a few weeks, but now he is all right.</a:t>
          </a:r>
        </a:p>
        <a:p>
          <a:pPr marL="228600" lvl="1" indent="-228600" algn="l" defTabSz="933450">
            <a:lnSpc>
              <a:spcPct val="90000"/>
            </a:lnSpc>
            <a:spcBef>
              <a:spcPct val="0"/>
            </a:spcBef>
            <a:spcAft>
              <a:spcPct val="20000"/>
            </a:spcAft>
            <a:buClr>
              <a:srgbClr val="0070C0"/>
            </a:buClr>
            <a:buFont typeface="+mj-lt"/>
            <a:buAutoNum type="arabicPeriod"/>
          </a:pPr>
          <a:r>
            <a:rPr lang="en-US" sz="2100" kern="1200" dirty="0"/>
            <a:t>I have an infection in this wound and a high fever. I have _____ felt so awful in my life!</a:t>
          </a:r>
        </a:p>
        <a:p>
          <a:pPr marL="228600" lvl="1" indent="-228600" algn="l" defTabSz="933450">
            <a:lnSpc>
              <a:spcPct val="90000"/>
            </a:lnSpc>
            <a:spcBef>
              <a:spcPct val="0"/>
            </a:spcBef>
            <a:spcAft>
              <a:spcPct val="20000"/>
            </a:spcAft>
            <a:buClr>
              <a:srgbClr val="0070C0"/>
            </a:buClr>
            <a:buFont typeface="+mj-lt"/>
            <a:buAutoNum type="arabicPeriod"/>
          </a:pPr>
          <a:r>
            <a:rPr lang="en-US" sz="2100" kern="1200" dirty="0"/>
            <a:t>_____ Peter fell off his bike and sprained his ankle. Now he has a bandage on his ankle.</a:t>
          </a:r>
        </a:p>
        <a:p>
          <a:pPr marL="228600" lvl="1" indent="-228600" algn="l" defTabSz="933450">
            <a:lnSpc>
              <a:spcPct val="90000"/>
            </a:lnSpc>
            <a:spcBef>
              <a:spcPct val="0"/>
            </a:spcBef>
            <a:spcAft>
              <a:spcPct val="20000"/>
            </a:spcAft>
            <a:buClr>
              <a:srgbClr val="0070C0"/>
            </a:buClr>
            <a:buFont typeface="+mj-lt"/>
            <a:buAutoNum type="arabicPeriod"/>
          </a:pPr>
          <a:r>
            <a:rPr lang="en-US" sz="2100" kern="1200" dirty="0"/>
            <a:t>_____ Larry went to the emergency room because he had an arm injury. This week he went again because he sprained his ankle!</a:t>
          </a:r>
        </a:p>
        <a:p>
          <a:pPr marL="228600" lvl="1" indent="-228600" algn="l" defTabSz="933450">
            <a:lnSpc>
              <a:spcPct val="90000"/>
            </a:lnSpc>
            <a:spcBef>
              <a:spcPct val="0"/>
            </a:spcBef>
            <a:spcAft>
              <a:spcPct val="20000"/>
            </a:spcAft>
            <a:buClr>
              <a:srgbClr val="0070C0"/>
            </a:buClr>
            <a:buFont typeface="+mj-lt"/>
            <a:buAutoNum type="arabicPeriod"/>
          </a:pPr>
          <a:r>
            <a:rPr lang="en-US" sz="2100" kern="1200" dirty="0"/>
            <a:t>Tom’s arm has been in a cast _____ a month. The doctor will only take it off in two weeks’ time.</a:t>
          </a:r>
        </a:p>
      </dsp:txBody>
      <dsp:txXfrm>
        <a:off x="0" y="525003"/>
        <a:ext cx="10515600" cy="44711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FD9D8-6624-4AF7-9B85-19CAC709D216}"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94AA7-9A47-4476-89E5-C8DC4A9B093D}" type="slidenum">
              <a:rPr lang="en-US" smtClean="0"/>
              <a:t>‹#›</a:t>
            </a:fld>
            <a:endParaRPr lang="en-US"/>
          </a:p>
        </p:txBody>
      </p:sp>
    </p:spTree>
    <p:extLst>
      <p:ext uri="{BB962C8B-B14F-4D97-AF65-F5344CB8AC3E}">
        <p14:creationId xmlns:p14="http://schemas.microsoft.com/office/powerpoint/2010/main" val="2453479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Measles – </a:t>
            </a:r>
            <a:r>
              <a:rPr lang="en-US" dirty="0" err="1"/>
              <a:t>sarampi</a:t>
            </a:r>
            <a:r>
              <a:rPr lang="es-MX" dirty="0" err="1"/>
              <a:t>ón</a:t>
            </a:r>
            <a:endParaRPr lang="en-US" dirty="0"/>
          </a:p>
        </p:txBody>
      </p:sp>
      <p:sp>
        <p:nvSpPr>
          <p:cNvPr id="4" name="Slide Number Placeholder 3"/>
          <p:cNvSpPr>
            <a:spLocks noGrp="1"/>
          </p:cNvSpPr>
          <p:nvPr>
            <p:ph type="sldNum" sz="quarter" idx="10"/>
          </p:nvPr>
        </p:nvSpPr>
        <p:spPr/>
        <p:txBody>
          <a:bodyPr/>
          <a:lstStyle/>
          <a:p>
            <a:fld id="{9CBCD9DA-BFDD-4773-BE3E-AB7EC76EE3FB}" type="slidenum">
              <a:rPr lang="en-US" smtClean="0"/>
              <a:t>2</a:t>
            </a:fld>
            <a:endParaRPr lang="en-US"/>
          </a:p>
        </p:txBody>
      </p:sp>
    </p:spTree>
    <p:extLst>
      <p:ext uri="{BB962C8B-B14F-4D97-AF65-F5344CB8AC3E}">
        <p14:creationId xmlns:p14="http://schemas.microsoft.com/office/powerpoint/2010/main" val="141010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Grammar</a:t>
            </a:r>
            <a:r>
              <a:rPr lang="es-MX" dirty="0"/>
              <a:t> </a:t>
            </a:r>
            <a:r>
              <a:rPr lang="es-MX" dirty="0" err="1"/>
              <a:t>practice</a:t>
            </a:r>
            <a:r>
              <a:rPr lang="es-MX" dirty="0"/>
              <a:t>:</a:t>
            </a:r>
            <a:r>
              <a:rPr lang="es-MX" baseline="0" dirty="0"/>
              <a:t> </a:t>
            </a:r>
            <a:r>
              <a:rPr lang="es-MX" baseline="0" dirty="0" err="1"/>
              <a:t>start</a:t>
            </a:r>
            <a:r>
              <a:rPr lang="es-MX" baseline="0" dirty="0"/>
              <a:t> at 4:07</a:t>
            </a:r>
            <a:br>
              <a:rPr lang="es-MX" dirty="0"/>
            </a:br>
            <a:r>
              <a:rPr lang="es-MX" dirty="0"/>
              <a:t>https://www.youtube.com/watch?v=553eeL1Dvho</a:t>
            </a:r>
            <a:endParaRPr lang="en-US" dirty="0"/>
          </a:p>
        </p:txBody>
      </p:sp>
      <p:sp>
        <p:nvSpPr>
          <p:cNvPr id="4" name="Slide Number Placeholder 3"/>
          <p:cNvSpPr>
            <a:spLocks noGrp="1"/>
          </p:cNvSpPr>
          <p:nvPr>
            <p:ph type="sldNum" sz="quarter" idx="10"/>
          </p:nvPr>
        </p:nvSpPr>
        <p:spPr/>
        <p:txBody>
          <a:bodyPr/>
          <a:lstStyle/>
          <a:p>
            <a:fld id="{9CBCD9DA-BFDD-4773-BE3E-AB7EC76EE3FB}" type="slidenum">
              <a:rPr lang="en-US" smtClean="0"/>
              <a:t>3</a:t>
            </a:fld>
            <a:endParaRPr lang="en-US"/>
          </a:p>
        </p:txBody>
      </p:sp>
    </p:spTree>
    <p:extLst>
      <p:ext uri="{BB962C8B-B14F-4D97-AF65-F5344CB8AC3E}">
        <p14:creationId xmlns:p14="http://schemas.microsoft.com/office/powerpoint/2010/main" val="200565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err="1"/>
              <a:t>Sprain</a:t>
            </a:r>
            <a:r>
              <a:rPr lang="es-MX" baseline="0" dirty="0"/>
              <a:t> -  esguince</a:t>
            </a:r>
          </a:p>
          <a:p>
            <a:endParaRPr lang="en-US" dirty="0"/>
          </a:p>
          <a:p>
            <a:r>
              <a:rPr lang="en-US" dirty="0"/>
              <a:t>1. Have you drunk</a:t>
            </a:r>
          </a:p>
          <a:p>
            <a:r>
              <a:rPr lang="en-US" dirty="0"/>
              <a:t>2. hasn’t told</a:t>
            </a:r>
          </a:p>
          <a:p>
            <a:r>
              <a:rPr lang="en-US" dirty="0"/>
              <a:t>3. Has … taken</a:t>
            </a:r>
          </a:p>
          <a:p>
            <a:r>
              <a:rPr lang="en-US" dirty="0"/>
              <a:t>4. have … taken</a:t>
            </a:r>
          </a:p>
          <a:p>
            <a:r>
              <a:rPr lang="en-US" dirty="0"/>
              <a:t>5. have rested</a:t>
            </a:r>
          </a:p>
          <a:p>
            <a:r>
              <a:rPr lang="en-US" dirty="0"/>
              <a:t>6. hasn’t been</a:t>
            </a:r>
          </a:p>
          <a:p>
            <a:r>
              <a:rPr lang="en-US" dirty="0"/>
              <a:t>7. has caught</a:t>
            </a:r>
          </a:p>
          <a:p>
            <a:r>
              <a:rPr lang="en-US" dirty="0"/>
              <a:t>8. have just taken</a:t>
            </a:r>
          </a:p>
          <a:p>
            <a:r>
              <a:rPr lang="en-US" dirty="0"/>
              <a:t>9. has suffered</a:t>
            </a:r>
          </a:p>
          <a:p>
            <a:r>
              <a:rPr lang="en-US" dirty="0"/>
              <a:t>10. have had, haven’t seen</a:t>
            </a:r>
          </a:p>
        </p:txBody>
      </p:sp>
      <p:sp>
        <p:nvSpPr>
          <p:cNvPr id="4" name="Slide Number Placeholder 3"/>
          <p:cNvSpPr>
            <a:spLocks noGrp="1"/>
          </p:cNvSpPr>
          <p:nvPr>
            <p:ph type="sldNum" sz="quarter" idx="10"/>
          </p:nvPr>
        </p:nvSpPr>
        <p:spPr/>
        <p:txBody>
          <a:bodyPr/>
          <a:lstStyle/>
          <a:p>
            <a:fld id="{9CBCD9DA-BFDD-4773-BE3E-AB7EC76EE3FB}" type="slidenum">
              <a:rPr lang="en-US" smtClean="0"/>
              <a:t>4</a:t>
            </a:fld>
            <a:endParaRPr lang="en-US"/>
          </a:p>
        </p:txBody>
      </p:sp>
    </p:spTree>
    <p:extLst>
      <p:ext uri="{BB962C8B-B14F-4D97-AF65-F5344CB8AC3E}">
        <p14:creationId xmlns:p14="http://schemas.microsoft.com/office/powerpoint/2010/main" val="3679473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Have not gone</a:t>
            </a:r>
          </a:p>
          <a:p>
            <a:pPr marL="228600" indent="-228600">
              <a:buAutoNum type="arabicPeriod"/>
            </a:pPr>
            <a:r>
              <a:rPr lang="en-US" dirty="0"/>
              <a:t>Passed away</a:t>
            </a:r>
          </a:p>
          <a:p>
            <a:pPr marL="228600" indent="-228600">
              <a:buAutoNum type="arabicPeriod"/>
            </a:pPr>
            <a:r>
              <a:rPr lang="en-US" dirty="0"/>
              <a:t>Have,</a:t>
            </a:r>
            <a:r>
              <a:rPr lang="en-US" baseline="0" dirty="0"/>
              <a:t> had</a:t>
            </a:r>
          </a:p>
          <a:p>
            <a:pPr marL="228600" indent="-228600">
              <a:buAutoNum type="arabicPeriod"/>
            </a:pPr>
            <a:r>
              <a:rPr lang="en-US" baseline="0" dirty="0"/>
              <a:t>Broke, was</a:t>
            </a:r>
          </a:p>
          <a:p>
            <a:pPr marL="228600" indent="-228600">
              <a:buAutoNum type="arabicPeriod"/>
            </a:pPr>
            <a:r>
              <a:rPr lang="en-US" baseline="0" dirty="0"/>
              <a:t>Saw, have seen</a:t>
            </a:r>
          </a:p>
          <a:p>
            <a:pPr marL="228600" indent="-228600">
              <a:buAutoNum type="arabicPeriod"/>
            </a:pPr>
            <a:r>
              <a:rPr lang="en-US" baseline="0" dirty="0"/>
              <a:t>Travelled</a:t>
            </a:r>
          </a:p>
          <a:p>
            <a:pPr marL="228600" indent="-228600">
              <a:buAutoNum type="arabicPeriod"/>
            </a:pPr>
            <a:r>
              <a:rPr lang="en-US" baseline="0" dirty="0"/>
              <a:t>Have not eaten</a:t>
            </a:r>
          </a:p>
          <a:p>
            <a:pPr marL="228600" indent="-228600">
              <a:buAutoNum type="arabicPeriod"/>
            </a:pPr>
            <a:r>
              <a:rPr lang="en-US" baseline="0" dirty="0"/>
              <a:t>Have been</a:t>
            </a:r>
          </a:p>
          <a:p>
            <a:pPr marL="228600" indent="-228600">
              <a:buAutoNum type="arabicPeriod"/>
            </a:pPr>
            <a:r>
              <a:rPr lang="en-US" baseline="0" dirty="0"/>
              <a:t>Have been, crashed</a:t>
            </a:r>
          </a:p>
          <a:p>
            <a:pPr marL="228600" indent="-228600">
              <a:buAutoNum type="arabicPeriod"/>
            </a:pPr>
            <a:r>
              <a:rPr lang="en-US" baseline="0" dirty="0"/>
              <a:t>Was, taught</a:t>
            </a:r>
            <a:endParaRPr lang="en-US" dirty="0"/>
          </a:p>
        </p:txBody>
      </p:sp>
      <p:sp>
        <p:nvSpPr>
          <p:cNvPr id="4" name="Slide Number Placeholder 3"/>
          <p:cNvSpPr>
            <a:spLocks noGrp="1"/>
          </p:cNvSpPr>
          <p:nvPr>
            <p:ph type="sldNum" sz="quarter" idx="10"/>
          </p:nvPr>
        </p:nvSpPr>
        <p:spPr/>
        <p:txBody>
          <a:bodyPr/>
          <a:lstStyle/>
          <a:p>
            <a:fld id="{C1DA53D6-13E4-4A8F-B465-ADB880E22114}" type="slidenum">
              <a:rPr lang="en-US" smtClean="0"/>
              <a:t>6</a:t>
            </a:fld>
            <a:endParaRPr lang="en-US"/>
          </a:p>
        </p:txBody>
      </p:sp>
    </p:spTree>
    <p:extLst>
      <p:ext uri="{BB962C8B-B14F-4D97-AF65-F5344CB8AC3E}">
        <p14:creationId xmlns:p14="http://schemas.microsoft.com/office/powerpoint/2010/main" val="3453548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Check</a:t>
            </a:r>
            <a:r>
              <a:rPr lang="es-MX" baseline="0" dirty="0"/>
              <a:t> </a:t>
            </a:r>
            <a:r>
              <a:rPr lang="es-MX" baseline="0" dirty="0" err="1"/>
              <a:t>the</a:t>
            </a:r>
            <a:r>
              <a:rPr lang="es-MX" baseline="0" dirty="0"/>
              <a:t> video </a:t>
            </a:r>
            <a:r>
              <a:rPr lang="es-MX" baseline="0" dirty="0" err="1"/>
              <a:t>on</a:t>
            </a:r>
            <a:r>
              <a:rPr lang="es-MX" baseline="0" dirty="0"/>
              <a:t> </a:t>
            </a:r>
            <a:r>
              <a:rPr lang="es-MX" baseline="0" dirty="0" err="1"/>
              <a:t>usage</a:t>
            </a:r>
            <a:r>
              <a:rPr lang="es-MX" baseline="0" dirty="0"/>
              <a:t>. </a:t>
            </a:r>
            <a:r>
              <a:rPr lang="es-MX" baseline="0" dirty="0" err="1"/>
              <a:t>Start</a:t>
            </a:r>
            <a:r>
              <a:rPr lang="es-MX" baseline="0" dirty="0"/>
              <a:t> at 6:34 </a:t>
            </a:r>
            <a:r>
              <a:rPr lang="en-US" baseline="0" dirty="0"/>
              <a:t>– 10:47</a:t>
            </a:r>
            <a:endParaRPr lang="es-MX" baseline="0" dirty="0"/>
          </a:p>
          <a:p>
            <a:r>
              <a:rPr lang="es-MX" baseline="0" dirty="0"/>
              <a:t> </a:t>
            </a:r>
            <a:r>
              <a:rPr lang="es-MX" baseline="0" dirty="0" err="1"/>
              <a:t>Start</a:t>
            </a:r>
            <a:r>
              <a:rPr lang="es-MX" baseline="0" dirty="0"/>
              <a:t> at 11:37</a:t>
            </a:r>
            <a:endParaRPr lang="en-US" dirty="0"/>
          </a:p>
          <a:p>
            <a:r>
              <a:rPr lang="en-US" dirty="0"/>
              <a:t>https://www.youtube.com/watch?v=H0nMCC0TS-E</a:t>
            </a:r>
          </a:p>
        </p:txBody>
      </p:sp>
      <p:sp>
        <p:nvSpPr>
          <p:cNvPr id="4" name="Slide Number Placeholder 3"/>
          <p:cNvSpPr>
            <a:spLocks noGrp="1"/>
          </p:cNvSpPr>
          <p:nvPr>
            <p:ph type="sldNum" sz="quarter" idx="10"/>
          </p:nvPr>
        </p:nvSpPr>
        <p:spPr/>
        <p:txBody>
          <a:bodyPr/>
          <a:lstStyle/>
          <a:p>
            <a:fld id="{C1DA53D6-13E4-4A8F-B465-ADB880E22114}" type="slidenum">
              <a:rPr lang="en-US" smtClean="0"/>
              <a:t>7</a:t>
            </a:fld>
            <a:endParaRPr lang="en-US"/>
          </a:p>
        </p:txBody>
      </p:sp>
    </p:spTree>
    <p:extLst>
      <p:ext uri="{BB962C8B-B14F-4D97-AF65-F5344CB8AC3E}">
        <p14:creationId xmlns:p14="http://schemas.microsoft.com/office/powerpoint/2010/main" val="1788291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already / just</a:t>
            </a:r>
          </a:p>
          <a:p>
            <a:r>
              <a:rPr lang="en-US" dirty="0"/>
              <a:t>2. How long</a:t>
            </a:r>
          </a:p>
          <a:p>
            <a:r>
              <a:rPr lang="en-US" dirty="0"/>
              <a:t>3. When</a:t>
            </a:r>
          </a:p>
          <a:p>
            <a:r>
              <a:rPr lang="en-US" dirty="0"/>
              <a:t>4. just / already</a:t>
            </a:r>
          </a:p>
          <a:p>
            <a:r>
              <a:rPr lang="en-US" dirty="0"/>
              <a:t>5. since</a:t>
            </a:r>
          </a:p>
          <a:p>
            <a:r>
              <a:rPr lang="en-US" dirty="0"/>
              <a:t>6. six weeks ago</a:t>
            </a:r>
          </a:p>
          <a:p>
            <a:r>
              <a:rPr lang="en-US" dirty="0"/>
              <a:t>7. never</a:t>
            </a:r>
          </a:p>
          <a:p>
            <a:r>
              <a:rPr lang="en-US" dirty="0"/>
              <a:t>8. Yesterday</a:t>
            </a:r>
          </a:p>
          <a:p>
            <a:r>
              <a:rPr lang="en-US" dirty="0"/>
              <a:t>9. Last week</a:t>
            </a:r>
          </a:p>
          <a:p>
            <a:r>
              <a:rPr lang="en-US" dirty="0"/>
              <a:t>10. for</a:t>
            </a:r>
          </a:p>
        </p:txBody>
      </p:sp>
      <p:sp>
        <p:nvSpPr>
          <p:cNvPr id="4" name="Slide Number Placeholder 3"/>
          <p:cNvSpPr>
            <a:spLocks noGrp="1"/>
          </p:cNvSpPr>
          <p:nvPr>
            <p:ph type="sldNum" sz="quarter" idx="10"/>
          </p:nvPr>
        </p:nvSpPr>
        <p:spPr/>
        <p:txBody>
          <a:bodyPr/>
          <a:lstStyle/>
          <a:p>
            <a:fld id="{C1DA53D6-13E4-4A8F-B465-ADB880E22114}" type="slidenum">
              <a:rPr lang="en-US" smtClean="0"/>
              <a:t>8</a:t>
            </a:fld>
            <a:endParaRPr lang="en-US"/>
          </a:p>
        </p:txBody>
      </p:sp>
    </p:spTree>
    <p:extLst>
      <p:ext uri="{BB962C8B-B14F-4D97-AF65-F5344CB8AC3E}">
        <p14:creationId xmlns:p14="http://schemas.microsoft.com/office/powerpoint/2010/main" val="154621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had chicken pox.</a:t>
            </a:r>
          </a:p>
        </p:txBody>
      </p:sp>
      <p:sp>
        <p:nvSpPr>
          <p:cNvPr id="4" name="Slide Number Placeholder 3"/>
          <p:cNvSpPr>
            <a:spLocks noGrp="1"/>
          </p:cNvSpPr>
          <p:nvPr>
            <p:ph type="sldNum" sz="quarter" idx="10"/>
          </p:nvPr>
        </p:nvSpPr>
        <p:spPr/>
        <p:txBody>
          <a:bodyPr/>
          <a:lstStyle/>
          <a:p>
            <a:fld id="{9CBCD9DA-BFDD-4773-BE3E-AB7EC76EE3FB}" type="slidenum">
              <a:rPr lang="en-US" smtClean="0"/>
              <a:t>9</a:t>
            </a:fld>
            <a:endParaRPr lang="en-US"/>
          </a:p>
        </p:txBody>
      </p:sp>
    </p:spTree>
    <p:extLst>
      <p:ext uri="{BB962C8B-B14F-4D97-AF65-F5344CB8AC3E}">
        <p14:creationId xmlns:p14="http://schemas.microsoft.com/office/powerpoint/2010/main" val="342290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271A-3732-CC11-5C8C-ADF28FF9F6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03EA2-BE65-F34A-0FE5-1BA3AFC93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889159-6CA2-0FE7-5466-8F8C18F281B9}"/>
              </a:ext>
            </a:extLst>
          </p:cNvPr>
          <p:cNvSpPr>
            <a:spLocks noGrp="1"/>
          </p:cNvSpPr>
          <p:nvPr>
            <p:ph type="dt" sz="half" idx="10"/>
          </p:nvPr>
        </p:nvSpPr>
        <p:spPr/>
        <p:txBody>
          <a:bodyPr/>
          <a:lstStyle/>
          <a:p>
            <a:fld id="{7E751B2D-13DB-480C-89F6-476F8A1C2008}" type="datetimeFigureOut">
              <a:rPr lang="en-US" smtClean="0"/>
              <a:t>7/10/2023</a:t>
            </a:fld>
            <a:endParaRPr lang="en-US"/>
          </a:p>
        </p:txBody>
      </p:sp>
      <p:sp>
        <p:nvSpPr>
          <p:cNvPr id="5" name="Footer Placeholder 4">
            <a:extLst>
              <a:ext uri="{FF2B5EF4-FFF2-40B4-BE49-F238E27FC236}">
                <a16:creationId xmlns:a16="http://schemas.microsoft.com/office/drawing/2014/main" id="{BA40D72F-B40D-FF36-61EE-C73E3D0E9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8C17B-0C89-1A92-CED7-BA29771C780A}"/>
              </a:ext>
            </a:extLst>
          </p:cNvPr>
          <p:cNvSpPr>
            <a:spLocks noGrp="1"/>
          </p:cNvSpPr>
          <p:nvPr>
            <p:ph type="sldNum" sz="quarter" idx="12"/>
          </p:nvPr>
        </p:nvSpPr>
        <p:spPr/>
        <p:txBody>
          <a:bodyPr/>
          <a:lstStyle/>
          <a:p>
            <a:fld id="{D7309704-45A8-41CC-AA5F-812680C087CC}" type="slidenum">
              <a:rPr lang="en-US" smtClean="0"/>
              <a:t>‹#›</a:t>
            </a:fld>
            <a:endParaRPr lang="en-US"/>
          </a:p>
        </p:txBody>
      </p:sp>
    </p:spTree>
    <p:extLst>
      <p:ext uri="{BB962C8B-B14F-4D97-AF65-F5344CB8AC3E}">
        <p14:creationId xmlns:p14="http://schemas.microsoft.com/office/powerpoint/2010/main" val="42089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85B5-13D2-FA8D-E4F0-A4EFE34DC1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463271-7DC5-B9A5-9892-2400466BAF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5F744-9CCD-B1FF-8F0D-76AA6530AB58}"/>
              </a:ext>
            </a:extLst>
          </p:cNvPr>
          <p:cNvSpPr>
            <a:spLocks noGrp="1"/>
          </p:cNvSpPr>
          <p:nvPr>
            <p:ph type="dt" sz="half" idx="10"/>
          </p:nvPr>
        </p:nvSpPr>
        <p:spPr/>
        <p:txBody>
          <a:bodyPr/>
          <a:lstStyle/>
          <a:p>
            <a:fld id="{7E751B2D-13DB-480C-89F6-476F8A1C2008}" type="datetimeFigureOut">
              <a:rPr lang="en-US" smtClean="0"/>
              <a:t>7/10/2023</a:t>
            </a:fld>
            <a:endParaRPr lang="en-US"/>
          </a:p>
        </p:txBody>
      </p:sp>
      <p:sp>
        <p:nvSpPr>
          <p:cNvPr id="5" name="Footer Placeholder 4">
            <a:extLst>
              <a:ext uri="{FF2B5EF4-FFF2-40B4-BE49-F238E27FC236}">
                <a16:creationId xmlns:a16="http://schemas.microsoft.com/office/drawing/2014/main" id="{60501634-650B-0CE7-792B-9158063CE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7C83C-41BB-5C2E-A150-D6A60ADCD895}"/>
              </a:ext>
            </a:extLst>
          </p:cNvPr>
          <p:cNvSpPr>
            <a:spLocks noGrp="1"/>
          </p:cNvSpPr>
          <p:nvPr>
            <p:ph type="sldNum" sz="quarter" idx="12"/>
          </p:nvPr>
        </p:nvSpPr>
        <p:spPr/>
        <p:txBody>
          <a:bodyPr/>
          <a:lstStyle/>
          <a:p>
            <a:fld id="{D7309704-45A8-41CC-AA5F-812680C087CC}" type="slidenum">
              <a:rPr lang="en-US" smtClean="0"/>
              <a:t>‹#›</a:t>
            </a:fld>
            <a:endParaRPr lang="en-US"/>
          </a:p>
        </p:txBody>
      </p:sp>
    </p:spTree>
    <p:extLst>
      <p:ext uri="{BB962C8B-B14F-4D97-AF65-F5344CB8AC3E}">
        <p14:creationId xmlns:p14="http://schemas.microsoft.com/office/powerpoint/2010/main" val="3293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38CD9-59D0-9360-00EA-BBFBCBEDD1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737EBC-C416-CC21-A34D-BD6C790453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4C0D9-C042-0BCB-929E-EA07D5A0C678}"/>
              </a:ext>
            </a:extLst>
          </p:cNvPr>
          <p:cNvSpPr>
            <a:spLocks noGrp="1"/>
          </p:cNvSpPr>
          <p:nvPr>
            <p:ph type="dt" sz="half" idx="10"/>
          </p:nvPr>
        </p:nvSpPr>
        <p:spPr/>
        <p:txBody>
          <a:bodyPr/>
          <a:lstStyle/>
          <a:p>
            <a:fld id="{7E751B2D-13DB-480C-89F6-476F8A1C2008}" type="datetimeFigureOut">
              <a:rPr lang="en-US" smtClean="0"/>
              <a:t>7/10/2023</a:t>
            </a:fld>
            <a:endParaRPr lang="en-US"/>
          </a:p>
        </p:txBody>
      </p:sp>
      <p:sp>
        <p:nvSpPr>
          <p:cNvPr id="5" name="Footer Placeholder 4">
            <a:extLst>
              <a:ext uri="{FF2B5EF4-FFF2-40B4-BE49-F238E27FC236}">
                <a16:creationId xmlns:a16="http://schemas.microsoft.com/office/drawing/2014/main" id="{AAA65494-EAC4-368B-8702-8C1BC8CEB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83399-ED14-C0BF-FA26-6935D7C48AE9}"/>
              </a:ext>
            </a:extLst>
          </p:cNvPr>
          <p:cNvSpPr>
            <a:spLocks noGrp="1"/>
          </p:cNvSpPr>
          <p:nvPr>
            <p:ph type="sldNum" sz="quarter" idx="12"/>
          </p:nvPr>
        </p:nvSpPr>
        <p:spPr/>
        <p:txBody>
          <a:bodyPr/>
          <a:lstStyle/>
          <a:p>
            <a:fld id="{D7309704-45A8-41CC-AA5F-812680C087CC}" type="slidenum">
              <a:rPr lang="en-US" smtClean="0"/>
              <a:t>‹#›</a:t>
            </a:fld>
            <a:endParaRPr lang="en-US"/>
          </a:p>
        </p:txBody>
      </p:sp>
    </p:spTree>
    <p:extLst>
      <p:ext uri="{BB962C8B-B14F-4D97-AF65-F5344CB8AC3E}">
        <p14:creationId xmlns:p14="http://schemas.microsoft.com/office/powerpoint/2010/main" val="118547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6F53-BB89-062D-ABFE-06CD3972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9ACDD9-0C71-E621-F3E6-FE7F09AA8F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0034F-E3CA-B253-E933-2CDBD6006008}"/>
              </a:ext>
            </a:extLst>
          </p:cNvPr>
          <p:cNvSpPr>
            <a:spLocks noGrp="1"/>
          </p:cNvSpPr>
          <p:nvPr>
            <p:ph type="dt" sz="half" idx="10"/>
          </p:nvPr>
        </p:nvSpPr>
        <p:spPr/>
        <p:txBody>
          <a:bodyPr/>
          <a:lstStyle/>
          <a:p>
            <a:fld id="{7E751B2D-13DB-480C-89F6-476F8A1C2008}" type="datetimeFigureOut">
              <a:rPr lang="en-US" smtClean="0"/>
              <a:t>7/10/2023</a:t>
            </a:fld>
            <a:endParaRPr lang="en-US"/>
          </a:p>
        </p:txBody>
      </p:sp>
      <p:sp>
        <p:nvSpPr>
          <p:cNvPr id="5" name="Footer Placeholder 4">
            <a:extLst>
              <a:ext uri="{FF2B5EF4-FFF2-40B4-BE49-F238E27FC236}">
                <a16:creationId xmlns:a16="http://schemas.microsoft.com/office/drawing/2014/main" id="{6B07CE7D-2532-DD19-C968-D3F1E1054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7BA2E-9ED3-E09B-E4A2-C21C69AE8914}"/>
              </a:ext>
            </a:extLst>
          </p:cNvPr>
          <p:cNvSpPr>
            <a:spLocks noGrp="1"/>
          </p:cNvSpPr>
          <p:nvPr>
            <p:ph type="sldNum" sz="quarter" idx="12"/>
          </p:nvPr>
        </p:nvSpPr>
        <p:spPr/>
        <p:txBody>
          <a:bodyPr/>
          <a:lstStyle/>
          <a:p>
            <a:fld id="{D7309704-45A8-41CC-AA5F-812680C087CC}" type="slidenum">
              <a:rPr lang="en-US" smtClean="0"/>
              <a:t>‹#›</a:t>
            </a:fld>
            <a:endParaRPr lang="en-US"/>
          </a:p>
        </p:txBody>
      </p:sp>
    </p:spTree>
    <p:extLst>
      <p:ext uri="{BB962C8B-B14F-4D97-AF65-F5344CB8AC3E}">
        <p14:creationId xmlns:p14="http://schemas.microsoft.com/office/powerpoint/2010/main" val="183211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1C33-CCE2-6914-BD09-F690148E2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70F5E2-D069-1530-4A5B-84B010192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6C378-DE28-3790-B73C-5600E27EB36D}"/>
              </a:ext>
            </a:extLst>
          </p:cNvPr>
          <p:cNvSpPr>
            <a:spLocks noGrp="1"/>
          </p:cNvSpPr>
          <p:nvPr>
            <p:ph type="dt" sz="half" idx="10"/>
          </p:nvPr>
        </p:nvSpPr>
        <p:spPr/>
        <p:txBody>
          <a:bodyPr/>
          <a:lstStyle/>
          <a:p>
            <a:fld id="{7E751B2D-13DB-480C-89F6-476F8A1C2008}" type="datetimeFigureOut">
              <a:rPr lang="en-US" smtClean="0"/>
              <a:t>7/10/2023</a:t>
            </a:fld>
            <a:endParaRPr lang="en-US"/>
          </a:p>
        </p:txBody>
      </p:sp>
      <p:sp>
        <p:nvSpPr>
          <p:cNvPr id="5" name="Footer Placeholder 4">
            <a:extLst>
              <a:ext uri="{FF2B5EF4-FFF2-40B4-BE49-F238E27FC236}">
                <a16:creationId xmlns:a16="http://schemas.microsoft.com/office/drawing/2014/main" id="{4A78F76B-7752-C9C4-FC4F-8C5334B450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0371F-4E96-4793-2935-8B3B2A3D38EF}"/>
              </a:ext>
            </a:extLst>
          </p:cNvPr>
          <p:cNvSpPr>
            <a:spLocks noGrp="1"/>
          </p:cNvSpPr>
          <p:nvPr>
            <p:ph type="sldNum" sz="quarter" idx="12"/>
          </p:nvPr>
        </p:nvSpPr>
        <p:spPr/>
        <p:txBody>
          <a:bodyPr/>
          <a:lstStyle/>
          <a:p>
            <a:fld id="{D7309704-45A8-41CC-AA5F-812680C087CC}" type="slidenum">
              <a:rPr lang="en-US" smtClean="0"/>
              <a:t>‹#›</a:t>
            </a:fld>
            <a:endParaRPr lang="en-US"/>
          </a:p>
        </p:txBody>
      </p:sp>
    </p:spTree>
    <p:extLst>
      <p:ext uri="{BB962C8B-B14F-4D97-AF65-F5344CB8AC3E}">
        <p14:creationId xmlns:p14="http://schemas.microsoft.com/office/powerpoint/2010/main" val="3542952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3A54-8F08-BC75-E0FA-F2268D5D65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C0828-E1CE-1D6F-C75F-197CA038C6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923918-0E42-B9DD-FAC2-45CB5E78CC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8D672F-A0A2-469A-D22D-8AB073B9C6C2}"/>
              </a:ext>
            </a:extLst>
          </p:cNvPr>
          <p:cNvSpPr>
            <a:spLocks noGrp="1"/>
          </p:cNvSpPr>
          <p:nvPr>
            <p:ph type="dt" sz="half" idx="10"/>
          </p:nvPr>
        </p:nvSpPr>
        <p:spPr/>
        <p:txBody>
          <a:bodyPr/>
          <a:lstStyle/>
          <a:p>
            <a:fld id="{7E751B2D-13DB-480C-89F6-476F8A1C2008}" type="datetimeFigureOut">
              <a:rPr lang="en-US" smtClean="0"/>
              <a:t>7/10/2023</a:t>
            </a:fld>
            <a:endParaRPr lang="en-US"/>
          </a:p>
        </p:txBody>
      </p:sp>
      <p:sp>
        <p:nvSpPr>
          <p:cNvPr id="6" name="Footer Placeholder 5">
            <a:extLst>
              <a:ext uri="{FF2B5EF4-FFF2-40B4-BE49-F238E27FC236}">
                <a16:creationId xmlns:a16="http://schemas.microsoft.com/office/drawing/2014/main" id="{3DEA2E0E-E142-68D8-31AA-43F587C0FA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449B54-2388-FDF8-A2EE-281B8812D11D}"/>
              </a:ext>
            </a:extLst>
          </p:cNvPr>
          <p:cNvSpPr>
            <a:spLocks noGrp="1"/>
          </p:cNvSpPr>
          <p:nvPr>
            <p:ph type="sldNum" sz="quarter" idx="12"/>
          </p:nvPr>
        </p:nvSpPr>
        <p:spPr/>
        <p:txBody>
          <a:bodyPr/>
          <a:lstStyle/>
          <a:p>
            <a:fld id="{D7309704-45A8-41CC-AA5F-812680C087CC}" type="slidenum">
              <a:rPr lang="en-US" smtClean="0"/>
              <a:t>‹#›</a:t>
            </a:fld>
            <a:endParaRPr lang="en-US"/>
          </a:p>
        </p:txBody>
      </p:sp>
    </p:spTree>
    <p:extLst>
      <p:ext uri="{BB962C8B-B14F-4D97-AF65-F5344CB8AC3E}">
        <p14:creationId xmlns:p14="http://schemas.microsoft.com/office/powerpoint/2010/main" val="160516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A118-12AA-3993-4E6C-86F75098BF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E58620-BCE1-3804-F1AE-84E0A38950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7BD02B-30ED-08DE-5807-50D7154046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05929D-8633-5B77-79B9-EADE254D9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42547F-727E-DFDA-1449-D88DAC2DDC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DE464F-554A-F990-4CF0-CB581C0746B0}"/>
              </a:ext>
            </a:extLst>
          </p:cNvPr>
          <p:cNvSpPr>
            <a:spLocks noGrp="1"/>
          </p:cNvSpPr>
          <p:nvPr>
            <p:ph type="dt" sz="half" idx="10"/>
          </p:nvPr>
        </p:nvSpPr>
        <p:spPr/>
        <p:txBody>
          <a:bodyPr/>
          <a:lstStyle/>
          <a:p>
            <a:fld id="{7E751B2D-13DB-480C-89F6-476F8A1C2008}" type="datetimeFigureOut">
              <a:rPr lang="en-US" smtClean="0"/>
              <a:t>7/10/2023</a:t>
            </a:fld>
            <a:endParaRPr lang="en-US"/>
          </a:p>
        </p:txBody>
      </p:sp>
      <p:sp>
        <p:nvSpPr>
          <p:cNvPr id="8" name="Footer Placeholder 7">
            <a:extLst>
              <a:ext uri="{FF2B5EF4-FFF2-40B4-BE49-F238E27FC236}">
                <a16:creationId xmlns:a16="http://schemas.microsoft.com/office/drawing/2014/main" id="{096C91D7-FCE8-94C4-EE88-35007EC8B3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F84FA9-790C-735D-AF61-833E7E1BAB1A}"/>
              </a:ext>
            </a:extLst>
          </p:cNvPr>
          <p:cNvSpPr>
            <a:spLocks noGrp="1"/>
          </p:cNvSpPr>
          <p:nvPr>
            <p:ph type="sldNum" sz="quarter" idx="12"/>
          </p:nvPr>
        </p:nvSpPr>
        <p:spPr/>
        <p:txBody>
          <a:bodyPr/>
          <a:lstStyle/>
          <a:p>
            <a:fld id="{D7309704-45A8-41CC-AA5F-812680C087CC}" type="slidenum">
              <a:rPr lang="en-US" smtClean="0"/>
              <a:t>‹#›</a:t>
            </a:fld>
            <a:endParaRPr lang="en-US"/>
          </a:p>
        </p:txBody>
      </p:sp>
    </p:spTree>
    <p:extLst>
      <p:ext uri="{BB962C8B-B14F-4D97-AF65-F5344CB8AC3E}">
        <p14:creationId xmlns:p14="http://schemas.microsoft.com/office/powerpoint/2010/main" val="283091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C237-BF1F-C84E-2229-135728AB4A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EF0A6D-E1EB-F53B-DA36-78E9FA8BE85C}"/>
              </a:ext>
            </a:extLst>
          </p:cNvPr>
          <p:cNvSpPr>
            <a:spLocks noGrp="1"/>
          </p:cNvSpPr>
          <p:nvPr>
            <p:ph type="dt" sz="half" idx="10"/>
          </p:nvPr>
        </p:nvSpPr>
        <p:spPr/>
        <p:txBody>
          <a:bodyPr/>
          <a:lstStyle/>
          <a:p>
            <a:fld id="{7E751B2D-13DB-480C-89F6-476F8A1C2008}" type="datetimeFigureOut">
              <a:rPr lang="en-US" smtClean="0"/>
              <a:t>7/10/2023</a:t>
            </a:fld>
            <a:endParaRPr lang="en-US"/>
          </a:p>
        </p:txBody>
      </p:sp>
      <p:sp>
        <p:nvSpPr>
          <p:cNvPr id="4" name="Footer Placeholder 3">
            <a:extLst>
              <a:ext uri="{FF2B5EF4-FFF2-40B4-BE49-F238E27FC236}">
                <a16:creationId xmlns:a16="http://schemas.microsoft.com/office/drawing/2014/main" id="{8C64E3BF-138E-5DC2-AA3C-FFBEE7A24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8B1E4A-7794-50B7-1478-589E1F5BCA6B}"/>
              </a:ext>
            </a:extLst>
          </p:cNvPr>
          <p:cNvSpPr>
            <a:spLocks noGrp="1"/>
          </p:cNvSpPr>
          <p:nvPr>
            <p:ph type="sldNum" sz="quarter" idx="12"/>
          </p:nvPr>
        </p:nvSpPr>
        <p:spPr/>
        <p:txBody>
          <a:bodyPr/>
          <a:lstStyle/>
          <a:p>
            <a:fld id="{D7309704-45A8-41CC-AA5F-812680C087CC}" type="slidenum">
              <a:rPr lang="en-US" smtClean="0"/>
              <a:t>‹#›</a:t>
            </a:fld>
            <a:endParaRPr lang="en-US"/>
          </a:p>
        </p:txBody>
      </p:sp>
    </p:spTree>
    <p:extLst>
      <p:ext uri="{BB962C8B-B14F-4D97-AF65-F5344CB8AC3E}">
        <p14:creationId xmlns:p14="http://schemas.microsoft.com/office/powerpoint/2010/main" val="136530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AF46F3-380D-D2ED-E9D8-40D9B0AF2736}"/>
              </a:ext>
            </a:extLst>
          </p:cNvPr>
          <p:cNvSpPr>
            <a:spLocks noGrp="1"/>
          </p:cNvSpPr>
          <p:nvPr>
            <p:ph type="dt" sz="half" idx="10"/>
          </p:nvPr>
        </p:nvSpPr>
        <p:spPr/>
        <p:txBody>
          <a:bodyPr/>
          <a:lstStyle/>
          <a:p>
            <a:fld id="{7E751B2D-13DB-480C-89F6-476F8A1C2008}" type="datetimeFigureOut">
              <a:rPr lang="en-US" smtClean="0"/>
              <a:t>7/10/2023</a:t>
            </a:fld>
            <a:endParaRPr lang="en-US"/>
          </a:p>
        </p:txBody>
      </p:sp>
      <p:sp>
        <p:nvSpPr>
          <p:cNvPr id="3" name="Footer Placeholder 2">
            <a:extLst>
              <a:ext uri="{FF2B5EF4-FFF2-40B4-BE49-F238E27FC236}">
                <a16:creationId xmlns:a16="http://schemas.microsoft.com/office/drawing/2014/main" id="{7838980F-8B0F-5206-1EE1-06CF68210B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1B2530-1AE4-C73C-F748-D3206911ACE8}"/>
              </a:ext>
            </a:extLst>
          </p:cNvPr>
          <p:cNvSpPr>
            <a:spLocks noGrp="1"/>
          </p:cNvSpPr>
          <p:nvPr>
            <p:ph type="sldNum" sz="quarter" idx="12"/>
          </p:nvPr>
        </p:nvSpPr>
        <p:spPr/>
        <p:txBody>
          <a:bodyPr/>
          <a:lstStyle/>
          <a:p>
            <a:fld id="{D7309704-45A8-41CC-AA5F-812680C087CC}" type="slidenum">
              <a:rPr lang="en-US" smtClean="0"/>
              <a:t>‹#›</a:t>
            </a:fld>
            <a:endParaRPr lang="en-US"/>
          </a:p>
        </p:txBody>
      </p:sp>
    </p:spTree>
    <p:extLst>
      <p:ext uri="{BB962C8B-B14F-4D97-AF65-F5344CB8AC3E}">
        <p14:creationId xmlns:p14="http://schemas.microsoft.com/office/powerpoint/2010/main" val="289385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99A-8B36-849B-96B9-0451EE821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0AC34A-4472-347A-490E-90E4C6A93F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C2A85-AC85-A06B-49CB-25C4F7EE5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E4184-22C4-162B-B5A8-E726A378CF5C}"/>
              </a:ext>
            </a:extLst>
          </p:cNvPr>
          <p:cNvSpPr>
            <a:spLocks noGrp="1"/>
          </p:cNvSpPr>
          <p:nvPr>
            <p:ph type="dt" sz="half" idx="10"/>
          </p:nvPr>
        </p:nvSpPr>
        <p:spPr/>
        <p:txBody>
          <a:bodyPr/>
          <a:lstStyle/>
          <a:p>
            <a:fld id="{7E751B2D-13DB-480C-89F6-476F8A1C2008}" type="datetimeFigureOut">
              <a:rPr lang="en-US" smtClean="0"/>
              <a:t>7/10/2023</a:t>
            </a:fld>
            <a:endParaRPr lang="en-US"/>
          </a:p>
        </p:txBody>
      </p:sp>
      <p:sp>
        <p:nvSpPr>
          <p:cNvPr id="6" name="Footer Placeholder 5">
            <a:extLst>
              <a:ext uri="{FF2B5EF4-FFF2-40B4-BE49-F238E27FC236}">
                <a16:creationId xmlns:a16="http://schemas.microsoft.com/office/drawing/2014/main" id="{739ECBBD-C38A-B8F0-AA75-2A5BD60962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03C42-A4FF-B7D7-B61C-0DBE9F19D586}"/>
              </a:ext>
            </a:extLst>
          </p:cNvPr>
          <p:cNvSpPr>
            <a:spLocks noGrp="1"/>
          </p:cNvSpPr>
          <p:nvPr>
            <p:ph type="sldNum" sz="quarter" idx="12"/>
          </p:nvPr>
        </p:nvSpPr>
        <p:spPr/>
        <p:txBody>
          <a:bodyPr/>
          <a:lstStyle/>
          <a:p>
            <a:fld id="{D7309704-45A8-41CC-AA5F-812680C087CC}" type="slidenum">
              <a:rPr lang="en-US" smtClean="0"/>
              <a:t>‹#›</a:t>
            </a:fld>
            <a:endParaRPr lang="en-US"/>
          </a:p>
        </p:txBody>
      </p:sp>
    </p:spTree>
    <p:extLst>
      <p:ext uri="{BB962C8B-B14F-4D97-AF65-F5344CB8AC3E}">
        <p14:creationId xmlns:p14="http://schemas.microsoft.com/office/powerpoint/2010/main" val="348116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D589-A8CD-1B75-CA91-090145D3C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240F54-C9D9-6056-8D47-263897CBCB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0C913E-92FE-D58C-FD6A-E7E402F18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BC4B77-1774-F769-21F1-D6B51324D0DE}"/>
              </a:ext>
            </a:extLst>
          </p:cNvPr>
          <p:cNvSpPr>
            <a:spLocks noGrp="1"/>
          </p:cNvSpPr>
          <p:nvPr>
            <p:ph type="dt" sz="half" idx="10"/>
          </p:nvPr>
        </p:nvSpPr>
        <p:spPr/>
        <p:txBody>
          <a:bodyPr/>
          <a:lstStyle/>
          <a:p>
            <a:fld id="{7E751B2D-13DB-480C-89F6-476F8A1C2008}" type="datetimeFigureOut">
              <a:rPr lang="en-US" smtClean="0"/>
              <a:t>7/10/2023</a:t>
            </a:fld>
            <a:endParaRPr lang="en-US"/>
          </a:p>
        </p:txBody>
      </p:sp>
      <p:sp>
        <p:nvSpPr>
          <p:cNvPr id="6" name="Footer Placeholder 5">
            <a:extLst>
              <a:ext uri="{FF2B5EF4-FFF2-40B4-BE49-F238E27FC236}">
                <a16:creationId xmlns:a16="http://schemas.microsoft.com/office/drawing/2014/main" id="{77936F91-0049-0295-DE7D-C1387C9FE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290E3-F0E2-232C-8281-115149441BF0}"/>
              </a:ext>
            </a:extLst>
          </p:cNvPr>
          <p:cNvSpPr>
            <a:spLocks noGrp="1"/>
          </p:cNvSpPr>
          <p:nvPr>
            <p:ph type="sldNum" sz="quarter" idx="12"/>
          </p:nvPr>
        </p:nvSpPr>
        <p:spPr/>
        <p:txBody>
          <a:bodyPr/>
          <a:lstStyle/>
          <a:p>
            <a:fld id="{D7309704-45A8-41CC-AA5F-812680C087CC}" type="slidenum">
              <a:rPr lang="en-US" smtClean="0"/>
              <a:t>‹#›</a:t>
            </a:fld>
            <a:endParaRPr lang="en-US"/>
          </a:p>
        </p:txBody>
      </p:sp>
    </p:spTree>
    <p:extLst>
      <p:ext uri="{BB962C8B-B14F-4D97-AF65-F5344CB8AC3E}">
        <p14:creationId xmlns:p14="http://schemas.microsoft.com/office/powerpoint/2010/main" val="422462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D1439-0A1A-2AA9-4769-AC59C20C4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E162D5-5E48-CF39-7AFB-56CBCF1BE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CC55A-8CE5-4EA8-48D4-259F491D9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51B2D-13DB-480C-89F6-476F8A1C2008}" type="datetimeFigureOut">
              <a:rPr lang="en-US" smtClean="0"/>
              <a:t>7/10/2023</a:t>
            </a:fld>
            <a:endParaRPr lang="en-US"/>
          </a:p>
        </p:txBody>
      </p:sp>
      <p:sp>
        <p:nvSpPr>
          <p:cNvPr id="5" name="Footer Placeholder 4">
            <a:extLst>
              <a:ext uri="{FF2B5EF4-FFF2-40B4-BE49-F238E27FC236}">
                <a16:creationId xmlns:a16="http://schemas.microsoft.com/office/drawing/2014/main" id="{7B45913B-6128-5B48-C0B0-D84CE509A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98413C-3E25-C93F-CC95-F1F0A4965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09704-45A8-41CC-AA5F-812680C087CC}" type="slidenum">
              <a:rPr lang="en-US" smtClean="0"/>
              <a:t>‹#›</a:t>
            </a:fld>
            <a:endParaRPr lang="en-US"/>
          </a:p>
        </p:txBody>
      </p:sp>
    </p:spTree>
    <p:extLst>
      <p:ext uri="{BB962C8B-B14F-4D97-AF65-F5344CB8AC3E}">
        <p14:creationId xmlns:p14="http://schemas.microsoft.com/office/powerpoint/2010/main" val="3911075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2FE3524-8DB7-4A26-9107-6EF75EE17135}"/>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Our health</a:t>
            </a:r>
          </a:p>
        </p:txBody>
      </p:sp>
      <p:sp>
        <p:nvSpPr>
          <p:cNvPr id="3" name="Subtitle 2">
            <a:extLst>
              <a:ext uri="{FF2B5EF4-FFF2-40B4-BE49-F238E27FC236}">
                <a16:creationId xmlns:a16="http://schemas.microsoft.com/office/drawing/2014/main" id="{B630FCAC-E17E-284E-B9C0-30912457F697}"/>
              </a:ext>
            </a:extLst>
          </p:cNvPr>
          <p:cNvSpPr>
            <a:spLocks noGrp="1"/>
          </p:cNvSpPr>
          <p:nvPr>
            <p:ph type="subTitle" idx="1"/>
          </p:nvPr>
        </p:nvSpPr>
        <p:spPr>
          <a:xfrm>
            <a:off x="1350682" y="4870824"/>
            <a:ext cx="10005951" cy="1458258"/>
          </a:xfrm>
        </p:spPr>
        <p:txBody>
          <a:bodyPr anchor="ctr">
            <a:normAutofit/>
          </a:bodyPr>
          <a:lstStyle/>
          <a:p>
            <a:pPr algn="l"/>
            <a:r>
              <a:rPr lang="en-US"/>
              <a:t>13. </a:t>
            </a:r>
            <a:r>
              <a:rPr lang="en-US" dirty="0"/>
              <a:t>Present perfect and past simple</a:t>
            </a:r>
          </a:p>
        </p:txBody>
      </p:sp>
    </p:spTree>
    <p:extLst>
      <p:ext uri="{BB962C8B-B14F-4D97-AF65-F5344CB8AC3E}">
        <p14:creationId xmlns:p14="http://schemas.microsoft.com/office/powerpoint/2010/main" val="179301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Shape 103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838201" y="643467"/>
            <a:ext cx="3888526" cy="1800526"/>
          </a:xfrm>
        </p:spPr>
        <p:txBody>
          <a:bodyPr>
            <a:normAutofit/>
          </a:bodyPr>
          <a:lstStyle/>
          <a:p>
            <a:r>
              <a:rPr lang="en-US"/>
              <a:t>In sickness and health</a:t>
            </a:r>
            <a:endParaRPr lang="en-US" dirty="0"/>
          </a:p>
        </p:txBody>
      </p:sp>
      <p:sp>
        <p:nvSpPr>
          <p:cNvPr id="3" name="Content Placeholder 2"/>
          <p:cNvSpPr>
            <a:spLocks noGrp="1"/>
          </p:cNvSpPr>
          <p:nvPr>
            <p:ph idx="1"/>
          </p:nvPr>
        </p:nvSpPr>
        <p:spPr>
          <a:xfrm>
            <a:off x="838201" y="2623381"/>
            <a:ext cx="3888528" cy="3553581"/>
          </a:xfrm>
        </p:spPr>
        <p:txBody>
          <a:bodyPr>
            <a:normAutofit/>
          </a:bodyPr>
          <a:lstStyle/>
          <a:p>
            <a:pPr>
              <a:buFont typeface="Wingdings" panose="05000000000000000000" pitchFamily="2" charset="2"/>
              <a:buChar char="§"/>
            </a:pPr>
            <a:r>
              <a:rPr lang="en-US" sz="2000" dirty="0"/>
              <a:t>When was the last time you got sick?</a:t>
            </a:r>
          </a:p>
          <a:p>
            <a:pPr>
              <a:buFont typeface="Wingdings" panose="05000000000000000000" pitchFamily="2" charset="2"/>
              <a:buChar char="§"/>
            </a:pPr>
            <a:r>
              <a:rPr lang="en-US" sz="2000" dirty="0"/>
              <a:t>What happened?</a:t>
            </a:r>
          </a:p>
          <a:p>
            <a:pPr>
              <a:buFont typeface="Wingdings" panose="05000000000000000000" pitchFamily="2" charset="2"/>
              <a:buChar char="§"/>
            </a:pPr>
            <a:r>
              <a:rPr lang="en-US" sz="2000" dirty="0"/>
              <a:t>When was the last time you went to a hospital?</a:t>
            </a:r>
          </a:p>
          <a:p>
            <a:pPr>
              <a:buFont typeface="Wingdings" panose="05000000000000000000" pitchFamily="2" charset="2"/>
              <a:buChar char="§"/>
            </a:pPr>
            <a:r>
              <a:rPr lang="en-US" sz="2000" dirty="0"/>
              <a:t>How often do you get sick?</a:t>
            </a:r>
          </a:p>
        </p:txBody>
      </p:sp>
      <p:pic>
        <p:nvPicPr>
          <p:cNvPr id="1028" name="Picture 4" descr="https://1.bp.blogspot.com/-MsJrp54Qvzo/YFco4xQQrnI/AAAAAAAAO8g/oK299pFDBus56KECIvM_F7lkvHEFZR5TQCLcBGAsYHQ/s540/Health_Lesson.png"/>
          <p:cNvPicPr>
            <a:picLocks noChangeAspect="1" noChangeArrowheads="1"/>
          </p:cNvPicPr>
          <p:nvPr/>
        </p:nvPicPr>
        <p:blipFill rotWithShape="1">
          <a:blip r:embed="rId3">
            <a:extLst>
              <a:ext uri="{28A0092B-C50C-407E-A947-70E740481C1C}">
                <a14:useLocalDpi xmlns:a14="http://schemas.microsoft.com/office/drawing/2010/main" val="0"/>
              </a:ext>
            </a:extLst>
          </a:blip>
          <a:srcRect l="19994"/>
          <a:stretch/>
        </p:blipFill>
        <p:spPr bwMode="auto">
          <a:xfrm>
            <a:off x="6800986" y="1470670"/>
            <a:ext cx="4747547" cy="3945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05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 Perfect Simple</a:t>
            </a:r>
          </a:p>
        </p:txBody>
      </p:sp>
      <p:sp>
        <p:nvSpPr>
          <p:cNvPr id="3" name="Content Placeholder 2"/>
          <p:cNvSpPr>
            <a:spLocks noGrp="1"/>
          </p:cNvSpPr>
          <p:nvPr>
            <p:ph idx="1"/>
          </p:nvPr>
        </p:nvSpPr>
        <p:spPr>
          <a:xfrm>
            <a:off x="1097280" y="1845733"/>
            <a:ext cx="10058400" cy="4485793"/>
          </a:xfrm>
        </p:spPr>
        <p:txBody>
          <a:bodyPr>
            <a:normAutofit fontScale="92500" lnSpcReduction="10000"/>
          </a:bodyPr>
          <a:lstStyle/>
          <a:p>
            <a:pPr marL="0" indent="0" algn="just">
              <a:buNone/>
            </a:pPr>
            <a:r>
              <a:rPr lang="en-US" sz="2400" dirty="0"/>
              <a:t>We use the Present Perfect Simple to talk about actions that began in the past and are still continuing in the present, or actions which were completed in the past, but are still connected to the present.</a:t>
            </a:r>
          </a:p>
          <a:p>
            <a:pPr marL="0" indent="0" algn="just">
              <a:buNone/>
            </a:pPr>
            <a:r>
              <a:rPr lang="en-US" sz="2400" dirty="0"/>
              <a:t>We also use the Present Perfect Simple when the exact time of the action is unknown or unimportant.</a:t>
            </a:r>
          </a:p>
          <a:p>
            <a:pPr algn="just"/>
            <a:endParaRPr lang="en-US" sz="2400" dirty="0"/>
          </a:p>
          <a:p>
            <a:pPr marL="0" indent="0" algn="just">
              <a:buNone/>
            </a:pPr>
            <a:r>
              <a:rPr lang="en-US" sz="2400" dirty="0"/>
              <a:t>(+) Subject + </a:t>
            </a:r>
            <a:r>
              <a:rPr lang="en-US" sz="2400" dirty="0">
                <a:solidFill>
                  <a:schemeClr val="accent1"/>
                </a:solidFill>
              </a:rPr>
              <a:t>have/has </a:t>
            </a:r>
            <a:r>
              <a:rPr lang="en-US" sz="2400" dirty="0"/>
              <a:t>+ </a:t>
            </a:r>
            <a:r>
              <a:rPr lang="en-US" sz="2400" b="1" dirty="0"/>
              <a:t>past participle </a:t>
            </a:r>
            <a:r>
              <a:rPr lang="en-US" sz="2400" dirty="0"/>
              <a:t>= I </a:t>
            </a:r>
            <a:r>
              <a:rPr lang="en-US" sz="2400" b="1" dirty="0">
                <a:solidFill>
                  <a:schemeClr val="accent1"/>
                </a:solidFill>
              </a:rPr>
              <a:t>have</a:t>
            </a:r>
            <a:r>
              <a:rPr lang="en-US" sz="2400" dirty="0"/>
              <a:t> </a:t>
            </a:r>
            <a:r>
              <a:rPr lang="en-US" sz="2400" b="1" dirty="0"/>
              <a:t>taken</a:t>
            </a:r>
            <a:r>
              <a:rPr lang="en-US" sz="2400" dirty="0"/>
              <a:t> all my pills.</a:t>
            </a:r>
          </a:p>
          <a:p>
            <a:pPr marL="0" indent="0" algn="just">
              <a:buNone/>
            </a:pPr>
            <a:r>
              <a:rPr lang="en-US" sz="2400" dirty="0"/>
              <a:t>(-) Subject + have not / has not + past participle = He </a:t>
            </a:r>
            <a:r>
              <a:rPr lang="en-US" sz="2400" b="1" dirty="0">
                <a:solidFill>
                  <a:schemeClr val="accent1"/>
                </a:solidFill>
              </a:rPr>
              <a:t>hasn’t</a:t>
            </a:r>
            <a:r>
              <a:rPr lang="en-US" sz="2400" dirty="0"/>
              <a:t> </a:t>
            </a:r>
            <a:r>
              <a:rPr lang="en-US" sz="2400" b="1" dirty="0"/>
              <a:t>written</a:t>
            </a:r>
            <a:r>
              <a:rPr lang="en-US" sz="2400" dirty="0"/>
              <a:t> the prescription.</a:t>
            </a:r>
          </a:p>
          <a:p>
            <a:pPr marL="0" indent="0" algn="just">
              <a:buNone/>
            </a:pPr>
            <a:r>
              <a:rPr lang="en-US" sz="2400" dirty="0"/>
              <a:t>(?) Have / Has + subject + past participle = </a:t>
            </a:r>
            <a:r>
              <a:rPr lang="en-US" sz="2400" b="1" dirty="0">
                <a:solidFill>
                  <a:schemeClr val="accent1"/>
                </a:solidFill>
              </a:rPr>
              <a:t>Have</a:t>
            </a:r>
            <a:r>
              <a:rPr lang="en-US" sz="2400" dirty="0"/>
              <a:t> you </a:t>
            </a:r>
            <a:r>
              <a:rPr lang="en-US" sz="2400" b="1" dirty="0"/>
              <a:t>read</a:t>
            </a:r>
            <a:r>
              <a:rPr lang="en-US" sz="2400" dirty="0"/>
              <a:t> the report?</a:t>
            </a:r>
          </a:p>
          <a:p>
            <a:pPr algn="just">
              <a:buFont typeface="Wingdings" panose="05000000000000000000" pitchFamily="2" charset="2"/>
              <a:buChar char="§"/>
            </a:pPr>
            <a:endParaRPr lang="es-MX" sz="2400" dirty="0"/>
          </a:p>
          <a:p>
            <a:pPr algn="just">
              <a:buFont typeface="Wingdings" panose="05000000000000000000" pitchFamily="2" charset="2"/>
              <a:buChar char="§"/>
            </a:pPr>
            <a:r>
              <a:rPr lang="en-US" sz="2400" dirty="0"/>
              <a:t>We can use the following time expressions:</a:t>
            </a:r>
          </a:p>
          <a:p>
            <a:pPr marL="0" indent="0" algn="just">
              <a:buNone/>
            </a:pPr>
            <a:r>
              <a:rPr lang="en-US" sz="2400" dirty="0"/>
              <a:t>For, since, ever, never, yet, already, lately, recently, just.</a:t>
            </a:r>
          </a:p>
        </p:txBody>
      </p:sp>
      <p:pic>
        <p:nvPicPr>
          <p:cNvPr id="4" name="Picture 4" descr="https://1.bp.blogspot.com/-MsJrp54Qvzo/YFco4xQQrnI/AAAAAAAAO8g/oK299pFDBus56KECIvM_F7lkvHEFZR5TQCLcBGAsYHQ/s540/Health_Lesson.png"/>
          <p:cNvPicPr>
            <a:picLocks noChangeAspect="1" noChangeArrowheads="1"/>
          </p:cNvPicPr>
          <p:nvPr/>
        </p:nvPicPr>
        <p:blipFill rotWithShape="1">
          <a:blip r:embed="rId3">
            <a:extLst>
              <a:ext uri="{28A0092B-C50C-407E-A947-70E740481C1C}">
                <a14:useLocalDpi xmlns:a14="http://schemas.microsoft.com/office/drawing/2010/main" val="0"/>
              </a:ext>
            </a:extLst>
          </a:blip>
          <a:srcRect r="80006"/>
          <a:stretch/>
        </p:blipFill>
        <p:spPr bwMode="auto">
          <a:xfrm>
            <a:off x="10928079" y="2378891"/>
            <a:ext cx="1028394"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70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the sentences</a:t>
            </a:r>
          </a:p>
        </p:txBody>
      </p:sp>
      <p:sp>
        <p:nvSpPr>
          <p:cNvPr id="3" name="Content Placeholder 2"/>
          <p:cNvSpPr>
            <a:spLocks noGrp="1"/>
          </p:cNvSpPr>
          <p:nvPr>
            <p:ph idx="1"/>
          </p:nvPr>
        </p:nvSpPr>
        <p:spPr>
          <a:xfrm>
            <a:off x="1097280" y="1582615"/>
            <a:ext cx="10058400" cy="4910259"/>
          </a:xfrm>
        </p:spPr>
        <p:txBody>
          <a:bodyPr>
            <a:normAutofit fontScale="85000" lnSpcReduction="10000"/>
          </a:bodyPr>
          <a:lstStyle/>
          <a:p>
            <a:pPr marL="457200" indent="-457200">
              <a:buClr>
                <a:schemeClr val="accent1"/>
              </a:buClr>
              <a:buFont typeface="+mj-lt"/>
              <a:buAutoNum type="arabicPeriod"/>
            </a:pPr>
            <a:r>
              <a:rPr lang="en-US" dirty="0"/>
              <a:t>______ (drink) enough fluids today?</a:t>
            </a:r>
          </a:p>
          <a:p>
            <a:pPr marL="457200" indent="-457200">
              <a:buClr>
                <a:schemeClr val="accent1"/>
              </a:buClr>
              <a:buFont typeface="+mj-lt"/>
              <a:buAutoNum type="arabicPeriod"/>
            </a:pPr>
            <a:r>
              <a:rPr lang="en-US" dirty="0"/>
              <a:t>The doctor ______(not tell) me the results of my blood test.</a:t>
            </a:r>
          </a:p>
          <a:p>
            <a:pPr marL="457200" indent="-457200">
              <a:buClr>
                <a:schemeClr val="accent1"/>
              </a:buClr>
              <a:buFont typeface="+mj-lt"/>
              <a:buAutoNum type="arabicPeriod"/>
            </a:pPr>
            <a:r>
              <a:rPr lang="en-US" dirty="0"/>
              <a:t>______ the nurse ______(take) your blood pressure?</a:t>
            </a:r>
          </a:p>
          <a:p>
            <a:pPr marL="457200" indent="-457200">
              <a:buClr>
                <a:schemeClr val="accent1"/>
              </a:buClr>
              <a:buFont typeface="+mj-lt"/>
              <a:buAutoNum type="arabicPeriod"/>
            </a:pPr>
            <a:r>
              <a:rPr lang="en-US" dirty="0"/>
              <a:t>How many antihistamine pills ______ you ______(take) since last night?</a:t>
            </a:r>
          </a:p>
          <a:p>
            <a:pPr marL="457200" indent="-457200">
              <a:buClr>
                <a:schemeClr val="accent1"/>
              </a:buClr>
              <a:buFont typeface="+mj-lt"/>
              <a:buAutoNum type="arabicPeriod"/>
            </a:pPr>
            <a:r>
              <a:rPr lang="en-US" dirty="0"/>
              <a:t>The children ______(rest) for a few days. Now they can go back to school.</a:t>
            </a:r>
          </a:p>
          <a:p>
            <a:pPr marL="457200" indent="-457200">
              <a:buClr>
                <a:schemeClr val="accent1"/>
              </a:buClr>
              <a:buFont typeface="+mj-lt"/>
              <a:buAutoNum type="arabicPeriod"/>
            </a:pPr>
            <a:r>
              <a:rPr lang="en-US" dirty="0"/>
              <a:t>Jerry ______(not be) for his routine checkup yet.</a:t>
            </a:r>
          </a:p>
          <a:p>
            <a:pPr marL="457200" indent="-457200">
              <a:buClr>
                <a:schemeClr val="accent1"/>
              </a:buClr>
              <a:buFont typeface="+mj-lt"/>
              <a:buAutoNum type="arabicPeriod"/>
            </a:pPr>
            <a:r>
              <a:rPr lang="en-US" dirty="0"/>
              <a:t>My husband ______(catch) the flu. He’s resting in bed right now.</a:t>
            </a:r>
          </a:p>
          <a:p>
            <a:pPr marL="457200" indent="-457200">
              <a:buClr>
                <a:schemeClr val="accent1"/>
              </a:buClr>
              <a:buFont typeface="+mj-lt"/>
              <a:buAutoNum type="arabicPeriod"/>
            </a:pPr>
            <a:r>
              <a:rPr lang="en-US" dirty="0"/>
              <a:t>I ______(just / take) my son’s temperature. He has a low fever.</a:t>
            </a:r>
          </a:p>
          <a:p>
            <a:pPr marL="457200" indent="-457200">
              <a:buClr>
                <a:schemeClr val="accent1"/>
              </a:buClr>
              <a:buFont typeface="+mj-lt"/>
              <a:buAutoNum type="arabicPeriod"/>
            </a:pPr>
            <a:r>
              <a:rPr lang="en-US" dirty="0"/>
              <a:t>Samantha is allergic to many things. She ______(suffer) from allergies since she was a child.</a:t>
            </a:r>
          </a:p>
          <a:p>
            <a:pPr marL="457200" indent="-457200">
              <a:buClr>
                <a:schemeClr val="accent1"/>
              </a:buClr>
              <a:buFont typeface="+mj-lt"/>
              <a:buAutoNum type="arabicPeriod"/>
            </a:pPr>
            <a:r>
              <a:rPr lang="en-US" dirty="0"/>
              <a:t>I ______(have) a bad headache for a few days, but I ______(not see) the doctor yet.</a:t>
            </a:r>
          </a:p>
        </p:txBody>
      </p:sp>
      <p:pic>
        <p:nvPicPr>
          <p:cNvPr id="4" name="Picture 2" descr="https://7esl.com/wp-content/uploads/2017/12/Illnesses-Treatments-Vocabulary..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3595"/>
          <a:stretch/>
        </p:blipFill>
        <p:spPr bwMode="auto">
          <a:xfrm>
            <a:off x="9600717" y="0"/>
            <a:ext cx="2600075" cy="276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74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Simple and Present Perfect Simple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We use the </a:t>
            </a:r>
            <a:r>
              <a:rPr lang="en-US" b="1" dirty="0"/>
              <a:t>Past Simple </a:t>
            </a:r>
            <a:r>
              <a:rPr lang="en-US" dirty="0"/>
              <a:t>to talk about actions that happened at a specific time in the past, actions that began and ended in the past, and describe a series of events that happened in the past.</a:t>
            </a:r>
          </a:p>
          <a:p>
            <a:pPr marL="0" indent="0">
              <a:buNone/>
            </a:pPr>
            <a:r>
              <a:rPr lang="en-US" dirty="0"/>
              <a:t>We can use the following time expressions with the Past Simple:</a:t>
            </a:r>
          </a:p>
          <a:p>
            <a:pPr>
              <a:buFont typeface="Wingdings" panose="05000000000000000000" pitchFamily="2" charset="2"/>
              <a:buChar char="§"/>
            </a:pPr>
            <a:r>
              <a:rPr lang="en-US" dirty="0"/>
              <a:t>Yesterday, last week, two days ago, in 2007, on Monday (= last Monday).</a:t>
            </a:r>
          </a:p>
          <a:p>
            <a:pPr marL="0" indent="0">
              <a:buNone/>
            </a:pPr>
            <a:endParaRPr lang="en-US" dirty="0"/>
          </a:p>
          <a:p>
            <a:pPr marL="0" indent="0">
              <a:buNone/>
            </a:pPr>
            <a:r>
              <a:rPr lang="en-US" dirty="0"/>
              <a:t>We use the </a:t>
            </a:r>
            <a:r>
              <a:rPr lang="en-US" b="1" dirty="0"/>
              <a:t>Present Perfect Simple </a:t>
            </a:r>
            <a:r>
              <a:rPr lang="en-US" dirty="0"/>
              <a:t>to talk about actions that took place sometime in the past, when the specific time is not mentioned, actions that began in the past and continue in the present, and actions that happened in the past, but still influence the present.</a:t>
            </a:r>
          </a:p>
          <a:p>
            <a:pPr marL="0" indent="0">
              <a:buNone/>
            </a:pPr>
            <a:r>
              <a:rPr lang="en-US" dirty="0"/>
              <a:t>We can use the following time expressions with the Present Perfect Simple:</a:t>
            </a:r>
          </a:p>
          <a:p>
            <a:pPr>
              <a:buFont typeface="Wingdings" panose="05000000000000000000" pitchFamily="2" charset="2"/>
              <a:buChar char="§"/>
            </a:pPr>
            <a:r>
              <a:rPr lang="en-US" dirty="0"/>
              <a:t>For, since, ever, never, yet, already, lately, recently, just.</a:t>
            </a:r>
          </a:p>
        </p:txBody>
      </p:sp>
    </p:spTree>
    <p:extLst>
      <p:ext uri="{BB962C8B-B14F-4D97-AF65-F5344CB8AC3E}">
        <p14:creationId xmlns:p14="http://schemas.microsoft.com/office/powerpoint/2010/main" val="156745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Past</a:t>
            </a:r>
            <a:r>
              <a:rPr lang="es-MX" dirty="0"/>
              <a:t> simple </a:t>
            </a:r>
            <a:r>
              <a:rPr lang="es-MX" dirty="0" err="1"/>
              <a:t>or</a:t>
            </a:r>
            <a:r>
              <a:rPr lang="es-MX" dirty="0"/>
              <a:t> </a:t>
            </a:r>
            <a:r>
              <a:rPr lang="es-MX" dirty="0" err="1"/>
              <a:t>present</a:t>
            </a:r>
            <a:r>
              <a:rPr lang="es-MX" dirty="0"/>
              <a:t> </a:t>
            </a:r>
            <a:r>
              <a:rPr lang="es-MX" dirty="0" err="1"/>
              <a:t>perfect</a:t>
            </a:r>
            <a:r>
              <a:rPr lang="es-MX" dirty="0"/>
              <a:t>?</a:t>
            </a:r>
            <a:endParaRPr lang="en-US" dirty="0"/>
          </a:p>
        </p:txBody>
      </p:sp>
      <p:sp>
        <p:nvSpPr>
          <p:cNvPr id="3" name="Content Placeholder 2"/>
          <p:cNvSpPr>
            <a:spLocks noGrp="1"/>
          </p:cNvSpPr>
          <p:nvPr>
            <p:ph idx="1"/>
          </p:nvPr>
        </p:nvSpPr>
        <p:spPr>
          <a:xfrm>
            <a:off x="1097280" y="1845733"/>
            <a:ext cx="10058400" cy="4541211"/>
          </a:xfrm>
        </p:spPr>
        <p:txBody>
          <a:bodyPr>
            <a:normAutofit fontScale="92500"/>
          </a:bodyPr>
          <a:lstStyle/>
          <a:p>
            <a:pPr marL="514350" indent="-514350">
              <a:buAutoNum type="arabicPeriod"/>
            </a:pPr>
            <a:r>
              <a:rPr lang="es-MX" sz="2400" dirty="0"/>
              <a:t>I ______ (</a:t>
            </a:r>
            <a:r>
              <a:rPr lang="es-MX" sz="2400" dirty="0" err="1"/>
              <a:t>not</a:t>
            </a:r>
            <a:r>
              <a:rPr lang="es-MX" sz="2400" dirty="0"/>
              <a:t> </a:t>
            </a:r>
            <a:r>
              <a:rPr lang="es-MX" sz="2400" dirty="0" err="1"/>
              <a:t>go</a:t>
            </a:r>
            <a:r>
              <a:rPr lang="es-MX" sz="2400" dirty="0"/>
              <a:t>) to </a:t>
            </a:r>
            <a:r>
              <a:rPr lang="es-MX" sz="2400" dirty="0" err="1"/>
              <a:t>the</a:t>
            </a:r>
            <a:r>
              <a:rPr lang="es-MX" sz="2400" dirty="0"/>
              <a:t> hospital </a:t>
            </a:r>
            <a:r>
              <a:rPr lang="es-MX" sz="2400" dirty="0" err="1"/>
              <a:t>yet</a:t>
            </a:r>
            <a:r>
              <a:rPr lang="es-MX" sz="2400" dirty="0"/>
              <a:t>.</a:t>
            </a:r>
          </a:p>
          <a:p>
            <a:pPr marL="514350" indent="-514350">
              <a:buAutoNum type="arabicPeriod"/>
            </a:pPr>
            <a:r>
              <a:rPr lang="es-MX" sz="2400" dirty="0" err="1"/>
              <a:t>My</a:t>
            </a:r>
            <a:r>
              <a:rPr lang="es-MX" sz="2400" dirty="0"/>
              <a:t> </a:t>
            </a:r>
            <a:r>
              <a:rPr lang="es-MX" sz="2400" dirty="0" err="1"/>
              <a:t>grandmother</a:t>
            </a:r>
            <a:r>
              <a:rPr lang="es-MX" sz="2400" dirty="0"/>
              <a:t> _____ (</a:t>
            </a:r>
            <a:r>
              <a:rPr lang="es-MX" sz="2400" dirty="0" err="1"/>
              <a:t>pass</a:t>
            </a:r>
            <a:r>
              <a:rPr lang="es-MX" sz="2400" dirty="0"/>
              <a:t> </a:t>
            </a:r>
            <a:r>
              <a:rPr lang="es-MX" sz="2400" dirty="0" err="1"/>
              <a:t>away</a:t>
            </a:r>
            <a:r>
              <a:rPr lang="es-MX" sz="2400" dirty="0"/>
              <a:t>) 10 </a:t>
            </a:r>
            <a:r>
              <a:rPr lang="es-MX" sz="2400" dirty="0" err="1"/>
              <a:t>years</a:t>
            </a:r>
            <a:r>
              <a:rPr lang="es-MX" sz="2400" dirty="0"/>
              <a:t> ago.</a:t>
            </a:r>
          </a:p>
          <a:p>
            <a:pPr marL="514350" indent="-514350">
              <a:buAutoNum type="arabicPeriod"/>
            </a:pPr>
            <a:r>
              <a:rPr lang="es-MX" sz="2400" dirty="0"/>
              <a:t>____ </a:t>
            </a:r>
            <a:r>
              <a:rPr lang="es-MX" sz="2400" dirty="0" err="1"/>
              <a:t>you</a:t>
            </a:r>
            <a:r>
              <a:rPr lang="es-MX" sz="2400" dirty="0"/>
              <a:t> </a:t>
            </a:r>
            <a:r>
              <a:rPr lang="es-MX" sz="2400" dirty="0" err="1"/>
              <a:t>ever</a:t>
            </a:r>
            <a:r>
              <a:rPr lang="es-MX" sz="2400" dirty="0"/>
              <a:t> ____ (</a:t>
            </a:r>
            <a:r>
              <a:rPr lang="es-MX" sz="2400" dirty="0" err="1"/>
              <a:t>have</a:t>
            </a:r>
            <a:r>
              <a:rPr lang="es-MX" sz="2400" dirty="0"/>
              <a:t>) a </a:t>
            </a:r>
            <a:r>
              <a:rPr lang="es-MX" sz="2400" dirty="0" err="1"/>
              <a:t>cast</a:t>
            </a:r>
            <a:r>
              <a:rPr lang="es-MX" sz="2400" dirty="0"/>
              <a:t>?</a:t>
            </a:r>
          </a:p>
          <a:p>
            <a:pPr marL="514350" indent="-514350">
              <a:buAutoNum type="arabicPeriod"/>
            </a:pPr>
            <a:r>
              <a:rPr lang="es-MX" sz="2400" dirty="0"/>
              <a:t>I ____ (break) </a:t>
            </a:r>
            <a:r>
              <a:rPr lang="es-MX" sz="2400" dirty="0" err="1"/>
              <a:t>my</a:t>
            </a:r>
            <a:r>
              <a:rPr lang="es-MX" sz="2400" dirty="0"/>
              <a:t> </a:t>
            </a:r>
            <a:r>
              <a:rPr lang="es-MX" sz="2400" dirty="0" err="1"/>
              <a:t>arm</a:t>
            </a:r>
            <a:r>
              <a:rPr lang="es-MX" sz="2400" dirty="0"/>
              <a:t> </a:t>
            </a:r>
            <a:r>
              <a:rPr lang="es-MX" sz="2400" dirty="0" err="1"/>
              <a:t>last</a:t>
            </a:r>
            <a:r>
              <a:rPr lang="es-MX" sz="2400" dirty="0"/>
              <a:t> </a:t>
            </a:r>
            <a:r>
              <a:rPr lang="es-MX" sz="2400" dirty="0" err="1"/>
              <a:t>year</a:t>
            </a:r>
            <a:r>
              <a:rPr lang="es-MX" sz="2400" dirty="0"/>
              <a:t>. I ____ (be) so </a:t>
            </a:r>
            <a:r>
              <a:rPr lang="es-MX" sz="2400" dirty="0" err="1"/>
              <a:t>scared</a:t>
            </a:r>
            <a:r>
              <a:rPr lang="es-MX" sz="2400" dirty="0"/>
              <a:t> </a:t>
            </a:r>
            <a:r>
              <a:rPr lang="es-MX" sz="2400" dirty="0" err="1"/>
              <a:t>because</a:t>
            </a:r>
            <a:r>
              <a:rPr lang="es-MX" sz="2400" dirty="0"/>
              <a:t> I </a:t>
            </a:r>
            <a:r>
              <a:rPr lang="es-MX" sz="2400" dirty="0" err="1"/>
              <a:t>saw</a:t>
            </a:r>
            <a:r>
              <a:rPr lang="es-MX" sz="2400" dirty="0"/>
              <a:t> </a:t>
            </a:r>
            <a:r>
              <a:rPr lang="es-MX" sz="2400" dirty="0" err="1"/>
              <a:t>my</a:t>
            </a:r>
            <a:r>
              <a:rPr lang="es-MX" sz="2400" dirty="0"/>
              <a:t> </a:t>
            </a:r>
            <a:r>
              <a:rPr lang="es-MX" sz="2400" dirty="0" err="1"/>
              <a:t>bone</a:t>
            </a:r>
            <a:r>
              <a:rPr lang="es-MX" sz="2400" dirty="0"/>
              <a:t>.</a:t>
            </a:r>
          </a:p>
          <a:p>
            <a:pPr marL="514350" indent="-514350">
              <a:buAutoNum type="arabicPeriod"/>
            </a:pPr>
            <a:r>
              <a:rPr lang="es-MX" sz="2400" dirty="0"/>
              <a:t>He ____ (</a:t>
            </a:r>
            <a:r>
              <a:rPr lang="es-MX" sz="2400" dirty="0" err="1"/>
              <a:t>see</a:t>
            </a:r>
            <a:r>
              <a:rPr lang="es-MX" sz="2400" dirty="0"/>
              <a:t>) a car </a:t>
            </a:r>
            <a:r>
              <a:rPr lang="es-MX" sz="2400" dirty="0" err="1"/>
              <a:t>crash</a:t>
            </a:r>
            <a:r>
              <a:rPr lang="es-MX" sz="2400" dirty="0"/>
              <a:t> </a:t>
            </a:r>
            <a:r>
              <a:rPr lang="es-MX" sz="2400" dirty="0" err="1"/>
              <a:t>last</a:t>
            </a:r>
            <a:r>
              <a:rPr lang="es-MX" sz="2400" dirty="0"/>
              <a:t> </a:t>
            </a:r>
            <a:r>
              <a:rPr lang="es-MX" sz="2400" dirty="0" err="1"/>
              <a:t>week</a:t>
            </a:r>
            <a:r>
              <a:rPr lang="es-MX" sz="2400" dirty="0"/>
              <a:t>, </a:t>
            </a:r>
            <a:r>
              <a:rPr lang="es-MX" sz="2400" dirty="0" err="1"/>
              <a:t>but</a:t>
            </a:r>
            <a:r>
              <a:rPr lang="es-MX" sz="2400" dirty="0"/>
              <a:t> </a:t>
            </a:r>
            <a:r>
              <a:rPr lang="es-MX" sz="2400" dirty="0" err="1"/>
              <a:t>we</a:t>
            </a:r>
            <a:r>
              <a:rPr lang="es-MX" sz="2400" dirty="0"/>
              <a:t> _____ </a:t>
            </a:r>
            <a:r>
              <a:rPr lang="es-MX" sz="2400" dirty="0" err="1"/>
              <a:t>never</a:t>
            </a:r>
            <a:r>
              <a:rPr lang="es-MX" sz="2400" dirty="0"/>
              <a:t> ___ (</a:t>
            </a:r>
            <a:r>
              <a:rPr lang="es-MX" sz="2400" dirty="0" err="1"/>
              <a:t>see</a:t>
            </a:r>
            <a:r>
              <a:rPr lang="es-MX" sz="2400" dirty="0"/>
              <a:t>) </a:t>
            </a:r>
            <a:r>
              <a:rPr lang="es-MX" sz="2400" dirty="0" err="1"/>
              <a:t>one</a:t>
            </a:r>
            <a:r>
              <a:rPr lang="es-MX" sz="2400" dirty="0"/>
              <a:t>.</a:t>
            </a:r>
          </a:p>
          <a:p>
            <a:pPr marL="514350" indent="-514350">
              <a:buAutoNum type="arabicPeriod"/>
            </a:pPr>
            <a:r>
              <a:rPr lang="es-MX" sz="2400" dirty="0" err="1"/>
              <a:t>They</a:t>
            </a:r>
            <a:r>
              <a:rPr lang="es-MX" sz="2400" dirty="0"/>
              <a:t> ____ (</a:t>
            </a:r>
            <a:r>
              <a:rPr lang="es-MX" sz="2400" dirty="0" err="1"/>
              <a:t>travel</a:t>
            </a:r>
            <a:r>
              <a:rPr lang="es-MX" sz="2400" dirty="0"/>
              <a:t>) </a:t>
            </a:r>
            <a:r>
              <a:rPr lang="es-MX" sz="2400" dirty="0" err="1"/>
              <a:t>without</a:t>
            </a:r>
            <a:r>
              <a:rPr lang="es-MX" sz="2400" dirty="0"/>
              <a:t> </a:t>
            </a:r>
            <a:r>
              <a:rPr lang="es-MX" sz="2400" dirty="0" err="1"/>
              <a:t>insurance</a:t>
            </a:r>
            <a:r>
              <a:rPr lang="es-MX" sz="2400" dirty="0"/>
              <a:t> </a:t>
            </a:r>
            <a:r>
              <a:rPr lang="es-MX" sz="2400" dirty="0" err="1"/>
              <a:t>before</a:t>
            </a:r>
            <a:r>
              <a:rPr lang="es-MX" sz="2400" dirty="0"/>
              <a:t> 2022.</a:t>
            </a:r>
          </a:p>
          <a:p>
            <a:pPr marL="514350" indent="-514350">
              <a:buAutoNum type="arabicPeriod"/>
            </a:pPr>
            <a:r>
              <a:rPr lang="es-MX" sz="2400" dirty="0" err="1"/>
              <a:t>You</a:t>
            </a:r>
            <a:r>
              <a:rPr lang="es-MX" sz="2400" dirty="0"/>
              <a:t> _____ (</a:t>
            </a:r>
            <a:r>
              <a:rPr lang="es-MX" sz="2400" dirty="0" err="1"/>
              <a:t>not</a:t>
            </a:r>
            <a:r>
              <a:rPr lang="es-MX" sz="2400" dirty="0"/>
              <a:t> </a:t>
            </a:r>
            <a:r>
              <a:rPr lang="es-MX" sz="2400" dirty="0" err="1"/>
              <a:t>eat</a:t>
            </a:r>
            <a:r>
              <a:rPr lang="es-MX" sz="2400" dirty="0"/>
              <a:t>) </a:t>
            </a:r>
            <a:r>
              <a:rPr lang="es-MX" sz="2400" dirty="0" err="1"/>
              <a:t>lactose</a:t>
            </a:r>
            <a:r>
              <a:rPr lang="es-MX" sz="2400" dirty="0"/>
              <a:t> </a:t>
            </a:r>
            <a:r>
              <a:rPr lang="es-MX" sz="2400" dirty="0" err="1"/>
              <a:t>for</a:t>
            </a:r>
            <a:r>
              <a:rPr lang="es-MX" sz="2400" dirty="0"/>
              <a:t> 2 </a:t>
            </a:r>
            <a:r>
              <a:rPr lang="es-MX" sz="2400" dirty="0" err="1"/>
              <a:t>years</a:t>
            </a:r>
            <a:r>
              <a:rPr lang="es-MX" sz="2400" dirty="0"/>
              <a:t> to </a:t>
            </a:r>
            <a:r>
              <a:rPr lang="es-MX" sz="2400" dirty="0" err="1"/>
              <a:t>avoid</a:t>
            </a:r>
            <a:r>
              <a:rPr lang="es-MX" sz="2400" dirty="0"/>
              <a:t> </a:t>
            </a:r>
            <a:r>
              <a:rPr lang="es-MX" sz="2400" dirty="0" err="1"/>
              <a:t>any</a:t>
            </a:r>
            <a:r>
              <a:rPr lang="es-MX" sz="2400" dirty="0"/>
              <a:t> </a:t>
            </a:r>
            <a:r>
              <a:rPr lang="es-MX" sz="2400" dirty="0" err="1"/>
              <a:t>accidents</a:t>
            </a:r>
            <a:r>
              <a:rPr lang="es-MX" sz="2400" dirty="0"/>
              <a:t>.</a:t>
            </a:r>
          </a:p>
          <a:p>
            <a:pPr marL="514350" indent="-514350">
              <a:buAutoNum type="arabicPeriod"/>
            </a:pPr>
            <a:r>
              <a:rPr lang="es-MX" sz="2400" dirty="0" err="1"/>
              <a:t>We</a:t>
            </a:r>
            <a:r>
              <a:rPr lang="es-MX" sz="2400" dirty="0"/>
              <a:t> ____ (be) in </a:t>
            </a:r>
            <a:r>
              <a:rPr lang="es-MX" sz="2400" dirty="0" err="1"/>
              <a:t>the</a:t>
            </a:r>
            <a:r>
              <a:rPr lang="es-MX" sz="2400" dirty="0"/>
              <a:t> </a:t>
            </a:r>
            <a:r>
              <a:rPr lang="es-MX" sz="2400" dirty="0" err="1"/>
              <a:t>emergency</a:t>
            </a:r>
            <a:r>
              <a:rPr lang="es-MX" sz="2400" dirty="0"/>
              <a:t> </a:t>
            </a:r>
            <a:r>
              <a:rPr lang="es-MX" sz="2400" dirty="0" err="1"/>
              <a:t>waiting</a:t>
            </a:r>
            <a:r>
              <a:rPr lang="es-MX" sz="2400" dirty="0"/>
              <a:t> </a:t>
            </a:r>
            <a:r>
              <a:rPr lang="es-MX" sz="2400" dirty="0" err="1"/>
              <a:t>room</a:t>
            </a:r>
            <a:r>
              <a:rPr lang="es-MX" sz="2400" dirty="0"/>
              <a:t> </a:t>
            </a:r>
            <a:r>
              <a:rPr lang="es-MX" sz="2400" dirty="0" err="1"/>
              <a:t>since</a:t>
            </a:r>
            <a:r>
              <a:rPr lang="es-MX" sz="2400" dirty="0"/>
              <a:t> 7 am.</a:t>
            </a:r>
          </a:p>
          <a:p>
            <a:pPr marL="514350" indent="-514350">
              <a:buAutoNum type="arabicPeriod"/>
            </a:pPr>
            <a:r>
              <a:rPr lang="es-MX" sz="2400" dirty="0"/>
              <a:t>I ____(be) </a:t>
            </a:r>
            <a:r>
              <a:rPr lang="es-MX" sz="2400" dirty="0" err="1"/>
              <a:t>careless</a:t>
            </a:r>
            <a:r>
              <a:rPr lang="es-MX" sz="2400" dirty="0"/>
              <a:t> </a:t>
            </a:r>
            <a:r>
              <a:rPr lang="es-MX" sz="2400" dirty="0" err="1"/>
              <a:t>when</a:t>
            </a:r>
            <a:r>
              <a:rPr lang="es-MX" sz="2400" dirty="0"/>
              <a:t> I drive. Once I </a:t>
            </a:r>
            <a:r>
              <a:rPr lang="es-MX" sz="2400" dirty="0" err="1"/>
              <a:t>even</a:t>
            </a:r>
            <a:r>
              <a:rPr lang="es-MX" sz="2400" dirty="0"/>
              <a:t> _____ (</a:t>
            </a:r>
            <a:r>
              <a:rPr lang="es-MX" sz="2400" dirty="0" err="1"/>
              <a:t>crash</a:t>
            </a:r>
            <a:r>
              <a:rPr lang="es-MX" sz="2400" dirty="0"/>
              <a:t>) </a:t>
            </a:r>
            <a:r>
              <a:rPr lang="es-MX" sz="2400" dirty="0" err="1"/>
              <a:t>my</a:t>
            </a:r>
            <a:r>
              <a:rPr lang="es-MX" sz="2400" dirty="0"/>
              <a:t> car.</a:t>
            </a:r>
          </a:p>
          <a:p>
            <a:pPr marL="514350" indent="-514350">
              <a:buAutoNum type="arabicPeriod"/>
            </a:pPr>
            <a:r>
              <a:rPr lang="es-MX" sz="2400" dirty="0" err="1"/>
              <a:t>When</a:t>
            </a:r>
            <a:r>
              <a:rPr lang="es-MX" sz="2400" dirty="0"/>
              <a:t> he ___ (be) a </a:t>
            </a:r>
            <a:r>
              <a:rPr lang="es-MX" sz="2400" dirty="0" err="1"/>
              <a:t>child</a:t>
            </a:r>
            <a:r>
              <a:rPr lang="es-MX" sz="2400" dirty="0"/>
              <a:t> </a:t>
            </a:r>
            <a:r>
              <a:rPr lang="es-MX" sz="2400" dirty="0" err="1"/>
              <a:t>his</a:t>
            </a:r>
            <a:r>
              <a:rPr lang="es-MX" sz="2400" dirty="0"/>
              <a:t> </a:t>
            </a:r>
            <a:r>
              <a:rPr lang="es-MX" sz="2400" dirty="0" err="1"/>
              <a:t>mom</a:t>
            </a:r>
            <a:r>
              <a:rPr lang="es-MX" sz="2400" dirty="0"/>
              <a:t> ____(</a:t>
            </a:r>
            <a:r>
              <a:rPr lang="es-MX" sz="2400" dirty="0" err="1"/>
              <a:t>teach</a:t>
            </a:r>
            <a:r>
              <a:rPr lang="es-MX" sz="2400" dirty="0"/>
              <a:t>) </a:t>
            </a:r>
            <a:r>
              <a:rPr lang="es-MX" sz="2400" dirty="0" err="1"/>
              <a:t>him</a:t>
            </a:r>
            <a:r>
              <a:rPr lang="es-MX" sz="2400" dirty="0"/>
              <a:t> to </a:t>
            </a:r>
            <a:r>
              <a:rPr lang="es-MX" sz="2400" dirty="0" err="1"/>
              <a:t>put</a:t>
            </a:r>
            <a:r>
              <a:rPr lang="es-MX" sz="2400" dirty="0"/>
              <a:t> </a:t>
            </a:r>
            <a:r>
              <a:rPr lang="es-MX" sz="2400" dirty="0" err="1"/>
              <a:t>on</a:t>
            </a:r>
            <a:r>
              <a:rPr lang="es-MX" sz="2400" dirty="0"/>
              <a:t> </a:t>
            </a:r>
            <a:r>
              <a:rPr lang="es-MX" sz="2400" dirty="0" err="1"/>
              <a:t>his</a:t>
            </a:r>
            <a:r>
              <a:rPr lang="es-MX" sz="2400" dirty="0"/>
              <a:t> </a:t>
            </a:r>
            <a:r>
              <a:rPr lang="es-MX" sz="2400" dirty="0" err="1"/>
              <a:t>seatbelt</a:t>
            </a:r>
            <a:r>
              <a:rPr lang="es-MX" sz="2400" dirty="0"/>
              <a:t> </a:t>
            </a:r>
            <a:r>
              <a:rPr lang="es-MX" sz="2400" dirty="0" err="1"/>
              <a:t>always</a:t>
            </a:r>
            <a:r>
              <a:rPr lang="es-MX" sz="2400" dirty="0"/>
              <a:t>.</a:t>
            </a:r>
          </a:p>
          <a:p>
            <a:pPr marL="514350" indent="-514350">
              <a:buAutoNum type="arabicPeriod"/>
            </a:pPr>
            <a:endParaRPr lang="en-US" sz="2400" dirty="0"/>
          </a:p>
        </p:txBody>
      </p:sp>
    </p:spTree>
    <p:extLst>
      <p:ext uri="{BB962C8B-B14F-4D97-AF65-F5344CB8AC3E}">
        <p14:creationId xmlns:p14="http://schemas.microsoft.com/office/powerpoint/2010/main" val="162853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expressions and position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6085428"/>
              </p:ext>
            </p:extLst>
          </p:nvPr>
        </p:nvGraphicFramePr>
        <p:xfrm>
          <a:off x="630381" y="1690688"/>
          <a:ext cx="10949087" cy="4802185"/>
        </p:xfrm>
        <a:graphic>
          <a:graphicData uri="http://schemas.openxmlformats.org/drawingml/2006/table">
            <a:tbl>
              <a:tblPr firstRow="1" bandRow="1">
                <a:tableStyleId>{5C22544A-7EE6-4342-B048-85BDC9FD1C3A}</a:tableStyleId>
              </a:tblPr>
              <a:tblGrid>
                <a:gridCol w="2747228">
                  <a:extLst>
                    <a:ext uri="{9D8B030D-6E8A-4147-A177-3AD203B41FA5}">
                      <a16:colId xmlns:a16="http://schemas.microsoft.com/office/drawing/2014/main" val="2480872366"/>
                    </a:ext>
                  </a:extLst>
                </a:gridCol>
                <a:gridCol w="8201859">
                  <a:extLst>
                    <a:ext uri="{9D8B030D-6E8A-4147-A177-3AD203B41FA5}">
                      <a16:colId xmlns:a16="http://schemas.microsoft.com/office/drawing/2014/main" val="2945963137"/>
                    </a:ext>
                  </a:extLst>
                </a:gridCol>
              </a:tblGrid>
              <a:tr h="496543">
                <a:tc>
                  <a:txBody>
                    <a:bodyPr/>
                    <a:lstStyle/>
                    <a:p>
                      <a:r>
                        <a:rPr lang="en-US" sz="2000" dirty="0"/>
                        <a:t>Time Expressions</a:t>
                      </a:r>
                    </a:p>
                  </a:txBody>
                  <a:tcPr marL="87464" marR="87464" anchor="ctr"/>
                </a:tc>
                <a:tc>
                  <a:txBody>
                    <a:bodyPr/>
                    <a:lstStyle/>
                    <a:p>
                      <a:r>
                        <a:rPr lang="en-US" sz="2000" dirty="0"/>
                        <a:t>Position</a:t>
                      </a:r>
                    </a:p>
                  </a:txBody>
                  <a:tcPr marL="87464" marR="87464" anchor="ctr"/>
                </a:tc>
                <a:extLst>
                  <a:ext uri="{0D108BD9-81ED-4DB2-BD59-A6C34878D82A}">
                    <a16:rowId xmlns:a16="http://schemas.microsoft.com/office/drawing/2014/main" val="2002704474"/>
                  </a:ext>
                </a:extLst>
              </a:tr>
              <a:tr h="1224354">
                <a:tc>
                  <a:txBody>
                    <a:bodyPr/>
                    <a:lstStyle/>
                    <a:p>
                      <a:r>
                        <a:rPr lang="en-US" sz="2000" dirty="0"/>
                        <a:t>Already, recently, lately</a:t>
                      </a:r>
                    </a:p>
                  </a:txBody>
                  <a:tcPr marL="87464" marR="87464" anchor="ctr"/>
                </a:tc>
                <a:tc>
                  <a:txBody>
                    <a:bodyPr/>
                    <a:lstStyle/>
                    <a:p>
                      <a:r>
                        <a:rPr lang="en-US" sz="2000" dirty="0"/>
                        <a:t>Usually come at the end of a sentence.</a:t>
                      </a:r>
                    </a:p>
                    <a:p>
                      <a:r>
                        <a:rPr lang="en-US" sz="2000" dirty="0"/>
                        <a:t>Can also be placed between has / have and the past participle.</a:t>
                      </a:r>
                    </a:p>
                  </a:txBody>
                  <a:tcPr marL="87464" marR="87464" anchor="ctr"/>
                </a:tc>
                <a:extLst>
                  <a:ext uri="{0D108BD9-81ED-4DB2-BD59-A6C34878D82A}">
                    <a16:rowId xmlns:a16="http://schemas.microsoft.com/office/drawing/2014/main" val="3855632581"/>
                  </a:ext>
                </a:extLst>
              </a:tr>
              <a:tr h="496543">
                <a:tc>
                  <a:txBody>
                    <a:bodyPr/>
                    <a:lstStyle/>
                    <a:p>
                      <a:r>
                        <a:rPr lang="en-US" sz="2000" dirty="0"/>
                        <a:t>Ever, never, just</a:t>
                      </a:r>
                    </a:p>
                  </a:txBody>
                  <a:tcPr marL="87464" marR="87464" anchor="ctr"/>
                </a:tc>
                <a:tc>
                  <a:txBody>
                    <a:bodyPr/>
                    <a:lstStyle/>
                    <a:p>
                      <a:r>
                        <a:rPr lang="en-US" sz="2000" dirty="0"/>
                        <a:t>Come between has / have and the past participle.</a:t>
                      </a:r>
                    </a:p>
                  </a:txBody>
                  <a:tcPr marL="87464" marR="87464" anchor="ctr"/>
                </a:tc>
                <a:extLst>
                  <a:ext uri="{0D108BD9-81ED-4DB2-BD59-A6C34878D82A}">
                    <a16:rowId xmlns:a16="http://schemas.microsoft.com/office/drawing/2014/main" val="3702186286"/>
                  </a:ext>
                </a:extLst>
              </a:tr>
              <a:tr h="1591659">
                <a:tc>
                  <a:txBody>
                    <a:bodyPr/>
                    <a:lstStyle/>
                    <a:p>
                      <a:r>
                        <a:rPr lang="en-US" sz="2000" dirty="0"/>
                        <a:t>Often, ever, yet</a:t>
                      </a:r>
                    </a:p>
                  </a:txBody>
                  <a:tcPr marL="87464" marR="87464" anchor="ctr"/>
                </a:tc>
                <a:tc>
                  <a:txBody>
                    <a:bodyPr/>
                    <a:lstStyle/>
                    <a:p>
                      <a:r>
                        <a:rPr lang="en-US" sz="2000" i="1" dirty="0"/>
                        <a:t>Often</a:t>
                      </a:r>
                      <a:r>
                        <a:rPr lang="en-US" sz="2000" dirty="0"/>
                        <a:t> is used for questions.</a:t>
                      </a:r>
                    </a:p>
                    <a:p>
                      <a:r>
                        <a:rPr lang="en-US" sz="2000" i="1" dirty="0"/>
                        <a:t>Ever</a:t>
                      </a:r>
                      <a:r>
                        <a:rPr lang="en-US" sz="2000" dirty="0"/>
                        <a:t> comes after the subject.</a:t>
                      </a:r>
                    </a:p>
                    <a:p>
                      <a:r>
                        <a:rPr lang="en-US" sz="2000" i="1" dirty="0"/>
                        <a:t>Yet</a:t>
                      </a:r>
                      <a:r>
                        <a:rPr lang="en-US" sz="2000" dirty="0"/>
                        <a:t> comes at the end of a question,</a:t>
                      </a:r>
                      <a:r>
                        <a:rPr lang="en-US" sz="2000" baseline="0" dirty="0"/>
                        <a:t> and it</a:t>
                      </a:r>
                      <a:r>
                        <a:rPr lang="en-US" sz="2000" dirty="0"/>
                        <a:t> is often used in negative sentences.</a:t>
                      </a:r>
                    </a:p>
                  </a:txBody>
                  <a:tcPr marL="87464" marR="87464" anchor="ctr"/>
                </a:tc>
                <a:extLst>
                  <a:ext uri="{0D108BD9-81ED-4DB2-BD59-A6C34878D82A}">
                    <a16:rowId xmlns:a16="http://schemas.microsoft.com/office/drawing/2014/main" val="234187056"/>
                  </a:ext>
                </a:extLst>
              </a:tr>
              <a:tr h="496543">
                <a:tc>
                  <a:txBody>
                    <a:bodyPr/>
                    <a:lstStyle/>
                    <a:p>
                      <a:r>
                        <a:rPr lang="en-US" sz="2000" dirty="0"/>
                        <a:t>since … , for …</a:t>
                      </a:r>
                    </a:p>
                  </a:txBody>
                  <a:tcPr marL="87464" marR="87464" anchor="ctr"/>
                </a:tc>
                <a:tc>
                  <a:txBody>
                    <a:bodyPr/>
                    <a:lstStyle/>
                    <a:p>
                      <a:r>
                        <a:rPr lang="en-US" sz="2000" dirty="0"/>
                        <a:t>Come at the end of a sentence.</a:t>
                      </a:r>
                    </a:p>
                  </a:txBody>
                  <a:tcPr marL="87464" marR="87464" anchor="ctr"/>
                </a:tc>
                <a:extLst>
                  <a:ext uri="{0D108BD9-81ED-4DB2-BD59-A6C34878D82A}">
                    <a16:rowId xmlns:a16="http://schemas.microsoft.com/office/drawing/2014/main" val="3581660987"/>
                  </a:ext>
                </a:extLst>
              </a:tr>
              <a:tr h="496543">
                <a:tc>
                  <a:txBody>
                    <a:bodyPr/>
                    <a:lstStyle/>
                    <a:p>
                      <a:r>
                        <a:rPr lang="en-US" sz="2000" dirty="0"/>
                        <a:t>… ago,</a:t>
                      </a:r>
                      <a:r>
                        <a:rPr lang="en-US" sz="2000" baseline="0" dirty="0"/>
                        <a:t> </a:t>
                      </a:r>
                      <a:r>
                        <a:rPr lang="en-US" sz="2000" dirty="0"/>
                        <a:t>last … , yesterday</a:t>
                      </a:r>
                    </a:p>
                  </a:txBody>
                  <a:tcPr marL="87464" marR="87464" anchor="ctr"/>
                </a:tc>
                <a:tc>
                  <a:txBody>
                    <a:bodyPr/>
                    <a:lstStyle/>
                    <a:p>
                      <a:r>
                        <a:rPr lang="en-US" sz="2000" dirty="0"/>
                        <a:t>Come at the beginning or end of a sentence.</a:t>
                      </a:r>
                    </a:p>
                  </a:txBody>
                  <a:tcPr marL="87464" marR="87464" anchor="ctr"/>
                </a:tc>
                <a:extLst>
                  <a:ext uri="{0D108BD9-81ED-4DB2-BD59-A6C34878D82A}">
                    <a16:rowId xmlns:a16="http://schemas.microsoft.com/office/drawing/2014/main" val="3889030664"/>
                  </a:ext>
                </a:extLst>
              </a:tr>
            </a:tbl>
          </a:graphicData>
        </a:graphic>
      </p:graphicFrame>
    </p:spTree>
    <p:extLst>
      <p:ext uri="{BB962C8B-B14F-4D97-AF65-F5344CB8AC3E}">
        <p14:creationId xmlns:p14="http://schemas.microsoft.com/office/powerpoint/2010/main" val="245029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Complete the sentence with a suitable time expression</a:t>
            </a:r>
          </a:p>
        </p:txBody>
      </p:sp>
      <p:graphicFrame>
        <p:nvGraphicFramePr>
          <p:cNvPr id="5" name="Content Placeholder 2">
            <a:extLst>
              <a:ext uri="{FF2B5EF4-FFF2-40B4-BE49-F238E27FC236}">
                <a16:creationId xmlns:a16="http://schemas.microsoft.com/office/drawing/2014/main" id="{F211B0E6-805E-799A-1E48-FAE0CBBA560E}"/>
              </a:ext>
            </a:extLst>
          </p:cNvPr>
          <p:cNvGraphicFramePr>
            <a:graphicFrameLocks noGrp="1"/>
          </p:cNvGraphicFramePr>
          <p:nvPr>
            <p:ph idx="1"/>
            <p:extLst>
              <p:ext uri="{D42A27DB-BD31-4B8C-83A1-F6EECF244321}">
                <p14:modId xmlns:p14="http://schemas.microsoft.com/office/powerpoint/2010/main" val="1328186938"/>
              </p:ext>
            </p:extLst>
          </p:nvPr>
        </p:nvGraphicFramePr>
        <p:xfrm>
          <a:off x="838200" y="1477109"/>
          <a:ext cx="10515600" cy="5015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539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5767" y="1188637"/>
            <a:ext cx="2988234" cy="4480726"/>
          </a:xfrm>
        </p:spPr>
        <p:txBody>
          <a:bodyPr>
            <a:normAutofit/>
          </a:bodyPr>
          <a:lstStyle/>
          <a:p>
            <a:pPr algn="r"/>
            <a:r>
              <a:rPr lang="en-US" sz="6600"/>
              <a:t>Two truths and one lie</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55260" y="1648870"/>
            <a:ext cx="4702848" cy="3560260"/>
          </a:xfrm>
        </p:spPr>
        <p:txBody>
          <a:bodyPr anchor="ctr">
            <a:normAutofit/>
          </a:bodyPr>
          <a:lstStyle/>
          <a:p>
            <a:pPr marL="457200" indent="-457200">
              <a:buFont typeface="+mj-lt"/>
              <a:buAutoNum type="arabicPeriod"/>
            </a:pPr>
            <a:r>
              <a:rPr lang="en-US" sz="1900" dirty="0"/>
              <a:t>Write three sentences about your life.</a:t>
            </a:r>
          </a:p>
          <a:p>
            <a:pPr marL="457200" indent="-457200">
              <a:buFont typeface="+mj-lt"/>
              <a:buAutoNum type="arabicPeriod"/>
            </a:pPr>
            <a:r>
              <a:rPr lang="en-US" sz="1900" dirty="0"/>
              <a:t>Two must be true and one must be a lie.</a:t>
            </a:r>
          </a:p>
          <a:p>
            <a:pPr marL="457200" indent="-457200">
              <a:buFont typeface="+mj-lt"/>
              <a:buAutoNum type="arabicPeriod"/>
            </a:pPr>
            <a:r>
              <a:rPr lang="en-US" sz="1900" dirty="0"/>
              <a:t>Tell your friends your 3 sentences.</a:t>
            </a:r>
          </a:p>
          <a:p>
            <a:pPr marL="457200" indent="-457200">
              <a:buFont typeface="+mj-lt"/>
              <a:buAutoNum type="arabicPeriod"/>
            </a:pPr>
            <a:r>
              <a:rPr lang="en-US" sz="1900" dirty="0"/>
              <a:t>They have to guess which one is a lie.</a:t>
            </a:r>
          </a:p>
          <a:p>
            <a:pPr marL="0" indent="0">
              <a:buNone/>
            </a:pPr>
            <a:endParaRPr lang="en-US" sz="1900" dirty="0"/>
          </a:p>
          <a:p>
            <a:pPr marL="0" indent="0">
              <a:buNone/>
            </a:pPr>
            <a:r>
              <a:rPr lang="en-US" sz="1900" dirty="0"/>
              <a:t>Example:</a:t>
            </a:r>
          </a:p>
          <a:p>
            <a:pPr>
              <a:buFont typeface="Wingdings" panose="05000000000000000000" pitchFamily="2" charset="2"/>
              <a:buChar char="Ø"/>
            </a:pPr>
            <a:r>
              <a:rPr lang="en-US" sz="1900" dirty="0"/>
              <a:t>I have never had surgery.</a:t>
            </a:r>
          </a:p>
          <a:p>
            <a:pPr>
              <a:buFont typeface="Wingdings" panose="05000000000000000000" pitchFamily="2" charset="2"/>
              <a:buChar char="Ø"/>
            </a:pPr>
            <a:r>
              <a:rPr lang="en-US" sz="1900" dirty="0"/>
              <a:t>I have never scuba dived.</a:t>
            </a:r>
          </a:p>
          <a:p>
            <a:pPr>
              <a:buFont typeface="Wingdings" panose="05000000000000000000" pitchFamily="2" charset="2"/>
              <a:buChar char="Ø"/>
            </a:pPr>
            <a:r>
              <a:rPr lang="en-US" sz="1900" dirty="0"/>
              <a:t>I have never had chicken pox.</a:t>
            </a:r>
          </a:p>
        </p:txBody>
      </p:sp>
    </p:spTree>
    <p:extLst>
      <p:ext uri="{BB962C8B-B14F-4D97-AF65-F5344CB8AC3E}">
        <p14:creationId xmlns:p14="http://schemas.microsoft.com/office/powerpoint/2010/main" val="625802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CA204DFEB8BB4A92E5DEE43495B4AA" ma:contentTypeVersion="6" ma:contentTypeDescription="Create a new document." ma:contentTypeScope="" ma:versionID="3c879a102db15102449442b42164b676">
  <xsd:schema xmlns:xsd="http://www.w3.org/2001/XMLSchema" xmlns:xs="http://www.w3.org/2001/XMLSchema" xmlns:p="http://schemas.microsoft.com/office/2006/metadata/properties" xmlns:ns2="280a50ab-7f74-4c76-b032-ed5325d1a685" xmlns:ns3="ba0c9d4c-a9d5-434c-9ec1-ae5356caa811" targetNamespace="http://schemas.microsoft.com/office/2006/metadata/properties" ma:root="true" ma:fieldsID="e176c50c130228a30942bbd9895e8dac" ns2:_="" ns3:_="">
    <xsd:import namespace="280a50ab-7f74-4c76-b032-ed5325d1a685"/>
    <xsd:import namespace="ba0c9d4c-a9d5-434c-9ec1-ae5356caa8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a50ab-7f74-4c76-b032-ed5325d1a6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0c9d4c-a9d5-434c-9ec1-ae5356caa81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3A0207-706C-45AA-BF7C-A17C5DFBB15E}"/>
</file>

<file path=customXml/itemProps2.xml><?xml version="1.0" encoding="utf-8"?>
<ds:datastoreItem xmlns:ds="http://schemas.openxmlformats.org/officeDocument/2006/customXml" ds:itemID="{3964DE17-3AD9-4A8D-B403-C1BED69BA017}">
  <ds:schemaRefs>
    <ds:schemaRef ds:uri="http://schemas.microsoft.com/sharepoint/v3/contenttype/forms"/>
  </ds:schemaRefs>
</ds:datastoreItem>
</file>

<file path=customXml/itemProps3.xml><?xml version="1.0" encoding="utf-8"?>
<ds:datastoreItem xmlns:ds="http://schemas.openxmlformats.org/officeDocument/2006/customXml" ds:itemID="{B682F896-CD6C-409C-BA70-09A39E3A6BE4}">
  <ds:schemaRefs>
    <ds:schemaRef ds:uri="http://schemas.microsoft.com/office/2006/metadata/properties"/>
    <ds:schemaRef ds:uri="http://purl.org/dc/elements/1.1/"/>
    <ds:schemaRef ds:uri="fe7cff49-1afe-48e9-943d-43f7e7fe69d0"/>
    <ds:schemaRef ds:uri="http://schemas.microsoft.com/office/2006/documentManagement/types"/>
    <ds:schemaRef ds:uri="25750027-08e6-41d1-8109-3a25433f8b87"/>
    <ds:schemaRef ds:uri="http://purl.org/dc/term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21</TotalTime>
  <Words>1206</Words>
  <Application>Microsoft Office PowerPoint</Application>
  <PresentationFormat>Widescreen</PresentationFormat>
  <Paragraphs>130</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Our health</vt:lpstr>
      <vt:lpstr>In sickness and health</vt:lpstr>
      <vt:lpstr>Present Perfect Simple</vt:lpstr>
      <vt:lpstr>Complete the sentences</vt:lpstr>
      <vt:lpstr>Past Simple and Present Perfect Simple</vt:lpstr>
      <vt:lpstr>Past simple or present perfect?</vt:lpstr>
      <vt:lpstr>Time expressions and position</vt:lpstr>
      <vt:lpstr>Complete the sentence with a suitable time expression</vt:lpstr>
      <vt:lpstr>Two truths and one lie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health</dc:title>
  <dc:creator>Ariane mariana Mendoza santa cruz</dc:creator>
  <cp:lastModifiedBy>Ariane mariana Mendoza santa cruz</cp:lastModifiedBy>
  <cp:revision>2</cp:revision>
  <dcterms:created xsi:type="dcterms:W3CDTF">2023-07-10T17:40:01Z</dcterms:created>
  <dcterms:modified xsi:type="dcterms:W3CDTF">2023-07-10T18:01:01Z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0x01010009CA204DFEB8BB4A92E5DEE43495B4AA</vt:lpwstr>
  </property>
</Properties>
</file>