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256" r:id="rId5"/>
    <p:sldId id="260" r:id="rId6"/>
    <p:sldId id="258" r:id="rId7"/>
    <p:sldId id="261" r:id="rId8"/>
    <p:sldId id="259" r:id="rId9"/>
    <p:sldId id="264" r:id="rId10"/>
    <p:sldId id="265" r:id="rId11"/>
    <p:sldId id="262" r:id="rId12"/>
    <p:sldId id="263"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E850CE-3784-49F5-8D47-E182AE0C8929}" v="2" dt="2024-02-19T22:38:42.9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3" autoAdjust="0"/>
    <p:restoredTop sz="94660"/>
  </p:normalViewPr>
  <p:slideViewPr>
    <p:cSldViewPr snapToGrid="0">
      <p:cViewPr varScale="1">
        <p:scale>
          <a:sx n="64" d="100"/>
          <a:sy n="64" d="100"/>
        </p:scale>
        <p:origin x="900" y="72"/>
      </p:cViewPr>
      <p:guideLst/>
    </p:cSldViewPr>
  </p:slideViewPr>
  <p:notesTextViewPr>
    <p:cViewPr>
      <p:scale>
        <a:sx n="115" d="100"/>
        <a:sy n="11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iane mariana Mendoza santa cruz" userId="8f6cb26a-15a4-4782-98b2-5b116b4e55c4" providerId="ADAL" clId="{A66564B3-3194-454F-8CBB-8B06FA31B1E6}"/>
    <pc:docChg chg="modSld">
      <pc:chgData name="Ariane mariana Mendoza santa cruz" userId="8f6cb26a-15a4-4782-98b2-5b116b4e55c4" providerId="ADAL" clId="{A66564B3-3194-454F-8CBB-8B06FA31B1E6}" dt="2023-10-31T21:21:08.010" v="2" actId="20577"/>
      <pc:docMkLst>
        <pc:docMk/>
      </pc:docMkLst>
      <pc:sldChg chg="modSp mod">
        <pc:chgData name="Ariane mariana Mendoza santa cruz" userId="8f6cb26a-15a4-4782-98b2-5b116b4e55c4" providerId="ADAL" clId="{A66564B3-3194-454F-8CBB-8B06FA31B1E6}" dt="2023-10-31T21:21:08.010" v="2" actId="20577"/>
        <pc:sldMkLst>
          <pc:docMk/>
          <pc:sldMk cId="1114299562" sldId="261"/>
        </pc:sldMkLst>
        <pc:spChg chg="mod">
          <ac:chgData name="Ariane mariana Mendoza santa cruz" userId="8f6cb26a-15a4-4782-98b2-5b116b4e55c4" providerId="ADAL" clId="{A66564B3-3194-454F-8CBB-8B06FA31B1E6}" dt="2023-10-31T21:21:08.010" v="2" actId="20577"/>
          <ac:spMkLst>
            <pc:docMk/>
            <pc:sldMk cId="1114299562" sldId="261"/>
            <ac:spMk id="3" creationId="{00000000-0000-0000-0000-000000000000}"/>
          </ac:spMkLst>
        </pc:spChg>
      </pc:sldChg>
    </pc:docChg>
  </pc:docChgLst>
  <pc:docChgLst>
    <pc:chgData name="Ariane mariana Mendoza santa cruz" userId="8f6cb26a-15a4-4782-98b2-5b116b4e55c4" providerId="ADAL" clId="{47F73AAE-3D81-4C7C-82C8-938763C5FDFA}"/>
    <pc:docChg chg="modSld">
      <pc:chgData name="Ariane mariana Mendoza santa cruz" userId="8f6cb26a-15a4-4782-98b2-5b116b4e55c4" providerId="ADAL" clId="{47F73AAE-3D81-4C7C-82C8-938763C5FDFA}" dt="2023-07-31T21:24:52.491" v="28" actId="20577"/>
      <pc:docMkLst>
        <pc:docMk/>
      </pc:docMkLst>
      <pc:sldChg chg="modSp mod">
        <pc:chgData name="Ariane mariana Mendoza santa cruz" userId="8f6cb26a-15a4-4782-98b2-5b116b4e55c4" providerId="ADAL" clId="{47F73AAE-3D81-4C7C-82C8-938763C5FDFA}" dt="2023-07-31T21:24:52.491" v="28" actId="20577"/>
        <pc:sldMkLst>
          <pc:docMk/>
          <pc:sldMk cId="1114299562" sldId="261"/>
        </pc:sldMkLst>
        <pc:spChg chg="mod">
          <ac:chgData name="Ariane mariana Mendoza santa cruz" userId="8f6cb26a-15a4-4782-98b2-5b116b4e55c4" providerId="ADAL" clId="{47F73AAE-3D81-4C7C-82C8-938763C5FDFA}" dt="2023-07-31T21:24:52.491" v="28" actId="20577"/>
          <ac:spMkLst>
            <pc:docMk/>
            <pc:sldMk cId="1114299562" sldId="261"/>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B5A746-5387-42EE-8780-97701F9EC8FD}" type="datetimeFigureOut">
              <a:rPr lang="en-US" smtClean="0"/>
              <a:t>2/19/2024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0B78F-77FF-4B97-8712-736B3509F654}" type="slidenum">
              <a:rPr lang="en-US" smtClean="0"/>
              <a:t>‹#›</a:t>
            </a:fld>
            <a:endParaRPr lang="en-US"/>
          </a:p>
        </p:txBody>
      </p:sp>
    </p:spTree>
    <p:extLst>
      <p:ext uri="{BB962C8B-B14F-4D97-AF65-F5344CB8AC3E}">
        <p14:creationId xmlns:p14="http://schemas.microsoft.com/office/powerpoint/2010/main" val="3508843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1 c</a:t>
            </a:r>
          </a:p>
          <a:p>
            <a:r>
              <a:rPr lang="en-US" dirty="0">
                <a:cs typeface="Calibri"/>
              </a:rPr>
              <a:t>2 a</a:t>
            </a:r>
          </a:p>
          <a:p>
            <a:r>
              <a:rPr lang="en-US" dirty="0">
                <a:cs typeface="Calibri"/>
              </a:rPr>
              <a:t>3 k</a:t>
            </a:r>
          </a:p>
          <a:p>
            <a:r>
              <a:rPr lang="en-US" dirty="0">
                <a:cs typeface="Calibri"/>
              </a:rPr>
              <a:t>4 m</a:t>
            </a:r>
          </a:p>
          <a:p>
            <a:r>
              <a:rPr lang="en-US" dirty="0">
                <a:cs typeface="Calibri"/>
              </a:rPr>
              <a:t>5 g</a:t>
            </a:r>
          </a:p>
          <a:p>
            <a:r>
              <a:rPr lang="en-US" dirty="0">
                <a:cs typeface="Calibri"/>
              </a:rPr>
              <a:t>6 h</a:t>
            </a:r>
          </a:p>
          <a:p>
            <a:r>
              <a:rPr lang="en-US" dirty="0">
                <a:cs typeface="Calibri"/>
              </a:rPr>
              <a:t>7 o</a:t>
            </a:r>
          </a:p>
          <a:p>
            <a:r>
              <a:rPr lang="en-US" dirty="0">
                <a:cs typeface="Calibri"/>
              </a:rPr>
              <a:t>8 b</a:t>
            </a:r>
          </a:p>
          <a:p>
            <a:r>
              <a:rPr lang="en-US" dirty="0">
                <a:cs typeface="Calibri"/>
              </a:rPr>
              <a:t>9 e</a:t>
            </a:r>
          </a:p>
          <a:p>
            <a:r>
              <a:rPr lang="en-US" dirty="0">
                <a:cs typeface="Calibri"/>
              </a:rPr>
              <a:t>10 n</a:t>
            </a:r>
          </a:p>
          <a:p>
            <a:r>
              <a:rPr lang="en-US" dirty="0">
                <a:cs typeface="Calibri"/>
              </a:rPr>
              <a:t>11 j</a:t>
            </a:r>
          </a:p>
          <a:p>
            <a:r>
              <a:rPr lang="en-US" dirty="0">
                <a:cs typeface="Calibri"/>
              </a:rPr>
              <a:t>12 d</a:t>
            </a:r>
          </a:p>
          <a:p>
            <a:r>
              <a:rPr lang="en-US" dirty="0">
                <a:cs typeface="Calibri"/>
              </a:rPr>
              <a:t>13 l</a:t>
            </a:r>
          </a:p>
          <a:p>
            <a:r>
              <a:rPr lang="en-US" dirty="0">
                <a:cs typeface="Calibri"/>
              </a:rPr>
              <a:t>14 f</a:t>
            </a:r>
          </a:p>
          <a:p>
            <a:r>
              <a:rPr lang="en-US" dirty="0">
                <a:cs typeface="Calibri"/>
              </a:rPr>
              <a:t>15 p</a:t>
            </a:r>
          </a:p>
          <a:p>
            <a:r>
              <a:rPr lang="en-US" dirty="0">
                <a:cs typeface="Calibri"/>
              </a:rPr>
              <a:t>16 </a:t>
            </a:r>
            <a:r>
              <a:rPr lang="en-US" dirty="0" err="1">
                <a:cs typeface="Calibri"/>
              </a:rPr>
              <a:t>i</a:t>
            </a:r>
            <a:endParaRPr lang="en-US" dirty="0">
              <a:cs typeface="Calibri"/>
            </a:endParaRPr>
          </a:p>
        </p:txBody>
      </p:sp>
      <p:sp>
        <p:nvSpPr>
          <p:cNvPr id="4" name="Slide Number Placeholder 3"/>
          <p:cNvSpPr>
            <a:spLocks noGrp="1"/>
          </p:cNvSpPr>
          <p:nvPr>
            <p:ph type="sldNum" sz="quarter" idx="10"/>
          </p:nvPr>
        </p:nvSpPr>
        <p:spPr/>
        <p:txBody>
          <a:bodyPr/>
          <a:lstStyle/>
          <a:p>
            <a:fld id="{9B1347C6-2395-44D5-A845-53BD93F627CD}" type="slidenum">
              <a:rPr lang="en-US" smtClean="0"/>
              <a:t>2</a:t>
            </a:fld>
            <a:endParaRPr lang="en-US"/>
          </a:p>
        </p:txBody>
      </p:sp>
    </p:spTree>
    <p:extLst>
      <p:ext uri="{BB962C8B-B14F-4D97-AF65-F5344CB8AC3E}">
        <p14:creationId xmlns:p14="http://schemas.microsoft.com/office/powerpoint/2010/main" val="3003980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(She started sleeping in the past. She is still sleeping at the moment.)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nurse began visiting the patients some time ago. She is still visiting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am still waiting.)</a:t>
            </a:r>
          </a:p>
          <a:p>
            <a:endParaRPr lang="en-US" dirty="0"/>
          </a:p>
        </p:txBody>
      </p:sp>
      <p:sp>
        <p:nvSpPr>
          <p:cNvPr id="4" name="Slide Number Placeholder 3"/>
          <p:cNvSpPr>
            <a:spLocks noGrp="1"/>
          </p:cNvSpPr>
          <p:nvPr>
            <p:ph type="sldNum" sz="quarter" idx="10"/>
          </p:nvPr>
        </p:nvSpPr>
        <p:spPr/>
        <p:txBody>
          <a:bodyPr/>
          <a:lstStyle/>
          <a:p>
            <a:fld id="{416EAF62-E965-4F15-8988-EAF3F64E45BD}" type="slidenum">
              <a:rPr lang="en-US" smtClean="0"/>
              <a:t>3</a:t>
            </a:fld>
            <a:endParaRPr lang="en-US"/>
          </a:p>
        </p:txBody>
      </p:sp>
    </p:spTree>
    <p:extLst>
      <p:ext uri="{BB962C8B-B14F-4D97-AF65-F5344CB8AC3E}">
        <p14:creationId xmlns:p14="http://schemas.microsoft.com/office/powerpoint/2010/main" val="1547459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40B78F-77FF-4B97-8712-736B3509F654}" type="slidenum">
              <a:rPr lang="en-US" smtClean="0"/>
              <a:t>6</a:t>
            </a:fld>
            <a:endParaRPr lang="en-US"/>
          </a:p>
        </p:txBody>
      </p:sp>
    </p:spTree>
    <p:extLst>
      <p:ext uri="{BB962C8B-B14F-4D97-AF65-F5344CB8AC3E}">
        <p14:creationId xmlns:p14="http://schemas.microsoft.com/office/powerpoint/2010/main" val="3597816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has already finished</a:t>
            </a:r>
          </a:p>
          <a:p>
            <a:pPr marL="228600" indent="-228600">
              <a:buAutoNum type="arabicPeriod"/>
            </a:pPr>
            <a:r>
              <a:rPr lang="en-US" dirty="0"/>
              <a:t>have been going</a:t>
            </a:r>
          </a:p>
          <a:p>
            <a:r>
              <a:rPr lang="en-US" dirty="0"/>
              <a:t>3. this month</a:t>
            </a:r>
          </a:p>
          <a:p>
            <a:r>
              <a:rPr lang="en-US" dirty="0"/>
              <a:t>4. Since the massage</a:t>
            </a:r>
          </a:p>
          <a:p>
            <a:r>
              <a:rPr lang="en-US" dirty="0"/>
              <a:t>5. have never felt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 all morning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7. Have you treated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8. Just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9. have you been waiting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 has been drinking</a:t>
            </a:r>
          </a:p>
        </p:txBody>
      </p:sp>
      <p:sp>
        <p:nvSpPr>
          <p:cNvPr id="4" name="Slide Number Placeholder 3"/>
          <p:cNvSpPr>
            <a:spLocks noGrp="1"/>
          </p:cNvSpPr>
          <p:nvPr>
            <p:ph type="sldNum" sz="quarter" idx="10"/>
          </p:nvPr>
        </p:nvSpPr>
        <p:spPr/>
        <p:txBody>
          <a:bodyPr/>
          <a:lstStyle/>
          <a:p>
            <a:fld id="{EC5333D4-0F90-4C61-9634-CF3B95A01826}" type="slidenum">
              <a:rPr lang="en-US" smtClean="0"/>
              <a:t>9</a:t>
            </a:fld>
            <a:endParaRPr lang="en-US"/>
          </a:p>
        </p:txBody>
      </p:sp>
    </p:spTree>
    <p:extLst>
      <p:ext uri="{BB962C8B-B14F-4D97-AF65-F5344CB8AC3E}">
        <p14:creationId xmlns:p14="http://schemas.microsoft.com/office/powerpoint/2010/main" val="3614765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8F453-3374-B8A9-F37F-511746052C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0E1F0F-C8DC-D5F8-31BE-AFD4D06AE4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A72D0F-CB57-EF5C-4337-52AD01D78205}"/>
              </a:ext>
            </a:extLst>
          </p:cNvPr>
          <p:cNvSpPr>
            <a:spLocks noGrp="1"/>
          </p:cNvSpPr>
          <p:nvPr>
            <p:ph type="dt" sz="half" idx="10"/>
          </p:nvPr>
        </p:nvSpPr>
        <p:spPr/>
        <p:txBody>
          <a:bodyPr/>
          <a:lstStyle/>
          <a:p>
            <a:fld id="{BE25EDAD-8D70-43F8-AE55-146F47826494}" type="datetimeFigureOut">
              <a:rPr lang="en-US" smtClean="0"/>
              <a:t>2/19/2024</a:t>
            </a:fld>
            <a:endParaRPr lang="en-US"/>
          </a:p>
        </p:txBody>
      </p:sp>
      <p:sp>
        <p:nvSpPr>
          <p:cNvPr id="5" name="Footer Placeholder 4">
            <a:extLst>
              <a:ext uri="{FF2B5EF4-FFF2-40B4-BE49-F238E27FC236}">
                <a16:creationId xmlns:a16="http://schemas.microsoft.com/office/drawing/2014/main" id="{3D4AE030-DC84-EE69-D93A-E4113A47F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D2B523-0EB1-7903-F9C5-C9901D7C1FCD}"/>
              </a:ext>
            </a:extLst>
          </p:cNvPr>
          <p:cNvSpPr>
            <a:spLocks noGrp="1"/>
          </p:cNvSpPr>
          <p:nvPr>
            <p:ph type="sldNum" sz="quarter" idx="12"/>
          </p:nvPr>
        </p:nvSpPr>
        <p:spPr/>
        <p:txBody>
          <a:bodyPr/>
          <a:lstStyle/>
          <a:p>
            <a:fld id="{8845AC12-57EE-46FF-B1C2-285DE671220E}" type="slidenum">
              <a:rPr lang="en-US" smtClean="0"/>
              <a:t>‹#›</a:t>
            </a:fld>
            <a:endParaRPr lang="en-US"/>
          </a:p>
        </p:txBody>
      </p:sp>
    </p:spTree>
    <p:extLst>
      <p:ext uri="{BB962C8B-B14F-4D97-AF65-F5344CB8AC3E}">
        <p14:creationId xmlns:p14="http://schemas.microsoft.com/office/powerpoint/2010/main" val="1342179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E426B-970C-E207-B6DC-935280FAA2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CD5346-B489-100B-F890-E0F805B483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2CE4EB-CD5A-456A-BB42-CBACF6E3D430}"/>
              </a:ext>
            </a:extLst>
          </p:cNvPr>
          <p:cNvSpPr>
            <a:spLocks noGrp="1"/>
          </p:cNvSpPr>
          <p:nvPr>
            <p:ph type="dt" sz="half" idx="10"/>
          </p:nvPr>
        </p:nvSpPr>
        <p:spPr/>
        <p:txBody>
          <a:bodyPr/>
          <a:lstStyle/>
          <a:p>
            <a:fld id="{BE25EDAD-8D70-43F8-AE55-146F47826494}" type="datetimeFigureOut">
              <a:rPr lang="en-US" smtClean="0"/>
              <a:t>2/19/2024</a:t>
            </a:fld>
            <a:endParaRPr lang="en-US"/>
          </a:p>
        </p:txBody>
      </p:sp>
      <p:sp>
        <p:nvSpPr>
          <p:cNvPr id="5" name="Footer Placeholder 4">
            <a:extLst>
              <a:ext uri="{FF2B5EF4-FFF2-40B4-BE49-F238E27FC236}">
                <a16:creationId xmlns:a16="http://schemas.microsoft.com/office/drawing/2014/main" id="{0DB5B726-6231-B8C5-A1CC-B9E53D5AE7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70C11-3BE6-A743-2D06-0614CFE02706}"/>
              </a:ext>
            </a:extLst>
          </p:cNvPr>
          <p:cNvSpPr>
            <a:spLocks noGrp="1"/>
          </p:cNvSpPr>
          <p:nvPr>
            <p:ph type="sldNum" sz="quarter" idx="12"/>
          </p:nvPr>
        </p:nvSpPr>
        <p:spPr/>
        <p:txBody>
          <a:bodyPr/>
          <a:lstStyle/>
          <a:p>
            <a:fld id="{8845AC12-57EE-46FF-B1C2-285DE671220E}" type="slidenum">
              <a:rPr lang="en-US" smtClean="0"/>
              <a:t>‹#›</a:t>
            </a:fld>
            <a:endParaRPr lang="en-US"/>
          </a:p>
        </p:txBody>
      </p:sp>
    </p:spTree>
    <p:extLst>
      <p:ext uri="{BB962C8B-B14F-4D97-AF65-F5344CB8AC3E}">
        <p14:creationId xmlns:p14="http://schemas.microsoft.com/office/powerpoint/2010/main" val="1774735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81E9DB-FB2C-091E-3348-BAD2356B94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C17870-10D0-EBFF-3418-7586502B50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78C301-D2A2-CAFC-4BAE-5CE58569AE0F}"/>
              </a:ext>
            </a:extLst>
          </p:cNvPr>
          <p:cNvSpPr>
            <a:spLocks noGrp="1"/>
          </p:cNvSpPr>
          <p:nvPr>
            <p:ph type="dt" sz="half" idx="10"/>
          </p:nvPr>
        </p:nvSpPr>
        <p:spPr/>
        <p:txBody>
          <a:bodyPr/>
          <a:lstStyle/>
          <a:p>
            <a:fld id="{BE25EDAD-8D70-43F8-AE55-146F47826494}" type="datetimeFigureOut">
              <a:rPr lang="en-US" smtClean="0"/>
              <a:t>2/19/2024</a:t>
            </a:fld>
            <a:endParaRPr lang="en-US"/>
          </a:p>
        </p:txBody>
      </p:sp>
      <p:sp>
        <p:nvSpPr>
          <p:cNvPr id="5" name="Footer Placeholder 4">
            <a:extLst>
              <a:ext uri="{FF2B5EF4-FFF2-40B4-BE49-F238E27FC236}">
                <a16:creationId xmlns:a16="http://schemas.microsoft.com/office/drawing/2014/main" id="{8CDAE850-7F8D-EAF0-24EC-B191B31738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4CF6E1-3D03-4C77-09C0-024BC36D5DFD}"/>
              </a:ext>
            </a:extLst>
          </p:cNvPr>
          <p:cNvSpPr>
            <a:spLocks noGrp="1"/>
          </p:cNvSpPr>
          <p:nvPr>
            <p:ph type="sldNum" sz="quarter" idx="12"/>
          </p:nvPr>
        </p:nvSpPr>
        <p:spPr/>
        <p:txBody>
          <a:bodyPr/>
          <a:lstStyle/>
          <a:p>
            <a:fld id="{8845AC12-57EE-46FF-B1C2-285DE671220E}" type="slidenum">
              <a:rPr lang="en-US" smtClean="0"/>
              <a:t>‹#›</a:t>
            </a:fld>
            <a:endParaRPr lang="en-US"/>
          </a:p>
        </p:txBody>
      </p:sp>
    </p:spTree>
    <p:extLst>
      <p:ext uri="{BB962C8B-B14F-4D97-AF65-F5344CB8AC3E}">
        <p14:creationId xmlns:p14="http://schemas.microsoft.com/office/powerpoint/2010/main" val="4193532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54ED2-5F88-BE18-D288-BEC36341FC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43E53A-8C9B-4320-AC0E-BCB3E0EEED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A78DBB-6EF6-2331-0CC3-FE541A03FCDA}"/>
              </a:ext>
            </a:extLst>
          </p:cNvPr>
          <p:cNvSpPr>
            <a:spLocks noGrp="1"/>
          </p:cNvSpPr>
          <p:nvPr>
            <p:ph type="dt" sz="half" idx="10"/>
          </p:nvPr>
        </p:nvSpPr>
        <p:spPr/>
        <p:txBody>
          <a:bodyPr/>
          <a:lstStyle/>
          <a:p>
            <a:fld id="{BE25EDAD-8D70-43F8-AE55-146F47826494}" type="datetimeFigureOut">
              <a:rPr lang="en-US" smtClean="0"/>
              <a:t>2/19/2024</a:t>
            </a:fld>
            <a:endParaRPr lang="en-US"/>
          </a:p>
        </p:txBody>
      </p:sp>
      <p:sp>
        <p:nvSpPr>
          <p:cNvPr id="5" name="Footer Placeholder 4">
            <a:extLst>
              <a:ext uri="{FF2B5EF4-FFF2-40B4-BE49-F238E27FC236}">
                <a16:creationId xmlns:a16="http://schemas.microsoft.com/office/drawing/2014/main" id="{8F9926B0-B179-21E0-7264-A29547353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4B72DD-3561-27D0-09DF-39784E69436C}"/>
              </a:ext>
            </a:extLst>
          </p:cNvPr>
          <p:cNvSpPr>
            <a:spLocks noGrp="1"/>
          </p:cNvSpPr>
          <p:nvPr>
            <p:ph type="sldNum" sz="quarter" idx="12"/>
          </p:nvPr>
        </p:nvSpPr>
        <p:spPr/>
        <p:txBody>
          <a:bodyPr/>
          <a:lstStyle/>
          <a:p>
            <a:fld id="{8845AC12-57EE-46FF-B1C2-285DE671220E}" type="slidenum">
              <a:rPr lang="en-US" smtClean="0"/>
              <a:t>‹#›</a:t>
            </a:fld>
            <a:endParaRPr lang="en-US"/>
          </a:p>
        </p:txBody>
      </p:sp>
    </p:spTree>
    <p:extLst>
      <p:ext uri="{BB962C8B-B14F-4D97-AF65-F5344CB8AC3E}">
        <p14:creationId xmlns:p14="http://schemas.microsoft.com/office/powerpoint/2010/main" val="376118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8560-5F23-28BD-D00F-8E1F180987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AEB16B-6989-D0B6-FF07-69EBC87CFB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532ECB-1825-FC9B-F97B-0E7A5F7831FD}"/>
              </a:ext>
            </a:extLst>
          </p:cNvPr>
          <p:cNvSpPr>
            <a:spLocks noGrp="1"/>
          </p:cNvSpPr>
          <p:nvPr>
            <p:ph type="dt" sz="half" idx="10"/>
          </p:nvPr>
        </p:nvSpPr>
        <p:spPr/>
        <p:txBody>
          <a:bodyPr/>
          <a:lstStyle/>
          <a:p>
            <a:fld id="{BE25EDAD-8D70-43F8-AE55-146F47826494}" type="datetimeFigureOut">
              <a:rPr lang="en-US" smtClean="0"/>
              <a:t>2/19/2024</a:t>
            </a:fld>
            <a:endParaRPr lang="en-US"/>
          </a:p>
        </p:txBody>
      </p:sp>
      <p:sp>
        <p:nvSpPr>
          <p:cNvPr id="5" name="Footer Placeholder 4">
            <a:extLst>
              <a:ext uri="{FF2B5EF4-FFF2-40B4-BE49-F238E27FC236}">
                <a16:creationId xmlns:a16="http://schemas.microsoft.com/office/drawing/2014/main" id="{7FE19E60-AF4E-B790-24B6-D06D528D8D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373EDB-84BE-4787-F577-267CA2D39C9D}"/>
              </a:ext>
            </a:extLst>
          </p:cNvPr>
          <p:cNvSpPr>
            <a:spLocks noGrp="1"/>
          </p:cNvSpPr>
          <p:nvPr>
            <p:ph type="sldNum" sz="quarter" idx="12"/>
          </p:nvPr>
        </p:nvSpPr>
        <p:spPr/>
        <p:txBody>
          <a:bodyPr/>
          <a:lstStyle/>
          <a:p>
            <a:fld id="{8845AC12-57EE-46FF-B1C2-285DE671220E}" type="slidenum">
              <a:rPr lang="en-US" smtClean="0"/>
              <a:t>‹#›</a:t>
            </a:fld>
            <a:endParaRPr lang="en-US"/>
          </a:p>
        </p:txBody>
      </p:sp>
    </p:spTree>
    <p:extLst>
      <p:ext uri="{BB962C8B-B14F-4D97-AF65-F5344CB8AC3E}">
        <p14:creationId xmlns:p14="http://schemas.microsoft.com/office/powerpoint/2010/main" val="625711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2676-392F-9EED-A64E-24AE225215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52E218-20A9-7602-C008-6EDD6336E9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0F9CAF-4E6D-B5F4-9F54-16A959997E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2730D9-BD92-0E70-27D2-DF3E629BAADF}"/>
              </a:ext>
            </a:extLst>
          </p:cNvPr>
          <p:cNvSpPr>
            <a:spLocks noGrp="1"/>
          </p:cNvSpPr>
          <p:nvPr>
            <p:ph type="dt" sz="half" idx="10"/>
          </p:nvPr>
        </p:nvSpPr>
        <p:spPr/>
        <p:txBody>
          <a:bodyPr/>
          <a:lstStyle/>
          <a:p>
            <a:fld id="{BE25EDAD-8D70-43F8-AE55-146F47826494}" type="datetimeFigureOut">
              <a:rPr lang="en-US" smtClean="0"/>
              <a:t>2/19/2024</a:t>
            </a:fld>
            <a:endParaRPr lang="en-US"/>
          </a:p>
        </p:txBody>
      </p:sp>
      <p:sp>
        <p:nvSpPr>
          <p:cNvPr id="6" name="Footer Placeholder 5">
            <a:extLst>
              <a:ext uri="{FF2B5EF4-FFF2-40B4-BE49-F238E27FC236}">
                <a16:creationId xmlns:a16="http://schemas.microsoft.com/office/drawing/2014/main" id="{806EE3CF-4882-E719-0A51-53A35ECCD5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EB4C32-A413-8D35-2B62-040EAB6E9C70}"/>
              </a:ext>
            </a:extLst>
          </p:cNvPr>
          <p:cNvSpPr>
            <a:spLocks noGrp="1"/>
          </p:cNvSpPr>
          <p:nvPr>
            <p:ph type="sldNum" sz="quarter" idx="12"/>
          </p:nvPr>
        </p:nvSpPr>
        <p:spPr/>
        <p:txBody>
          <a:bodyPr/>
          <a:lstStyle/>
          <a:p>
            <a:fld id="{8845AC12-57EE-46FF-B1C2-285DE671220E}" type="slidenum">
              <a:rPr lang="en-US" smtClean="0"/>
              <a:t>‹#›</a:t>
            </a:fld>
            <a:endParaRPr lang="en-US"/>
          </a:p>
        </p:txBody>
      </p:sp>
    </p:spTree>
    <p:extLst>
      <p:ext uri="{BB962C8B-B14F-4D97-AF65-F5344CB8AC3E}">
        <p14:creationId xmlns:p14="http://schemas.microsoft.com/office/powerpoint/2010/main" val="1049626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25105-2760-A9F9-C755-CF95573F7F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29AA74-F477-AD47-E51E-01A082A91E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C3DC0C-DB9E-941F-B2E8-3C7DCAF4D9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C8A758-2BAA-ADAC-FC6E-3E2D5668CC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18DFAB-F7E6-469B-0C2A-F180D971FC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DF79F8-CA1D-96C8-DF91-2CD332639B6F}"/>
              </a:ext>
            </a:extLst>
          </p:cNvPr>
          <p:cNvSpPr>
            <a:spLocks noGrp="1"/>
          </p:cNvSpPr>
          <p:nvPr>
            <p:ph type="dt" sz="half" idx="10"/>
          </p:nvPr>
        </p:nvSpPr>
        <p:spPr/>
        <p:txBody>
          <a:bodyPr/>
          <a:lstStyle/>
          <a:p>
            <a:fld id="{BE25EDAD-8D70-43F8-AE55-146F47826494}" type="datetimeFigureOut">
              <a:rPr lang="en-US" smtClean="0"/>
              <a:t>2/19/2024</a:t>
            </a:fld>
            <a:endParaRPr lang="en-US"/>
          </a:p>
        </p:txBody>
      </p:sp>
      <p:sp>
        <p:nvSpPr>
          <p:cNvPr id="8" name="Footer Placeholder 7">
            <a:extLst>
              <a:ext uri="{FF2B5EF4-FFF2-40B4-BE49-F238E27FC236}">
                <a16:creationId xmlns:a16="http://schemas.microsoft.com/office/drawing/2014/main" id="{AB40DE5C-0369-1801-EA8C-2949153219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ED9AFE-9D8E-8B00-2365-77898CA13F27}"/>
              </a:ext>
            </a:extLst>
          </p:cNvPr>
          <p:cNvSpPr>
            <a:spLocks noGrp="1"/>
          </p:cNvSpPr>
          <p:nvPr>
            <p:ph type="sldNum" sz="quarter" idx="12"/>
          </p:nvPr>
        </p:nvSpPr>
        <p:spPr/>
        <p:txBody>
          <a:bodyPr/>
          <a:lstStyle/>
          <a:p>
            <a:fld id="{8845AC12-57EE-46FF-B1C2-285DE671220E}" type="slidenum">
              <a:rPr lang="en-US" smtClean="0"/>
              <a:t>‹#›</a:t>
            </a:fld>
            <a:endParaRPr lang="en-US"/>
          </a:p>
        </p:txBody>
      </p:sp>
    </p:spTree>
    <p:extLst>
      <p:ext uri="{BB962C8B-B14F-4D97-AF65-F5344CB8AC3E}">
        <p14:creationId xmlns:p14="http://schemas.microsoft.com/office/powerpoint/2010/main" val="671791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E7965-5797-7309-2D03-8AD1F50580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600ACC-2F6B-9CF5-384D-EFEBE3BCCD7F}"/>
              </a:ext>
            </a:extLst>
          </p:cNvPr>
          <p:cNvSpPr>
            <a:spLocks noGrp="1"/>
          </p:cNvSpPr>
          <p:nvPr>
            <p:ph type="dt" sz="half" idx="10"/>
          </p:nvPr>
        </p:nvSpPr>
        <p:spPr/>
        <p:txBody>
          <a:bodyPr/>
          <a:lstStyle/>
          <a:p>
            <a:fld id="{BE25EDAD-8D70-43F8-AE55-146F47826494}" type="datetimeFigureOut">
              <a:rPr lang="en-US" smtClean="0"/>
              <a:t>2/19/2024</a:t>
            </a:fld>
            <a:endParaRPr lang="en-US"/>
          </a:p>
        </p:txBody>
      </p:sp>
      <p:sp>
        <p:nvSpPr>
          <p:cNvPr id="4" name="Footer Placeholder 3">
            <a:extLst>
              <a:ext uri="{FF2B5EF4-FFF2-40B4-BE49-F238E27FC236}">
                <a16:creationId xmlns:a16="http://schemas.microsoft.com/office/drawing/2014/main" id="{3B4C2160-47A2-0361-D0F9-89FF4D760E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EBDA2A-A72B-48D1-D2AA-088FB7842EEC}"/>
              </a:ext>
            </a:extLst>
          </p:cNvPr>
          <p:cNvSpPr>
            <a:spLocks noGrp="1"/>
          </p:cNvSpPr>
          <p:nvPr>
            <p:ph type="sldNum" sz="quarter" idx="12"/>
          </p:nvPr>
        </p:nvSpPr>
        <p:spPr/>
        <p:txBody>
          <a:bodyPr/>
          <a:lstStyle/>
          <a:p>
            <a:fld id="{8845AC12-57EE-46FF-B1C2-285DE671220E}" type="slidenum">
              <a:rPr lang="en-US" smtClean="0"/>
              <a:t>‹#›</a:t>
            </a:fld>
            <a:endParaRPr lang="en-US"/>
          </a:p>
        </p:txBody>
      </p:sp>
    </p:spTree>
    <p:extLst>
      <p:ext uri="{BB962C8B-B14F-4D97-AF65-F5344CB8AC3E}">
        <p14:creationId xmlns:p14="http://schemas.microsoft.com/office/powerpoint/2010/main" val="3821102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2C5E3C-A0A1-DB6C-1FD6-5601A36D2F4B}"/>
              </a:ext>
            </a:extLst>
          </p:cNvPr>
          <p:cNvSpPr>
            <a:spLocks noGrp="1"/>
          </p:cNvSpPr>
          <p:nvPr>
            <p:ph type="dt" sz="half" idx="10"/>
          </p:nvPr>
        </p:nvSpPr>
        <p:spPr/>
        <p:txBody>
          <a:bodyPr/>
          <a:lstStyle/>
          <a:p>
            <a:fld id="{BE25EDAD-8D70-43F8-AE55-146F47826494}" type="datetimeFigureOut">
              <a:rPr lang="en-US" smtClean="0"/>
              <a:t>2/19/2024</a:t>
            </a:fld>
            <a:endParaRPr lang="en-US"/>
          </a:p>
        </p:txBody>
      </p:sp>
      <p:sp>
        <p:nvSpPr>
          <p:cNvPr id="3" name="Footer Placeholder 2">
            <a:extLst>
              <a:ext uri="{FF2B5EF4-FFF2-40B4-BE49-F238E27FC236}">
                <a16:creationId xmlns:a16="http://schemas.microsoft.com/office/drawing/2014/main" id="{5A7E4432-28C8-A57A-F271-99EE0887B6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2000C8-0994-9C2C-E81E-0F938697B5BC}"/>
              </a:ext>
            </a:extLst>
          </p:cNvPr>
          <p:cNvSpPr>
            <a:spLocks noGrp="1"/>
          </p:cNvSpPr>
          <p:nvPr>
            <p:ph type="sldNum" sz="quarter" idx="12"/>
          </p:nvPr>
        </p:nvSpPr>
        <p:spPr/>
        <p:txBody>
          <a:bodyPr/>
          <a:lstStyle/>
          <a:p>
            <a:fld id="{8845AC12-57EE-46FF-B1C2-285DE671220E}" type="slidenum">
              <a:rPr lang="en-US" smtClean="0"/>
              <a:t>‹#›</a:t>
            </a:fld>
            <a:endParaRPr lang="en-US"/>
          </a:p>
        </p:txBody>
      </p:sp>
    </p:spTree>
    <p:extLst>
      <p:ext uri="{BB962C8B-B14F-4D97-AF65-F5344CB8AC3E}">
        <p14:creationId xmlns:p14="http://schemas.microsoft.com/office/powerpoint/2010/main" val="1531630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27AC1-3787-8FAF-91C9-C89E2CB471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3421FB-3FB6-34E1-CAA2-8D1B98686D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B994D5-C231-C03F-5175-823402488F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86D2DE-74F9-4ADA-FDE7-0FCA8D9A5960}"/>
              </a:ext>
            </a:extLst>
          </p:cNvPr>
          <p:cNvSpPr>
            <a:spLocks noGrp="1"/>
          </p:cNvSpPr>
          <p:nvPr>
            <p:ph type="dt" sz="half" idx="10"/>
          </p:nvPr>
        </p:nvSpPr>
        <p:spPr/>
        <p:txBody>
          <a:bodyPr/>
          <a:lstStyle/>
          <a:p>
            <a:fld id="{BE25EDAD-8D70-43F8-AE55-146F47826494}" type="datetimeFigureOut">
              <a:rPr lang="en-US" smtClean="0"/>
              <a:t>2/19/2024</a:t>
            </a:fld>
            <a:endParaRPr lang="en-US"/>
          </a:p>
        </p:txBody>
      </p:sp>
      <p:sp>
        <p:nvSpPr>
          <p:cNvPr id="6" name="Footer Placeholder 5">
            <a:extLst>
              <a:ext uri="{FF2B5EF4-FFF2-40B4-BE49-F238E27FC236}">
                <a16:creationId xmlns:a16="http://schemas.microsoft.com/office/drawing/2014/main" id="{666A71A3-C575-0126-DDC6-8CFCBBAE46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14CFB9-AABE-4AA3-BE7B-50649A3076C0}"/>
              </a:ext>
            </a:extLst>
          </p:cNvPr>
          <p:cNvSpPr>
            <a:spLocks noGrp="1"/>
          </p:cNvSpPr>
          <p:nvPr>
            <p:ph type="sldNum" sz="quarter" idx="12"/>
          </p:nvPr>
        </p:nvSpPr>
        <p:spPr/>
        <p:txBody>
          <a:bodyPr/>
          <a:lstStyle/>
          <a:p>
            <a:fld id="{8845AC12-57EE-46FF-B1C2-285DE671220E}" type="slidenum">
              <a:rPr lang="en-US" smtClean="0"/>
              <a:t>‹#›</a:t>
            </a:fld>
            <a:endParaRPr lang="en-US"/>
          </a:p>
        </p:txBody>
      </p:sp>
    </p:spTree>
    <p:extLst>
      <p:ext uri="{BB962C8B-B14F-4D97-AF65-F5344CB8AC3E}">
        <p14:creationId xmlns:p14="http://schemas.microsoft.com/office/powerpoint/2010/main" val="1394958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22CAA-1915-6CD6-67C9-BE3A4C20CB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8961C9-326F-604A-1F4C-6085BC2F1F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8930CD-3E31-0748-F0D3-001A925762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0AF514-2CDA-22FC-AA33-A06512299DD9}"/>
              </a:ext>
            </a:extLst>
          </p:cNvPr>
          <p:cNvSpPr>
            <a:spLocks noGrp="1"/>
          </p:cNvSpPr>
          <p:nvPr>
            <p:ph type="dt" sz="half" idx="10"/>
          </p:nvPr>
        </p:nvSpPr>
        <p:spPr/>
        <p:txBody>
          <a:bodyPr/>
          <a:lstStyle/>
          <a:p>
            <a:fld id="{BE25EDAD-8D70-43F8-AE55-146F47826494}" type="datetimeFigureOut">
              <a:rPr lang="en-US" smtClean="0"/>
              <a:t>2/19/2024</a:t>
            </a:fld>
            <a:endParaRPr lang="en-US"/>
          </a:p>
        </p:txBody>
      </p:sp>
      <p:sp>
        <p:nvSpPr>
          <p:cNvPr id="6" name="Footer Placeholder 5">
            <a:extLst>
              <a:ext uri="{FF2B5EF4-FFF2-40B4-BE49-F238E27FC236}">
                <a16:creationId xmlns:a16="http://schemas.microsoft.com/office/drawing/2014/main" id="{50FE5145-69A1-41E9-937C-5FCDF412F4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73B51D-1861-4171-EECE-ED733F7E0D12}"/>
              </a:ext>
            </a:extLst>
          </p:cNvPr>
          <p:cNvSpPr>
            <a:spLocks noGrp="1"/>
          </p:cNvSpPr>
          <p:nvPr>
            <p:ph type="sldNum" sz="quarter" idx="12"/>
          </p:nvPr>
        </p:nvSpPr>
        <p:spPr/>
        <p:txBody>
          <a:bodyPr/>
          <a:lstStyle/>
          <a:p>
            <a:fld id="{8845AC12-57EE-46FF-B1C2-285DE671220E}" type="slidenum">
              <a:rPr lang="en-US" smtClean="0"/>
              <a:t>‹#›</a:t>
            </a:fld>
            <a:endParaRPr lang="en-US"/>
          </a:p>
        </p:txBody>
      </p:sp>
    </p:spTree>
    <p:extLst>
      <p:ext uri="{BB962C8B-B14F-4D97-AF65-F5344CB8AC3E}">
        <p14:creationId xmlns:p14="http://schemas.microsoft.com/office/powerpoint/2010/main" val="2610606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4B9812-90AF-75DA-C763-9F7BAE0578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591284-B282-88A5-BE61-96AC65C288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7B5187-FF29-0B1A-0EBD-C9E34F25E6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25EDAD-8D70-43F8-AE55-146F47826494}" type="datetimeFigureOut">
              <a:rPr lang="en-US" smtClean="0"/>
              <a:t>2/19/2024</a:t>
            </a:fld>
            <a:endParaRPr lang="en-US"/>
          </a:p>
        </p:txBody>
      </p:sp>
      <p:sp>
        <p:nvSpPr>
          <p:cNvPr id="5" name="Footer Placeholder 4">
            <a:extLst>
              <a:ext uri="{FF2B5EF4-FFF2-40B4-BE49-F238E27FC236}">
                <a16:creationId xmlns:a16="http://schemas.microsoft.com/office/drawing/2014/main" id="{51A7362F-0FE0-5875-4DB4-12EAFC198B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507EA9-53D4-0C4E-F765-345D0C3B78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45AC12-57EE-46FF-B1C2-285DE671220E}" type="slidenum">
              <a:rPr lang="en-US" smtClean="0"/>
              <a:t>‹#›</a:t>
            </a:fld>
            <a:endParaRPr lang="en-US"/>
          </a:p>
        </p:txBody>
      </p:sp>
    </p:spTree>
    <p:extLst>
      <p:ext uri="{BB962C8B-B14F-4D97-AF65-F5344CB8AC3E}">
        <p14:creationId xmlns:p14="http://schemas.microsoft.com/office/powerpoint/2010/main" val="3836327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BBCD64B-AA19-EFD1-EE70-6DB9F79440AF}"/>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At the doctor's office</a:t>
            </a:r>
          </a:p>
        </p:txBody>
      </p:sp>
      <p:sp>
        <p:nvSpPr>
          <p:cNvPr id="3" name="Subtitle 2">
            <a:extLst>
              <a:ext uri="{FF2B5EF4-FFF2-40B4-BE49-F238E27FC236}">
                <a16:creationId xmlns:a16="http://schemas.microsoft.com/office/drawing/2014/main" id="{C591FABE-862B-3F7D-98C6-9410EA09676C}"/>
              </a:ext>
            </a:extLst>
          </p:cNvPr>
          <p:cNvSpPr>
            <a:spLocks noGrp="1"/>
          </p:cNvSpPr>
          <p:nvPr>
            <p:ph type="subTitle" idx="1"/>
          </p:nvPr>
        </p:nvSpPr>
        <p:spPr>
          <a:xfrm>
            <a:off x="1350682" y="4870824"/>
            <a:ext cx="10005951" cy="1458258"/>
          </a:xfrm>
        </p:spPr>
        <p:txBody>
          <a:bodyPr anchor="ctr">
            <a:normAutofit/>
          </a:bodyPr>
          <a:lstStyle/>
          <a:p>
            <a:pPr algn="l"/>
            <a:r>
              <a:rPr lang="en-US" dirty="0"/>
              <a:t>14. Present perfect simple and progressive</a:t>
            </a:r>
          </a:p>
        </p:txBody>
      </p:sp>
    </p:spTree>
    <p:extLst>
      <p:ext uri="{BB962C8B-B14F-4D97-AF65-F5344CB8AC3E}">
        <p14:creationId xmlns:p14="http://schemas.microsoft.com/office/powerpoint/2010/main" val="224057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954456" y="1270547"/>
            <a:ext cx="3113566" cy="2486332"/>
          </a:xfrm>
          <a:prstGeom prst="rect">
            <a:avLst/>
          </a:prstGeom>
        </p:spPr>
      </p:pic>
      <p:sp>
        <p:nvSpPr>
          <p:cNvPr id="2" name="Title 1"/>
          <p:cNvSpPr>
            <a:spLocks noGrp="1"/>
          </p:cNvSpPr>
          <p:nvPr>
            <p:ph type="title"/>
          </p:nvPr>
        </p:nvSpPr>
        <p:spPr/>
        <p:txBody>
          <a:bodyPr/>
          <a:lstStyle/>
          <a:p>
            <a:r>
              <a:rPr lang="en-US" dirty="0"/>
              <a:t>Online doctor</a:t>
            </a:r>
          </a:p>
        </p:txBody>
      </p:sp>
      <p:sp>
        <p:nvSpPr>
          <p:cNvPr id="3" name="Content Placeholder 2"/>
          <p:cNvSpPr>
            <a:spLocks noGrp="1"/>
          </p:cNvSpPr>
          <p:nvPr>
            <p:ph idx="1"/>
          </p:nvPr>
        </p:nvSpPr>
        <p:spPr>
          <a:xfrm>
            <a:off x="1097280" y="1845734"/>
            <a:ext cx="10058400" cy="4481324"/>
          </a:xfrm>
        </p:spPr>
        <p:txBody>
          <a:bodyPr>
            <a:noAutofit/>
          </a:bodyPr>
          <a:lstStyle/>
          <a:p>
            <a:pPr marL="457200" indent="-457200">
              <a:spcBef>
                <a:spcPts val="300"/>
              </a:spcBef>
              <a:buFont typeface="+mj-lt"/>
              <a:buAutoNum type="arabicPeriod"/>
            </a:pPr>
            <a:r>
              <a:rPr lang="en-US" sz="2400" dirty="0"/>
              <a:t>You have been feeling under the weather.</a:t>
            </a:r>
          </a:p>
          <a:p>
            <a:pPr marL="457200" indent="-457200">
              <a:spcBef>
                <a:spcPts val="300"/>
              </a:spcBef>
              <a:buFont typeface="+mj-lt"/>
              <a:buAutoNum type="arabicPeriod"/>
            </a:pPr>
            <a:r>
              <a:rPr lang="en-US" sz="2400" dirty="0"/>
              <a:t>Send an email to your doctor explaining your symptoms.</a:t>
            </a:r>
          </a:p>
          <a:p>
            <a:pPr>
              <a:spcBef>
                <a:spcPts val="300"/>
              </a:spcBef>
            </a:pPr>
            <a:endParaRPr lang="en-US" sz="2400" dirty="0"/>
          </a:p>
          <a:p>
            <a:pPr marL="0" indent="0">
              <a:spcBef>
                <a:spcPts val="300"/>
              </a:spcBef>
              <a:buNone/>
            </a:pPr>
            <a:r>
              <a:rPr lang="en-US" sz="2400" dirty="0"/>
              <a:t>Example:</a:t>
            </a:r>
          </a:p>
          <a:p>
            <a:pPr marL="0" indent="0">
              <a:spcBef>
                <a:spcPts val="300"/>
              </a:spcBef>
              <a:buNone/>
            </a:pPr>
            <a:r>
              <a:rPr lang="en-US" sz="2400" dirty="0"/>
              <a:t>Hello doctor _____,</a:t>
            </a:r>
          </a:p>
          <a:p>
            <a:pPr marL="0" indent="0">
              <a:spcBef>
                <a:spcPts val="300"/>
              </a:spcBef>
              <a:buNone/>
            </a:pPr>
            <a:r>
              <a:rPr lang="en-US" sz="2400" dirty="0"/>
              <a:t>I hope you are doing well. I </a:t>
            </a:r>
            <a:r>
              <a:rPr lang="en-US" sz="2400" dirty="0">
                <a:solidFill>
                  <a:srgbClr val="0070C0"/>
                </a:solidFill>
              </a:rPr>
              <a:t>have been feeling </a:t>
            </a:r>
            <a:r>
              <a:rPr lang="en-US" sz="2400" dirty="0"/>
              <a:t>a bit ill. I </a:t>
            </a:r>
            <a:r>
              <a:rPr lang="en-US" sz="2400" dirty="0">
                <a:solidFill>
                  <a:srgbClr val="0070C0"/>
                </a:solidFill>
              </a:rPr>
              <a:t>have been getting </a:t>
            </a:r>
            <a:r>
              <a:rPr lang="en-US" sz="2400" dirty="0"/>
              <a:t>headaches every night, and I can’t sleep because of them. I </a:t>
            </a:r>
            <a:r>
              <a:rPr lang="en-US" sz="2400" dirty="0">
                <a:solidFill>
                  <a:srgbClr val="0070C0"/>
                </a:solidFill>
              </a:rPr>
              <a:t>have been taking </a:t>
            </a:r>
            <a:r>
              <a:rPr lang="en-US" sz="2400" dirty="0"/>
              <a:t>aspirins every day before bed, and they have not helped decrease the pain.</a:t>
            </a:r>
          </a:p>
          <a:p>
            <a:pPr marL="0" indent="0">
              <a:spcBef>
                <a:spcPts val="300"/>
              </a:spcBef>
              <a:buNone/>
            </a:pPr>
            <a:r>
              <a:rPr lang="en-US" sz="2400" dirty="0"/>
              <a:t>I </a:t>
            </a:r>
            <a:r>
              <a:rPr lang="en-US" sz="2400" dirty="0">
                <a:solidFill>
                  <a:srgbClr val="0070C0"/>
                </a:solidFill>
              </a:rPr>
              <a:t>have been working </a:t>
            </a:r>
            <a:r>
              <a:rPr lang="en-US" sz="2400" dirty="0"/>
              <a:t>longer hours, so I </a:t>
            </a:r>
            <a:r>
              <a:rPr lang="en-US" sz="2400" dirty="0">
                <a:solidFill>
                  <a:srgbClr val="0070C0"/>
                </a:solidFill>
              </a:rPr>
              <a:t>have not been working </a:t>
            </a:r>
            <a:r>
              <a:rPr lang="en-US" sz="2400" dirty="0"/>
              <a:t>out. I think that is why I </a:t>
            </a:r>
            <a:r>
              <a:rPr lang="en-US" sz="2400" dirty="0">
                <a:solidFill>
                  <a:srgbClr val="0070C0"/>
                </a:solidFill>
              </a:rPr>
              <a:t>have been feeling </a:t>
            </a:r>
            <a:r>
              <a:rPr lang="en-US" sz="2400" dirty="0"/>
              <a:t>unwell.</a:t>
            </a:r>
          </a:p>
          <a:p>
            <a:pPr marL="0" indent="0">
              <a:spcBef>
                <a:spcPts val="300"/>
              </a:spcBef>
              <a:buNone/>
            </a:pPr>
            <a:r>
              <a:rPr lang="en-US" sz="2400" dirty="0"/>
              <a:t>Can I schedule an appointment for tomorrow at 10am?</a:t>
            </a:r>
          </a:p>
          <a:p>
            <a:pPr marL="0" indent="0">
              <a:spcBef>
                <a:spcPts val="300"/>
              </a:spcBef>
              <a:buNone/>
            </a:pPr>
            <a:r>
              <a:rPr lang="en-US" sz="2400" dirty="0"/>
              <a:t>Thanks, (your name).</a:t>
            </a:r>
          </a:p>
        </p:txBody>
      </p:sp>
    </p:spTree>
    <p:extLst>
      <p:ext uri="{BB962C8B-B14F-4D97-AF65-F5344CB8AC3E}">
        <p14:creationId xmlns:p14="http://schemas.microsoft.com/office/powerpoint/2010/main" val="1857032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a:t>First</a:t>
            </a:r>
            <a:r>
              <a:rPr lang="es-MX" dirty="0"/>
              <a:t> </a:t>
            </a:r>
            <a:r>
              <a:rPr lang="es-MX" dirty="0" err="1"/>
              <a:t>aid</a:t>
            </a:r>
            <a:r>
              <a:rPr lang="es-MX" dirty="0"/>
              <a:t> kit</a:t>
            </a:r>
            <a:endParaRPr lang="en-US" dirty="0"/>
          </a:p>
        </p:txBody>
      </p:sp>
      <p:sp>
        <p:nvSpPr>
          <p:cNvPr id="3" name="Content Placeholder 2"/>
          <p:cNvSpPr>
            <a:spLocks noGrp="1"/>
          </p:cNvSpPr>
          <p:nvPr>
            <p:ph idx="1"/>
          </p:nvPr>
        </p:nvSpPr>
        <p:spPr>
          <a:xfrm>
            <a:off x="601901" y="1886946"/>
            <a:ext cx="5494099" cy="4342485"/>
          </a:xfrm>
        </p:spPr>
        <p:txBody>
          <a:bodyPr numCol="2">
            <a:normAutofit/>
          </a:bodyPr>
          <a:lstStyle/>
          <a:p>
            <a:pPr marL="514350" indent="-514350">
              <a:buClr>
                <a:srgbClr val="0070C0"/>
              </a:buClr>
              <a:buFont typeface="+mj-lt"/>
              <a:buAutoNum type="arabicPeriod"/>
            </a:pPr>
            <a:r>
              <a:rPr lang="es-MX" dirty="0" err="1"/>
              <a:t>Thermometer</a:t>
            </a:r>
            <a:endParaRPr lang="es-MX" dirty="0"/>
          </a:p>
          <a:p>
            <a:pPr marL="514350" indent="-514350">
              <a:buClr>
                <a:srgbClr val="0070C0"/>
              </a:buClr>
              <a:buFont typeface="+mj-lt"/>
              <a:buAutoNum type="arabicPeriod"/>
            </a:pPr>
            <a:r>
              <a:rPr lang="es-MX" dirty="0"/>
              <a:t>Band </a:t>
            </a:r>
            <a:r>
              <a:rPr lang="es-MX" dirty="0" err="1"/>
              <a:t>aids</a:t>
            </a:r>
            <a:endParaRPr lang="es-MX" dirty="0"/>
          </a:p>
          <a:p>
            <a:pPr marL="514350" indent="-514350">
              <a:buClr>
                <a:srgbClr val="0070C0"/>
              </a:buClr>
              <a:buFont typeface="+mj-lt"/>
              <a:buAutoNum type="arabicPeriod"/>
            </a:pPr>
            <a:r>
              <a:rPr lang="es-MX" dirty="0" err="1"/>
              <a:t>Gauze</a:t>
            </a:r>
            <a:r>
              <a:rPr lang="es-MX" dirty="0"/>
              <a:t> </a:t>
            </a:r>
            <a:r>
              <a:rPr lang="es-MX" dirty="0" err="1"/>
              <a:t>pads</a:t>
            </a:r>
            <a:endParaRPr lang="es-MX" dirty="0"/>
          </a:p>
          <a:p>
            <a:pPr marL="514350" indent="-514350">
              <a:buClr>
                <a:srgbClr val="0070C0"/>
              </a:buClr>
              <a:buFont typeface="+mj-lt"/>
              <a:buAutoNum type="arabicPeriod"/>
            </a:pPr>
            <a:r>
              <a:rPr lang="es-MX" dirty="0"/>
              <a:t>Alcohol</a:t>
            </a:r>
          </a:p>
          <a:p>
            <a:pPr marL="514350" indent="-514350">
              <a:buClr>
                <a:srgbClr val="0070C0"/>
              </a:buClr>
              <a:buFont typeface="+mj-lt"/>
              <a:buAutoNum type="arabicPeriod"/>
            </a:pPr>
            <a:r>
              <a:rPr lang="es-MX" dirty="0"/>
              <a:t>Medical tape</a:t>
            </a:r>
          </a:p>
          <a:p>
            <a:pPr marL="514350" indent="-514350">
              <a:buClr>
                <a:srgbClr val="0070C0"/>
              </a:buClr>
              <a:buFont typeface="+mj-lt"/>
              <a:buAutoNum type="arabicPeriod"/>
            </a:pPr>
            <a:r>
              <a:rPr lang="es-MX" dirty="0" err="1"/>
              <a:t>Bandages</a:t>
            </a:r>
            <a:endParaRPr lang="es-MX" dirty="0"/>
          </a:p>
          <a:p>
            <a:pPr marL="514350" indent="-514350">
              <a:buClr>
                <a:srgbClr val="0070C0"/>
              </a:buClr>
              <a:buFont typeface="+mj-lt"/>
              <a:buAutoNum type="arabicPeriod"/>
            </a:pPr>
            <a:r>
              <a:rPr lang="es-MX" dirty="0" err="1"/>
              <a:t>Painkillers</a:t>
            </a:r>
            <a:endParaRPr lang="es-MX" dirty="0"/>
          </a:p>
          <a:p>
            <a:pPr marL="514350" indent="-514350">
              <a:buClr>
                <a:srgbClr val="0070C0"/>
              </a:buClr>
              <a:buFont typeface="+mj-lt"/>
              <a:buAutoNum type="arabicPeriod"/>
            </a:pPr>
            <a:r>
              <a:rPr lang="es-MX" dirty="0" err="1"/>
              <a:t>Tweezers</a:t>
            </a:r>
            <a:endParaRPr lang="es-MX" dirty="0"/>
          </a:p>
          <a:p>
            <a:pPr marL="514350" indent="-514350">
              <a:buClr>
                <a:srgbClr val="0070C0"/>
              </a:buClr>
              <a:buFont typeface="+mj-lt"/>
              <a:buAutoNum type="arabicPeriod"/>
            </a:pPr>
            <a:r>
              <a:rPr lang="es-MX" dirty="0"/>
              <a:t>Safety </a:t>
            </a:r>
            <a:r>
              <a:rPr lang="es-MX" dirty="0" err="1"/>
              <a:t>pins</a:t>
            </a:r>
            <a:endParaRPr lang="es-MX" dirty="0"/>
          </a:p>
          <a:p>
            <a:pPr marL="514350" indent="-514350">
              <a:buClr>
                <a:srgbClr val="0070C0"/>
              </a:buClr>
              <a:buFont typeface="+mj-lt"/>
              <a:buAutoNum type="arabicPeriod"/>
            </a:pPr>
            <a:r>
              <a:rPr lang="es-MX" dirty="0"/>
              <a:t>Q-</a:t>
            </a:r>
            <a:r>
              <a:rPr lang="es-MX" dirty="0" err="1"/>
              <a:t>tips</a:t>
            </a:r>
            <a:endParaRPr lang="es-MX" dirty="0"/>
          </a:p>
          <a:p>
            <a:pPr marL="514350" indent="-514350">
              <a:buClr>
                <a:srgbClr val="0070C0"/>
              </a:buClr>
              <a:buFont typeface="+mj-lt"/>
              <a:buAutoNum type="arabicPeriod"/>
            </a:pPr>
            <a:r>
              <a:rPr lang="es-MX" dirty="0" err="1"/>
              <a:t>Scissors</a:t>
            </a:r>
            <a:endParaRPr lang="es-MX" dirty="0"/>
          </a:p>
          <a:p>
            <a:pPr marL="514350" indent="-514350">
              <a:buClr>
                <a:srgbClr val="0070C0"/>
              </a:buClr>
              <a:buFont typeface="+mj-lt"/>
              <a:buAutoNum type="arabicPeriod"/>
            </a:pPr>
            <a:r>
              <a:rPr lang="es-MX" dirty="0" err="1"/>
              <a:t>Gloves</a:t>
            </a:r>
            <a:endParaRPr lang="es-MX" dirty="0"/>
          </a:p>
          <a:p>
            <a:pPr marL="514350" indent="-514350">
              <a:buClr>
                <a:srgbClr val="0070C0"/>
              </a:buClr>
              <a:buFont typeface="+mj-lt"/>
              <a:buAutoNum type="arabicPeriod"/>
            </a:pPr>
            <a:r>
              <a:rPr lang="es-MX" dirty="0" err="1"/>
              <a:t>Cold</a:t>
            </a:r>
            <a:r>
              <a:rPr lang="es-MX" dirty="0"/>
              <a:t> pack</a:t>
            </a:r>
          </a:p>
          <a:p>
            <a:pPr marL="514350" indent="-514350">
              <a:buClr>
                <a:srgbClr val="0070C0"/>
              </a:buClr>
              <a:buFont typeface="+mj-lt"/>
              <a:buAutoNum type="arabicPeriod"/>
            </a:pPr>
            <a:r>
              <a:rPr lang="es-MX" dirty="0"/>
              <a:t>Alcohol </a:t>
            </a:r>
            <a:r>
              <a:rPr lang="es-MX" dirty="0" err="1"/>
              <a:t>wipes</a:t>
            </a:r>
            <a:endParaRPr lang="es-MX" dirty="0"/>
          </a:p>
          <a:p>
            <a:pPr marL="514350" indent="-514350">
              <a:buClr>
                <a:srgbClr val="0070C0"/>
              </a:buClr>
              <a:buFont typeface="+mj-lt"/>
              <a:buAutoNum type="arabicPeriod"/>
            </a:pPr>
            <a:r>
              <a:rPr lang="es-MX" dirty="0"/>
              <a:t>Cotton </a:t>
            </a:r>
            <a:r>
              <a:rPr lang="es-MX" dirty="0" err="1"/>
              <a:t>balls</a:t>
            </a:r>
            <a:endParaRPr lang="es-MX" dirty="0"/>
          </a:p>
          <a:p>
            <a:pPr marL="514350" indent="-514350">
              <a:buClr>
                <a:srgbClr val="0070C0"/>
              </a:buClr>
              <a:buFont typeface="+mj-lt"/>
              <a:buAutoNum type="arabicPeriod"/>
            </a:pPr>
            <a:r>
              <a:rPr lang="es-MX" dirty="0" err="1"/>
              <a:t>Ointment</a:t>
            </a:r>
            <a:endParaRPr lang="es-MX" dirty="0"/>
          </a:p>
        </p:txBody>
      </p:sp>
      <p:pic>
        <p:nvPicPr>
          <p:cNvPr id="4" name="Picture 3"/>
          <p:cNvPicPr>
            <a:picLocks noChangeAspect="1"/>
          </p:cNvPicPr>
          <p:nvPr/>
        </p:nvPicPr>
        <p:blipFill>
          <a:blip r:embed="rId3"/>
          <a:stretch>
            <a:fillRect/>
          </a:stretch>
        </p:blipFill>
        <p:spPr>
          <a:xfrm>
            <a:off x="6252755" y="1385455"/>
            <a:ext cx="5796744" cy="5069626"/>
          </a:xfrm>
          <a:prstGeom prst="rect">
            <a:avLst/>
          </a:prstGeom>
        </p:spPr>
      </p:pic>
      <p:sp>
        <p:nvSpPr>
          <p:cNvPr id="5" name="TextBox 4"/>
          <p:cNvSpPr txBox="1"/>
          <p:nvPr/>
        </p:nvSpPr>
        <p:spPr>
          <a:xfrm>
            <a:off x="6332298" y="1385455"/>
            <a:ext cx="298480" cy="369332"/>
          </a:xfrm>
          <a:prstGeom prst="rect">
            <a:avLst/>
          </a:prstGeom>
          <a:noFill/>
        </p:spPr>
        <p:txBody>
          <a:bodyPr wrap="none" rtlCol="0">
            <a:spAutoFit/>
          </a:bodyPr>
          <a:lstStyle/>
          <a:p>
            <a:r>
              <a:rPr lang="en-US" b="1" dirty="0"/>
              <a:t>a</a:t>
            </a:r>
          </a:p>
        </p:txBody>
      </p:sp>
      <p:sp>
        <p:nvSpPr>
          <p:cNvPr id="6" name="TextBox 5"/>
          <p:cNvSpPr txBox="1"/>
          <p:nvPr/>
        </p:nvSpPr>
        <p:spPr>
          <a:xfrm>
            <a:off x="10687061" y="2651546"/>
            <a:ext cx="308098" cy="369332"/>
          </a:xfrm>
          <a:prstGeom prst="rect">
            <a:avLst/>
          </a:prstGeom>
          <a:noFill/>
        </p:spPr>
        <p:txBody>
          <a:bodyPr wrap="none" rtlCol="0">
            <a:spAutoFit/>
          </a:bodyPr>
          <a:lstStyle/>
          <a:p>
            <a:r>
              <a:rPr lang="en-US" b="1" dirty="0"/>
              <a:t>h</a:t>
            </a:r>
          </a:p>
        </p:txBody>
      </p:sp>
      <p:sp>
        <p:nvSpPr>
          <p:cNvPr id="7" name="TextBox 6"/>
          <p:cNvSpPr txBox="1"/>
          <p:nvPr/>
        </p:nvSpPr>
        <p:spPr>
          <a:xfrm>
            <a:off x="9211692" y="2634117"/>
            <a:ext cx="293670" cy="369332"/>
          </a:xfrm>
          <a:prstGeom prst="rect">
            <a:avLst/>
          </a:prstGeom>
          <a:noFill/>
        </p:spPr>
        <p:txBody>
          <a:bodyPr wrap="none" rtlCol="0">
            <a:spAutoFit/>
          </a:bodyPr>
          <a:lstStyle/>
          <a:p>
            <a:r>
              <a:rPr lang="en-US" b="1" dirty="0"/>
              <a:t>g</a:t>
            </a:r>
          </a:p>
        </p:txBody>
      </p:sp>
      <p:sp>
        <p:nvSpPr>
          <p:cNvPr id="8" name="TextBox 7"/>
          <p:cNvSpPr txBox="1"/>
          <p:nvPr/>
        </p:nvSpPr>
        <p:spPr>
          <a:xfrm>
            <a:off x="7784163" y="2668973"/>
            <a:ext cx="258404" cy="369332"/>
          </a:xfrm>
          <a:prstGeom prst="rect">
            <a:avLst/>
          </a:prstGeom>
          <a:noFill/>
        </p:spPr>
        <p:txBody>
          <a:bodyPr wrap="none" rtlCol="0">
            <a:spAutoFit/>
          </a:bodyPr>
          <a:lstStyle/>
          <a:p>
            <a:r>
              <a:rPr lang="en-US" b="1" dirty="0"/>
              <a:t>f</a:t>
            </a:r>
          </a:p>
        </p:txBody>
      </p:sp>
      <p:sp>
        <p:nvSpPr>
          <p:cNvPr id="9" name="TextBox 8"/>
          <p:cNvSpPr txBox="1"/>
          <p:nvPr/>
        </p:nvSpPr>
        <p:spPr>
          <a:xfrm>
            <a:off x="6332298" y="2651546"/>
            <a:ext cx="300082" cy="369332"/>
          </a:xfrm>
          <a:prstGeom prst="rect">
            <a:avLst/>
          </a:prstGeom>
          <a:noFill/>
        </p:spPr>
        <p:txBody>
          <a:bodyPr wrap="none" rtlCol="0">
            <a:spAutoFit/>
          </a:bodyPr>
          <a:lstStyle/>
          <a:p>
            <a:r>
              <a:rPr lang="en-US" b="1" dirty="0"/>
              <a:t>e</a:t>
            </a:r>
          </a:p>
        </p:txBody>
      </p:sp>
      <p:sp>
        <p:nvSpPr>
          <p:cNvPr id="10" name="TextBox 9"/>
          <p:cNvSpPr txBox="1"/>
          <p:nvPr/>
        </p:nvSpPr>
        <p:spPr>
          <a:xfrm>
            <a:off x="10663435" y="1420676"/>
            <a:ext cx="308098" cy="369332"/>
          </a:xfrm>
          <a:prstGeom prst="rect">
            <a:avLst/>
          </a:prstGeom>
          <a:noFill/>
        </p:spPr>
        <p:txBody>
          <a:bodyPr wrap="none" rtlCol="0">
            <a:spAutoFit/>
          </a:bodyPr>
          <a:lstStyle/>
          <a:p>
            <a:r>
              <a:rPr lang="en-US" b="1" dirty="0"/>
              <a:t>d</a:t>
            </a:r>
          </a:p>
        </p:txBody>
      </p:sp>
      <p:sp>
        <p:nvSpPr>
          <p:cNvPr id="11" name="TextBox 10"/>
          <p:cNvSpPr txBox="1"/>
          <p:nvPr/>
        </p:nvSpPr>
        <p:spPr>
          <a:xfrm>
            <a:off x="9211692" y="1368027"/>
            <a:ext cx="280846" cy="369332"/>
          </a:xfrm>
          <a:prstGeom prst="rect">
            <a:avLst/>
          </a:prstGeom>
          <a:noFill/>
        </p:spPr>
        <p:txBody>
          <a:bodyPr wrap="none" rtlCol="0">
            <a:spAutoFit/>
          </a:bodyPr>
          <a:lstStyle/>
          <a:p>
            <a:r>
              <a:rPr lang="en-US" b="1" dirty="0"/>
              <a:t>c</a:t>
            </a:r>
          </a:p>
        </p:txBody>
      </p:sp>
      <p:sp>
        <p:nvSpPr>
          <p:cNvPr id="12" name="TextBox 11"/>
          <p:cNvSpPr txBox="1"/>
          <p:nvPr/>
        </p:nvSpPr>
        <p:spPr>
          <a:xfrm>
            <a:off x="7759316" y="1385455"/>
            <a:ext cx="308098" cy="369332"/>
          </a:xfrm>
          <a:prstGeom prst="rect">
            <a:avLst/>
          </a:prstGeom>
          <a:noFill/>
        </p:spPr>
        <p:txBody>
          <a:bodyPr wrap="none" rtlCol="0">
            <a:spAutoFit/>
          </a:bodyPr>
          <a:lstStyle/>
          <a:p>
            <a:r>
              <a:rPr lang="en-US" b="1" dirty="0"/>
              <a:t>b</a:t>
            </a:r>
          </a:p>
        </p:txBody>
      </p:sp>
      <p:sp>
        <p:nvSpPr>
          <p:cNvPr id="13" name="TextBox 12"/>
          <p:cNvSpPr txBox="1"/>
          <p:nvPr/>
        </p:nvSpPr>
        <p:spPr>
          <a:xfrm>
            <a:off x="6332298" y="3890951"/>
            <a:ext cx="240772" cy="369332"/>
          </a:xfrm>
          <a:prstGeom prst="rect">
            <a:avLst/>
          </a:prstGeom>
          <a:noFill/>
        </p:spPr>
        <p:txBody>
          <a:bodyPr wrap="none" rtlCol="0">
            <a:spAutoFit/>
          </a:bodyPr>
          <a:lstStyle/>
          <a:p>
            <a:r>
              <a:rPr lang="en-US" b="1" dirty="0" err="1"/>
              <a:t>i</a:t>
            </a:r>
            <a:endParaRPr lang="en-US" b="1" dirty="0"/>
          </a:p>
        </p:txBody>
      </p:sp>
      <p:sp>
        <p:nvSpPr>
          <p:cNvPr id="14" name="TextBox 13"/>
          <p:cNvSpPr txBox="1"/>
          <p:nvPr/>
        </p:nvSpPr>
        <p:spPr>
          <a:xfrm>
            <a:off x="10687061" y="5157042"/>
            <a:ext cx="308098" cy="369332"/>
          </a:xfrm>
          <a:prstGeom prst="rect">
            <a:avLst/>
          </a:prstGeom>
          <a:noFill/>
        </p:spPr>
        <p:txBody>
          <a:bodyPr wrap="none" rtlCol="0">
            <a:spAutoFit/>
          </a:bodyPr>
          <a:lstStyle/>
          <a:p>
            <a:r>
              <a:rPr lang="en-US" b="1" dirty="0"/>
              <a:t>p</a:t>
            </a:r>
          </a:p>
        </p:txBody>
      </p:sp>
      <p:sp>
        <p:nvSpPr>
          <p:cNvPr id="15" name="TextBox 14"/>
          <p:cNvSpPr txBox="1"/>
          <p:nvPr/>
        </p:nvSpPr>
        <p:spPr>
          <a:xfrm>
            <a:off x="9211692" y="5139613"/>
            <a:ext cx="308098" cy="369332"/>
          </a:xfrm>
          <a:prstGeom prst="rect">
            <a:avLst/>
          </a:prstGeom>
          <a:noFill/>
        </p:spPr>
        <p:txBody>
          <a:bodyPr wrap="none" rtlCol="0">
            <a:spAutoFit/>
          </a:bodyPr>
          <a:lstStyle/>
          <a:p>
            <a:r>
              <a:rPr lang="en-US" b="1" dirty="0"/>
              <a:t>o</a:t>
            </a:r>
          </a:p>
        </p:txBody>
      </p:sp>
      <p:sp>
        <p:nvSpPr>
          <p:cNvPr id="16" name="TextBox 15"/>
          <p:cNvSpPr txBox="1"/>
          <p:nvPr/>
        </p:nvSpPr>
        <p:spPr>
          <a:xfrm>
            <a:off x="7784163" y="5174469"/>
            <a:ext cx="308098" cy="369332"/>
          </a:xfrm>
          <a:prstGeom prst="rect">
            <a:avLst/>
          </a:prstGeom>
          <a:noFill/>
        </p:spPr>
        <p:txBody>
          <a:bodyPr wrap="none" rtlCol="0">
            <a:spAutoFit/>
          </a:bodyPr>
          <a:lstStyle/>
          <a:p>
            <a:r>
              <a:rPr lang="en-US" b="1" dirty="0"/>
              <a:t>n</a:t>
            </a:r>
          </a:p>
        </p:txBody>
      </p:sp>
      <p:sp>
        <p:nvSpPr>
          <p:cNvPr id="17" name="TextBox 16"/>
          <p:cNvSpPr txBox="1"/>
          <p:nvPr/>
        </p:nvSpPr>
        <p:spPr>
          <a:xfrm>
            <a:off x="6332298" y="5157042"/>
            <a:ext cx="372218" cy="369332"/>
          </a:xfrm>
          <a:prstGeom prst="rect">
            <a:avLst/>
          </a:prstGeom>
          <a:noFill/>
        </p:spPr>
        <p:txBody>
          <a:bodyPr wrap="none" rtlCol="0">
            <a:spAutoFit/>
          </a:bodyPr>
          <a:lstStyle/>
          <a:p>
            <a:r>
              <a:rPr lang="en-US" b="1" dirty="0"/>
              <a:t>m</a:t>
            </a:r>
          </a:p>
        </p:txBody>
      </p:sp>
      <p:sp>
        <p:nvSpPr>
          <p:cNvPr id="18" name="TextBox 17"/>
          <p:cNvSpPr txBox="1"/>
          <p:nvPr/>
        </p:nvSpPr>
        <p:spPr>
          <a:xfrm>
            <a:off x="10663435" y="3926172"/>
            <a:ext cx="240772" cy="369332"/>
          </a:xfrm>
          <a:prstGeom prst="rect">
            <a:avLst/>
          </a:prstGeom>
          <a:noFill/>
        </p:spPr>
        <p:txBody>
          <a:bodyPr wrap="none" rtlCol="0">
            <a:spAutoFit/>
          </a:bodyPr>
          <a:lstStyle/>
          <a:p>
            <a:r>
              <a:rPr lang="en-US" b="1" dirty="0"/>
              <a:t>l</a:t>
            </a:r>
          </a:p>
        </p:txBody>
      </p:sp>
      <p:sp>
        <p:nvSpPr>
          <p:cNvPr id="19" name="TextBox 18"/>
          <p:cNvSpPr txBox="1"/>
          <p:nvPr/>
        </p:nvSpPr>
        <p:spPr>
          <a:xfrm>
            <a:off x="9211692" y="3873523"/>
            <a:ext cx="295274" cy="369332"/>
          </a:xfrm>
          <a:prstGeom prst="rect">
            <a:avLst/>
          </a:prstGeom>
          <a:noFill/>
        </p:spPr>
        <p:txBody>
          <a:bodyPr wrap="none" rtlCol="0">
            <a:spAutoFit/>
          </a:bodyPr>
          <a:lstStyle/>
          <a:p>
            <a:r>
              <a:rPr lang="en-US" b="1" dirty="0"/>
              <a:t>k</a:t>
            </a:r>
          </a:p>
        </p:txBody>
      </p:sp>
      <p:sp>
        <p:nvSpPr>
          <p:cNvPr id="20" name="TextBox 19"/>
          <p:cNvSpPr txBox="1"/>
          <p:nvPr/>
        </p:nvSpPr>
        <p:spPr>
          <a:xfrm>
            <a:off x="7759316" y="3890951"/>
            <a:ext cx="243978" cy="369332"/>
          </a:xfrm>
          <a:prstGeom prst="rect">
            <a:avLst/>
          </a:prstGeom>
          <a:noFill/>
        </p:spPr>
        <p:txBody>
          <a:bodyPr wrap="none" rtlCol="0">
            <a:spAutoFit/>
          </a:bodyPr>
          <a:lstStyle/>
          <a:p>
            <a:r>
              <a:rPr lang="en-US" b="1" dirty="0"/>
              <a:t>j</a:t>
            </a:r>
          </a:p>
        </p:txBody>
      </p:sp>
    </p:spTree>
    <p:extLst>
      <p:ext uri="{BB962C8B-B14F-4D97-AF65-F5344CB8AC3E}">
        <p14:creationId xmlns:p14="http://schemas.microsoft.com/office/powerpoint/2010/main" val="1124615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 Perfect Continuous</a:t>
            </a:r>
          </a:p>
        </p:txBody>
      </p:sp>
      <p:sp>
        <p:nvSpPr>
          <p:cNvPr id="3" name="Content Placeholder 2"/>
          <p:cNvSpPr>
            <a:spLocks noGrp="1"/>
          </p:cNvSpPr>
          <p:nvPr>
            <p:ph idx="1"/>
          </p:nvPr>
        </p:nvSpPr>
        <p:spPr>
          <a:xfrm>
            <a:off x="1097280" y="1845733"/>
            <a:ext cx="10058400" cy="4451827"/>
          </a:xfrm>
        </p:spPr>
        <p:txBody>
          <a:bodyPr>
            <a:noAutofit/>
          </a:bodyPr>
          <a:lstStyle/>
          <a:p>
            <a:pPr marL="0" indent="0" algn="just">
              <a:spcBef>
                <a:spcPts val="300"/>
              </a:spcBef>
              <a:buNone/>
            </a:pPr>
            <a:r>
              <a:rPr lang="en-US" sz="2100" dirty="0"/>
              <a:t>We use the Present Perfect Continuous to show that an action that began in the past is still continuing. It went on, or seemed to go on, from the moment it began until now.</a:t>
            </a:r>
          </a:p>
          <a:p>
            <a:pPr algn="just">
              <a:spcBef>
                <a:spcPts val="300"/>
              </a:spcBef>
              <a:buFont typeface="Wingdings" panose="05000000000000000000" pitchFamily="2" charset="2"/>
              <a:buChar char="§"/>
            </a:pPr>
            <a:r>
              <a:rPr lang="en-US" sz="2100" dirty="0"/>
              <a:t>She </a:t>
            </a:r>
            <a:r>
              <a:rPr lang="en-US" sz="2100" b="1" dirty="0">
                <a:solidFill>
                  <a:srgbClr val="0070C0"/>
                </a:solidFill>
              </a:rPr>
              <a:t>has been </a:t>
            </a:r>
            <a:r>
              <a:rPr lang="en-US" sz="2100" dirty="0"/>
              <a:t>sleep</a:t>
            </a:r>
            <a:r>
              <a:rPr lang="en-US" sz="2100" b="1" dirty="0"/>
              <a:t>ing</a:t>
            </a:r>
            <a:r>
              <a:rPr lang="en-US" sz="2100" dirty="0"/>
              <a:t> all day.</a:t>
            </a:r>
          </a:p>
          <a:p>
            <a:pPr algn="just">
              <a:spcBef>
                <a:spcPts val="300"/>
              </a:spcBef>
              <a:buFont typeface="Wingdings" panose="05000000000000000000" pitchFamily="2" charset="2"/>
              <a:buChar char="§"/>
            </a:pPr>
            <a:r>
              <a:rPr lang="en-US" sz="2100" dirty="0"/>
              <a:t>The nurse </a:t>
            </a:r>
            <a:r>
              <a:rPr lang="en-US" sz="2100" b="1" dirty="0">
                <a:solidFill>
                  <a:srgbClr val="0070C0"/>
                </a:solidFill>
              </a:rPr>
              <a:t>hasn’t been </a:t>
            </a:r>
            <a:r>
              <a:rPr lang="en-US" sz="2100" dirty="0"/>
              <a:t>visit</a:t>
            </a:r>
            <a:r>
              <a:rPr lang="en-US" sz="2100" b="1" dirty="0"/>
              <a:t>ing</a:t>
            </a:r>
            <a:r>
              <a:rPr lang="en-US" sz="2100" dirty="0"/>
              <a:t> the patients.</a:t>
            </a:r>
          </a:p>
          <a:p>
            <a:pPr algn="just">
              <a:spcBef>
                <a:spcPts val="300"/>
              </a:spcBef>
              <a:buFont typeface="Wingdings" panose="05000000000000000000" pitchFamily="2" charset="2"/>
              <a:buChar char="§"/>
            </a:pPr>
            <a:r>
              <a:rPr lang="en-US" sz="2100" dirty="0"/>
              <a:t>I </a:t>
            </a:r>
            <a:r>
              <a:rPr lang="en-US" sz="2100" b="1" dirty="0">
                <a:solidFill>
                  <a:srgbClr val="0070C0"/>
                </a:solidFill>
              </a:rPr>
              <a:t>have been </a:t>
            </a:r>
            <a:r>
              <a:rPr lang="en-US" sz="2100" dirty="0"/>
              <a:t>wait</a:t>
            </a:r>
            <a:r>
              <a:rPr lang="en-US" sz="2100" b="1" dirty="0"/>
              <a:t>ing</a:t>
            </a:r>
            <a:r>
              <a:rPr lang="en-US" sz="2100" dirty="0"/>
              <a:t> to see a doctor for two hours.</a:t>
            </a:r>
          </a:p>
          <a:p>
            <a:pPr algn="just">
              <a:spcBef>
                <a:spcPts val="300"/>
              </a:spcBef>
              <a:buFont typeface="Wingdings" panose="05000000000000000000" pitchFamily="2" charset="2"/>
              <a:buChar char="§"/>
            </a:pPr>
            <a:endParaRPr lang="en-US" sz="2100" dirty="0"/>
          </a:p>
          <a:p>
            <a:pPr marL="0" indent="0" algn="just">
              <a:spcBef>
                <a:spcPts val="300"/>
              </a:spcBef>
              <a:buNone/>
            </a:pPr>
            <a:r>
              <a:rPr lang="en-US" sz="2100" dirty="0"/>
              <a:t>(?)</a:t>
            </a:r>
            <a:r>
              <a:rPr lang="en-US" sz="2100" b="1" dirty="0">
                <a:solidFill>
                  <a:srgbClr val="0070C0"/>
                </a:solidFill>
              </a:rPr>
              <a:t>Have</a:t>
            </a:r>
            <a:r>
              <a:rPr lang="en-US" sz="2100" dirty="0"/>
              <a:t> you </a:t>
            </a:r>
            <a:r>
              <a:rPr lang="en-US" sz="2100" b="1" dirty="0">
                <a:solidFill>
                  <a:srgbClr val="0070C0"/>
                </a:solidFill>
              </a:rPr>
              <a:t>been</a:t>
            </a:r>
            <a:r>
              <a:rPr lang="en-US" sz="2100" dirty="0"/>
              <a:t> work</a:t>
            </a:r>
            <a:r>
              <a:rPr lang="en-US" sz="2100" b="1" dirty="0"/>
              <a:t>ing</a:t>
            </a:r>
            <a:r>
              <a:rPr lang="en-US" sz="2100" dirty="0"/>
              <a:t> all day?</a:t>
            </a:r>
          </a:p>
          <a:p>
            <a:pPr marL="0" indent="0" algn="just">
              <a:spcBef>
                <a:spcPts val="300"/>
              </a:spcBef>
              <a:buNone/>
            </a:pPr>
            <a:r>
              <a:rPr lang="en-US" sz="2100" dirty="0"/>
              <a:t>(+) Yes, I have.</a:t>
            </a:r>
          </a:p>
          <a:p>
            <a:pPr marL="0" indent="0" algn="just">
              <a:spcBef>
                <a:spcPts val="300"/>
              </a:spcBef>
              <a:buNone/>
            </a:pPr>
            <a:r>
              <a:rPr lang="en-US" sz="2100" dirty="0"/>
              <a:t>(-) No, I haven’t.</a:t>
            </a:r>
          </a:p>
          <a:p>
            <a:pPr marL="0" indent="0" algn="just">
              <a:spcBef>
                <a:spcPts val="300"/>
              </a:spcBef>
              <a:buNone/>
            </a:pPr>
            <a:endParaRPr lang="en-US" sz="2100" dirty="0"/>
          </a:p>
          <a:p>
            <a:pPr marL="0" indent="0" algn="just">
              <a:spcBef>
                <a:spcPts val="300"/>
              </a:spcBef>
              <a:buNone/>
            </a:pPr>
            <a:r>
              <a:rPr lang="en-US" sz="2100" dirty="0"/>
              <a:t>(?)</a:t>
            </a:r>
            <a:r>
              <a:rPr lang="en-US" sz="2100" b="1" dirty="0">
                <a:solidFill>
                  <a:srgbClr val="0070C0"/>
                </a:solidFill>
              </a:rPr>
              <a:t>Has</a:t>
            </a:r>
            <a:r>
              <a:rPr lang="en-US" sz="2100" dirty="0"/>
              <a:t> he </a:t>
            </a:r>
            <a:r>
              <a:rPr lang="en-US" sz="2100" b="1" dirty="0">
                <a:solidFill>
                  <a:srgbClr val="0070C0"/>
                </a:solidFill>
              </a:rPr>
              <a:t>been</a:t>
            </a:r>
            <a:r>
              <a:rPr lang="en-US" sz="2100" dirty="0"/>
              <a:t> eat</a:t>
            </a:r>
            <a:r>
              <a:rPr lang="en-US" sz="2100" b="1" dirty="0"/>
              <a:t>ing</a:t>
            </a:r>
            <a:r>
              <a:rPr lang="en-US" sz="2100" dirty="0"/>
              <a:t> well?</a:t>
            </a:r>
          </a:p>
          <a:p>
            <a:pPr marL="0" indent="0" algn="just">
              <a:spcBef>
                <a:spcPts val="300"/>
              </a:spcBef>
              <a:buNone/>
            </a:pPr>
            <a:r>
              <a:rPr lang="en-US" sz="2100" dirty="0"/>
              <a:t>(+) Yes, he has.</a:t>
            </a:r>
          </a:p>
          <a:p>
            <a:pPr marL="0" indent="0" algn="just">
              <a:spcBef>
                <a:spcPts val="300"/>
              </a:spcBef>
              <a:buNone/>
            </a:pPr>
            <a:r>
              <a:rPr lang="en-US" sz="2100" dirty="0"/>
              <a:t>(-) No, he hasn’t.</a:t>
            </a:r>
          </a:p>
        </p:txBody>
      </p:sp>
      <p:graphicFrame>
        <p:nvGraphicFramePr>
          <p:cNvPr id="4" name="Table 4">
            <a:extLst>
              <a:ext uri="{FF2B5EF4-FFF2-40B4-BE49-F238E27FC236}">
                <a16:creationId xmlns:a16="http://schemas.microsoft.com/office/drawing/2014/main" id="{D626950A-6569-2E61-611D-0E22EAB45B8B}"/>
              </a:ext>
            </a:extLst>
          </p:cNvPr>
          <p:cNvGraphicFramePr>
            <a:graphicFrameLocks noGrp="1"/>
          </p:cNvGraphicFramePr>
          <p:nvPr>
            <p:extLst>
              <p:ext uri="{D42A27DB-BD31-4B8C-83A1-F6EECF244321}">
                <p14:modId xmlns:p14="http://schemas.microsoft.com/office/powerpoint/2010/main" val="3176200235"/>
              </p:ext>
            </p:extLst>
          </p:nvPr>
        </p:nvGraphicFramePr>
        <p:xfrm>
          <a:off x="9336944" y="4178859"/>
          <a:ext cx="1984076" cy="1854200"/>
        </p:xfrm>
        <a:graphic>
          <a:graphicData uri="http://schemas.openxmlformats.org/drawingml/2006/table">
            <a:tbl>
              <a:tblPr firstRow="1" bandRow="1">
                <a:tableStyleId>{5C22544A-7EE6-4342-B048-85BDC9FD1C3A}</a:tableStyleId>
              </a:tblPr>
              <a:tblGrid>
                <a:gridCol w="992038">
                  <a:extLst>
                    <a:ext uri="{9D8B030D-6E8A-4147-A177-3AD203B41FA5}">
                      <a16:colId xmlns:a16="http://schemas.microsoft.com/office/drawing/2014/main" val="1457889178"/>
                    </a:ext>
                  </a:extLst>
                </a:gridCol>
                <a:gridCol w="992038">
                  <a:extLst>
                    <a:ext uri="{9D8B030D-6E8A-4147-A177-3AD203B41FA5}">
                      <a16:colId xmlns:a16="http://schemas.microsoft.com/office/drawing/2014/main" val="1890259550"/>
                    </a:ext>
                  </a:extLst>
                </a:gridCol>
              </a:tblGrid>
              <a:tr h="370840">
                <a:tc>
                  <a:txBody>
                    <a:bodyPr/>
                    <a:lstStyle/>
                    <a:p>
                      <a:pPr algn="ctr"/>
                      <a:r>
                        <a:rPr lang="en-US" dirty="0"/>
                        <a:t>HAVE</a:t>
                      </a:r>
                    </a:p>
                  </a:txBody>
                  <a:tcPr anchor="ctr"/>
                </a:tc>
                <a:tc>
                  <a:txBody>
                    <a:bodyPr/>
                    <a:lstStyle/>
                    <a:p>
                      <a:pPr algn="ctr"/>
                      <a:r>
                        <a:rPr lang="en-US" dirty="0"/>
                        <a:t>HAS</a:t>
                      </a:r>
                    </a:p>
                  </a:txBody>
                  <a:tcPr anchor="ctr"/>
                </a:tc>
                <a:extLst>
                  <a:ext uri="{0D108BD9-81ED-4DB2-BD59-A6C34878D82A}">
                    <a16:rowId xmlns:a16="http://schemas.microsoft.com/office/drawing/2014/main" val="2424627827"/>
                  </a:ext>
                </a:extLst>
              </a:tr>
              <a:tr h="370840">
                <a:tc>
                  <a:txBody>
                    <a:bodyPr/>
                    <a:lstStyle/>
                    <a:p>
                      <a:pPr algn="ctr"/>
                      <a:r>
                        <a:rPr lang="en-US" dirty="0"/>
                        <a:t>I</a:t>
                      </a:r>
                    </a:p>
                  </a:txBody>
                  <a:tcPr anchor="ctr"/>
                </a:tc>
                <a:tc>
                  <a:txBody>
                    <a:bodyPr/>
                    <a:lstStyle/>
                    <a:p>
                      <a:pPr algn="ctr"/>
                      <a:r>
                        <a:rPr lang="en-US" dirty="0"/>
                        <a:t>He</a:t>
                      </a:r>
                    </a:p>
                  </a:txBody>
                  <a:tcPr anchor="ctr"/>
                </a:tc>
                <a:extLst>
                  <a:ext uri="{0D108BD9-81ED-4DB2-BD59-A6C34878D82A}">
                    <a16:rowId xmlns:a16="http://schemas.microsoft.com/office/drawing/2014/main" val="3306229002"/>
                  </a:ext>
                </a:extLst>
              </a:tr>
              <a:tr h="370840">
                <a:tc>
                  <a:txBody>
                    <a:bodyPr/>
                    <a:lstStyle/>
                    <a:p>
                      <a:pPr algn="ctr"/>
                      <a:r>
                        <a:rPr lang="en-US" dirty="0"/>
                        <a:t>You</a:t>
                      </a:r>
                    </a:p>
                  </a:txBody>
                  <a:tcPr anchor="ctr"/>
                </a:tc>
                <a:tc>
                  <a:txBody>
                    <a:bodyPr/>
                    <a:lstStyle/>
                    <a:p>
                      <a:pPr algn="ctr"/>
                      <a:r>
                        <a:rPr lang="en-US" dirty="0"/>
                        <a:t>She</a:t>
                      </a:r>
                    </a:p>
                  </a:txBody>
                  <a:tcPr anchor="ctr"/>
                </a:tc>
                <a:extLst>
                  <a:ext uri="{0D108BD9-81ED-4DB2-BD59-A6C34878D82A}">
                    <a16:rowId xmlns:a16="http://schemas.microsoft.com/office/drawing/2014/main" val="3892985032"/>
                  </a:ext>
                </a:extLst>
              </a:tr>
              <a:tr h="370840">
                <a:tc>
                  <a:txBody>
                    <a:bodyPr/>
                    <a:lstStyle/>
                    <a:p>
                      <a:pPr algn="ctr"/>
                      <a:r>
                        <a:rPr lang="en-US" dirty="0"/>
                        <a:t>We</a:t>
                      </a:r>
                    </a:p>
                  </a:txBody>
                  <a:tcPr anchor="ctr"/>
                </a:tc>
                <a:tc>
                  <a:txBody>
                    <a:bodyPr/>
                    <a:lstStyle/>
                    <a:p>
                      <a:pPr algn="ctr"/>
                      <a:r>
                        <a:rPr lang="en-US" dirty="0"/>
                        <a:t>It</a:t>
                      </a:r>
                    </a:p>
                  </a:txBody>
                  <a:tcPr anchor="ctr"/>
                </a:tc>
                <a:extLst>
                  <a:ext uri="{0D108BD9-81ED-4DB2-BD59-A6C34878D82A}">
                    <a16:rowId xmlns:a16="http://schemas.microsoft.com/office/drawing/2014/main" val="1686204443"/>
                  </a:ext>
                </a:extLst>
              </a:tr>
              <a:tr h="370840">
                <a:tc>
                  <a:txBody>
                    <a:bodyPr/>
                    <a:lstStyle/>
                    <a:p>
                      <a:pPr algn="ctr"/>
                      <a:r>
                        <a:rPr lang="en-US" dirty="0"/>
                        <a:t>They</a:t>
                      </a:r>
                    </a:p>
                  </a:txBody>
                  <a:tcPr anchor="ctr"/>
                </a:tc>
                <a:tc>
                  <a:txBody>
                    <a:bodyPr/>
                    <a:lstStyle/>
                    <a:p>
                      <a:pPr algn="ctr"/>
                      <a:endParaRPr lang="en-US" dirty="0"/>
                    </a:p>
                  </a:txBody>
                  <a:tcPr anchor="ctr"/>
                </a:tc>
                <a:extLst>
                  <a:ext uri="{0D108BD9-81ED-4DB2-BD59-A6C34878D82A}">
                    <a16:rowId xmlns:a16="http://schemas.microsoft.com/office/drawing/2014/main" val="674546738"/>
                  </a:ext>
                </a:extLst>
              </a:tr>
            </a:tbl>
          </a:graphicData>
        </a:graphic>
      </p:graphicFrame>
    </p:spTree>
    <p:extLst>
      <p:ext uri="{BB962C8B-B14F-4D97-AF65-F5344CB8AC3E}">
        <p14:creationId xmlns:p14="http://schemas.microsoft.com/office/powerpoint/2010/main" val="2245897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Make positive and negative sentences</a:t>
            </a:r>
          </a:p>
        </p:txBody>
      </p:sp>
      <p:sp>
        <p:nvSpPr>
          <p:cNvPr id="3" name="Content Placeholder 2"/>
          <p:cNvSpPr>
            <a:spLocks noGrp="1"/>
          </p:cNvSpPr>
          <p:nvPr>
            <p:ph idx="1"/>
          </p:nvPr>
        </p:nvSpPr>
        <p:spPr>
          <a:xfrm>
            <a:off x="1066800" y="1690688"/>
            <a:ext cx="10058400" cy="4753475"/>
          </a:xfrm>
        </p:spPr>
        <p:txBody>
          <a:bodyPr>
            <a:normAutofit fontScale="62500" lnSpcReduction="20000"/>
          </a:bodyPr>
          <a:lstStyle/>
          <a:p>
            <a:pPr marL="457200" indent="-457200">
              <a:buFont typeface="+mj-lt"/>
              <a:buAutoNum type="arabicPeriod"/>
            </a:pPr>
            <a:r>
              <a:rPr lang="en-US" sz="3400" dirty="0"/>
              <a:t>Alfred had an accident at noon yesterday. (take it easy) (work)</a:t>
            </a:r>
          </a:p>
          <a:p>
            <a:pPr lvl="1">
              <a:buFont typeface="Calibri" panose="020F0502020204030204" pitchFamily="34" charset="0"/>
              <a:buChar char="+"/>
            </a:pPr>
            <a:r>
              <a:rPr lang="en-US" sz="2600" dirty="0"/>
              <a:t>Alfred </a:t>
            </a:r>
            <a:r>
              <a:rPr lang="en-US" sz="2600" dirty="0">
                <a:solidFill>
                  <a:srgbClr val="0070C0"/>
                </a:solidFill>
              </a:rPr>
              <a:t>has been </a:t>
            </a:r>
            <a:r>
              <a:rPr lang="en-US" sz="2600" dirty="0"/>
              <a:t>tak</a:t>
            </a:r>
            <a:r>
              <a:rPr lang="en-US" sz="2600" b="1" dirty="0"/>
              <a:t>ing</a:t>
            </a:r>
            <a:r>
              <a:rPr lang="en-US" sz="2600" dirty="0"/>
              <a:t> it easy.</a:t>
            </a:r>
          </a:p>
          <a:p>
            <a:pPr lvl="1">
              <a:buFont typeface="Calibri" panose="020F0502020204030204" pitchFamily="34" charset="0"/>
              <a:buChar char="–"/>
            </a:pPr>
            <a:r>
              <a:rPr lang="en-US" sz="2600" dirty="0"/>
              <a:t>Alfred </a:t>
            </a:r>
            <a:r>
              <a:rPr lang="en-US" sz="2600" dirty="0">
                <a:solidFill>
                  <a:srgbClr val="0070C0"/>
                </a:solidFill>
              </a:rPr>
              <a:t>has not been </a:t>
            </a:r>
            <a:r>
              <a:rPr lang="en-US" sz="2600" dirty="0"/>
              <a:t>work</a:t>
            </a:r>
            <a:r>
              <a:rPr lang="en-US" sz="2600" b="1" dirty="0"/>
              <a:t>ing</a:t>
            </a:r>
            <a:r>
              <a:rPr lang="en-US" sz="2600" dirty="0"/>
              <a:t>.</a:t>
            </a:r>
          </a:p>
          <a:p>
            <a:pPr marL="457200" indent="-457200">
              <a:buFont typeface="+mj-lt"/>
              <a:buAutoNum type="arabicPeriod"/>
            </a:pPr>
            <a:r>
              <a:rPr lang="en-US" sz="3400" dirty="0"/>
              <a:t>Paula and Susan look really good. They are thinner and healthier than before. (count calories) (eat)</a:t>
            </a:r>
          </a:p>
          <a:p>
            <a:pPr marL="457200" indent="-457200">
              <a:buFont typeface="+mj-lt"/>
              <a:buAutoNum type="arabicPeriod"/>
            </a:pPr>
            <a:r>
              <a:rPr lang="en-US" sz="3400" dirty="0"/>
              <a:t>Kate is hot and tired. </a:t>
            </a:r>
            <a:r>
              <a:rPr lang="en-US" sz="3400"/>
              <a:t>(watch TV) </a:t>
            </a:r>
            <a:r>
              <a:rPr lang="en-US" sz="3400" dirty="0"/>
              <a:t>(work out)</a:t>
            </a:r>
          </a:p>
          <a:p>
            <a:pPr marL="457200" indent="-457200">
              <a:buFont typeface="+mj-lt"/>
              <a:buAutoNum type="arabicPeriod"/>
            </a:pPr>
            <a:r>
              <a:rPr lang="en-US" sz="3400" dirty="0"/>
              <a:t>The children had a fever. (play) (take rest)</a:t>
            </a:r>
          </a:p>
          <a:p>
            <a:pPr marL="457200" indent="-457200">
              <a:buFont typeface="+mj-lt"/>
              <a:buAutoNum type="arabicPeriod"/>
            </a:pPr>
            <a:r>
              <a:rPr lang="en-US" sz="3400" dirty="0"/>
              <a:t>Lance started calling half an hour ago. Now he is still on the phone. (try) (sleep)</a:t>
            </a:r>
          </a:p>
          <a:p>
            <a:pPr marL="457200" indent="-457200">
              <a:buFont typeface="+mj-lt"/>
              <a:buAutoNum type="arabicPeriod"/>
            </a:pPr>
            <a:r>
              <a:rPr lang="en-US" sz="3400" dirty="0"/>
              <a:t>We are working at the drugstore right now. We began work at 8:00 a.m. (fill prescriptions) (take time off)</a:t>
            </a:r>
          </a:p>
          <a:p>
            <a:pPr marL="457200" indent="-457200">
              <a:buFont typeface="+mj-lt"/>
              <a:buAutoNum type="arabicPeriod"/>
            </a:pPr>
            <a:r>
              <a:rPr lang="en-US" sz="3400" dirty="0"/>
              <a:t>Becky ate bad shrimp last night. (feel bad) (eat)</a:t>
            </a:r>
          </a:p>
          <a:p>
            <a:pPr marL="457200" indent="-457200">
              <a:buFont typeface="+mj-lt"/>
              <a:buAutoNum type="arabicPeriod"/>
            </a:pPr>
            <a:r>
              <a:rPr lang="en-US" sz="3400" dirty="0"/>
              <a:t>Keith went on a hike. He is inexperienced and out of shape. (walk) (enjoy)</a:t>
            </a:r>
          </a:p>
          <a:p>
            <a:pPr marL="457200" indent="-457200">
              <a:buFont typeface="+mj-lt"/>
              <a:buAutoNum type="arabicPeriod"/>
            </a:pPr>
            <a:r>
              <a:rPr lang="en-US" sz="3400" dirty="0"/>
              <a:t>Ariel must finish her project today, but she feels under the weather. (try) (focus)</a:t>
            </a:r>
          </a:p>
          <a:p>
            <a:pPr marL="457200" indent="-457200">
              <a:buFont typeface="+mj-lt"/>
              <a:buAutoNum type="arabicPeriod"/>
            </a:pPr>
            <a:r>
              <a:rPr lang="en-US" sz="3400" dirty="0"/>
              <a:t>Matt traveled to Vietnam last month. He has a weird rash on his arm. (scratch) (visit doctor)</a:t>
            </a:r>
          </a:p>
          <a:p>
            <a:pPr marL="457200" indent="-457200">
              <a:buFont typeface="+mj-lt"/>
              <a:buAutoNum type="arabicPeriod"/>
            </a:pPr>
            <a:endParaRPr lang="en-US" b="1" dirty="0"/>
          </a:p>
        </p:txBody>
      </p:sp>
    </p:spTree>
    <p:extLst>
      <p:ext uri="{BB962C8B-B14F-4D97-AF65-F5344CB8AC3E}">
        <p14:creationId xmlns:p14="http://schemas.microsoft.com/office/powerpoint/2010/main" val="1114299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 Perfect Continuous: Questions</a:t>
            </a:r>
          </a:p>
        </p:txBody>
      </p:sp>
      <p:sp>
        <p:nvSpPr>
          <p:cNvPr id="3" name="Content Placeholder 2"/>
          <p:cNvSpPr>
            <a:spLocks noGrp="1"/>
          </p:cNvSpPr>
          <p:nvPr>
            <p:ph idx="1"/>
          </p:nvPr>
        </p:nvSpPr>
        <p:spPr>
          <a:xfrm>
            <a:off x="1097280" y="1845733"/>
            <a:ext cx="10058400" cy="4451827"/>
          </a:xfrm>
        </p:spPr>
        <p:txBody>
          <a:bodyPr>
            <a:normAutofit fontScale="92500" lnSpcReduction="20000"/>
          </a:bodyPr>
          <a:lstStyle/>
          <a:p>
            <a:pPr marL="0" indent="0">
              <a:spcBef>
                <a:spcPts val="300"/>
              </a:spcBef>
              <a:buNone/>
            </a:pPr>
            <a:r>
              <a:rPr lang="en-US" dirty="0" err="1"/>
              <a:t>Wh</a:t>
            </a:r>
            <a:r>
              <a:rPr lang="en-US" dirty="0"/>
              <a:t>- Questions</a:t>
            </a:r>
          </a:p>
          <a:p>
            <a:pPr>
              <a:spcBef>
                <a:spcPts val="300"/>
              </a:spcBef>
              <a:buClr>
                <a:schemeClr val="accent1"/>
              </a:buClr>
            </a:pPr>
            <a:r>
              <a:rPr lang="en-US" dirty="0"/>
              <a:t>How long have you been working at the hospital? (For 10 years.)</a:t>
            </a:r>
          </a:p>
          <a:p>
            <a:pPr>
              <a:spcBef>
                <a:spcPts val="300"/>
              </a:spcBef>
              <a:buClr>
                <a:schemeClr val="accent1"/>
              </a:buClr>
            </a:pPr>
            <a:r>
              <a:rPr lang="en-US" dirty="0"/>
              <a:t>Where have they been working? (In the emergency room.)</a:t>
            </a:r>
          </a:p>
          <a:p>
            <a:pPr>
              <a:spcBef>
                <a:spcPts val="300"/>
              </a:spcBef>
              <a:buClr>
                <a:schemeClr val="accent1"/>
              </a:buClr>
            </a:pPr>
            <a:r>
              <a:rPr lang="en-US" dirty="0"/>
              <a:t>What has he been driving today? (The ambulance.)</a:t>
            </a:r>
          </a:p>
          <a:p>
            <a:pPr>
              <a:spcBef>
                <a:spcPts val="300"/>
              </a:spcBef>
              <a:buClr>
                <a:schemeClr val="accent1"/>
              </a:buClr>
            </a:pPr>
            <a:r>
              <a:rPr lang="en-US" dirty="0"/>
              <a:t>We use Who or What to refer to the subject:</a:t>
            </a:r>
          </a:p>
          <a:p>
            <a:pPr>
              <a:spcBef>
                <a:spcPts val="300"/>
              </a:spcBef>
              <a:buClr>
                <a:schemeClr val="accent1"/>
              </a:buClr>
            </a:pPr>
            <a:r>
              <a:rPr lang="en-US" dirty="0"/>
              <a:t>Who has been working in the emergency room? (Fred and Gloria.)</a:t>
            </a:r>
          </a:p>
          <a:p>
            <a:pPr>
              <a:spcBef>
                <a:spcPts val="300"/>
              </a:spcBef>
              <a:buClr>
                <a:schemeClr val="accent1"/>
              </a:buClr>
            </a:pPr>
            <a:r>
              <a:rPr lang="en-US" dirty="0"/>
              <a:t>What has been happening? (There have been a lot of accidents.)</a:t>
            </a:r>
          </a:p>
          <a:p>
            <a:pPr marL="0" indent="0">
              <a:spcBef>
                <a:spcPts val="300"/>
              </a:spcBef>
              <a:buNone/>
            </a:pPr>
            <a:endParaRPr lang="en-US" dirty="0"/>
          </a:p>
          <a:p>
            <a:pPr marL="0" indent="0">
              <a:spcBef>
                <a:spcPts val="300"/>
              </a:spcBef>
              <a:buNone/>
            </a:pPr>
            <a:r>
              <a:rPr lang="en-US" dirty="0"/>
              <a:t>Tag Questions</a:t>
            </a:r>
          </a:p>
          <a:p>
            <a:pPr>
              <a:spcBef>
                <a:spcPts val="300"/>
              </a:spcBef>
              <a:buClr>
                <a:schemeClr val="accent1"/>
              </a:buClr>
              <a:buFont typeface="Courier New" panose="02070309020205020404" pitchFamily="49" charset="0"/>
              <a:buChar char="o"/>
            </a:pPr>
            <a:r>
              <a:rPr lang="en-US" dirty="0"/>
              <a:t>He has been feeling well, hasn’t he?</a:t>
            </a:r>
          </a:p>
          <a:p>
            <a:pPr>
              <a:spcBef>
                <a:spcPts val="300"/>
              </a:spcBef>
              <a:buClr>
                <a:schemeClr val="accent1"/>
              </a:buClr>
              <a:buFont typeface="Courier New" panose="02070309020205020404" pitchFamily="49" charset="0"/>
              <a:buChar char="o"/>
            </a:pPr>
            <a:r>
              <a:rPr lang="en-US" dirty="0"/>
              <a:t>She hasn’t been feeling well, has she?</a:t>
            </a:r>
          </a:p>
          <a:p>
            <a:pPr>
              <a:spcBef>
                <a:spcPts val="300"/>
              </a:spcBef>
              <a:buClr>
                <a:schemeClr val="accent1"/>
              </a:buClr>
              <a:buFont typeface="Courier New" panose="02070309020205020404" pitchFamily="49" charset="0"/>
              <a:buChar char="o"/>
            </a:pPr>
            <a:r>
              <a:rPr lang="en-US" dirty="0"/>
              <a:t>You have been examining patients, haven’t you?</a:t>
            </a:r>
          </a:p>
          <a:p>
            <a:pPr>
              <a:spcBef>
                <a:spcPts val="300"/>
              </a:spcBef>
              <a:buClr>
                <a:schemeClr val="accent1"/>
              </a:buClr>
              <a:buFont typeface="Courier New" panose="02070309020205020404" pitchFamily="49" charset="0"/>
              <a:buChar char="o"/>
            </a:pPr>
            <a:r>
              <a:rPr lang="en-US" dirty="0"/>
              <a:t>They haven’t been taking medical histories, have they?</a:t>
            </a:r>
          </a:p>
        </p:txBody>
      </p:sp>
    </p:spTree>
    <p:extLst>
      <p:ext uri="{BB962C8B-B14F-4D97-AF65-F5344CB8AC3E}">
        <p14:creationId xmlns:p14="http://schemas.microsoft.com/office/powerpoint/2010/main" val="3439793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Make questions</a:t>
            </a:r>
          </a:p>
        </p:txBody>
      </p:sp>
      <p:sp>
        <p:nvSpPr>
          <p:cNvPr id="3" name="Content Placeholder 2"/>
          <p:cNvSpPr>
            <a:spLocks noGrp="1"/>
          </p:cNvSpPr>
          <p:nvPr>
            <p:ph idx="1"/>
          </p:nvPr>
        </p:nvSpPr>
        <p:spPr>
          <a:xfrm>
            <a:off x="1097280" y="1771993"/>
            <a:ext cx="10058400" cy="4746795"/>
          </a:xfrm>
        </p:spPr>
        <p:txBody>
          <a:bodyPr>
            <a:normAutofit/>
          </a:bodyPr>
          <a:lstStyle/>
          <a:p>
            <a:pPr marL="0" indent="0">
              <a:spcBef>
                <a:spcPts val="300"/>
              </a:spcBef>
              <a:buNone/>
            </a:pPr>
            <a:r>
              <a:rPr lang="en-US" dirty="0"/>
              <a:t>1. ______________________________________________?</a:t>
            </a:r>
          </a:p>
          <a:p>
            <a:pPr marL="0" indent="0">
              <a:spcBef>
                <a:spcPts val="300"/>
              </a:spcBef>
              <a:buNone/>
            </a:pPr>
            <a:r>
              <a:rPr lang="en-US" dirty="0"/>
              <a:t> I’ve been working at the drugstore for four years.</a:t>
            </a:r>
          </a:p>
          <a:p>
            <a:pPr marL="0" indent="0">
              <a:spcBef>
                <a:spcPts val="300"/>
              </a:spcBef>
              <a:buNone/>
            </a:pPr>
            <a:r>
              <a:rPr lang="en-US" dirty="0"/>
              <a:t>2. __________________________________________, ______ she?</a:t>
            </a:r>
          </a:p>
          <a:p>
            <a:pPr marL="0" indent="0">
              <a:spcBef>
                <a:spcPts val="300"/>
              </a:spcBef>
              <a:buNone/>
            </a:pPr>
            <a:r>
              <a:rPr lang="en-US" dirty="0"/>
              <a:t> No, she hasn’t. She hasn’t been feeling well lately.</a:t>
            </a:r>
          </a:p>
          <a:p>
            <a:pPr marL="0" indent="0">
              <a:spcBef>
                <a:spcPts val="300"/>
              </a:spcBef>
              <a:buNone/>
            </a:pPr>
            <a:r>
              <a:rPr lang="en-US" dirty="0"/>
              <a:t>3. ______________________________________________?</a:t>
            </a:r>
          </a:p>
          <a:p>
            <a:pPr marL="0" indent="0">
              <a:spcBef>
                <a:spcPts val="300"/>
              </a:spcBef>
              <a:buNone/>
            </a:pPr>
            <a:r>
              <a:rPr lang="en-US" dirty="0"/>
              <a:t> Steve has been dating Olivia.</a:t>
            </a:r>
          </a:p>
          <a:p>
            <a:pPr marL="0" indent="0">
              <a:spcBef>
                <a:spcPts val="300"/>
              </a:spcBef>
              <a:buNone/>
            </a:pPr>
            <a:r>
              <a:rPr lang="en-US" dirty="0"/>
              <a:t>4. ______________________________________________?</a:t>
            </a:r>
          </a:p>
          <a:p>
            <a:pPr marL="0" indent="0">
              <a:spcBef>
                <a:spcPts val="300"/>
              </a:spcBef>
              <a:buNone/>
            </a:pPr>
            <a:r>
              <a:rPr lang="en-US" dirty="0"/>
              <a:t> Yes, they have. They have been taking their medication.</a:t>
            </a:r>
          </a:p>
          <a:p>
            <a:pPr marL="0" indent="0">
              <a:spcBef>
                <a:spcPts val="300"/>
              </a:spcBef>
              <a:buNone/>
            </a:pPr>
            <a:r>
              <a:rPr lang="en-US" dirty="0"/>
              <a:t>5. ______________________________________________?</a:t>
            </a:r>
          </a:p>
          <a:p>
            <a:pPr marL="0" indent="0">
              <a:spcBef>
                <a:spcPts val="300"/>
              </a:spcBef>
              <a:buNone/>
            </a:pPr>
            <a:r>
              <a:rPr lang="en-US" dirty="0"/>
              <a:t> They have been filling their prescriptions at Danny’s Drugstore.</a:t>
            </a:r>
          </a:p>
        </p:txBody>
      </p:sp>
    </p:spTree>
    <p:extLst>
      <p:ext uri="{BB962C8B-B14F-4D97-AF65-F5344CB8AC3E}">
        <p14:creationId xmlns:p14="http://schemas.microsoft.com/office/powerpoint/2010/main" val="2612877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Make questions</a:t>
            </a:r>
          </a:p>
        </p:txBody>
      </p:sp>
      <p:sp>
        <p:nvSpPr>
          <p:cNvPr id="3" name="Content Placeholder 2"/>
          <p:cNvSpPr>
            <a:spLocks noGrp="1"/>
          </p:cNvSpPr>
          <p:nvPr>
            <p:ph idx="1"/>
          </p:nvPr>
        </p:nvSpPr>
        <p:spPr>
          <a:xfrm>
            <a:off x="1097280" y="1771993"/>
            <a:ext cx="10058400" cy="4746795"/>
          </a:xfrm>
        </p:spPr>
        <p:txBody>
          <a:bodyPr>
            <a:normAutofit fontScale="92500"/>
          </a:bodyPr>
          <a:lstStyle/>
          <a:p>
            <a:pPr marL="0" indent="0">
              <a:spcBef>
                <a:spcPts val="300"/>
              </a:spcBef>
              <a:buNone/>
            </a:pPr>
            <a:r>
              <a:rPr lang="en-US" dirty="0"/>
              <a:t>6. ______________________________________________, ______ you?</a:t>
            </a:r>
          </a:p>
          <a:p>
            <a:pPr marL="0" indent="0">
              <a:spcBef>
                <a:spcPts val="300"/>
              </a:spcBef>
              <a:buNone/>
            </a:pPr>
            <a:r>
              <a:rPr lang="en-US" dirty="0"/>
              <a:t> Yes, we have. We have been living in New York since last December.</a:t>
            </a:r>
          </a:p>
          <a:p>
            <a:pPr marL="0" indent="0">
              <a:spcBef>
                <a:spcPts val="300"/>
              </a:spcBef>
              <a:buNone/>
            </a:pPr>
            <a:r>
              <a:rPr lang="en-US" dirty="0"/>
              <a:t>7. ______________________________________________?</a:t>
            </a:r>
          </a:p>
          <a:p>
            <a:pPr marL="0" indent="0">
              <a:spcBef>
                <a:spcPts val="300"/>
              </a:spcBef>
              <a:buNone/>
            </a:pPr>
            <a:r>
              <a:rPr lang="en-US" dirty="0"/>
              <a:t> Yes, she has. She has been taking it easy at home.</a:t>
            </a:r>
          </a:p>
          <a:p>
            <a:pPr marL="0" indent="0">
              <a:spcBef>
                <a:spcPts val="300"/>
              </a:spcBef>
              <a:buNone/>
            </a:pPr>
            <a:r>
              <a:rPr lang="en-US" dirty="0"/>
              <a:t>8. ______________________________________________?</a:t>
            </a:r>
          </a:p>
          <a:p>
            <a:pPr marL="0" indent="0">
              <a:spcBef>
                <a:spcPts val="300"/>
              </a:spcBef>
              <a:buNone/>
            </a:pPr>
            <a:r>
              <a:rPr lang="en-US" dirty="0"/>
              <a:t> Harold has been suffering from a bad infection</a:t>
            </a:r>
          </a:p>
          <a:p>
            <a:pPr marL="0" indent="0">
              <a:spcBef>
                <a:spcPts val="300"/>
              </a:spcBef>
              <a:buNone/>
            </a:pPr>
            <a:r>
              <a:rPr lang="en-US" dirty="0"/>
              <a:t>9. ______________________________________________?</a:t>
            </a:r>
          </a:p>
          <a:p>
            <a:pPr marL="0" indent="0">
              <a:spcBef>
                <a:spcPts val="300"/>
              </a:spcBef>
              <a:buNone/>
            </a:pPr>
            <a:r>
              <a:rPr lang="en-US" dirty="0"/>
              <a:t>Zack has been using the massage machine to decrease his pain.</a:t>
            </a:r>
          </a:p>
          <a:p>
            <a:pPr marL="0" indent="0">
              <a:spcBef>
                <a:spcPts val="300"/>
              </a:spcBef>
              <a:buNone/>
            </a:pPr>
            <a:r>
              <a:rPr lang="en-US" dirty="0"/>
              <a:t>10. ______________________________________________, _____ he?</a:t>
            </a:r>
          </a:p>
          <a:p>
            <a:pPr marL="0" indent="0">
              <a:spcBef>
                <a:spcPts val="300"/>
              </a:spcBef>
              <a:buNone/>
            </a:pPr>
            <a:r>
              <a:rPr lang="en-US" dirty="0"/>
              <a:t>Sadly, yes. Eugene has been working even though he has been dealing with a shoulder injury.</a:t>
            </a:r>
          </a:p>
        </p:txBody>
      </p:sp>
    </p:spTree>
    <p:extLst>
      <p:ext uri="{BB962C8B-B14F-4D97-AF65-F5344CB8AC3E}">
        <p14:creationId xmlns:p14="http://schemas.microsoft.com/office/powerpoint/2010/main" val="4154843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 perfect simple vs progressive</a:t>
            </a:r>
          </a:p>
        </p:txBody>
      </p:sp>
      <p:sp>
        <p:nvSpPr>
          <p:cNvPr id="3" name="Content Placeholder 2"/>
          <p:cNvSpPr>
            <a:spLocks noGrp="1"/>
          </p:cNvSpPr>
          <p:nvPr>
            <p:ph idx="1"/>
          </p:nvPr>
        </p:nvSpPr>
        <p:spPr/>
        <p:txBody>
          <a:bodyPr>
            <a:normAutofit/>
          </a:bodyPr>
          <a:lstStyle/>
          <a:p>
            <a:pPr marL="0" indent="0">
              <a:buNone/>
            </a:pPr>
            <a:r>
              <a:rPr lang="en-US" sz="2400" dirty="0"/>
              <a:t>Sometimes the Present Perfect Simple and the Present Perfect Continuous are interchangeable. But there are also some differences in meaning.</a:t>
            </a:r>
          </a:p>
        </p:txBody>
      </p:sp>
      <p:graphicFrame>
        <p:nvGraphicFramePr>
          <p:cNvPr id="4" name="Table 3"/>
          <p:cNvGraphicFramePr>
            <a:graphicFrameLocks noGrp="1"/>
          </p:cNvGraphicFramePr>
          <p:nvPr/>
        </p:nvGraphicFramePr>
        <p:xfrm>
          <a:off x="868680" y="2851574"/>
          <a:ext cx="10515600" cy="30175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697106216"/>
                    </a:ext>
                  </a:extLst>
                </a:gridCol>
                <a:gridCol w="5257800">
                  <a:extLst>
                    <a:ext uri="{9D8B030D-6E8A-4147-A177-3AD203B41FA5}">
                      <a16:colId xmlns:a16="http://schemas.microsoft.com/office/drawing/2014/main" val="3125976940"/>
                    </a:ext>
                  </a:extLst>
                </a:gridCol>
              </a:tblGrid>
              <a:tr h="370840">
                <a:tc>
                  <a:txBody>
                    <a:bodyPr/>
                    <a:lstStyle/>
                    <a:p>
                      <a:r>
                        <a:rPr lang="en-US" sz="2000" dirty="0"/>
                        <a:t>Simple</a:t>
                      </a:r>
                    </a:p>
                  </a:txBody>
                  <a:tcPr/>
                </a:tc>
                <a:tc>
                  <a:txBody>
                    <a:bodyPr/>
                    <a:lstStyle/>
                    <a:p>
                      <a:r>
                        <a:rPr lang="en-US" sz="2000" dirty="0"/>
                        <a:t>Continuous</a:t>
                      </a:r>
                    </a:p>
                  </a:txBody>
                  <a:tcPr/>
                </a:tc>
                <a:extLst>
                  <a:ext uri="{0D108BD9-81ED-4DB2-BD59-A6C34878D82A}">
                    <a16:rowId xmlns:a16="http://schemas.microsoft.com/office/drawing/2014/main" val="4111053443"/>
                  </a:ext>
                </a:extLst>
              </a:tr>
              <a:tr h="370840">
                <a:tc>
                  <a:txBody>
                    <a:bodyPr/>
                    <a:lstStyle/>
                    <a:p>
                      <a:r>
                        <a:rPr lang="en-US" sz="2000" dirty="0"/>
                        <a:t>Series of actions. How many times or how many things.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t>I’ve worked in three sports clinics.</a:t>
                      </a:r>
                    </a:p>
                  </a:txBody>
                  <a:tcPr/>
                </a:tc>
                <a:tc>
                  <a:txBody>
                    <a:bodyPr/>
                    <a:lstStyle/>
                    <a:p>
                      <a:r>
                        <a:rPr lang="en-US" sz="2000" dirty="0"/>
                        <a:t>Continuous</a:t>
                      </a:r>
                      <a:r>
                        <a:rPr lang="en-US" sz="2000" baseline="0" dirty="0"/>
                        <a:t> action. Duration of an action.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t>I’ve been working at the sports clinic for six months.</a:t>
                      </a:r>
                    </a:p>
                  </a:txBody>
                  <a:tcPr/>
                </a:tc>
                <a:extLst>
                  <a:ext uri="{0D108BD9-81ED-4DB2-BD59-A6C34878D82A}">
                    <a16:rowId xmlns:a16="http://schemas.microsoft.com/office/drawing/2014/main" val="1117825070"/>
                  </a:ext>
                </a:extLst>
              </a:tr>
              <a:tr h="370840">
                <a:tc>
                  <a:txBody>
                    <a:bodyPr/>
                    <a:lstStyle/>
                    <a:p>
                      <a:r>
                        <a:rPr lang="en-US" sz="2000" dirty="0"/>
                        <a:t>Result of the</a:t>
                      </a:r>
                      <a:r>
                        <a:rPr lang="en-US" sz="2000" baseline="0" dirty="0"/>
                        <a:t> action.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t>Fred has already massaged the athlete. (Fred has finished massaging the athlete – the focus is on the result.)</a:t>
                      </a:r>
                    </a:p>
                  </a:txBody>
                  <a:tcPr/>
                </a:tc>
                <a:tc>
                  <a:txBody>
                    <a:bodyPr/>
                    <a:lstStyle/>
                    <a:p>
                      <a:r>
                        <a:rPr lang="en-US" sz="2000" dirty="0"/>
                        <a:t>Interested in</a:t>
                      </a:r>
                      <a:r>
                        <a:rPr lang="en-US" sz="2000" baseline="0" dirty="0"/>
                        <a:t> the action whether it is finished or not.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t>Fred has been massaging the athlete since 12:00. (Fred is still massaging the athlete – the focus is on the action.)</a:t>
                      </a:r>
                    </a:p>
                  </a:txBody>
                  <a:tcPr/>
                </a:tc>
                <a:extLst>
                  <a:ext uri="{0D108BD9-81ED-4DB2-BD59-A6C34878D82A}">
                    <a16:rowId xmlns:a16="http://schemas.microsoft.com/office/drawing/2014/main" val="4240954641"/>
                  </a:ext>
                </a:extLst>
              </a:tr>
            </a:tbl>
          </a:graphicData>
        </a:graphic>
      </p:graphicFrame>
    </p:spTree>
    <p:extLst>
      <p:ext uri="{BB962C8B-B14F-4D97-AF65-F5344CB8AC3E}">
        <p14:creationId xmlns:p14="http://schemas.microsoft.com/office/powerpoint/2010/main" val="871634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Choose the correct one</a:t>
            </a:r>
          </a:p>
        </p:txBody>
      </p:sp>
      <p:sp>
        <p:nvSpPr>
          <p:cNvPr id="3" name="Content Placeholder 2"/>
          <p:cNvSpPr>
            <a:spLocks noGrp="1"/>
          </p:cNvSpPr>
          <p:nvPr>
            <p:ph idx="1"/>
          </p:nvPr>
        </p:nvSpPr>
        <p:spPr/>
        <p:txBody>
          <a:bodyPr>
            <a:normAutofit fontScale="77500" lnSpcReduction="20000"/>
          </a:bodyPr>
          <a:lstStyle/>
          <a:p>
            <a:pPr marL="514350" indent="-514350">
              <a:buClr>
                <a:schemeClr val="accent1"/>
              </a:buClr>
              <a:buAutoNum type="arabicPeriod"/>
            </a:pPr>
            <a:r>
              <a:rPr lang="en-US" dirty="0"/>
              <a:t>Mandy </a:t>
            </a:r>
            <a:r>
              <a:rPr lang="en-US" b="1" dirty="0"/>
              <a:t>has already finished / has already been finished </a:t>
            </a:r>
            <a:r>
              <a:rPr lang="en-US" dirty="0"/>
              <a:t>the acupuncture course.</a:t>
            </a:r>
          </a:p>
          <a:p>
            <a:pPr marL="514350" indent="-514350">
              <a:buClr>
                <a:schemeClr val="accent1"/>
              </a:buClr>
              <a:buAutoNum type="arabicPeriod"/>
            </a:pPr>
            <a:r>
              <a:rPr lang="en-US" dirty="0"/>
              <a:t>Vera and Bob </a:t>
            </a:r>
            <a:r>
              <a:rPr lang="en-US" b="1" dirty="0"/>
              <a:t>have gone / have been going </a:t>
            </a:r>
            <a:r>
              <a:rPr lang="en-US" dirty="0"/>
              <a:t>to the gym together since they started dating each other.</a:t>
            </a:r>
          </a:p>
          <a:p>
            <a:pPr marL="514350" indent="-514350">
              <a:buClr>
                <a:schemeClr val="accent1"/>
              </a:buClr>
              <a:buAutoNum type="arabicPeriod"/>
            </a:pPr>
            <a:r>
              <a:rPr lang="en-US" dirty="0"/>
              <a:t>I have had acupuncture four times </a:t>
            </a:r>
            <a:r>
              <a:rPr lang="en-US" b="1" dirty="0"/>
              <a:t>this month / next week</a:t>
            </a:r>
            <a:r>
              <a:rPr lang="en-US" dirty="0"/>
              <a:t>.</a:t>
            </a:r>
          </a:p>
          <a:p>
            <a:pPr marL="514350" indent="-514350">
              <a:buClr>
                <a:schemeClr val="accent1"/>
              </a:buClr>
              <a:buAutoNum type="arabicPeriod"/>
            </a:pPr>
            <a:r>
              <a:rPr lang="en-US" b="1" dirty="0"/>
              <a:t>For ages ago / Since the massage</a:t>
            </a:r>
            <a:r>
              <a:rPr lang="en-US" dirty="0"/>
              <a:t>, my muscles have relaxed.</a:t>
            </a:r>
          </a:p>
          <a:p>
            <a:pPr marL="514350" indent="-514350">
              <a:buClr>
                <a:schemeClr val="accent1"/>
              </a:buClr>
              <a:buAutoNum type="arabicPeriod"/>
            </a:pPr>
            <a:r>
              <a:rPr lang="en-US" dirty="0"/>
              <a:t>We </a:t>
            </a:r>
            <a:r>
              <a:rPr lang="en-US" b="1" dirty="0"/>
              <a:t>have never felt / have never been feeling </a:t>
            </a:r>
            <a:r>
              <a:rPr lang="en-US" dirty="0"/>
              <a:t>so stressed before!</a:t>
            </a:r>
          </a:p>
          <a:p>
            <a:pPr marL="514350" indent="-514350">
              <a:buClr>
                <a:schemeClr val="accent1"/>
              </a:buClr>
              <a:buAutoNum type="arabicPeriod"/>
            </a:pPr>
            <a:r>
              <a:rPr lang="en-US" dirty="0"/>
              <a:t>The athletes are tired. They have been resting </a:t>
            </a:r>
            <a:r>
              <a:rPr lang="en-US" b="1" dirty="0"/>
              <a:t>all morning / three times last week</a:t>
            </a:r>
            <a:r>
              <a:rPr lang="en-US" dirty="0"/>
              <a:t>.</a:t>
            </a:r>
          </a:p>
          <a:p>
            <a:pPr marL="514350" indent="-514350">
              <a:buClr>
                <a:schemeClr val="accent1"/>
              </a:buClr>
              <a:buAutoNum type="arabicPeriod"/>
            </a:pPr>
            <a:r>
              <a:rPr lang="en-US" b="1" dirty="0"/>
              <a:t>Have you treated / Have you been treating </a:t>
            </a:r>
            <a:r>
              <a:rPr lang="en-US" dirty="0"/>
              <a:t>Mr. Richards yet?</a:t>
            </a:r>
          </a:p>
          <a:p>
            <a:pPr marL="514350" indent="-514350">
              <a:buClr>
                <a:schemeClr val="accent1"/>
              </a:buClr>
              <a:buAutoNum type="arabicPeriod"/>
            </a:pPr>
            <a:r>
              <a:rPr lang="en-US" dirty="0"/>
              <a:t>Oh my goodness! My son has </a:t>
            </a:r>
            <a:r>
              <a:rPr lang="en-US" b="1" dirty="0"/>
              <a:t>lately / just</a:t>
            </a:r>
            <a:r>
              <a:rPr lang="en-US" dirty="0"/>
              <a:t> had an accident! I’m going to the hospital right away.</a:t>
            </a:r>
          </a:p>
          <a:p>
            <a:pPr marL="514350" indent="-514350">
              <a:buClr>
                <a:schemeClr val="accent1"/>
              </a:buClr>
              <a:buAutoNum type="arabicPeriod"/>
            </a:pPr>
            <a:r>
              <a:rPr lang="en-US" dirty="0"/>
              <a:t>How long </a:t>
            </a:r>
            <a:r>
              <a:rPr lang="en-US" b="1" dirty="0"/>
              <a:t>have you been waiting / have you waited </a:t>
            </a:r>
            <a:r>
              <a:rPr lang="en-US" dirty="0"/>
              <a:t>for the therapist? He’s very late.</a:t>
            </a:r>
          </a:p>
          <a:p>
            <a:pPr marL="514350" indent="-514350">
              <a:buClr>
                <a:schemeClr val="accent1"/>
              </a:buClr>
              <a:buAutoNum type="arabicPeriod"/>
            </a:pPr>
            <a:r>
              <a:rPr lang="en-US" dirty="0"/>
              <a:t>George looks so bad! He </a:t>
            </a:r>
            <a:r>
              <a:rPr lang="en-US" b="1" dirty="0"/>
              <a:t>has been drunk / has been drinking</a:t>
            </a:r>
            <a:r>
              <a:rPr lang="en-US" dirty="0"/>
              <a:t>.</a:t>
            </a:r>
          </a:p>
        </p:txBody>
      </p:sp>
    </p:spTree>
    <p:extLst>
      <p:ext uri="{BB962C8B-B14F-4D97-AF65-F5344CB8AC3E}">
        <p14:creationId xmlns:p14="http://schemas.microsoft.com/office/powerpoint/2010/main" val="15753554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9CA204DFEB8BB4A92E5DEE43495B4AA" ma:contentTypeVersion="6" ma:contentTypeDescription="Create a new document." ma:contentTypeScope="" ma:versionID="3c879a102db15102449442b42164b676">
  <xsd:schema xmlns:xsd="http://www.w3.org/2001/XMLSchema" xmlns:xs="http://www.w3.org/2001/XMLSchema" xmlns:p="http://schemas.microsoft.com/office/2006/metadata/properties" xmlns:ns2="280a50ab-7f74-4c76-b032-ed5325d1a685" xmlns:ns3="ba0c9d4c-a9d5-434c-9ec1-ae5356caa811" targetNamespace="http://schemas.microsoft.com/office/2006/metadata/properties" ma:root="true" ma:fieldsID="e176c50c130228a30942bbd9895e8dac" ns2:_="" ns3:_="">
    <xsd:import namespace="280a50ab-7f74-4c76-b032-ed5325d1a685"/>
    <xsd:import namespace="ba0c9d4c-a9d5-434c-9ec1-ae5356caa81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0a50ab-7f74-4c76-b032-ed5325d1a6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a0c9d4c-a9d5-434c-9ec1-ae5356caa81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17B422E-E0E9-4EF3-9876-017168D6CC34}">
  <ds:schemaRefs>
    <ds:schemaRef ds:uri="http://schemas.microsoft.com/office/infopath/2007/PartnerControls"/>
    <ds:schemaRef ds:uri="http://purl.org/dc/dcmitype/"/>
    <ds:schemaRef ds:uri="http://purl.org/dc/elements/1.1/"/>
    <ds:schemaRef ds:uri="http://schemas.microsoft.com/office/2006/documentManagement/types"/>
    <ds:schemaRef ds:uri="http://purl.org/dc/terms/"/>
    <ds:schemaRef ds:uri="http://schemas.openxmlformats.org/package/2006/metadata/core-properties"/>
    <ds:schemaRef ds:uri="http://www.w3.org/XML/1998/namespace"/>
    <ds:schemaRef ds:uri="280a50ab-7f74-4c76-b032-ed5325d1a685"/>
    <ds:schemaRef ds:uri="http://schemas.microsoft.com/office/2006/metadata/properties"/>
  </ds:schemaRefs>
</ds:datastoreItem>
</file>

<file path=customXml/itemProps2.xml><?xml version="1.0" encoding="utf-8"?>
<ds:datastoreItem xmlns:ds="http://schemas.openxmlformats.org/officeDocument/2006/customXml" ds:itemID="{C8A415C5-0F5C-4080-ACAB-F8E88C7D5C0A}">
  <ds:schemaRefs>
    <ds:schemaRef ds:uri="http://schemas.microsoft.com/sharepoint/v3/contenttype/forms"/>
  </ds:schemaRefs>
</ds:datastoreItem>
</file>

<file path=customXml/itemProps3.xml><?xml version="1.0" encoding="utf-8"?>
<ds:datastoreItem xmlns:ds="http://schemas.openxmlformats.org/officeDocument/2006/customXml" ds:itemID="{EC3EB8F2-7FD9-415E-9391-C2937D0864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80a50ab-7f74-4c76-b032-ed5325d1a685"/>
    <ds:schemaRef ds:uri="ba0c9d4c-a9d5-434c-9ec1-ae5356caa8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122</TotalTime>
  <Words>1194</Words>
  <Application>Microsoft Office PowerPoint</Application>
  <PresentationFormat>Widescreen</PresentationFormat>
  <Paragraphs>172</Paragraphs>
  <Slides>10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Courier New</vt:lpstr>
      <vt:lpstr>Wingdings</vt:lpstr>
      <vt:lpstr>Office Theme</vt:lpstr>
      <vt:lpstr>At the doctor's office</vt:lpstr>
      <vt:lpstr>First aid kit</vt:lpstr>
      <vt:lpstr>Present Perfect Continuous</vt:lpstr>
      <vt:lpstr>Make positive and negative sentences</vt:lpstr>
      <vt:lpstr>Present Perfect Continuous: Questions</vt:lpstr>
      <vt:lpstr>Make questions</vt:lpstr>
      <vt:lpstr>Make questions</vt:lpstr>
      <vt:lpstr>Present perfect simple vs progressive</vt:lpstr>
      <vt:lpstr>Choose the correct one</vt:lpstr>
      <vt:lpstr>Online doctor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 the doctor's office</dc:title>
  <dc:creator>Ariane mariana Mendoza santa cruz</dc:creator>
  <cp:lastModifiedBy>Ariane mariana Mendoza santa cruz</cp:lastModifiedBy>
  <cp:revision>1</cp:revision>
  <dcterms:created xsi:type="dcterms:W3CDTF">2023-07-10T18:01:33Z</dcterms:created>
  <dcterms:modified xsi:type="dcterms:W3CDTF">2024-02-19T22:38:51Z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0x01010009CA204DFEB8BB4A92E5DEE43495B4AA</vt:lpwstr>
  </property>
</Properties>
</file>