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0B9CC-DABE-46CB-A48B-DBCD4568C46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A3229-3662-4074-BC0A-68647AA7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 boy complained that he couldn’t use the electric screwdriver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They said that they could lend us some money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man said that he had to repair that chair.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explained that they had to make ends meet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told me that Paul could give me a steady job.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boy said to her that his parents would lend her a hammer.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man told us that those tools might come in handy.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</a:t>
            </a:r>
            <a:r>
              <a:rPr lang="en-US" baseline="0" dirty="0"/>
              <a:t> explained that he had to use a hammer to nail the picture.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manual mentioned that you could have a small tool box for emergencies.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contractor told me that construction workers would come at 9am.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7C2A-0E54-4A5B-9920-108C2076F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4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Tom told Harry not to bring him the electric screwdriver.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begged us to help him get out of debt.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teacher ordered the children to stay there until the fire drill was over.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Grant asked Joe to lend him his hammer.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boss ordered his workers to repair that table and those chairs.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Penny asked us to give her back her tools.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asked his parents to help him pay back the loan.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inspector</a:t>
            </a:r>
            <a:r>
              <a:rPr lang="en-US" baseline="0" dirty="0"/>
              <a:t> told them to use a helmet in the construction site.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clerk suggested to wear gloves when we paint.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The instructions said to use the tape measure, not to make a rough guess.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7C2A-0E54-4A5B-9920-108C2076F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</a:t>
            </a:r>
          </a:p>
          <a:p>
            <a:r>
              <a:rPr lang="en-US" dirty="0"/>
              <a:t>1. Most people sleep in them.</a:t>
            </a:r>
            <a:r>
              <a:rPr lang="en-US" baseline="0" dirty="0"/>
              <a:t> BEDS</a:t>
            </a:r>
            <a:endParaRPr lang="en-US" dirty="0"/>
          </a:p>
          <a:p>
            <a:r>
              <a:rPr lang="en-US" dirty="0"/>
              <a:t>3. When it is _________, turn on the light. DARK</a:t>
            </a:r>
          </a:p>
          <a:p>
            <a:r>
              <a:rPr lang="en-US" dirty="0"/>
              <a:t>5. Close them at night, so that people can't see into your house from outside. CURTAINS</a:t>
            </a:r>
          </a:p>
          <a:p>
            <a:r>
              <a:rPr lang="en-US" dirty="0"/>
              <a:t>6.  It is produced by a fire or by a radiator. HEAT</a:t>
            </a:r>
          </a:p>
          <a:p>
            <a:r>
              <a:rPr lang="en-US" dirty="0"/>
              <a:t>9.  Piece of furniture, often in the kitchen, in which one keeps food, plates CUPBOARD</a:t>
            </a:r>
          </a:p>
          <a:p>
            <a:r>
              <a:rPr lang="en-US" dirty="0"/>
              <a:t>11.   Comfortable seat for two or three. SOFA</a:t>
            </a:r>
          </a:p>
          <a:p>
            <a:r>
              <a:rPr lang="en-US" dirty="0"/>
              <a:t>12.   The very top level of a house. ATTIC</a:t>
            </a:r>
          </a:p>
          <a:p>
            <a:r>
              <a:rPr lang="en-US" dirty="0"/>
              <a:t>13.   This keeps a house dry when it rains. ROOF</a:t>
            </a:r>
          </a:p>
          <a:p>
            <a:r>
              <a:rPr lang="en-US" dirty="0"/>
              <a:t>14.   Small tables at which people work. DESKS</a:t>
            </a:r>
          </a:p>
          <a:p>
            <a:r>
              <a:rPr lang="en-US" dirty="0"/>
              <a:t>Down</a:t>
            </a:r>
          </a:p>
          <a:p>
            <a:r>
              <a:rPr lang="en-US" dirty="0"/>
              <a:t>1.    Lie in it to get clean. BATH</a:t>
            </a:r>
          </a:p>
          <a:p>
            <a:r>
              <a:rPr lang="en-US" dirty="0"/>
              <a:t>2.    You can see through windows even if they are _________. SHUT</a:t>
            </a:r>
          </a:p>
          <a:p>
            <a:r>
              <a:rPr lang="en-US" dirty="0"/>
              <a:t>3.    Things in which people usually keep clothes, knives and forks, and other small items. DRAWERS</a:t>
            </a:r>
          </a:p>
          <a:p>
            <a:r>
              <a:rPr lang="en-US" dirty="0"/>
              <a:t>4.    When visitors arrive, they may ______ the doorbell. RING</a:t>
            </a:r>
          </a:p>
          <a:p>
            <a:r>
              <a:rPr lang="en-US" dirty="0"/>
              <a:t>5.    Soft covering on the floor. CARPET</a:t>
            </a:r>
          </a:p>
          <a:p>
            <a:r>
              <a:rPr lang="en-US" dirty="0"/>
              <a:t>7.    Shelter often outside the front door of a house.</a:t>
            </a:r>
            <a:r>
              <a:rPr lang="en-US" baseline="0" dirty="0"/>
              <a:t> PORCH</a:t>
            </a:r>
            <a:endParaRPr lang="en-US" dirty="0"/>
          </a:p>
          <a:p>
            <a:r>
              <a:rPr lang="en-US" dirty="0"/>
              <a:t>8.    Go up them if you want to reach the upper floor of a house.</a:t>
            </a:r>
            <a:r>
              <a:rPr lang="en-US" baseline="0" dirty="0"/>
              <a:t> STAIRS</a:t>
            </a:r>
            <a:endParaRPr lang="en-US" dirty="0"/>
          </a:p>
          <a:p>
            <a:r>
              <a:rPr lang="en-US" dirty="0"/>
              <a:t>9.    Something on which you sit. CHAIR</a:t>
            </a:r>
          </a:p>
          <a:p>
            <a:r>
              <a:rPr lang="en-US" dirty="0"/>
              <a:t>10.  Go through them, to enter rooms. DOORS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47C2A-0E54-4A5B-9920-108C2076F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A07F-8EEF-DFE6-0B8D-1CAA26C56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FCBD-107C-8D90-3E36-A67D036A2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CA8B-9507-5D50-2230-919456D0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9653-BA75-F8E0-FC5B-7AAC8546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0D13-62A2-2B20-ACE1-7F1F64DE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347-DCF1-6FA6-B213-9DBE9FFD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787C-E5B2-72C3-74D0-86C8D831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DE10-92C0-517F-32B7-A11BBF7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DB4D-3C4B-C53A-F56E-833FBA7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4612-18BB-6E1D-0DE3-62529FA8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D9F0A-7C15-B26F-1F29-4BDF19CD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7CC8-2A22-EBDF-3704-EB9D84B2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7E0C-5257-7230-4BF4-818EE27F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63A0-0B75-799D-A33C-721667E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08E4-C02F-A582-F99B-07FEAEE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8F4-A526-CA8F-8E9F-1B3B09BF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0BE5-888A-CAF6-14AB-0A882AF4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AD8C-C50E-D58A-ECA4-9C4428D3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FA5D-E43A-91F4-0F6E-6228982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1C96-514A-C90B-401B-228A177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C02D-D050-AA5B-0A00-2DD82CCE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4E00-C0F8-A1CD-BD63-8AC6504E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5A2-190D-7926-3157-137B8AE9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4261-121E-ECBC-0D12-5453EAE8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0409-AAAE-1F01-B6F0-0B58440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4595-1E81-8A4F-6B90-ACCD3119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198-FAFD-6891-B818-7FEE0774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98D0B-4D78-77BB-CA87-23AF6000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FDF3D-D416-A8EE-40DF-C623C238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32E0-0909-C9F6-83B0-DC0D5D7D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689D-191A-ACED-6FF9-DEE97A69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55E4-C1C0-206D-7378-BD80272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E5A4-DC89-EA12-7E5D-780E252D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63D4A-DF91-5350-71BA-53AA0746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65F5B-BFE4-A433-2E7E-009D4AE40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0BDC-F733-BB5C-32B8-FF6FCFD9A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31B38-123F-7C37-F86D-57A1180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25607-339C-6769-8F2B-31A6EA56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51BAA-E128-D2A6-3CBF-7325A514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E21-E429-01A6-1A80-8D8E2A9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AD1C1-CEDF-9ECC-F6CC-AFC2B7FF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43340-0632-4F55-7AD0-8B93B15B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4B162-71DF-7F00-430C-24EE0DE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83FDC-C1CD-AA5B-3036-47D164B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80E5-EF23-D87B-31DA-5EC4DFFB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0DF4-9B1C-0C07-EEEF-7157B03C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3F61-C7DD-38F2-1F06-786BEB5C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D116-6746-96D5-70C6-E14C0068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A26B-7A9C-8E20-E282-793D23EB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7EEE-E4D0-76ED-2240-AB2FADB8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0433F-58E1-9786-95B1-B9E2C288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840E-0925-45D8-15C1-77F4E53E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FA85-8973-4252-2BD4-8E91AEBE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DE2CC-4479-764E-837F-4D880954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CC23E-0B17-9F6D-4BDF-B81E0D59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11FA-FE86-C63B-37F4-9587AAB4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95F3-A7AC-E0DD-5560-D2B7C88A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DC8D-B017-2226-BEE8-E350418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1B607-1E98-FFCD-0CC7-FEB40155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1E89-3944-59F9-27C7-78925403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EC51-4F06-CE1B-317B-DAAC32CF6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061B-D808-428C-9130-B14734E37F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BEDA-F53E-385F-84D5-C5754EFF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D19-2003-0ADA-2A69-8D765ACA0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972C-C733-4708-B81E-84CB3DF5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5FE8-2BA0-52B7-3777-9E4A1C46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sz="4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ome </a:t>
            </a:r>
            <a:r>
              <a:rPr lang="en-US" sz="4800" dirty="0">
                <a:solidFill>
                  <a:srgbClr val="FFFFFF"/>
                </a:solidFill>
                <a:latin typeface="Calibri" panose="020F0502020204030204" pitchFamily="34" charset="0"/>
              </a:rPr>
              <a:t>R</a:t>
            </a:r>
            <a:r>
              <a:rPr lang="en-US" sz="4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epairs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93BA-FCAD-679D-B0BE-570E9D0F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29 </a:t>
            </a: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Reported speech modals, orders and requests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66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Home repairs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Do you repair things at home?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tools do you know how to use?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hiring a professional expensive?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61" y="847963"/>
            <a:ext cx="4878139" cy="5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8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Reported speech, modals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462" y="1981833"/>
            <a:ext cx="4544762" cy="36029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In Reported Speech, certain modals change.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“Can I help you?”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He asked if he could help me.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“You must be home by 10:30.”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She said (that) I had to be home by 10:30.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Could, would, should, and might don’t change.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“They should lend him the money.”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She said that they should lend him the money.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01695"/>
              </p:ext>
            </p:extLst>
          </p:nvPr>
        </p:nvGraphicFramePr>
        <p:xfrm>
          <a:off x="7023391" y="1584960"/>
          <a:ext cx="383243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94">
                  <a:extLst>
                    <a:ext uri="{9D8B030D-6E8A-4147-A177-3AD203B41FA5}">
                      <a16:colId xmlns:a16="http://schemas.microsoft.com/office/drawing/2014/main" val="301864331"/>
                    </a:ext>
                  </a:extLst>
                </a:gridCol>
                <a:gridCol w="1811444">
                  <a:extLst>
                    <a:ext uri="{9D8B030D-6E8A-4147-A177-3AD203B41FA5}">
                      <a16:colId xmlns:a16="http://schemas.microsoft.com/office/drawing/2014/main" val="2191701742"/>
                    </a:ext>
                  </a:extLst>
                </a:gridCol>
              </a:tblGrid>
              <a:tr h="7376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Modal changes</a:t>
                      </a:r>
                    </a:p>
                  </a:txBody>
                  <a:tcPr marL="167640" marR="167640" marT="83820" marB="838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6372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Can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Could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044132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Will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Would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9886608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Must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Had to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304361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Have to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Had to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8047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Report these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“I can’t use the electric screwdriver,” the boy complained.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“We can lend you some money,” they told 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“I must repair this chair,” the man said.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“We have to make ends meet,” she explained.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“Paul could give you a steady job,” she told 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“My parents would lend you a hammer,” the boy said to 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“These tools might come in handy,” the man told 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“I have to use a hammer to nail the picture,” he explained.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“You can have a small tool box for emergencies,” a manual mentioned.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“Construction workers will come at 9 am,” the contractor told me.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813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Reporting a Command or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52833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When we report a command or a request: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we drop the quotation marks and the comma after the reporting verb.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we always start with a reporting verb, such as: ask, tell, order, command, instruct, warn, beg.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we add a noun or pronoun + to + base form of the verb when the command is positive.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we add not to + base form of the verb when the command is negative.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we drop the word please.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thief said, “Give me the money!”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thief ordered the bank teller to give him the money.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She said, “Please don’t smoke in the office.”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She told him not to smoke in the office.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Report these commands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A1A218B-350A-9BB5-99A8-7EEC16B7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“Don’t bring me the electric screwdriver!” Tom told Harry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“Please help me get out of debt,” he begged 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“Stay here until the fire drill is over,” the teacher ordered the children.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Grant asked Joe, “Lend me your hammer, please.”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“Repair this table and these chairs,” the boss ordered his workers.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“Please give me back my tools,” Penny asked 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“Help me pay back the loan, please,” he asked his parents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inspector told them, “use a helmet in the construction site!”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“Wear gloves when you paint,” the clerk suggested.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“Use the tape measure; don’t make a rough guess,” the instructions said.</a:t>
            </a:r>
          </a:p>
        </p:txBody>
      </p:sp>
    </p:spTree>
    <p:extLst>
      <p:ext uri="{BB962C8B-B14F-4D97-AF65-F5344CB8AC3E}">
        <p14:creationId xmlns:p14="http://schemas.microsoft.com/office/powerpoint/2010/main" val="143720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691" y="445623"/>
            <a:ext cx="4297392" cy="1325563"/>
          </a:xfrm>
        </p:spPr>
        <p:txBody>
          <a:bodyPr/>
          <a:lstStyle/>
          <a:p>
            <a:r>
              <a:rPr lang="en-US" dirty="0"/>
              <a:t>Crossword puzzle: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59" y="602059"/>
            <a:ext cx="6436302" cy="5653882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Across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Most people sleep in them..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3.</a:t>
            </a:r>
            <a:r>
              <a:rPr lang="en-US" dirty="0"/>
              <a:t> When it is _________, turn on the light.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5.</a:t>
            </a:r>
            <a:r>
              <a:rPr lang="en-US" dirty="0"/>
              <a:t> Close them at night, so that people can't see into your house from outside.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6.</a:t>
            </a:r>
            <a:r>
              <a:rPr lang="en-US" dirty="0"/>
              <a:t>  It is produced by a fire or by a radiator.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/>
              <a:t> Piece of furniture, often in the kitchen, in which one keeps food, plates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11.</a:t>
            </a:r>
            <a:r>
              <a:rPr lang="en-US" dirty="0"/>
              <a:t> Comfortable seat for two or three.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12.</a:t>
            </a:r>
            <a:r>
              <a:rPr lang="en-US" dirty="0"/>
              <a:t>  The very top level of a house.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13. </a:t>
            </a:r>
            <a:r>
              <a:rPr lang="en-US" dirty="0"/>
              <a:t>This keeps a house dry when it rains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14. </a:t>
            </a:r>
            <a:r>
              <a:rPr lang="en-US" dirty="0"/>
              <a:t> Small tables at which people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  Lie in it to get clean.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2.</a:t>
            </a:r>
            <a:r>
              <a:rPr lang="en-US" dirty="0"/>
              <a:t>  You can see through windows even if they are _________.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3. </a:t>
            </a:r>
            <a:r>
              <a:rPr lang="en-US" dirty="0"/>
              <a:t> Things in which people usually keep clothes, knives and forks, and other small items.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4. </a:t>
            </a:r>
            <a:r>
              <a:rPr lang="en-US" dirty="0"/>
              <a:t> When visitors arrive, they may ______ the doorbell.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5.</a:t>
            </a:r>
            <a:r>
              <a:rPr lang="en-US" dirty="0"/>
              <a:t>  Soft covering on the floor.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7. </a:t>
            </a:r>
            <a:r>
              <a:rPr lang="en-US" dirty="0"/>
              <a:t> Shelter often outside the front door of a house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8.  </a:t>
            </a:r>
            <a:r>
              <a:rPr lang="en-US" dirty="0"/>
              <a:t>Go up them if you want to reach the upper floor of a house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/>
              <a:t>  Something on which you sit.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10. </a:t>
            </a:r>
            <a:r>
              <a:rPr lang="en-US" dirty="0"/>
              <a:t>Go through them, to enter rooms.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91" y="1771186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1977A-FD32-41D8-840B-FB51BDDBBE8E}"/>
</file>

<file path=customXml/itemProps2.xml><?xml version="1.0" encoding="utf-8"?>
<ds:datastoreItem xmlns:ds="http://schemas.openxmlformats.org/officeDocument/2006/customXml" ds:itemID="{8812FB3F-151B-4258-AB42-803070824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7B459-C2D5-421C-9304-A8B3650F4AC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25750027-08e6-41d1-8109-3a25433f8b87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fe7cff49-1afe-48e9-943d-43f7e7fe69d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1221</Words>
  <Application>Microsoft Office PowerPoint</Application>
  <PresentationFormat>Widescreen</PresentationFormat>
  <Paragraphs>125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Home Repairs </vt:lpstr>
      <vt:lpstr>Home repairs</vt:lpstr>
      <vt:lpstr>Reported speech, modals</vt:lpstr>
      <vt:lpstr>Report these sentences</vt:lpstr>
      <vt:lpstr>Reporting a Command or a Request</vt:lpstr>
      <vt:lpstr>Report these commands</vt:lpstr>
      <vt:lpstr>Crossword puzzle: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2023-08-17T22:24:03Z</dcterms:created>
  <dcterms:modified xsi:type="dcterms:W3CDTF">2023-08-17T22:47:19Z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41400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