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21"/>
  </p:normalViewPr>
  <p:slideViewPr>
    <p:cSldViewPr snapToGrid="0" snapToObjects="1">
      <p:cViewPr varScale="1">
        <p:scale>
          <a:sx n="57" d="100"/>
          <a:sy n="57" d="100"/>
        </p:scale>
        <p:origin x="912" y="160"/>
      </p:cViewPr>
      <p:guideLst/>
    </p:cSldViewPr>
  </p:slideViewPr>
  <p:notesTextViewPr>
    <p:cViewPr>
      <p:scale>
        <a:sx n="1" d="1"/>
        <a:sy n="1" d="1"/>
      </p:scale>
      <p:origin x="0" y="-11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35E0-9760-DE47-955B-C4A953B63D54}"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FB01-9704-264C-B39D-9A85F9662E5A}" type="slidenum">
              <a:rPr lang="en-US" smtClean="0"/>
              <a:t>‹#›</a:t>
            </a:fld>
            <a:endParaRPr lang="en-US"/>
          </a:p>
        </p:txBody>
      </p:sp>
    </p:spTree>
    <p:extLst>
      <p:ext uri="{BB962C8B-B14F-4D97-AF65-F5344CB8AC3E}">
        <p14:creationId xmlns:p14="http://schemas.microsoft.com/office/powerpoint/2010/main" val="50235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gang, </a:t>
            </a:r>
          </a:p>
          <a:p>
            <a:r>
              <a:rPr lang="en-US" dirty="0"/>
              <a:t>I’m a Waldow, this is a presentation, and I built an app.</a:t>
            </a:r>
          </a:p>
        </p:txBody>
      </p:sp>
      <p:sp>
        <p:nvSpPr>
          <p:cNvPr id="4" name="Slide Number Placeholder 3"/>
          <p:cNvSpPr>
            <a:spLocks noGrp="1"/>
          </p:cNvSpPr>
          <p:nvPr>
            <p:ph type="sldNum" sz="quarter" idx="10"/>
          </p:nvPr>
        </p:nvSpPr>
        <p:spPr/>
        <p:txBody>
          <a:bodyPr/>
          <a:lstStyle/>
          <a:p>
            <a:fld id="{5FA8FB01-9704-264C-B39D-9A85F9662E5A}" type="slidenum">
              <a:rPr lang="en-US" smtClean="0"/>
              <a:t>1</a:t>
            </a:fld>
            <a:endParaRPr lang="en-US"/>
          </a:p>
        </p:txBody>
      </p:sp>
    </p:spTree>
    <p:extLst>
      <p:ext uri="{BB962C8B-B14F-4D97-AF65-F5344CB8AC3E}">
        <p14:creationId xmlns:p14="http://schemas.microsoft.com/office/powerpoint/2010/main" val="356154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cover these three topics today, so strap in.</a:t>
            </a:r>
          </a:p>
        </p:txBody>
      </p:sp>
      <p:sp>
        <p:nvSpPr>
          <p:cNvPr id="4" name="Slide Number Placeholder 3"/>
          <p:cNvSpPr>
            <a:spLocks noGrp="1"/>
          </p:cNvSpPr>
          <p:nvPr>
            <p:ph type="sldNum" sz="quarter" idx="10"/>
          </p:nvPr>
        </p:nvSpPr>
        <p:spPr/>
        <p:txBody>
          <a:bodyPr/>
          <a:lstStyle/>
          <a:p>
            <a:fld id="{5FA8FB01-9704-264C-B39D-9A85F9662E5A}" type="slidenum">
              <a:rPr lang="en-US" smtClean="0"/>
              <a:t>2</a:t>
            </a:fld>
            <a:endParaRPr lang="en-US"/>
          </a:p>
        </p:txBody>
      </p:sp>
    </p:spTree>
    <p:extLst>
      <p:ext uri="{BB962C8B-B14F-4D97-AF65-F5344CB8AC3E}">
        <p14:creationId xmlns:p14="http://schemas.microsoft.com/office/powerpoint/2010/main" val="238814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I build?</a:t>
            </a:r>
          </a:p>
          <a:p>
            <a:endParaRPr lang="en-US" dirty="0"/>
          </a:p>
          <a:p>
            <a:r>
              <a:rPr lang="en-US" dirty="0"/>
              <a:t>Due to the fact I am a huge Star Wars nerd, I built a Star Wars themed ‘Scissors, Paper, Rock’ simulator, called: </a:t>
            </a:r>
          </a:p>
          <a:p>
            <a:endParaRPr lang="en-US" dirty="0"/>
          </a:p>
          <a:p>
            <a:r>
              <a:rPr lang="en-US" dirty="0"/>
              <a:t>‘</a:t>
            </a:r>
            <a:r>
              <a:rPr lang="en-US" dirty="0" err="1"/>
              <a:t>Sith</a:t>
            </a:r>
            <a:r>
              <a:rPr lang="en-US" dirty="0"/>
              <a:t>-Lord, Jedi, Ewok’</a:t>
            </a:r>
          </a:p>
          <a:p>
            <a:endParaRPr lang="en-US" dirty="0"/>
          </a:p>
          <a:p>
            <a:r>
              <a:rPr lang="en-US" dirty="0"/>
              <a:t>Which works as a single play game, with the player competing against the computer</a:t>
            </a:r>
          </a:p>
        </p:txBody>
      </p:sp>
      <p:sp>
        <p:nvSpPr>
          <p:cNvPr id="4" name="Slide Number Placeholder 3"/>
          <p:cNvSpPr>
            <a:spLocks noGrp="1"/>
          </p:cNvSpPr>
          <p:nvPr>
            <p:ph type="sldNum" sz="quarter" idx="10"/>
          </p:nvPr>
        </p:nvSpPr>
        <p:spPr/>
        <p:txBody>
          <a:bodyPr/>
          <a:lstStyle/>
          <a:p>
            <a:fld id="{5FA8FB01-9704-264C-B39D-9A85F9662E5A}" type="slidenum">
              <a:rPr lang="en-US" smtClean="0"/>
              <a:t>3</a:t>
            </a:fld>
            <a:endParaRPr lang="en-US"/>
          </a:p>
        </p:txBody>
      </p:sp>
    </p:spTree>
    <p:extLst>
      <p:ext uri="{BB962C8B-B14F-4D97-AF65-F5344CB8AC3E}">
        <p14:creationId xmlns:p14="http://schemas.microsoft.com/office/powerpoint/2010/main" val="270348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a:t>
            </a:r>
          </a:p>
          <a:p>
            <a:endParaRPr lang="en-US" dirty="0"/>
          </a:p>
          <a:p>
            <a:r>
              <a:rPr lang="en-US" dirty="0"/>
              <a:t>From the Main Menu of the game, players can select one of 4 options:</a:t>
            </a:r>
          </a:p>
          <a:p>
            <a:pPr marL="171450" indent="-171450">
              <a:buFontTx/>
              <a:buChar char="-"/>
            </a:pPr>
            <a:r>
              <a:rPr lang="en-US" dirty="0"/>
              <a:t>Play Game: This starts a new game of ‘</a:t>
            </a:r>
            <a:r>
              <a:rPr lang="en-US" dirty="0" err="1"/>
              <a:t>Sith</a:t>
            </a:r>
            <a:r>
              <a:rPr lang="en-US" dirty="0"/>
              <a:t>-Lord, Jedi, Ewok’</a:t>
            </a:r>
          </a:p>
          <a:p>
            <a:pPr marL="171450" indent="-171450">
              <a:buFontTx/>
              <a:buChar char="-"/>
            </a:pPr>
            <a:r>
              <a:rPr lang="en-US" dirty="0"/>
              <a:t>Read Rules: Displays the rules and scoring for the game</a:t>
            </a:r>
          </a:p>
          <a:p>
            <a:pPr marL="171450" indent="-171450">
              <a:buFontTx/>
              <a:buChar char="-"/>
            </a:pPr>
            <a:r>
              <a:rPr lang="en-US" dirty="0"/>
              <a:t>View Leaderboard: Displays the top 10 scores for previously played games. This includes a save feature which persists data in a YAML file after the application is quit so players always have access to their previous high scores on their local machine</a:t>
            </a:r>
          </a:p>
          <a:p>
            <a:pPr marL="171450" indent="-171450">
              <a:buFontTx/>
              <a:buChar char="-"/>
            </a:pPr>
            <a:r>
              <a:rPr lang="en-US" dirty="0"/>
              <a:t>Exit: Before exiting players are asked if they are sure they want to quit</a:t>
            </a:r>
          </a:p>
          <a:p>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4</a:t>
            </a:fld>
            <a:endParaRPr lang="en-US"/>
          </a:p>
        </p:txBody>
      </p:sp>
    </p:spTree>
    <p:extLst>
      <p:ext uri="{BB962C8B-B14F-4D97-AF65-F5344CB8AC3E}">
        <p14:creationId xmlns:p14="http://schemas.microsoft.com/office/powerpoint/2010/main" val="41017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all the additional features I implemented to enhance the user experience while using the app or playing the game</a:t>
            </a:r>
          </a:p>
        </p:txBody>
      </p:sp>
      <p:sp>
        <p:nvSpPr>
          <p:cNvPr id="4" name="Slide Number Placeholder 3"/>
          <p:cNvSpPr>
            <a:spLocks noGrp="1"/>
          </p:cNvSpPr>
          <p:nvPr>
            <p:ph type="sldNum" sz="quarter" idx="10"/>
          </p:nvPr>
        </p:nvSpPr>
        <p:spPr/>
        <p:txBody>
          <a:bodyPr/>
          <a:lstStyle/>
          <a:p>
            <a:fld id="{5FA8FB01-9704-264C-B39D-9A85F9662E5A}" type="slidenum">
              <a:rPr lang="en-US" smtClean="0"/>
              <a:t>5</a:t>
            </a:fld>
            <a:endParaRPr lang="en-US"/>
          </a:p>
        </p:txBody>
      </p:sp>
    </p:spTree>
    <p:extLst>
      <p:ext uri="{BB962C8B-B14F-4D97-AF65-F5344CB8AC3E}">
        <p14:creationId xmlns:p14="http://schemas.microsoft.com/office/powerpoint/2010/main" val="236847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marL="171450" indent="-171450">
              <a:buFontTx/>
              <a:buChar char="-"/>
            </a:pPr>
            <a:r>
              <a:rPr lang="en-US" dirty="0"/>
              <a:t>Lengthy Testing:</a:t>
            </a:r>
          </a:p>
          <a:p>
            <a:pPr marL="628650" lvl="1" indent="-171450">
              <a:buFontTx/>
              <a:buChar char="-"/>
            </a:pPr>
            <a:r>
              <a:rPr lang="en-US" dirty="0"/>
              <a:t>I initially tried to build my app according to Test Driven Development principles, but this slowed my progress significantly as I wasn’t familiar with this practice</a:t>
            </a:r>
          </a:p>
          <a:p>
            <a:pPr marL="628650" lvl="1" indent="-171450">
              <a:buFontTx/>
              <a:buChar char="-"/>
            </a:pPr>
            <a:r>
              <a:rPr lang="en-US" dirty="0"/>
              <a:t>I quickly abandoned this approach and just started building, which initially appeared to be saving a lot of time, but whenever I wanted to test a feature, I had to do it manually which ultimately would have taken longer than writing tests first</a:t>
            </a:r>
          </a:p>
          <a:p>
            <a:pPr marL="171450" lvl="0" indent="-171450">
              <a:buFontTx/>
              <a:buChar char="-"/>
            </a:pPr>
            <a:r>
              <a:rPr lang="en-US" dirty="0"/>
              <a:t>MVC:</a:t>
            </a:r>
          </a:p>
          <a:p>
            <a:pPr marL="628650" lvl="1" indent="-171450">
              <a:buFontTx/>
              <a:buChar char="-"/>
            </a:pPr>
            <a:r>
              <a:rPr lang="en-US" dirty="0"/>
              <a:t>I also tried building the app in an MVC structure from my first line of code, but I began running into some serious trouble getting it to work and was wasting too much time with file structure and not building anything</a:t>
            </a:r>
          </a:p>
          <a:p>
            <a:pPr marL="628650" lvl="1" indent="-171450">
              <a:buFontTx/>
              <a:buChar char="-"/>
            </a:pPr>
            <a:r>
              <a:rPr lang="en-US" dirty="0"/>
              <a:t>Again I abandoned the ’best practice’ for app development temporarily to just get my code working which meant most of my code was being written in the controller and nothing was being ported to any view files</a:t>
            </a:r>
          </a:p>
          <a:p>
            <a:pPr marL="171450" lvl="0" indent="-171450">
              <a:buFontTx/>
              <a:buChar char="-"/>
            </a:pPr>
            <a:r>
              <a:rPr lang="en-US" dirty="0"/>
              <a:t>Require Loop Errors:</a:t>
            </a:r>
          </a:p>
          <a:p>
            <a:pPr marL="628650" lvl="1" indent="-171450">
              <a:buFontTx/>
              <a:buChar char="-"/>
            </a:pPr>
            <a:r>
              <a:rPr lang="en-US" dirty="0"/>
              <a:t>Once I had most of the basic functionality built I started moving all of the input/output tasks into view files. At first this was pretty simple as I could cut and paste chunks of code into new files and just point to them with </a:t>
            </a:r>
            <a:r>
              <a:rPr lang="en-US" dirty="0" err="1"/>
              <a:t>require_relative</a:t>
            </a:r>
            <a:r>
              <a:rPr lang="en-US" dirty="0"/>
              <a:t>.</a:t>
            </a:r>
          </a:p>
          <a:p>
            <a:pPr marL="628650" lvl="1" indent="-171450">
              <a:buFontTx/>
              <a:buChar char="-"/>
            </a:pPr>
            <a:r>
              <a:rPr lang="en-US" dirty="0"/>
              <a:t>What was challenging, however, was that I didn’t know how to hand data back to the controller correctly so I just tried to point the view files back at the controller which ended up creating an infinite loop and crashing the app.</a:t>
            </a:r>
          </a:p>
          <a:p>
            <a:pPr marL="628650" lvl="1" indent="-171450">
              <a:buFontTx/>
              <a:buChar char="-"/>
            </a:pPr>
            <a:r>
              <a:rPr lang="en-US" dirty="0"/>
              <a:t>I eventually realized I could just save the results of my View files to a local variable and then I was able to easily manipulate the data back in the controller</a:t>
            </a:r>
          </a:p>
          <a:p>
            <a:pPr marL="628650" lvl="1" indent="-171450">
              <a:buFontTx/>
              <a:buChar char="-"/>
            </a:pPr>
            <a:r>
              <a:rPr lang="en-US" dirty="0"/>
              <a:t>Once I started refactoring my codebase I realized I didn’t even need to do this ^ and came up </a:t>
            </a:r>
            <a:r>
              <a:rPr lang="en-US"/>
              <a:t>with an even better solution</a:t>
            </a:r>
            <a:endParaRPr lang="en-US" dirty="0"/>
          </a:p>
          <a:p>
            <a:pPr marL="171450" lvl="0" indent="-171450">
              <a:buFontTx/>
              <a:buChar char="-"/>
            </a:pPr>
            <a:r>
              <a:rPr lang="en-US" dirty="0"/>
              <a:t>Scope Creep:</a:t>
            </a:r>
          </a:p>
          <a:p>
            <a:pPr marL="628650" lvl="1" indent="-171450">
              <a:buFontTx/>
              <a:buChar char="-"/>
            </a:pPr>
            <a:r>
              <a:rPr lang="en-US" dirty="0"/>
              <a:t>Once I had the basic functionality built, I had buckets of time before the deadline, and was avoiding having to work on the documentation, so I started building </a:t>
            </a:r>
            <a:r>
              <a:rPr lang="en-US" dirty="0" err="1"/>
              <a:t>tonnes</a:t>
            </a:r>
            <a:r>
              <a:rPr lang="en-US" dirty="0"/>
              <a:t> of small features to enhance the user experience. Note to self, don’t do this again in future.</a:t>
            </a:r>
          </a:p>
        </p:txBody>
      </p:sp>
      <p:sp>
        <p:nvSpPr>
          <p:cNvPr id="4" name="Slide Number Placeholder 3"/>
          <p:cNvSpPr>
            <a:spLocks noGrp="1"/>
          </p:cNvSpPr>
          <p:nvPr>
            <p:ph type="sldNum" sz="quarter" idx="10"/>
          </p:nvPr>
        </p:nvSpPr>
        <p:spPr/>
        <p:txBody>
          <a:bodyPr/>
          <a:lstStyle/>
          <a:p>
            <a:fld id="{5FA8FB01-9704-264C-B39D-9A85F9662E5A}" type="slidenum">
              <a:rPr lang="en-US" smtClean="0"/>
              <a:t>6</a:t>
            </a:fld>
            <a:endParaRPr lang="en-US"/>
          </a:p>
        </p:txBody>
      </p:sp>
    </p:spTree>
    <p:extLst>
      <p:ext uri="{BB962C8B-B14F-4D97-AF65-F5344CB8AC3E}">
        <p14:creationId xmlns:p14="http://schemas.microsoft.com/office/powerpoint/2010/main" val="323983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that’s out of the way, who wants to see </a:t>
            </a:r>
            <a:r>
              <a:rPr lang="en-US"/>
              <a:t>a demo?</a:t>
            </a:r>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7</a:t>
            </a:fld>
            <a:endParaRPr lang="en-US"/>
          </a:p>
        </p:txBody>
      </p:sp>
    </p:spTree>
    <p:extLst>
      <p:ext uri="{BB962C8B-B14F-4D97-AF65-F5344CB8AC3E}">
        <p14:creationId xmlns:p14="http://schemas.microsoft.com/office/powerpoint/2010/main" val="3191981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7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56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2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87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88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52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63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425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5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56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5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4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5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6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15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29216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C1F-3BC5-7B43-B3F9-18E5FFC16B49}"/>
              </a:ext>
            </a:extLst>
          </p:cNvPr>
          <p:cNvSpPr>
            <a:spLocks noGrp="1"/>
          </p:cNvSpPr>
          <p:nvPr>
            <p:ph type="ctrTitle"/>
          </p:nvPr>
        </p:nvSpPr>
        <p:spPr/>
        <p:txBody>
          <a:bodyPr>
            <a:normAutofit/>
          </a:bodyPr>
          <a:lstStyle/>
          <a:p>
            <a:r>
              <a:rPr lang="en-US" sz="6600" dirty="0"/>
              <a:t>Terminal Application</a:t>
            </a:r>
          </a:p>
        </p:txBody>
      </p:sp>
      <p:sp>
        <p:nvSpPr>
          <p:cNvPr id="3" name="Subtitle 2">
            <a:extLst>
              <a:ext uri="{FF2B5EF4-FFF2-40B4-BE49-F238E27FC236}">
                <a16:creationId xmlns:a16="http://schemas.microsoft.com/office/drawing/2014/main" id="{FE329BD0-C9B4-774D-9A19-7943D86FEC41}"/>
              </a:ext>
            </a:extLst>
          </p:cNvPr>
          <p:cNvSpPr>
            <a:spLocks noGrp="1"/>
          </p:cNvSpPr>
          <p:nvPr>
            <p:ph type="subTitle" idx="1"/>
          </p:nvPr>
        </p:nvSpPr>
        <p:spPr/>
        <p:txBody>
          <a:bodyPr>
            <a:normAutofit/>
          </a:bodyPr>
          <a:lstStyle/>
          <a:p>
            <a:r>
              <a:rPr lang="en-US" sz="4000" dirty="0"/>
              <a:t>Waldow-The-Dev</a:t>
            </a:r>
          </a:p>
        </p:txBody>
      </p:sp>
    </p:spTree>
    <p:extLst>
      <p:ext uri="{BB962C8B-B14F-4D97-AF65-F5344CB8AC3E}">
        <p14:creationId xmlns:p14="http://schemas.microsoft.com/office/powerpoint/2010/main" val="18861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Agenda</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5" y="2249487"/>
            <a:ext cx="9905999" cy="3541714"/>
          </a:xfrm>
        </p:spPr>
        <p:txBody>
          <a:bodyPr>
            <a:normAutofit/>
          </a:bodyPr>
          <a:lstStyle/>
          <a:p>
            <a:pPr marL="0" indent="0">
              <a:buNone/>
            </a:pPr>
            <a:r>
              <a:rPr lang="en-US" sz="4800" b="1" dirty="0"/>
              <a:t>Terminal Application:</a:t>
            </a:r>
          </a:p>
          <a:p>
            <a:pPr marL="0" indent="0">
              <a:buNone/>
            </a:pPr>
            <a:r>
              <a:rPr lang="en-US" sz="4000" dirty="0"/>
              <a:t>	Features and Usage</a:t>
            </a:r>
          </a:p>
          <a:p>
            <a:pPr marL="0" indent="0">
              <a:buNone/>
            </a:pPr>
            <a:r>
              <a:rPr lang="en-US" sz="4000" dirty="0"/>
              <a:t>	Code</a:t>
            </a:r>
          </a:p>
          <a:p>
            <a:pPr marL="0" indent="0">
              <a:buNone/>
            </a:pPr>
            <a:r>
              <a:rPr lang="en-US" sz="4000" dirty="0"/>
              <a:t>	Review</a:t>
            </a:r>
          </a:p>
        </p:txBody>
      </p:sp>
      <p:sp>
        <p:nvSpPr>
          <p:cNvPr id="5" name="Chevron 4">
            <a:extLst>
              <a:ext uri="{FF2B5EF4-FFF2-40B4-BE49-F238E27FC236}">
                <a16:creationId xmlns:a16="http://schemas.microsoft.com/office/drawing/2014/main" id="{D9D93C43-E4EA-5144-A737-68E93905315A}"/>
              </a:ext>
            </a:extLst>
          </p:cNvPr>
          <p:cNvSpPr/>
          <p:nvPr/>
        </p:nvSpPr>
        <p:spPr>
          <a:xfrm>
            <a:off x="2411896" y="356483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85392" y="441297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2372141" y="526111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6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300"/>
                                        <p:tgtEl>
                                          <p:spTgt spid="3">
                                            <p:txEl>
                                              <p:pRg st="3" end="3"/>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2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Overview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71063" y="1971194"/>
            <a:ext cx="8731455" cy="4375817"/>
          </a:xfrm>
        </p:spPr>
        <p:txBody>
          <a:bodyPr>
            <a:normAutofit lnSpcReduction="10000"/>
          </a:bodyPr>
          <a:lstStyle/>
          <a:p>
            <a:pPr marL="0" indent="0">
              <a:buNone/>
            </a:pPr>
            <a:r>
              <a:rPr lang="en-US" sz="4800" b="1" dirty="0"/>
              <a:t>Core Functionality:</a:t>
            </a:r>
          </a:p>
          <a:p>
            <a:pPr marL="0" indent="0">
              <a:buNone/>
            </a:pPr>
            <a:r>
              <a:rPr lang="en-US" sz="4000" dirty="0"/>
              <a:t>	Star Wars themed</a:t>
            </a:r>
          </a:p>
          <a:p>
            <a:pPr marL="0" indent="0">
              <a:buNone/>
            </a:pPr>
            <a:r>
              <a:rPr lang="en-US" sz="4000" dirty="0"/>
              <a:t>	‘Scissors, Paper, Rock’ simulator</a:t>
            </a:r>
          </a:p>
          <a:p>
            <a:pPr marL="0" indent="0">
              <a:buNone/>
            </a:pPr>
            <a:r>
              <a:rPr lang="en-US" sz="4000" dirty="0"/>
              <a:t>	</a:t>
            </a:r>
            <a:r>
              <a:rPr lang="en-US" sz="4800" b="1" i="1" dirty="0"/>
              <a:t>‘</a:t>
            </a:r>
            <a:r>
              <a:rPr lang="en-US" sz="4800" b="1" i="1" dirty="0" err="1"/>
              <a:t>Sith</a:t>
            </a:r>
            <a:r>
              <a:rPr lang="en-US" sz="4800" b="1" i="1" dirty="0"/>
              <a:t>-Lord, Jedi, Ewok’</a:t>
            </a:r>
          </a:p>
          <a:p>
            <a:pPr marL="0" indent="0">
              <a:buNone/>
            </a:pPr>
            <a:r>
              <a:rPr lang="en-US" sz="4000" dirty="0"/>
              <a:t>	Single Player Game vs AI</a:t>
            </a:r>
          </a:p>
          <a:p>
            <a:pPr marL="0" indent="0">
              <a:buNone/>
            </a:pPr>
            <a:endParaRPr lang="en-US" sz="4000" dirty="0"/>
          </a:p>
        </p:txBody>
      </p:sp>
      <p:sp>
        <p:nvSpPr>
          <p:cNvPr id="5" name="Chevron 4">
            <a:extLst>
              <a:ext uri="{FF2B5EF4-FFF2-40B4-BE49-F238E27FC236}">
                <a16:creationId xmlns:a16="http://schemas.microsoft.com/office/drawing/2014/main" id="{D9D93C43-E4EA-5144-A737-68E93905315A}"/>
              </a:ext>
            </a:extLst>
          </p:cNvPr>
          <p:cNvSpPr/>
          <p:nvPr/>
        </p:nvSpPr>
        <p:spPr>
          <a:xfrm>
            <a:off x="2377208" y="318325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7208" y="569844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1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300"/>
                                        <p:tgtEl>
                                          <p:spTgt spid="3">
                                            <p:txEl>
                                              <p:pRg st="4" end="4"/>
                                            </p:txEl>
                                          </p:spTgt>
                                        </p:tgtEl>
                                      </p:cBhvr>
                                    </p:animEffect>
                                  </p:childTnLst>
                                </p:cTn>
                              </p:par>
                              <p:par>
                                <p:cTn id="35" presetID="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00" fill="hold"/>
                                        <p:tgtEl>
                                          <p:spTgt spid="6"/>
                                        </p:tgtEl>
                                        <p:attrNameLst>
                                          <p:attrName>ppt_x</p:attrName>
                                        </p:attrNameLst>
                                      </p:cBhvr>
                                      <p:tavLst>
                                        <p:tav tm="0">
                                          <p:val>
                                            <p:strVal val="0-#ppt_w/2"/>
                                          </p:val>
                                        </p:tav>
                                        <p:tav tm="100000">
                                          <p:val>
                                            <p:strVal val="#ppt_x"/>
                                          </p:val>
                                        </p:tav>
                                      </p:tavLst>
                                    </p:anim>
                                    <p:anim calcmode="lin" valueType="num">
                                      <p:cBhvr additive="base">
                                        <p:cTn id="38" dur="2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3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4956058"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View Leaderboard</a:t>
            </a:r>
          </a:p>
          <a:p>
            <a:pPr marL="0" indent="0">
              <a:buFont typeface="Arial" panose="020B0604020202020204" pitchFamily="34" charset="0"/>
              <a:buNone/>
            </a:pPr>
            <a:r>
              <a:rPr lang="en-US" sz="4000" dirty="0"/>
              <a:t>	Exit</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Features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6" y="2012423"/>
            <a:ext cx="4956058" cy="4252912"/>
          </a:xfrm>
        </p:spPr>
        <p:txBody>
          <a:bodyPr>
            <a:normAutofit/>
          </a:bodyPr>
          <a:lstStyle/>
          <a:p>
            <a:pPr marL="0" indent="0">
              <a:buNone/>
            </a:pPr>
            <a:r>
              <a:rPr lang="en-US" sz="4800" b="1" dirty="0"/>
              <a:t>Main Menu:</a:t>
            </a:r>
          </a:p>
          <a:p>
            <a:pPr marL="0" indent="0">
              <a:buNone/>
            </a:pPr>
            <a:r>
              <a:rPr lang="en-US" sz="4000" dirty="0"/>
              <a:t>	Play Game</a:t>
            </a:r>
          </a:p>
          <a:p>
            <a:pPr marL="0" indent="0">
              <a:buNone/>
            </a:pPr>
            <a:r>
              <a:rPr lang="en-US" sz="4000" dirty="0"/>
              <a:t>	Read Rules</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373615"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3615"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2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Sprinkles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386974" y="2012423"/>
            <a:ext cx="5125392" cy="4252912"/>
          </a:xfrm>
        </p:spPr>
        <p:txBody>
          <a:bodyPr>
            <a:normAutofit/>
          </a:bodyPr>
          <a:lstStyle/>
          <a:p>
            <a:pPr marL="0" indent="0">
              <a:buNone/>
            </a:pPr>
            <a:r>
              <a:rPr lang="en-US" sz="4000" dirty="0"/>
              <a:t>	</a:t>
            </a:r>
            <a:r>
              <a:rPr lang="en-US" sz="4000" dirty="0" err="1"/>
              <a:t>Coloured</a:t>
            </a:r>
            <a:r>
              <a:rPr lang="en-US" sz="4000" dirty="0"/>
              <a:t> Text</a:t>
            </a:r>
          </a:p>
          <a:p>
            <a:pPr marL="0" indent="0">
              <a:buNone/>
            </a:pPr>
            <a:r>
              <a:rPr lang="en-US" sz="4000" dirty="0"/>
              <a:t>	Ascii Header</a:t>
            </a:r>
          </a:p>
          <a:p>
            <a:pPr marL="0" indent="0">
              <a:buNone/>
            </a:pPr>
            <a:r>
              <a:rPr lang="en-US" sz="4000" dirty="0"/>
              <a:t>	Prompt Menus</a:t>
            </a:r>
          </a:p>
          <a:p>
            <a:pPr marL="0" indent="0">
              <a:buNone/>
            </a:pPr>
            <a:r>
              <a:rPr lang="en-US" sz="4000" dirty="0"/>
              <a:t>	Quote Generator</a:t>
            </a:r>
          </a:p>
          <a:p>
            <a:pPr marL="0" indent="0">
              <a:buNone/>
            </a:pPr>
            <a:r>
              <a:rPr lang="en-US" sz="4000" dirty="0"/>
              <a:t>	Sound Bytes</a:t>
            </a:r>
          </a:p>
        </p:txBody>
      </p:sp>
      <p:sp>
        <p:nvSpPr>
          <p:cNvPr id="5" name="Chevron 4">
            <a:extLst>
              <a:ext uri="{FF2B5EF4-FFF2-40B4-BE49-F238E27FC236}">
                <a16:creationId xmlns:a16="http://schemas.microsoft.com/office/drawing/2014/main" id="{D9D93C43-E4EA-5144-A737-68E93905315A}"/>
              </a:ext>
            </a:extLst>
          </p:cNvPr>
          <p:cNvSpPr/>
          <p:nvPr/>
        </p:nvSpPr>
        <p:spPr>
          <a:xfrm>
            <a:off x="1889691" y="234935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1889691" y="3164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1889691" y="403074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1889691" y="48894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a:extLst>
              <a:ext uri="{FF2B5EF4-FFF2-40B4-BE49-F238E27FC236}">
                <a16:creationId xmlns:a16="http://schemas.microsoft.com/office/drawing/2014/main" id="{9AD0170A-AD23-3A4B-B62E-B39E2579A78D}"/>
              </a:ext>
            </a:extLst>
          </p:cNvPr>
          <p:cNvSpPr/>
          <p:nvPr/>
        </p:nvSpPr>
        <p:spPr>
          <a:xfrm>
            <a:off x="1889691" y="574751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DF850A4E-C543-674D-995A-9BDCBF4D4519}"/>
              </a:ext>
            </a:extLst>
          </p:cNvPr>
          <p:cNvSpPr txBox="1">
            <a:spLocks/>
          </p:cNvSpPr>
          <p:nvPr/>
        </p:nvSpPr>
        <p:spPr>
          <a:xfrm>
            <a:off x="5942095" y="1142633"/>
            <a:ext cx="5744385" cy="51227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a:t>	Round Tracker</a:t>
            </a:r>
          </a:p>
          <a:p>
            <a:pPr marL="0" indent="0">
              <a:buFont typeface="Arial" panose="020B0604020202020204" pitchFamily="34" charset="0"/>
              <a:buNone/>
            </a:pPr>
            <a:r>
              <a:rPr lang="en-US" sz="4000" dirty="0"/>
              <a:t>	Player Name</a:t>
            </a:r>
          </a:p>
          <a:p>
            <a:pPr marL="0" indent="0">
              <a:buFont typeface="Arial" panose="020B0604020202020204" pitchFamily="34" charset="0"/>
              <a:buNone/>
            </a:pPr>
            <a:r>
              <a:rPr lang="en-US" sz="4000" dirty="0"/>
              <a:t>	Options Sub-Menu</a:t>
            </a:r>
          </a:p>
          <a:p>
            <a:pPr marL="0" indent="0">
              <a:buFont typeface="Arial" panose="020B0604020202020204" pitchFamily="34" charset="0"/>
              <a:buNone/>
            </a:pPr>
            <a:r>
              <a:rPr lang="en-US" sz="4000" dirty="0"/>
              <a:t>	Screen Clear</a:t>
            </a:r>
          </a:p>
          <a:p>
            <a:pPr marL="0" indent="0">
              <a:buFont typeface="Arial" panose="020B0604020202020204" pitchFamily="34" charset="0"/>
              <a:buNone/>
            </a:pPr>
            <a:r>
              <a:rPr lang="en-US" sz="4000" dirty="0"/>
              <a:t>	Exit Check</a:t>
            </a:r>
          </a:p>
          <a:p>
            <a:pPr marL="0" indent="0">
              <a:buFont typeface="Arial" panose="020B0604020202020204" pitchFamily="34" charset="0"/>
              <a:buNone/>
            </a:pPr>
            <a:r>
              <a:rPr lang="en-US" sz="4000" dirty="0"/>
              <a:t>	Sleep + DEMO mode</a:t>
            </a:r>
          </a:p>
        </p:txBody>
      </p:sp>
      <p:sp>
        <p:nvSpPr>
          <p:cNvPr id="11" name="Chevron 10">
            <a:extLst>
              <a:ext uri="{FF2B5EF4-FFF2-40B4-BE49-F238E27FC236}">
                <a16:creationId xmlns:a16="http://schemas.microsoft.com/office/drawing/2014/main" id="{A63E3019-7C14-094A-AD9D-2E092C13A652}"/>
              </a:ext>
            </a:extLst>
          </p:cNvPr>
          <p:cNvSpPr/>
          <p:nvPr/>
        </p:nvSpPr>
        <p:spPr>
          <a:xfrm>
            <a:off x="6471715" y="152417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B001981C-94BA-7243-BC83-694B4E7E718A}"/>
              </a:ext>
            </a:extLst>
          </p:cNvPr>
          <p:cNvSpPr/>
          <p:nvPr/>
        </p:nvSpPr>
        <p:spPr>
          <a:xfrm>
            <a:off x="6472892" y="233866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9CBECB49-DD63-DB43-A65D-7520A727EB65}"/>
              </a:ext>
            </a:extLst>
          </p:cNvPr>
          <p:cNvSpPr/>
          <p:nvPr/>
        </p:nvSpPr>
        <p:spPr>
          <a:xfrm>
            <a:off x="6471715" y="320555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a:extLst>
              <a:ext uri="{FF2B5EF4-FFF2-40B4-BE49-F238E27FC236}">
                <a16:creationId xmlns:a16="http://schemas.microsoft.com/office/drawing/2014/main" id="{D51B3C9B-D068-2E43-9601-79B098187174}"/>
              </a:ext>
            </a:extLst>
          </p:cNvPr>
          <p:cNvSpPr/>
          <p:nvPr/>
        </p:nvSpPr>
        <p:spPr>
          <a:xfrm>
            <a:off x="6471715" y="4062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45AC1847-34D1-484A-9130-2B2820C22EFA}"/>
              </a:ext>
            </a:extLst>
          </p:cNvPr>
          <p:cNvSpPr/>
          <p:nvPr/>
        </p:nvSpPr>
        <p:spPr>
          <a:xfrm>
            <a:off x="6471715" y="492232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a:extLst>
              <a:ext uri="{FF2B5EF4-FFF2-40B4-BE49-F238E27FC236}">
                <a16:creationId xmlns:a16="http://schemas.microsoft.com/office/drawing/2014/main" id="{789E4680-AC56-1545-9B71-A97F7D7F3816}"/>
              </a:ext>
            </a:extLst>
          </p:cNvPr>
          <p:cNvSpPr/>
          <p:nvPr/>
        </p:nvSpPr>
        <p:spPr>
          <a:xfrm>
            <a:off x="6471715" y="5747511"/>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250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 fill="hold"/>
                                        <p:tgtEl>
                                          <p:spTgt spid="5"/>
                                        </p:tgtEl>
                                        <p:attrNameLst>
                                          <p:attrName>ppt_x</p:attrName>
                                        </p:attrNameLst>
                                      </p:cBhvr>
                                      <p:tavLst>
                                        <p:tav tm="0">
                                          <p:val>
                                            <p:strVal val="0-#ppt_w/2"/>
                                          </p:val>
                                        </p:tav>
                                        <p:tav tm="100000">
                                          <p:val>
                                            <p:strVal val="#ppt_x"/>
                                          </p:val>
                                        </p:tav>
                                      </p:tavLst>
                                    </p:anim>
                                    <p:anim calcmode="lin" valueType="num">
                                      <p:cBhvr additive="base">
                                        <p:cTn id="16" dur="2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3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300"/>
                                        <p:tgtEl>
                                          <p:spTgt spid="3">
                                            <p:txEl>
                                              <p:pRg st="1" end="1"/>
                                            </p:tx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 fill="hold"/>
                                        <p:tgtEl>
                                          <p:spTgt spid="6"/>
                                        </p:tgtEl>
                                        <p:attrNameLst>
                                          <p:attrName>ppt_x</p:attrName>
                                        </p:attrNameLst>
                                      </p:cBhvr>
                                      <p:tavLst>
                                        <p:tav tm="0">
                                          <p:val>
                                            <p:strVal val="0-#ppt_w/2"/>
                                          </p:val>
                                        </p:tav>
                                        <p:tav tm="100000">
                                          <p:val>
                                            <p:strVal val="#ppt_x"/>
                                          </p:val>
                                        </p:tav>
                                      </p:tavLst>
                                    </p:anim>
                                    <p:anim calcmode="lin" valueType="num">
                                      <p:cBhvr additive="base">
                                        <p:cTn id="24" dur="2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6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300"/>
                                        <p:tgtEl>
                                          <p:spTgt spid="3">
                                            <p:txEl>
                                              <p:pRg st="2" end="2"/>
                                            </p:txEl>
                                          </p:spTgt>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 fill="hold"/>
                                        <p:tgtEl>
                                          <p:spTgt spid="7"/>
                                        </p:tgtEl>
                                        <p:attrNameLst>
                                          <p:attrName>ppt_x</p:attrName>
                                        </p:attrNameLst>
                                      </p:cBhvr>
                                      <p:tavLst>
                                        <p:tav tm="0">
                                          <p:val>
                                            <p:strVal val="0-#ppt_w/2"/>
                                          </p:val>
                                        </p:tav>
                                        <p:tav tm="100000">
                                          <p:val>
                                            <p:strVal val="#ppt_x"/>
                                          </p:val>
                                        </p:tav>
                                      </p:tavLst>
                                    </p:anim>
                                    <p:anim calcmode="lin" valueType="num">
                                      <p:cBhvr additive="base">
                                        <p:cTn id="32" dur="2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9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300"/>
                                        <p:tgtEl>
                                          <p:spTgt spid="3">
                                            <p:txEl>
                                              <p:pRg st="3" end="3"/>
                                            </p:txEl>
                                          </p:spTgt>
                                        </p:tgtEl>
                                      </p:cBhvr>
                                    </p:animEffect>
                                  </p:childTnLst>
                                </p:cTn>
                              </p:par>
                              <p:par>
                                <p:cTn id="37" presetID="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 fill="hold"/>
                                        <p:tgtEl>
                                          <p:spTgt spid="8"/>
                                        </p:tgtEl>
                                        <p:attrNameLst>
                                          <p:attrName>ppt_x</p:attrName>
                                        </p:attrNameLst>
                                      </p:cBhvr>
                                      <p:tavLst>
                                        <p:tav tm="0">
                                          <p:val>
                                            <p:strVal val="0-#ppt_w/2"/>
                                          </p:val>
                                        </p:tav>
                                        <p:tav tm="100000">
                                          <p:val>
                                            <p:strVal val="#ppt_x"/>
                                          </p:val>
                                        </p:tav>
                                      </p:tavLst>
                                    </p:anim>
                                    <p:anim calcmode="lin" valueType="num">
                                      <p:cBhvr additive="base">
                                        <p:cTn id="40" dur="20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1200"/>
                            </p:stCondLst>
                            <p:childTnLst>
                              <p:par>
                                <p:cTn id="42" presetID="22" presetClass="entr" presetSubtype="8"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wipe(left)">
                                      <p:cBhvr>
                                        <p:cTn id="44" dur="300"/>
                                        <p:tgtEl>
                                          <p:spTgt spid="3">
                                            <p:txEl>
                                              <p:pRg st="4" end="4"/>
                                            </p:txEl>
                                          </p:spTgt>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200" fill="hold"/>
                                        <p:tgtEl>
                                          <p:spTgt spid="9"/>
                                        </p:tgtEl>
                                        <p:attrNameLst>
                                          <p:attrName>ppt_x</p:attrName>
                                        </p:attrNameLst>
                                      </p:cBhvr>
                                      <p:tavLst>
                                        <p:tav tm="0">
                                          <p:val>
                                            <p:strVal val="0-#ppt_w/2"/>
                                          </p:val>
                                        </p:tav>
                                        <p:tav tm="100000">
                                          <p:val>
                                            <p:strVal val="#ppt_x"/>
                                          </p:val>
                                        </p:tav>
                                      </p:tavLst>
                                    </p:anim>
                                    <p:anim calcmode="lin" valueType="num">
                                      <p:cBhvr additive="base">
                                        <p:cTn id="48" dur="2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left)">
                                      <p:cBhvr>
                                        <p:cTn id="52" dur="300"/>
                                        <p:tgtEl>
                                          <p:spTgt spid="10">
                                            <p:txEl>
                                              <p:pRg st="0" end="0"/>
                                            </p:txEl>
                                          </p:spTgt>
                                        </p:tgtEl>
                                      </p:cBhvr>
                                    </p:animEffect>
                                  </p:childTnLst>
                                </p:cTn>
                              </p:par>
                              <p:par>
                                <p:cTn id="53" presetID="2" presetClass="entr" presetSubtype="8"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200" fill="hold"/>
                                        <p:tgtEl>
                                          <p:spTgt spid="11"/>
                                        </p:tgtEl>
                                        <p:attrNameLst>
                                          <p:attrName>ppt_x</p:attrName>
                                        </p:attrNameLst>
                                      </p:cBhvr>
                                      <p:tavLst>
                                        <p:tav tm="0">
                                          <p:val>
                                            <p:strVal val="0-#ppt_w/2"/>
                                          </p:val>
                                        </p:tav>
                                        <p:tav tm="100000">
                                          <p:val>
                                            <p:strVal val="#ppt_x"/>
                                          </p:val>
                                        </p:tav>
                                      </p:tavLst>
                                    </p:anim>
                                    <p:anim calcmode="lin" valueType="num">
                                      <p:cBhvr additive="base">
                                        <p:cTn id="56" dur="200" fill="hold"/>
                                        <p:tgtEl>
                                          <p:spTgt spid="11"/>
                                        </p:tgtEl>
                                        <p:attrNameLst>
                                          <p:attrName>ppt_y</p:attrName>
                                        </p:attrNameLst>
                                      </p:cBhvr>
                                      <p:tavLst>
                                        <p:tav tm="0">
                                          <p:val>
                                            <p:strVal val="#ppt_y"/>
                                          </p:val>
                                        </p:tav>
                                        <p:tav tm="100000">
                                          <p:val>
                                            <p:strVal val="#ppt_y"/>
                                          </p:val>
                                        </p:tav>
                                      </p:tavLst>
                                    </p:anim>
                                  </p:childTnLst>
                                </p:cTn>
                              </p:par>
                            </p:childTnLst>
                          </p:cTn>
                        </p:par>
                        <p:par>
                          <p:cTn id="57" fill="hold">
                            <p:stCondLst>
                              <p:cond delay="1800"/>
                            </p:stCondLst>
                            <p:childTnLst>
                              <p:par>
                                <p:cTn id="58" presetID="22" presetClass="entr" presetSubtype="8" fill="hold" grpId="0" nodeType="after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wipe(left)">
                                      <p:cBhvr>
                                        <p:cTn id="60" dur="300"/>
                                        <p:tgtEl>
                                          <p:spTgt spid="10">
                                            <p:txEl>
                                              <p:pRg st="1" end="1"/>
                                            </p:txEl>
                                          </p:spTgt>
                                        </p:tgtEl>
                                      </p:cBhvr>
                                    </p:animEffect>
                                  </p:childTnLst>
                                </p:cTn>
                              </p:par>
                              <p:par>
                                <p:cTn id="61" presetID="2" presetClass="entr" presetSubtype="8"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200" fill="hold"/>
                                        <p:tgtEl>
                                          <p:spTgt spid="12"/>
                                        </p:tgtEl>
                                        <p:attrNameLst>
                                          <p:attrName>ppt_x</p:attrName>
                                        </p:attrNameLst>
                                      </p:cBhvr>
                                      <p:tavLst>
                                        <p:tav tm="0">
                                          <p:val>
                                            <p:strVal val="0-#ppt_w/2"/>
                                          </p:val>
                                        </p:tav>
                                        <p:tav tm="100000">
                                          <p:val>
                                            <p:strVal val="#ppt_x"/>
                                          </p:val>
                                        </p:tav>
                                      </p:tavLst>
                                    </p:anim>
                                    <p:anim calcmode="lin" valueType="num">
                                      <p:cBhvr additive="base">
                                        <p:cTn id="64" dur="200" fill="hold"/>
                                        <p:tgtEl>
                                          <p:spTgt spid="12"/>
                                        </p:tgtEl>
                                        <p:attrNameLst>
                                          <p:attrName>ppt_y</p:attrName>
                                        </p:attrNameLst>
                                      </p:cBhvr>
                                      <p:tavLst>
                                        <p:tav tm="0">
                                          <p:val>
                                            <p:strVal val="#ppt_y"/>
                                          </p:val>
                                        </p:tav>
                                        <p:tav tm="100000">
                                          <p:val>
                                            <p:strVal val="#ppt_y"/>
                                          </p:val>
                                        </p:tav>
                                      </p:tavLst>
                                    </p:anim>
                                  </p:childTnLst>
                                </p:cTn>
                              </p:par>
                            </p:childTnLst>
                          </p:cTn>
                        </p:par>
                        <p:par>
                          <p:cTn id="65" fill="hold">
                            <p:stCondLst>
                              <p:cond delay="2100"/>
                            </p:stCondLst>
                            <p:childTnLst>
                              <p:par>
                                <p:cTn id="66" presetID="22" presetClass="entr" presetSubtype="8" fill="hold" grpId="0" nodeType="afterEffect">
                                  <p:stCondLst>
                                    <p:cond delay="0"/>
                                  </p:stCondLst>
                                  <p:childTnLst>
                                    <p:set>
                                      <p:cBhvr>
                                        <p:cTn id="67" dur="1" fill="hold">
                                          <p:stCondLst>
                                            <p:cond delay="0"/>
                                          </p:stCondLst>
                                        </p:cTn>
                                        <p:tgtEl>
                                          <p:spTgt spid="10">
                                            <p:txEl>
                                              <p:pRg st="2" end="2"/>
                                            </p:txEl>
                                          </p:spTgt>
                                        </p:tgtEl>
                                        <p:attrNameLst>
                                          <p:attrName>style.visibility</p:attrName>
                                        </p:attrNameLst>
                                      </p:cBhvr>
                                      <p:to>
                                        <p:strVal val="visible"/>
                                      </p:to>
                                    </p:set>
                                    <p:animEffect transition="in" filter="wipe(left)">
                                      <p:cBhvr>
                                        <p:cTn id="68" dur="300"/>
                                        <p:tgtEl>
                                          <p:spTgt spid="10">
                                            <p:txEl>
                                              <p:pRg st="2" end="2"/>
                                            </p:txEl>
                                          </p:spTgt>
                                        </p:tgtEl>
                                      </p:cBhvr>
                                    </p:animEffect>
                                  </p:childTnLst>
                                </p:cTn>
                              </p:par>
                              <p:par>
                                <p:cTn id="69" presetID="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200" fill="hold"/>
                                        <p:tgtEl>
                                          <p:spTgt spid="13"/>
                                        </p:tgtEl>
                                        <p:attrNameLst>
                                          <p:attrName>ppt_x</p:attrName>
                                        </p:attrNameLst>
                                      </p:cBhvr>
                                      <p:tavLst>
                                        <p:tav tm="0">
                                          <p:val>
                                            <p:strVal val="0-#ppt_w/2"/>
                                          </p:val>
                                        </p:tav>
                                        <p:tav tm="100000">
                                          <p:val>
                                            <p:strVal val="#ppt_x"/>
                                          </p:val>
                                        </p:tav>
                                      </p:tavLst>
                                    </p:anim>
                                    <p:anim calcmode="lin" valueType="num">
                                      <p:cBhvr additive="base">
                                        <p:cTn id="72" dur="200" fill="hold"/>
                                        <p:tgtEl>
                                          <p:spTgt spid="13"/>
                                        </p:tgtEl>
                                        <p:attrNameLst>
                                          <p:attrName>ppt_y</p:attrName>
                                        </p:attrNameLst>
                                      </p:cBhvr>
                                      <p:tavLst>
                                        <p:tav tm="0">
                                          <p:val>
                                            <p:strVal val="#ppt_y"/>
                                          </p:val>
                                        </p:tav>
                                        <p:tav tm="100000">
                                          <p:val>
                                            <p:strVal val="#ppt_y"/>
                                          </p:val>
                                        </p:tav>
                                      </p:tavLst>
                                    </p:anim>
                                  </p:childTnLst>
                                </p:cTn>
                              </p:par>
                            </p:childTnLst>
                          </p:cTn>
                        </p:par>
                        <p:par>
                          <p:cTn id="73" fill="hold">
                            <p:stCondLst>
                              <p:cond delay="2400"/>
                            </p:stCondLst>
                            <p:childTnLst>
                              <p:par>
                                <p:cTn id="74" presetID="22" presetClass="entr" presetSubtype="8" fill="hold" grpId="0" nodeType="after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Effect transition="in" filter="wipe(left)">
                                      <p:cBhvr>
                                        <p:cTn id="76" dur="300"/>
                                        <p:tgtEl>
                                          <p:spTgt spid="10">
                                            <p:txEl>
                                              <p:pRg st="3" end="3"/>
                                            </p:txEl>
                                          </p:spTgt>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200" fill="hold"/>
                                        <p:tgtEl>
                                          <p:spTgt spid="14"/>
                                        </p:tgtEl>
                                        <p:attrNameLst>
                                          <p:attrName>ppt_x</p:attrName>
                                        </p:attrNameLst>
                                      </p:cBhvr>
                                      <p:tavLst>
                                        <p:tav tm="0">
                                          <p:val>
                                            <p:strVal val="0-#ppt_w/2"/>
                                          </p:val>
                                        </p:tav>
                                        <p:tav tm="100000">
                                          <p:val>
                                            <p:strVal val="#ppt_x"/>
                                          </p:val>
                                        </p:tav>
                                      </p:tavLst>
                                    </p:anim>
                                    <p:anim calcmode="lin" valueType="num">
                                      <p:cBhvr additive="base">
                                        <p:cTn id="80" dur="2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2700"/>
                            </p:stCondLst>
                            <p:childTnLst>
                              <p:par>
                                <p:cTn id="82" presetID="22" presetClass="entr" presetSubtype="8" fill="hold" grpId="0" nodeType="afterEffect">
                                  <p:stCondLst>
                                    <p:cond delay="0"/>
                                  </p:stCondLst>
                                  <p:childTnLst>
                                    <p:set>
                                      <p:cBhvr>
                                        <p:cTn id="83" dur="1" fill="hold">
                                          <p:stCondLst>
                                            <p:cond delay="0"/>
                                          </p:stCondLst>
                                        </p:cTn>
                                        <p:tgtEl>
                                          <p:spTgt spid="10">
                                            <p:txEl>
                                              <p:pRg st="4" end="4"/>
                                            </p:txEl>
                                          </p:spTgt>
                                        </p:tgtEl>
                                        <p:attrNameLst>
                                          <p:attrName>style.visibility</p:attrName>
                                        </p:attrNameLst>
                                      </p:cBhvr>
                                      <p:to>
                                        <p:strVal val="visible"/>
                                      </p:to>
                                    </p:set>
                                    <p:animEffect transition="in" filter="wipe(left)">
                                      <p:cBhvr>
                                        <p:cTn id="84" dur="300"/>
                                        <p:tgtEl>
                                          <p:spTgt spid="10">
                                            <p:txEl>
                                              <p:pRg st="4" end="4"/>
                                            </p:txEl>
                                          </p:spTgt>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200" fill="hold"/>
                                        <p:tgtEl>
                                          <p:spTgt spid="15"/>
                                        </p:tgtEl>
                                        <p:attrNameLst>
                                          <p:attrName>ppt_x</p:attrName>
                                        </p:attrNameLst>
                                      </p:cBhvr>
                                      <p:tavLst>
                                        <p:tav tm="0">
                                          <p:val>
                                            <p:strVal val="0-#ppt_w/2"/>
                                          </p:val>
                                        </p:tav>
                                        <p:tav tm="100000">
                                          <p:val>
                                            <p:strVal val="#ppt_x"/>
                                          </p:val>
                                        </p:tav>
                                      </p:tavLst>
                                    </p:anim>
                                    <p:anim calcmode="lin" valueType="num">
                                      <p:cBhvr additive="base">
                                        <p:cTn id="88" dur="200" fill="hold"/>
                                        <p:tgtEl>
                                          <p:spTgt spid="15"/>
                                        </p:tgtEl>
                                        <p:attrNameLst>
                                          <p:attrName>ppt_y</p:attrName>
                                        </p:attrNameLst>
                                      </p:cBhvr>
                                      <p:tavLst>
                                        <p:tav tm="0">
                                          <p:val>
                                            <p:strVal val="#ppt_y"/>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left)">
                                      <p:cBhvr>
                                        <p:cTn id="92" dur="300"/>
                                        <p:tgtEl>
                                          <p:spTgt spid="10">
                                            <p:txEl>
                                              <p:pRg st="5" end="5"/>
                                            </p:txEl>
                                          </p:spTgt>
                                        </p:tgtEl>
                                      </p:cBhvr>
                                    </p:animEffect>
                                  </p:childTnLst>
                                </p:cTn>
                              </p:par>
                              <p:par>
                                <p:cTn id="93" presetID="2" presetClass="entr" presetSubtype="8"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200" fill="hold"/>
                                        <p:tgtEl>
                                          <p:spTgt spid="16"/>
                                        </p:tgtEl>
                                        <p:attrNameLst>
                                          <p:attrName>ppt_x</p:attrName>
                                        </p:attrNameLst>
                                      </p:cBhvr>
                                      <p:tavLst>
                                        <p:tav tm="0">
                                          <p:val>
                                            <p:strVal val="0-#ppt_w/2"/>
                                          </p:val>
                                        </p:tav>
                                        <p:tav tm="100000">
                                          <p:val>
                                            <p:strVal val="#ppt_x"/>
                                          </p:val>
                                        </p:tav>
                                      </p:tavLst>
                                    </p:anim>
                                    <p:anim calcmode="lin" valueType="num">
                                      <p:cBhvr additive="base">
                                        <p:cTn id="96" dur="2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P spid="8" grpId="0" animBg="1"/>
      <p:bldP spid="9" grpId="0" animBg="1"/>
      <p:bldP spid="10" grpId="0" uiExpand="1" build="p"/>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5453046"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Require Loop Errors</a:t>
            </a:r>
          </a:p>
          <a:p>
            <a:pPr marL="0" indent="0">
              <a:buNone/>
            </a:pPr>
            <a:r>
              <a:rPr lang="en-US" sz="4000" dirty="0"/>
              <a:t>	Scope Creep</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Review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620057" y="2012423"/>
            <a:ext cx="4956058" cy="4252912"/>
          </a:xfrm>
        </p:spPr>
        <p:txBody>
          <a:bodyPr>
            <a:normAutofit/>
          </a:bodyPr>
          <a:lstStyle/>
          <a:p>
            <a:pPr marL="0" indent="0">
              <a:buNone/>
            </a:pPr>
            <a:r>
              <a:rPr lang="en-US" sz="4800" b="1" dirty="0"/>
              <a:t>Challenges:</a:t>
            </a:r>
          </a:p>
          <a:p>
            <a:pPr marL="0" indent="0">
              <a:buNone/>
            </a:pPr>
            <a:r>
              <a:rPr lang="en-US" sz="4000" dirty="0"/>
              <a:t>	Lengthy Testing</a:t>
            </a:r>
          </a:p>
          <a:p>
            <a:pPr marL="0" indent="0">
              <a:buNone/>
            </a:pPr>
            <a:r>
              <a:rPr lang="en-US" sz="4000" dirty="0"/>
              <a:t>	MVC</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176396"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176396"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31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37000"/>
            </a:blip>
            <a:srcRect/>
            <a:stretch>
              <a:fillRect t="-6000" b="-1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a:xfrm>
            <a:off x="1159342" y="793377"/>
            <a:ext cx="2838916" cy="1478570"/>
          </a:xfrm>
        </p:spPr>
        <p:txBody>
          <a:bodyPr>
            <a:normAutofit/>
          </a:bodyPr>
          <a:lstStyle/>
          <a:p>
            <a:pPr algn="ctr"/>
            <a:r>
              <a:rPr lang="en-US" sz="6600" dirty="0"/>
              <a:t>Demo?</a:t>
            </a:r>
          </a:p>
        </p:txBody>
      </p:sp>
    </p:spTree>
    <p:extLst>
      <p:ext uri="{BB962C8B-B14F-4D97-AF65-F5344CB8AC3E}">
        <p14:creationId xmlns:p14="http://schemas.microsoft.com/office/powerpoint/2010/main" val="29345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{51056B5B-6D32-5849-920F-D4222F6A04B6}tf10001122</Template>
  <TotalTime>402</TotalTime>
  <Words>628</Words>
  <Application>Microsoft Macintosh PowerPoint</Application>
  <PresentationFormat>Widescreen</PresentationFormat>
  <Paragraphs>82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Terminal Application</vt:lpstr>
      <vt:lpstr>Agenda</vt:lpstr>
      <vt:lpstr>Overview</vt:lpstr>
      <vt:lpstr>Features</vt:lpstr>
      <vt:lpstr>Sprinkles</vt:lpstr>
      <vt:lpstr>Review</vt:lpstr>
      <vt:lpstr>Demo?</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Application</dc:title>
  <dc:creator>Daniel Waldow</dc:creator>
  <cp:lastModifiedBy>Daniel Waldow</cp:lastModifiedBy>
  <cp:revision>17</cp:revision>
  <dcterms:created xsi:type="dcterms:W3CDTF">2020-09-29T05:55:43Z</dcterms:created>
  <dcterms:modified xsi:type="dcterms:W3CDTF">2020-09-29T12:50:47Z</dcterms:modified>
</cp:coreProperties>
</file>