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Oswald Medium"/>
      <p:regular r:id="rId17"/>
      <p:bold r:id="rId18"/>
    </p:embeddedFont>
    <p:embeddedFont>
      <p:font typeface="Oswald Light"/>
      <p:regular r:id="rId19"/>
      <p:bold r:id="rId20"/>
    </p:embeddedFont>
    <p:embeddedFont>
      <p:font typeface="Average"/>
      <p:regular r:id="rId21"/>
    </p:embeddedFont>
    <p:embeddedFont>
      <p:font typeface="Oswald SemiBold"/>
      <p:regular r:id="rId22"/>
      <p:bold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Light-bold.fntdata"/><Relationship Id="rId22" Type="http://schemas.openxmlformats.org/officeDocument/2006/relationships/font" Target="fonts/OswaldSemiBold-regular.fntdata"/><Relationship Id="rId21" Type="http://schemas.openxmlformats.org/officeDocument/2006/relationships/font" Target="fonts/Average-regular.fntdata"/><Relationship Id="rId24" Type="http://schemas.openxmlformats.org/officeDocument/2006/relationships/font" Target="fonts/Oswald-regular.fntdata"/><Relationship Id="rId23" Type="http://schemas.openxmlformats.org/officeDocument/2006/relationships/font" Target="fonts/OswaldSemiBo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swaldMedium-regular.fntdata"/><Relationship Id="rId16" Type="http://schemas.openxmlformats.org/officeDocument/2006/relationships/slide" Target="slides/slide11.xml"/><Relationship Id="rId19" Type="http://schemas.openxmlformats.org/officeDocument/2006/relationships/font" Target="fonts/OswaldLight-regular.fntdata"/><Relationship Id="rId18" Type="http://schemas.openxmlformats.org/officeDocument/2006/relationships/font" Target="fonts/OswaldMedium-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Hi everyone,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42703ca50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42703ca50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42559f91ac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42559f91ac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42559f91a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42559f91a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Run a basic demo in the Alexa cloud console showcasing the following:</a:t>
            </a:r>
            <a:endParaRPr/>
          </a:p>
          <a:p>
            <a:pPr indent="-298450" lvl="0" marL="457200" rtl="0" algn="l">
              <a:spcBef>
                <a:spcPts val="0"/>
              </a:spcBef>
              <a:spcAft>
                <a:spcPts val="0"/>
              </a:spcAft>
              <a:buSzPts val="1100"/>
              <a:buChar char="-"/>
            </a:pPr>
            <a:r>
              <a:rPr lang="en-GB"/>
              <a:t>Adopt pet</a:t>
            </a:r>
            <a:endParaRPr/>
          </a:p>
          <a:p>
            <a:pPr indent="-298450" lvl="0" marL="457200" rtl="0" algn="l">
              <a:spcBef>
                <a:spcPts val="0"/>
              </a:spcBef>
              <a:spcAft>
                <a:spcPts val="0"/>
              </a:spcAft>
              <a:buSzPts val="1100"/>
              <a:buChar char="-"/>
            </a:pPr>
            <a:r>
              <a:rPr lang="en-GB">
                <a:solidFill>
                  <a:schemeClr val="dk1"/>
                </a:solidFill>
              </a:rPr>
              <a:t>Describe {PET_NAME}</a:t>
            </a:r>
            <a:endParaRPr/>
          </a:p>
          <a:p>
            <a:pPr indent="-298450" lvl="0" marL="457200" rtl="0" algn="l">
              <a:spcBef>
                <a:spcPts val="0"/>
              </a:spcBef>
              <a:spcAft>
                <a:spcPts val="0"/>
              </a:spcAft>
              <a:buSzPts val="1100"/>
              <a:buChar char="-"/>
            </a:pPr>
            <a:r>
              <a:rPr lang="en-GB"/>
              <a:t>Feed pet</a:t>
            </a:r>
            <a:endParaRPr/>
          </a:p>
          <a:p>
            <a:pPr indent="-298450" lvl="0" marL="457200" rtl="0" algn="l">
              <a:spcBef>
                <a:spcPts val="0"/>
              </a:spcBef>
              <a:spcAft>
                <a:spcPts val="0"/>
              </a:spcAft>
              <a:buSzPts val="1100"/>
              <a:buChar char="-"/>
            </a:pPr>
            <a:r>
              <a:rPr lang="en-GB"/>
              <a:t>Give {PET_NAME} a treat</a:t>
            </a:r>
            <a:endParaRPr/>
          </a:p>
          <a:p>
            <a:pPr indent="-298450" lvl="0" marL="457200" rtl="0" algn="l">
              <a:spcBef>
                <a:spcPts val="0"/>
              </a:spcBef>
              <a:spcAft>
                <a:spcPts val="0"/>
              </a:spcAft>
              <a:buSzPts val="1100"/>
              <a:buChar char="-"/>
            </a:pPr>
            <a:r>
              <a:rPr lang="en-GB"/>
              <a:t>Clean pet</a:t>
            </a:r>
            <a:endParaRPr/>
          </a:p>
          <a:p>
            <a:pPr indent="-298450" lvl="0" marL="457200" rtl="0" algn="l">
              <a:spcBef>
                <a:spcPts val="0"/>
              </a:spcBef>
              <a:spcAft>
                <a:spcPts val="0"/>
              </a:spcAft>
              <a:buSzPts val="1100"/>
              <a:buChar char="-"/>
            </a:pPr>
            <a:r>
              <a:rPr lang="en-GB"/>
              <a:t>Wash pet</a:t>
            </a:r>
            <a:endParaRPr/>
          </a:p>
          <a:p>
            <a:pPr indent="-298450" lvl="0" marL="457200" rtl="0" algn="l">
              <a:spcBef>
                <a:spcPts val="0"/>
              </a:spcBef>
              <a:spcAft>
                <a:spcPts val="0"/>
              </a:spcAft>
              <a:buSzPts val="1100"/>
              <a:buChar char="-"/>
            </a:pPr>
            <a:r>
              <a:rPr lang="en-GB">
                <a:solidFill>
                  <a:schemeClr val="dk1"/>
                </a:solidFill>
              </a:rPr>
              <a:t>How is {PET_NAME} doing?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42559f91a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42559f91a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While on the bench, we were studying for AWS certification. For anyone that has followed this path you will know how mind-numbing the course is, and how little practical application the course offers for building a cloud native app.</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In order to practice actually building a project leveraging AWS cloud products, we brainstormed some ideas for an app we could build. Nothing </a:t>
            </a:r>
            <a:r>
              <a:rPr lang="en-GB"/>
              <a:t>small</a:t>
            </a:r>
            <a:r>
              <a:rPr lang="en-GB"/>
              <a:t> enough in scope was immediately obvious.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Later that week during a </a:t>
            </a:r>
            <a:r>
              <a:rPr lang="en-GB"/>
              <a:t>lecture</a:t>
            </a:r>
            <a:r>
              <a:rPr lang="en-GB"/>
              <a:t> on AWS Lambda triggers, I discovered you can trigger serverless functions with an Alexa device. It became clear at that moment the world needed a modern day tamagotchi-like app you could interact with on your Alexa device.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Enter: Office Pet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42559f91a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42559f91a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sz="1000">
                <a:solidFill>
                  <a:schemeClr val="dk1"/>
                </a:solidFill>
              </a:rPr>
              <a:t>Architecture</a:t>
            </a:r>
            <a:endParaRPr sz="1000">
              <a:solidFill>
                <a:schemeClr val="dk1"/>
              </a:solidFill>
            </a:endParaRPr>
          </a:p>
          <a:p>
            <a:pPr indent="-292100" lvl="0" marL="457200" rtl="0" algn="l">
              <a:lnSpc>
                <a:spcPct val="115000"/>
              </a:lnSpc>
              <a:spcBef>
                <a:spcPts val="1200"/>
              </a:spcBef>
              <a:spcAft>
                <a:spcPts val="0"/>
              </a:spcAft>
              <a:buClr>
                <a:schemeClr val="dk1"/>
              </a:buClr>
              <a:buSzPts val="1000"/>
              <a:buChar char="●"/>
            </a:pPr>
            <a:r>
              <a:rPr lang="en-GB" sz="1000">
                <a:solidFill>
                  <a:schemeClr val="dk1"/>
                </a:solidFill>
              </a:rPr>
              <a:t>From left to right, we start with an Alexa enabled device, like the one we have here in the office</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GB" sz="1000">
                <a:solidFill>
                  <a:schemeClr val="dk1"/>
                </a:solidFill>
              </a:rPr>
              <a:t>A user will talk to the Alexa device, which will send input data to the AWS Alexa service, which will launch an Alexa Skill, which is what AWS calls an app</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GB" sz="1000">
                <a:solidFill>
                  <a:schemeClr val="dk1"/>
                </a:solidFill>
              </a:rPr>
              <a:t>Once our Alexa Skill is launched it will communicate with our application code, which is hosted in a serverless lambda function</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GB" sz="1000">
                <a:solidFill>
                  <a:schemeClr val="dk1"/>
                </a:solidFill>
              </a:rPr>
              <a:t>In order to persist data between sessions in our Skill, our code will trigger reads and writes to a DynamoDB  </a:t>
            </a:r>
            <a:endParaRPr sz="1000">
              <a:solidFill>
                <a:schemeClr val="dk1"/>
              </a:solidFill>
            </a:endParaRPr>
          </a:p>
          <a:p>
            <a:pPr indent="0" lvl="0" marL="0" rtl="0" algn="l">
              <a:lnSpc>
                <a:spcPct val="115000"/>
              </a:lnSpc>
              <a:spcBef>
                <a:spcPts val="1200"/>
              </a:spcBef>
              <a:spcAft>
                <a:spcPts val="0"/>
              </a:spcAft>
              <a:buNone/>
            </a:pPr>
            <a:r>
              <a:rPr lang="en-GB" sz="1000">
                <a:solidFill>
                  <a:schemeClr val="dk1"/>
                </a:solidFill>
              </a:rPr>
              <a:t>Sessions:</a:t>
            </a:r>
            <a:endParaRPr sz="1000">
              <a:solidFill>
                <a:schemeClr val="dk1"/>
              </a:solidFill>
            </a:endParaRPr>
          </a:p>
          <a:p>
            <a:pPr indent="-292100" lvl="0" marL="457200" rtl="0" algn="l">
              <a:lnSpc>
                <a:spcPct val="115000"/>
              </a:lnSpc>
              <a:spcBef>
                <a:spcPts val="1200"/>
              </a:spcBef>
              <a:spcAft>
                <a:spcPts val="0"/>
              </a:spcAft>
              <a:buClr>
                <a:schemeClr val="dk1"/>
              </a:buClr>
              <a:buSzPts val="1000"/>
              <a:buChar char="-"/>
            </a:pPr>
            <a:r>
              <a:rPr lang="en-GB" sz="1000">
                <a:solidFill>
                  <a:schemeClr val="dk1"/>
                </a:solidFill>
              </a:rPr>
              <a:t>Alexa session starts on launch then communicates with the application code in our lambda function</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GB" sz="1000">
                <a:solidFill>
                  <a:schemeClr val="dk1"/>
                </a:solidFill>
              </a:rPr>
              <a:t>The lambda function will trigger a launch function which fetches any related pet data from DynamoDB</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GB" sz="1000">
                <a:solidFill>
                  <a:schemeClr val="dk1"/>
                </a:solidFill>
              </a:rPr>
              <a:t>Whenever a new voice interaction is triggered, the alexa session will fire a new Lambda invocation</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GB" sz="1000">
                <a:solidFill>
                  <a:schemeClr val="dk1"/>
                </a:solidFill>
              </a:rPr>
              <a:t>When the alexa session is closed, it will trigger a function to persist all locally stored pet data to DynamoDB</a:t>
            </a:r>
            <a:endParaRPr>
              <a:solidFill>
                <a:schemeClr val="dk1"/>
              </a:solidFill>
            </a:endParaRPr>
          </a:p>
          <a:p>
            <a:pPr indent="0" lvl="0" marL="0" rtl="0" algn="l">
              <a:lnSpc>
                <a:spcPct val="115000"/>
              </a:lnSpc>
              <a:spcBef>
                <a:spcPts val="1200"/>
              </a:spcBef>
              <a:spcAft>
                <a:spcPts val="0"/>
              </a:spcAft>
              <a:buNone/>
            </a:pPr>
            <a:r>
              <a:t/>
            </a:r>
            <a:endParaRPr sz="10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42559f91a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42559f91a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sz="1000">
                <a:solidFill>
                  <a:schemeClr val="dk1"/>
                </a:solidFill>
              </a:rPr>
              <a:t>Here we dive a little deeper into the lifecycle of an Alexa Skill interaction.</a:t>
            </a:r>
            <a:endParaRPr sz="1000">
              <a:solidFill>
                <a:schemeClr val="dk1"/>
              </a:solidFill>
            </a:endParaRPr>
          </a:p>
          <a:p>
            <a:pPr indent="-292100" lvl="0" marL="457200" rtl="0" algn="l">
              <a:lnSpc>
                <a:spcPct val="115000"/>
              </a:lnSpc>
              <a:spcBef>
                <a:spcPts val="1200"/>
              </a:spcBef>
              <a:spcAft>
                <a:spcPts val="0"/>
              </a:spcAft>
              <a:buClr>
                <a:schemeClr val="dk1"/>
              </a:buClr>
              <a:buSzPts val="1000"/>
              <a:buChar char="-"/>
            </a:pPr>
            <a:r>
              <a:rPr lang="en-GB" sz="1000">
                <a:solidFill>
                  <a:schemeClr val="dk1"/>
                </a:solidFill>
              </a:rPr>
              <a:t>On the bottom left we can see the user input captured by the device and sent to the Alexa service.</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GB" sz="1000">
                <a:solidFill>
                  <a:schemeClr val="dk1"/>
                </a:solidFill>
              </a:rPr>
              <a:t>The Alexa service has all of the natural language processing and machine learning working away under the hood which converts an audio file to a string of text.</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GB" sz="1000">
                <a:solidFill>
                  <a:schemeClr val="dk1"/>
                </a:solidFill>
              </a:rPr>
              <a:t>This string is then matched against one of the sample phrases we have provided and maps to what is known as an ‘Intent’. An intent represents a particular action the user wants to perform during an interaction. In this example, we will assume the user wants to perform the ‘Hello’ intent.</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GB" sz="1000">
                <a:solidFill>
                  <a:schemeClr val="dk1"/>
                </a:solidFill>
              </a:rPr>
              <a:t>Once we have successfully matched the users’ phrase to an intent, it is sent to our lambda function. </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GB" sz="1000">
                <a:solidFill>
                  <a:schemeClr val="dk1"/>
                </a:solidFill>
              </a:rPr>
              <a:t>Our code has a registered list of intents that the Alexa SDK tries to match from top to bottom with the intent sent from the Alexa service</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GB" sz="1000">
                <a:solidFill>
                  <a:schemeClr val="dk1"/>
                </a:solidFill>
              </a:rPr>
              <a:t>Once we match the intent in the lambda function it will invoke the matching handler that will run code for this particular part of our application, in this case the ‘Hello Intent Handler’</a:t>
            </a:r>
            <a:endParaRPr sz="1000">
              <a:solidFill>
                <a:schemeClr val="dk1"/>
              </a:solidFill>
            </a:endParaRPr>
          </a:p>
          <a:p>
            <a:pPr indent="0" lvl="0" marL="0" rtl="0" algn="l">
              <a:lnSpc>
                <a:spcPct val="115000"/>
              </a:lnSpc>
              <a:spcBef>
                <a:spcPts val="1200"/>
              </a:spcBef>
              <a:spcAft>
                <a:spcPts val="0"/>
              </a:spcAft>
              <a:buNone/>
            </a:pPr>
            <a:r>
              <a:t/>
            </a:r>
            <a:endParaRPr sz="1000">
              <a:solidFill>
                <a:schemeClr val="dk1"/>
              </a:solidFill>
            </a:endParaRPr>
          </a:p>
          <a:p>
            <a:pPr indent="0" lvl="0" marL="0" rtl="0" algn="l">
              <a:lnSpc>
                <a:spcPct val="115000"/>
              </a:lnSpc>
              <a:spcBef>
                <a:spcPts val="1200"/>
              </a:spcBef>
              <a:spcAft>
                <a:spcPts val="0"/>
              </a:spcAft>
              <a:buNone/>
            </a:pPr>
            <a:r>
              <a:rPr lang="en-GB" sz="1000">
                <a:solidFill>
                  <a:schemeClr val="dk1"/>
                </a:solidFill>
              </a:rPr>
              <a:t>Alexa Skill Lifecycle - Code Walkthrough</a:t>
            </a:r>
            <a:endParaRPr sz="1000">
              <a:solidFill>
                <a:schemeClr val="dk1"/>
              </a:solidFill>
            </a:endParaRPr>
          </a:p>
          <a:p>
            <a:pPr indent="-292100" lvl="1" marL="457200" rtl="0" algn="l">
              <a:lnSpc>
                <a:spcPct val="115000"/>
              </a:lnSpc>
              <a:spcBef>
                <a:spcPts val="1200"/>
              </a:spcBef>
              <a:spcAft>
                <a:spcPts val="0"/>
              </a:spcAft>
              <a:buClr>
                <a:schemeClr val="dk1"/>
              </a:buClr>
              <a:buSzPts val="1000"/>
              <a:buChar char="●"/>
            </a:pPr>
            <a:r>
              <a:rPr lang="en-GB" sz="1000">
                <a:solidFill>
                  <a:schemeClr val="dk1"/>
                </a:solidFill>
              </a:rPr>
              <a:t>Voice -&gt; Alexa parse into text -&gt; Match intent -&gt; Skill code hosted in Lambda -&gt; Return response back to Alexa.</a:t>
            </a:r>
            <a:endParaRPr sz="1000">
              <a:solidFill>
                <a:schemeClr val="dk1"/>
              </a:solidFill>
            </a:endParaRPr>
          </a:p>
          <a:p>
            <a:pPr indent="-292100" lvl="1" marL="457200" rtl="0" algn="l">
              <a:lnSpc>
                <a:spcPct val="115000"/>
              </a:lnSpc>
              <a:spcBef>
                <a:spcPts val="0"/>
              </a:spcBef>
              <a:spcAft>
                <a:spcPts val="0"/>
              </a:spcAft>
              <a:buClr>
                <a:schemeClr val="dk1"/>
              </a:buClr>
              <a:buSzPts val="1000"/>
              <a:buChar char="●"/>
            </a:pPr>
            <a:r>
              <a:rPr lang="en-GB" sz="1000">
                <a:solidFill>
                  <a:schemeClr val="dk1"/>
                </a:solidFill>
              </a:rPr>
              <a:t>In the lambda, it will map the intent to the relevant handler and execute the code in the handler.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7c330f54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7c330f54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sz="1000">
                <a:solidFill>
                  <a:schemeClr val="dk1"/>
                </a:solidFill>
              </a:rPr>
              <a:t>Designing the Alexa Skill</a:t>
            </a:r>
            <a:endParaRPr sz="1000">
              <a:solidFill>
                <a:schemeClr val="dk1"/>
              </a:solidFill>
            </a:endParaRPr>
          </a:p>
          <a:p>
            <a:pPr indent="-292100" lvl="1" marL="457200" rtl="0" algn="l">
              <a:lnSpc>
                <a:spcPct val="115000"/>
              </a:lnSpc>
              <a:spcBef>
                <a:spcPts val="1200"/>
              </a:spcBef>
              <a:spcAft>
                <a:spcPts val="0"/>
              </a:spcAft>
              <a:buClr>
                <a:schemeClr val="dk1"/>
              </a:buClr>
              <a:buSzPts val="1000"/>
              <a:buChar char="●"/>
            </a:pPr>
            <a:r>
              <a:rPr lang="en-GB" sz="1000">
                <a:solidFill>
                  <a:schemeClr val="dk1"/>
                </a:solidFill>
              </a:rPr>
              <a:t>How does Alexa actually match our user utterance with an intent?</a:t>
            </a:r>
            <a:endParaRPr sz="1000">
              <a:solidFill>
                <a:schemeClr val="dk1"/>
              </a:solidFill>
            </a:endParaRPr>
          </a:p>
          <a:p>
            <a:pPr indent="-292100" lvl="1" marL="457200" rtl="0" algn="l">
              <a:lnSpc>
                <a:spcPct val="115000"/>
              </a:lnSpc>
              <a:spcBef>
                <a:spcPts val="0"/>
              </a:spcBef>
              <a:spcAft>
                <a:spcPts val="0"/>
              </a:spcAft>
              <a:buClr>
                <a:schemeClr val="dk1"/>
              </a:buClr>
              <a:buSzPts val="1000"/>
              <a:buChar char="●"/>
            </a:pPr>
            <a:r>
              <a:rPr lang="en-GB" sz="1000">
                <a:solidFill>
                  <a:schemeClr val="dk1"/>
                </a:solidFill>
              </a:rPr>
              <a:t>We need to consider the Voice User Interface and how the user will interact with our Alexa skill/app</a:t>
            </a:r>
            <a:endParaRPr sz="1000">
              <a:solidFill>
                <a:schemeClr val="dk1"/>
              </a:solidFill>
            </a:endParaRPr>
          </a:p>
          <a:p>
            <a:pPr indent="-292100" lvl="1" marL="457200" rtl="0" algn="l">
              <a:lnSpc>
                <a:spcPct val="115000"/>
              </a:lnSpc>
              <a:spcBef>
                <a:spcPts val="0"/>
              </a:spcBef>
              <a:spcAft>
                <a:spcPts val="0"/>
              </a:spcAft>
              <a:buClr>
                <a:schemeClr val="dk1"/>
              </a:buClr>
              <a:buSzPts val="1000"/>
              <a:buChar char="●"/>
            </a:pPr>
            <a:r>
              <a:rPr lang="en-GB" sz="1000">
                <a:solidFill>
                  <a:schemeClr val="dk1"/>
                </a:solidFill>
              </a:rPr>
              <a:t>We need to think about what we want the app to do (intents):</a:t>
            </a:r>
            <a:endParaRPr sz="1000">
              <a:solidFill>
                <a:schemeClr val="dk1"/>
              </a:solidFill>
            </a:endParaRPr>
          </a:p>
          <a:p>
            <a:pPr indent="-292100" lvl="2" marL="914400" rtl="0" algn="l">
              <a:lnSpc>
                <a:spcPct val="115000"/>
              </a:lnSpc>
              <a:spcBef>
                <a:spcPts val="0"/>
              </a:spcBef>
              <a:spcAft>
                <a:spcPts val="0"/>
              </a:spcAft>
              <a:buClr>
                <a:schemeClr val="dk1"/>
              </a:buClr>
              <a:buSzPts val="1000"/>
              <a:buChar char="●"/>
            </a:pPr>
            <a:r>
              <a:rPr lang="en-GB" sz="1000">
                <a:solidFill>
                  <a:schemeClr val="dk1"/>
                </a:solidFill>
              </a:rPr>
              <a:t>Clean </a:t>
            </a:r>
            <a:endParaRPr sz="1000">
              <a:solidFill>
                <a:schemeClr val="dk1"/>
              </a:solidFill>
            </a:endParaRPr>
          </a:p>
          <a:p>
            <a:pPr indent="-292100" lvl="2" marL="914400" rtl="0" algn="l">
              <a:lnSpc>
                <a:spcPct val="115000"/>
              </a:lnSpc>
              <a:spcBef>
                <a:spcPts val="0"/>
              </a:spcBef>
              <a:spcAft>
                <a:spcPts val="0"/>
              </a:spcAft>
              <a:buClr>
                <a:schemeClr val="dk1"/>
              </a:buClr>
              <a:buSzPts val="1000"/>
              <a:buChar char="●"/>
            </a:pPr>
            <a:r>
              <a:rPr lang="en-GB" sz="1000">
                <a:solidFill>
                  <a:schemeClr val="dk1"/>
                </a:solidFill>
              </a:rPr>
              <a:t>Feed</a:t>
            </a:r>
            <a:endParaRPr sz="1000">
              <a:solidFill>
                <a:schemeClr val="dk1"/>
              </a:solidFill>
            </a:endParaRPr>
          </a:p>
          <a:p>
            <a:pPr indent="-292100" lvl="2" marL="914400" rtl="0" algn="l">
              <a:lnSpc>
                <a:spcPct val="115000"/>
              </a:lnSpc>
              <a:spcBef>
                <a:spcPts val="0"/>
              </a:spcBef>
              <a:spcAft>
                <a:spcPts val="0"/>
              </a:spcAft>
              <a:buClr>
                <a:schemeClr val="dk1"/>
              </a:buClr>
              <a:buSzPts val="1000"/>
              <a:buChar char="●"/>
            </a:pPr>
            <a:r>
              <a:rPr lang="en-GB" sz="1000">
                <a:solidFill>
                  <a:schemeClr val="dk1"/>
                </a:solidFill>
              </a:rPr>
              <a:t>Greet</a:t>
            </a:r>
            <a:endParaRPr sz="1000">
              <a:solidFill>
                <a:schemeClr val="dk1"/>
              </a:solidFill>
            </a:endParaRPr>
          </a:p>
          <a:p>
            <a:pPr indent="-292100" lvl="1" marL="457200" rtl="0" algn="l">
              <a:lnSpc>
                <a:spcPct val="115000"/>
              </a:lnSpc>
              <a:spcBef>
                <a:spcPts val="0"/>
              </a:spcBef>
              <a:spcAft>
                <a:spcPts val="0"/>
              </a:spcAft>
              <a:buClr>
                <a:schemeClr val="dk1"/>
              </a:buClr>
              <a:buSzPts val="1000"/>
              <a:buChar char="●"/>
            </a:pPr>
            <a:r>
              <a:rPr lang="en-GB" sz="1000">
                <a:solidFill>
                  <a:schemeClr val="dk1"/>
                </a:solidFill>
              </a:rPr>
              <a:t>What user phrases (utterances) will trigger these intents</a:t>
            </a:r>
            <a:endParaRPr sz="1000">
              <a:solidFill>
                <a:schemeClr val="dk1"/>
              </a:solidFill>
            </a:endParaRPr>
          </a:p>
          <a:p>
            <a:pPr indent="-292100" lvl="1" marL="457200" rtl="0" algn="l">
              <a:lnSpc>
                <a:spcPct val="115000"/>
              </a:lnSpc>
              <a:spcBef>
                <a:spcPts val="0"/>
              </a:spcBef>
              <a:spcAft>
                <a:spcPts val="0"/>
              </a:spcAft>
              <a:buClr>
                <a:schemeClr val="dk1"/>
              </a:buClr>
              <a:buSzPts val="1000"/>
              <a:buChar char="●"/>
            </a:pPr>
            <a:r>
              <a:rPr lang="en-GB" sz="1000">
                <a:solidFill>
                  <a:schemeClr val="dk1"/>
                </a:solidFill>
              </a:rPr>
              <a:t>Few key - Voice concepts when building our VUI:</a:t>
            </a:r>
            <a:endParaRPr sz="1000">
              <a:solidFill>
                <a:schemeClr val="dk1"/>
              </a:solidFill>
            </a:endParaRPr>
          </a:p>
          <a:p>
            <a:pPr indent="-292100" lvl="2" marL="914400" rtl="0" algn="l">
              <a:lnSpc>
                <a:spcPct val="115000"/>
              </a:lnSpc>
              <a:spcBef>
                <a:spcPts val="0"/>
              </a:spcBef>
              <a:spcAft>
                <a:spcPts val="0"/>
              </a:spcAft>
              <a:buClr>
                <a:schemeClr val="dk1"/>
              </a:buClr>
              <a:buSzPts val="1000"/>
              <a:buChar char="●"/>
            </a:pPr>
            <a:r>
              <a:rPr lang="en-GB" sz="1000">
                <a:solidFill>
                  <a:schemeClr val="dk1"/>
                </a:solidFill>
              </a:rPr>
              <a:t>Which are used to launch alexa and open our alexa skill/app</a:t>
            </a:r>
            <a:endParaRPr sz="1000">
              <a:solidFill>
                <a:schemeClr val="dk1"/>
              </a:solidFill>
            </a:endParaRPr>
          </a:p>
          <a:p>
            <a:pPr indent="-292100" lvl="3" marL="1828800" rtl="0" algn="l">
              <a:lnSpc>
                <a:spcPct val="115000"/>
              </a:lnSpc>
              <a:spcBef>
                <a:spcPts val="0"/>
              </a:spcBef>
              <a:spcAft>
                <a:spcPts val="0"/>
              </a:spcAft>
              <a:buClr>
                <a:schemeClr val="dk1"/>
              </a:buClr>
              <a:buSzPts val="1000"/>
              <a:buAutoNum type="arabicPeriod"/>
            </a:pPr>
            <a:r>
              <a:rPr lang="en-GB" sz="1000">
                <a:solidFill>
                  <a:schemeClr val="dk1"/>
                </a:solidFill>
              </a:rPr>
              <a:t>Wake</a:t>
            </a:r>
            <a:endParaRPr sz="1000">
              <a:solidFill>
                <a:schemeClr val="dk1"/>
              </a:solidFill>
            </a:endParaRPr>
          </a:p>
          <a:p>
            <a:pPr indent="-292100" lvl="3" marL="1828800" rtl="0" algn="l">
              <a:lnSpc>
                <a:spcPct val="115000"/>
              </a:lnSpc>
              <a:spcBef>
                <a:spcPts val="0"/>
              </a:spcBef>
              <a:spcAft>
                <a:spcPts val="0"/>
              </a:spcAft>
              <a:buClr>
                <a:schemeClr val="dk1"/>
              </a:buClr>
              <a:buSzPts val="1000"/>
              <a:buAutoNum type="arabicPeriod"/>
            </a:pPr>
            <a:r>
              <a:rPr lang="en-GB" sz="1000">
                <a:solidFill>
                  <a:schemeClr val="dk1"/>
                </a:solidFill>
              </a:rPr>
              <a:t>Launch</a:t>
            </a:r>
            <a:endParaRPr sz="1000">
              <a:solidFill>
                <a:schemeClr val="dk1"/>
              </a:solidFill>
            </a:endParaRPr>
          </a:p>
          <a:p>
            <a:pPr indent="-292100" lvl="3" marL="1828800" rtl="0" algn="l">
              <a:lnSpc>
                <a:spcPct val="115000"/>
              </a:lnSpc>
              <a:spcBef>
                <a:spcPts val="0"/>
              </a:spcBef>
              <a:spcAft>
                <a:spcPts val="0"/>
              </a:spcAft>
              <a:buClr>
                <a:schemeClr val="dk1"/>
              </a:buClr>
              <a:buSzPts val="1000"/>
              <a:buAutoNum type="arabicPeriod"/>
            </a:pPr>
            <a:r>
              <a:rPr lang="en-GB" sz="1000">
                <a:solidFill>
                  <a:schemeClr val="dk1"/>
                </a:solidFill>
              </a:rPr>
              <a:t>Invocation Name</a:t>
            </a:r>
            <a:endParaRPr sz="1000">
              <a:solidFill>
                <a:schemeClr val="dk1"/>
              </a:solidFill>
            </a:endParaRPr>
          </a:p>
          <a:p>
            <a:pPr indent="-292100" lvl="2" marL="914400" rtl="0" algn="l">
              <a:lnSpc>
                <a:spcPct val="115000"/>
              </a:lnSpc>
              <a:spcBef>
                <a:spcPts val="0"/>
              </a:spcBef>
              <a:spcAft>
                <a:spcPts val="0"/>
              </a:spcAft>
              <a:buClr>
                <a:schemeClr val="dk1"/>
              </a:buClr>
              <a:buSzPts val="1000"/>
              <a:buChar char="●"/>
            </a:pPr>
            <a:r>
              <a:rPr lang="en-GB" sz="1000">
                <a:solidFill>
                  <a:schemeClr val="dk1"/>
                </a:solidFill>
              </a:rPr>
              <a:t>Utterance with optional Slots</a:t>
            </a:r>
            <a:endParaRPr sz="1000">
              <a:solidFill>
                <a:schemeClr val="dk1"/>
              </a:solidFill>
            </a:endParaRPr>
          </a:p>
          <a:p>
            <a:pPr indent="-292100" lvl="2" marL="914400" rtl="0" algn="l">
              <a:lnSpc>
                <a:spcPct val="115000"/>
              </a:lnSpc>
              <a:spcBef>
                <a:spcPts val="0"/>
              </a:spcBef>
              <a:spcAft>
                <a:spcPts val="0"/>
              </a:spcAft>
              <a:buClr>
                <a:schemeClr val="dk1"/>
              </a:buClr>
              <a:buSzPts val="1000"/>
              <a:buChar char="●"/>
            </a:pPr>
            <a:r>
              <a:rPr lang="en-GB" sz="1000">
                <a:solidFill>
                  <a:schemeClr val="dk1"/>
                </a:solidFill>
              </a:rPr>
              <a:t>Intents</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lang="en-GB" sz="1000">
                <a:solidFill>
                  <a:schemeClr val="dk1"/>
                </a:solidFill>
              </a:rPr>
              <a:t>Go </a:t>
            </a:r>
            <a:r>
              <a:rPr lang="en-GB" sz="1000">
                <a:solidFill>
                  <a:schemeClr val="dk1"/>
                </a:solidFill>
              </a:rPr>
              <a:t>through</a:t>
            </a:r>
            <a:r>
              <a:rPr lang="en-GB" sz="1000">
                <a:solidFill>
                  <a:schemeClr val="dk1"/>
                </a:solidFill>
              </a:rPr>
              <a:t> example</a:t>
            </a:r>
            <a:endParaRPr sz="1000">
              <a:solidFill>
                <a:schemeClr val="dk1"/>
              </a:solidFill>
            </a:endParaRPr>
          </a:p>
          <a:p>
            <a:pPr indent="-292100" lvl="1" marL="457200" rtl="0" algn="l">
              <a:lnSpc>
                <a:spcPct val="115000"/>
              </a:lnSpc>
              <a:spcBef>
                <a:spcPts val="0"/>
              </a:spcBef>
              <a:spcAft>
                <a:spcPts val="0"/>
              </a:spcAft>
              <a:buClr>
                <a:schemeClr val="dk1"/>
              </a:buClr>
              <a:buSzPts val="1000"/>
              <a:buChar char="●"/>
            </a:pPr>
            <a:r>
              <a:rPr lang="en-GB" sz="1000">
                <a:solidFill>
                  <a:schemeClr val="dk1"/>
                </a:solidFill>
              </a:rPr>
              <a:t>This is all represented as the interaction model in a json file. This file is used by the Alexa service along with its NLP and ML to match the intents.</a:t>
            </a:r>
            <a:endParaRPr sz="10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42559f91a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42559f91a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Initially it was quite quick to put the app together. We had the basic functionality built in that you would expect from a Tamagotchi clone. Time to add our extended scope right?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One of the biggest problems with Office Pet was that other than cleaning, feeding and asking how your pet is doing, Alexa would not be able to process any request that wasn’t one of the 4 pre-defined intents we had written. This meant you would spend more time hearing about what you couldn’t do with your pet than actually interacting </a:t>
            </a:r>
            <a:r>
              <a:rPr lang="en-GB"/>
              <a:t>with</a:t>
            </a:r>
            <a:r>
              <a:rPr lang="en-GB"/>
              <a:t>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Upon hearing this, Gui jokingly suggested we should hook up office pet to ChatGPT so we could make Office Pet smarter.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So that is exactly what we did…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42559f91a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42559f91a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Whereby we added a new OpenAI Handler which is triggered by the catch all intent.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This new handler will talk with the OpenAI API to help us curate a response. </a:t>
            </a:r>
            <a:endParaRPr/>
          </a:p>
          <a:p>
            <a:pPr indent="0" lvl="0" marL="0" rtl="0" algn="l">
              <a:spcBef>
                <a:spcPts val="0"/>
              </a:spcBef>
              <a:spcAft>
                <a:spcPts val="0"/>
              </a:spcAft>
              <a:buNone/>
            </a:pPr>
            <a:r>
              <a:rPr lang="en-GB"/>
              <a:t>To improve the response we also provide context our the pets’ attributes to </a:t>
            </a:r>
            <a:r>
              <a:rPr lang="en-GB"/>
              <a:t>produce</a:t>
            </a:r>
            <a:r>
              <a:rPr lang="en-GB"/>
              <a:t> a response with congruent with our pets attributes,</a:t>
            </a:r>
            <a:endParaRPr/>
          </a:p>
          <a:p>
            <a:pPr indent="0" lvl="0" marL="0" rtl="0" algn="l">
              <a:spcBef>
                <a:spcPts val="0"/>
              </a:spcBef>
              <a:spcAft>
                <a:spcPts val="0"/>
              </a:spcAft>
              <a:buNone/>
            </a:pPr>
            <a:r>
              <a:rPr lang="en-GB"/>
              <a:t>such as if he pet is a cheerful or more reserved pet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42559f91ac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42559f91a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Options:</a:t>
            </a:r>
            <a:endParaRPr/>
          </a:p>
          <a:p>
            <a:pPr indent="-298450" lvl="0" marL="457200" rtl="0" algn="l">
              <a:spcBef>
                <a:spcPts val="0"/>
              </a:spcBef>
              <a:spcAft>
                <a:spcPts val="0"/>
              </a:spcAft>
              <a:buSzPts val="1100"/>
              <a:buChar char="-"/>
            </a:pPr>
            <a:r>
              <a:rPr lang="en-GB"/>
              <a:t>Let’s bake a cake together</a:t>
            </a:r>
            <a:endParaRPr/>
          </a:p>
          <a:p>
            <a:pPr indent="-298450" lvl="0" marL="457200" rtl="0" algn="l">
              <a:spcBef>
                <a:spcPts val="0"/>
              </a:spcBef>
              <a:spcAft>
                <a:spcPts val="0"/>
              </a:spcAft>
              <a:buSzPts val="1100"/>
              <a:buChar char="-"/>
            </a:pPr>
            <a:r>
              <a:rPr lang="en-GB"/>
              <a:t>Can you help me with my tax return?</a:t>
            </a:r>
            <a:endParaRPr/>
          </a:p>
          <a:p>
            <a:pPr indent="-298450" lvl="0" marL="457200" rtl="0" algn="l">
              <a:spcBef>
                <a:spcPts val="0"/>
              </a:spcBef>
              <a:spcAft>
                <a:spcPts val="0"/>
              </a:spcAft>
              <a:buSzPts val="1100"/>
              <a:buChar char="-"/>
            </a:pPr>
            <a:r>
              <a:rPr lang="en-GB"/>
              <a:t>Let’s go on an adventure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p14:dur="200">
        <p:fade thruBlk="1"/>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9.png"/><Relationship Id="rId7" Type="http://schemas.openxmlformats.org/officeDocument/2006/relationships/image" Target="../media/image16.png"/><Relationship Id="rId8"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5.png"/><Relationship Id="rId6"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Office Pet</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2400">
                <a:solidFill>
                  <a:schemeClr val="dk1"/>
                </a:solidFill>
              </a:rPr>
              <a:t>The next generation digital pet, powered by AI</a:t>
            </a:r>
            <a:endParaRPr sz="2400">
              <a:solidFill>
                <a:schemeClr val="dk1"/>
              </a:solidFill>
            </a:endParaRPr>
          </a:p>
        </p:txBody>
      </p:sp>
      <p:sp>
        <p:nvSpPr>
          <p:cNvPr id="61" name="Google Shape;61;p13"/>
          <p:cNvSpPr/>
          <p:nvPr/>
        </p:nvSpPr>
        <p:spPr>
          <a:xfrm>
            <a:off x="3066600" y="2882925"/>
            <a:ext cx="3010800" cy="45900"/>
          </a:xfrm>
          <a:prstGeom prst="rect">
            <a:avLst/>
          </a:prstGeom>
          <a:solidFill>
            <a:schemeClr val="dk1"/>
          </a:solid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62" name="Google Shape;62;p13"/>
          <p:cNvSpPr txBox="1"/>
          <p:nvPr>
            <p:ph idx="1" type="subTitle"/>
          </p:nvPr>
        </p:nvSpPr>
        <p:spPr>
          <a:xfrm>
            <a:off x="671250" y="3711651"/>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1500">
                <a:solidFill>
                  <a:srgbClr val="999999"/>
                </a:solidFill>
              </a:rPr>
              <a:t>Built by: Ben Franzi, Dylan Fu, Daniel Waldow and Iza Wojciak</a:t>
            </a:r>
            <a:endParaRPr sz="1500">
              <a:solidFill>
                <a:srgbClr val="99999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2"/>
          <p:cNvSpPr/>
          <p:nvPr/>
        </p:nvSpPr>
        <p:spPr>
          <a:xfrm>
            <a:off x="4947763" y="1011000"/>
            <a:ext cx="3105300" cy="3121500"/>
          </a:xfrm>
          <a:prstGeom prst="rect">
            <a:avLst/>
          </a:prstGeom>
          <a:solidFill>
            <a:schemeClr val="dk1"/>
          </a:solid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80" name="Google Shape;180;p22"/>
          <p:cNvSpPr txBox="1"/>
          <p:nvPr>
            <p:ph type="title"/>
          </p:nvPr>
        </p:nvSpPr>
        <p:spPr>
          <a:xfrm>
            <a:off x="406125" y="1287525"/>
            <a:ext cx="3878400" cy="2238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GB" sz="6000"/>
              <a:t>Download Free Today!</a:t>
            </a:r>
            <a:endParaRPr sz="6000"/>
          </a:p>
        </p:txBody>
      </p:sp>
      <p:pic>
        <p:nvPicPr>
          <p:cNvPr id="181" name="Google Shape;181;p22"/>
          <p:cNvPicPr preferRelativeResize="0"/>
          <p:nvPr/>
        </p:nvPicPr>
        <p:blipFill>
          <a:blip r:embed="rId3">
            <a:alphaModFix/>
          </a:blip>
          <a:stretch>
            <a:fillRect/>
          </a:stretch>
        </p:blipFill>
        <p:spPr>
          <a:xfrm>
            <a:off x="5211600" y="1287524"/>
            <a:ext cx="2577620" cy="2568450"/>
          </a:xfrm>
          <a:prstGeom prst="rect">
            <a:avLst/>
          </a:prstGeom>
          <a:noFill/>
          <a:ln>
            <a:noFill/>
          </a:ln>
        </p:spPr>
      </p:pic>
      <p:sp>
        <p:nvSpPr>
          <p:cNvPr id="182" name="Google Shape;182;p22"/>
          <p:cNvSpPr txBox="1"/>
          <p:nvPr>
            <p:ph type="title"/>
          </p:nvPr>
        </p:nvSpPr>
        <p:spPr>
          <a:xfrm>
            <a:off x="1706875" y="3425700"/>
            <a:ext cx="2577600" cy="706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GB"/>
              <a:t>Alexa Skill Store</a:t>
            </a:r>
            <a:endParaRPr/>
          </a:p>
        </p:txBody>
      </p:sp>
      <p:sp>
        <p:nvSpPr>
          <p:cNvPr id="183" name="Google Shape;183;p22"/>
          <p:cNvSpPr/>
          <p:nvPr/>
        </p:nvSpPr>
        <p:spPr>
          <a:xfrm>
            <a:off x="1163500" y="3322000"/>
            <a:ext cx="2997000" cy="15900"/>
          </a:xfrm>
          <a:prstGeom prst="rect">
            <a:avLst/>
          </a:prstGeom>
          <a:solidFill>
            <a:schemeClr val="dk1"/>
          </a:solid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2842350" y="1677900"/>
            <a:ext cx="3459300" cy="117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6000"/>
              <a:t>Q &amp; A</a:t>
            </a:r>
            <a:endParaRPr sz="6000"/>
          </a:p>
        </p:txBody>
      </p:sp>
      <p:sp>
        <p:nvSpPr>
          <p:cNvPr id="189" name="Google Shape;189;p23"/>
          <p:cNvSpPr txBox="1"/>
          <p:nvPr>
            <p:ph idx="1" type="body"/>
          </p:nvPr>
        </p:nvSpPr>
        <p:spPr>
          <a:xfrm>
            <a:off x="311700" y="3137600"/>
            <a:ext cx="8520600" cy="4122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1200"/>
              </a:spcAft>
              <a:buNone/>
            </a:pPr>
            <a:r>
              <a:rPr lang="en-GB">
                <a:latin typeface="Oswald Medium"/>
                <a:ea typeface="Oswald Medium"/>
                <a:cs typeface="Oswald Medium"/>
                <a:sym typeface="Oswald Medium"/>
              </a:rPr>
              <a:t>Check out the repo at github.com/</a:t>
            </a:r>
            <a:r>
              <a:rPr b="1" lang="en-GB">
                <a:solidFill>
                  <a:schemeClr val="dk1"/>
                </a:solidFill>
                <a:latin typeface="Oswald"/>
                <a:ea typeface="Oswald"/>
                <a:cs typeface="Oswald"/>
                <a:sym typeface="Oswald"/>
              </a:rPr>
              <a:t>Lexicon-Digital/office-pet</a:t>
            </a:r>
            <a:endParaRPr b="1">
              <a:solidFill>
                <a:schemeClr val="dk1"/>
              </a:solidFill>
              <a:latin typeface="Oswald"/>
              <a:ea typeface="Oswald"/>
              <a:cs typeface="Oswald"/>
              <a:sym typeface="Oswald"/>
            </a:endParaRPr>
          </a:p>
        </p:txBody>
      </p:sp>
      <p:sp>
        <p:nvSpPr>
          <p:cNvPr id="190" name="Google Shape;190;p23"/>
          <p:cNvSpPr/>
          <p:nvPr/>
        </p:nvSpPr>
        <p:spPr>
          <a:xfrm>
            <a:off x="3073500" y="2916300"/>
            <a:ext cx="2997000" cy="15900"/>
          </a:xfrm>
          <a:prstGeom prst="rect">
            <a:avLst/>
          </a:prstGeom>
          <a:solidFill>
            <a:schemeClr val="dk1"/>
          </a:solid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2842350" y="1982700"/>
            <a:ext cx="3459300" cy="117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6000"/>
              <a:t>Live Demo</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build this in the first place?</a:t>
            </a:r>
            <a:endParaRPr/>
          </a:p>
        </p:txBody>
      </p:sp>
      <p:pic>
        <p:nvPicPr>
          <p:cNvPr id="73" name="Google Shape;73;p15"/>
          <p:cNvPicPr preferRelativeResize="0"/>
          <p:nvPr/>
        </p:nvPicPr>
        <p:blipFill>
          <a:blip r:embed="rId3">
            <a:alphaModFix/>
          </a:blip>
          <a:stretch>
            <a:fillRect/>
          </a:stretch>
        </p:blipFill>
        <p:spPr>
          <a:xfrm>
            <a:off x="1040475" y="1214725"/>
            <a:ext cx="1266075" cy="1266075"/>
          </a:xfrm>
          <a:prstGeom prst="rect">
            <a:avLst/>
          </a:prstGeom>
          <a:noFill/>
          <a:ln>
            <a:noFill/>
          </a:ln>
        </p:spPr>
      </p:pic>
      <p:pic>
        <p:nvPicPr>
          <p:cNvPr id="74" name="Google Shape;74;p15"/>
          <p:cNvPicPr preferRelativeResize="0"/>
          <p:nvPr/>
        </p:nvPicPr>
        <p:blipFill>
          <a:blip r:embed="rId4">
            <a:alphaModFix/>
          </a:blip>
          <a:stretch>
            <a:fillRect/>
          </a:stretch>
        </p:blipFill>
        <p:spPr>
          <a:xfrm>
            <a:off x="3938960" y="1234775"/>
            <a:ext cx="1266075" cy="1225983"/>
          </a:xfrm>
          <a:prstGeom prst="rect">
            <a:avLst/>
          </a:prstGeom>
          <a:noFill/>
          <a:ln>
            <a:noFill/>
          </a:ln>
        </p:spPr>
      </p:pic>
      <p:grpSp>
        <p:nvGrpSpPr>
          <p:cNvPr id="75" name="Google Shape;75;p15"/>
          <p:cNvGrpSpPr/>
          <p:nvPr/>
        </p:nvGrpSpPr>
        <p:grpSpPr>
          <a:xfrm>
            <a:off x="6837437" y="1214730"/>
            <a:ext cx="1266050" cy="1266050"/>
            <a:chOff x="6692775" y="1194675"/>
            <a:chExt cx="1485800" cy="1485800"/>
          </a:xfrm>
        </p:grpSpPr>
        <p:pic>
          <p:nvPicPr>
            <p:cNvPr id="76" name="Google Shape;76;p15"/>
            <p:cNvPicPr preferRelativeResize="0"/>
            <p:nvPr/>
          </p:nvPicPr>
          <p:blipFill>
            <a:blip r:embed="rId5">
              <a:alphaModFix/>
            </a:blip>
            <a:stretch>
              <a:fillRect/>
            </a:stretch>
          </p:blipFill>
          <p:spPr>
            <a:xfrm>
              <a:off x="6692775" y="1194675"/>
              <a:ext cx="1485800" cy="1485800"/>
            </a:xfrm>
            <a:prstGeom prst="rect">
              <a:avLst/>
            </a:prstGeom>
            <a:noFill/>
            <a:ln>
              <a:noFill/>
            </a:ln>
          </p:spPr>
        </p:pic>
        <p:sp>
          <p:nvSpPr>
            <p:cNvPr id="77" name="Google Shape;77;p15"/>
            <p:cNvSpPr/>
            <p:nvPr/>
          </p:nvSpPr>
          <p:spPr>
            <a:xfrm>
              <a:off x="6981297" y="1441564"/>
              <a:ext cx="1068900" cy="1064400"/>
            </a:xfrm>
            <a:prstGeom prst="noSmoking">
              <a:avLst>
                <a:gd fmla="val 7756" name="adj"/>
              </a:avLst>
            </a:prstGeom>
            <a:solidFill>
              <a:srgbClr val="FF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00"/>
                </a:solidFill>
                <a:latin typeface="Average"/>
                <a:ea typeface="Average"/>
                <a:cs typeface="Average"/>
                <a:sym typeface="Average"/>
              </a:endParaRPr>
            </a:p>
          </p:txBody>
        </p:sp>
      </p:grpSp>
      <p:grpSp>
        <p:nvGrpSpPr>
          <p:cNvPr id="78" name="Google Shape;78;p15"/>
          <p:cNvGrpSpPr/>
          <p:nvPr/>
        </p:nvGrpSpPr>
        <p:grpSpPr>
          <a:xfrm>
            <a:off x="2049650" y="2748025"/>
            <a:ext cx="2146202" cy="1838127"/>
            <a:chOff x="871750" y="2980600"/>
            <a:chExt cx="2146202" cy="1838127"/>
          </a:xfrm>
        </p:grpSpPr>
        <p:pic>
          <p:nvPicPr>
            <p:cNvPr id="79" name="Google Shape;79;p15"/>
            <p:cNvPicPr preferRelativeResize="0"/>
            <p:nvPr/>
          </p:nvPicPr>
          <p:blipFill>
            <a:blip r:embed="rId6">
              <a:alphaModFix/>
            </a:blip>
            <a:stretch>
              <a:fillRect/>
            </a:stretch>
          </p:blipFill>
          <p:spPr>
            <a:xfrm>
              <a:off x="1299450" y="2980600"/>
              <a:ext cx="1290801" cy="1290801"/>
            </a:xfrm>
            <a:prstGeom prst="rect">
              <a:avLst/>
            </a:prstGeom>
            <a:noFill/>
            <a:ln>
              <a:noFill/>
            </a:ln>
          </p:spPr>
        </p:pic>
        <p:pic>
          <p:nvPicPr>
            <p:cNvPr id="80" name="Google Shape;80;p15"/>
            <p:cNvPicPr preferRelativeResize="0"/>
            <p:nvPr/>
          </p:nvPicPr>
          <p:blipFill rotWithShape="1">
            <a:blip r:embed="rId7">
              <a:alphaModFix/>
            </a:blip>
            <a:srcRect b="37229" l="25079" r="8642" t="38766"/>
            <a:stretch/>
          </p:blipFill>
          <p:spPr>
            <a:xfrm>
              <a:off x="871750" y="4300676"/>
              <a:ext cx="2146202" cy="518052"/>
            </a:xfrm>
            <a:prstGeom prst="rect">
              <a:avLst/>
            </a:prstGeom>
            <a:noFill/>
            <a:ln>
              <a:noFill/>
            </a:ln>
            <a:effectLst>
              <a:outerShdw blurRad="71438" rotWithShape="0" algn="bl">
                <a:schemeClr val="dk1"/>
              </a:outerShdw>
            </a:effectLst>
          </p:spPr>
        </p:pic>
      </p:grpSp>
      <p:pic>
        <p:nvPicPr>
          <p:cNvPr id="81" name="Google Shape;81;p15"/>
          <p:cNvPicPr preferRelativeResize="0"/>
          <p:nvPr/>
        </p:nvPicPr>
        <p:blipFill>
          <a:blip r:embed="rId8">
            <a:alphaModFix/>
          </a:blip>
          <a:stretch>
            <a:fillRect/>
          </a:stretch>
        </p:blipFill>
        <p:spPr>
          <a:xfrm>
            <a:off x="5046963" y="2677775"/>
            <a:ext cx="1948525" cy="1915900"/>
          </a:xfrm>
          <a:prstGeom prst="rect">
            <a:avLst/>
          </a:prstGeom>
          <a:noFill/>
          <a:ln>
            <a:noFill/>
          </a:ln>
        </p:spPr>
      </p:pic>
      <p:sp>
        <p:nvSpPr>
          <p:cNvPr id="82" name="Google Shape;82;p15"/>
          <p:cNvSpPr/>
          <p:nvPr/>
        </p:nvSpPr>
        <p:spPr>
          <a:xfrm>
            <a:off x="2842100" y="1718313"/>
            <a:ext cx="561300" cy="258900"/>
          </a:xfrm>
          <a:prstGeom prst="rightArrow">
            <a:avLst>
              <a:gd fmla="val 33314" name="adj1"/>
              <a:gd fmla="val 88171"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83" name="Google Shape;83;p15"/>
          <p:cNvSpPr/>
          <p:nvPr/>
        </p:nvSpPr>
        <p:spPr>
          <a:xfrm>
            <a:off x="5740575" y="1718313"/>
            <a:ext cx="561300" cy="258900"/>
          </a:xfrm>
          <a:prstGeom prst="rightArrow">
            <a:avLst>
              <a:gd fmla="val 33314" name="adj1"/>
              <a:gd fmla="val 88171"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84" name="Google Shape;84;p15"/>
          <p:cNvSpPr/>
          <p:nvPr/>
        </p:nvSpPr>
        <p:spPr>
          <a:xfrm>
            <a:off x="4291338" y="3340288"/>
            <a:ext cx="561300" cy="258900"/>
          </a:xfrm>
          <a:prstGeom prst="rightArrow">
            <a:avLst>
              <a:gd fmla="val 33314" name="adj1"/>
              <a:gd fmla="val 88171"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300"/>
                                        <p:tgtEl>
                                          <p:spTgt spid="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300"/>
                                        <p:tgtEl>
                                          <p:spTgt spid="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300"/>
                                        <p:tgtEl>
                                          <p:spTgt spid="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300"/>
                                        <p:tgtEl>
                                          <p:spTgt spid="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300"/>
                                        <p:tgtEl>
                                          <p:spTgt spid="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300"/>
                                        <p:tgtEl>
                                          <p:spTgt spid="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300"/>
                                        <p:tgtEl>
                                          <p:spTgt spid="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300"/>
                                        <p:tgtEl>
                                          <p:spTgt spid="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High-level </a:t>
            </a:r>
            <a:r>
              <a:rPr lang="en-GB"/>
              <a:t>Architecture Diagram</a:t>
            </a:r>
            <a:endParaRPr/>
          </a:p>
        </p:txBody>
      </p:sp>
      <p:pic>
        <p:nvPicPr>
          <p:cNvPr id="90" name="Google Shape;90;p16"/>
          <p:cNvPicPr preferRelativeResize="0"/>
          <p:nvPr/>
        </p:nvPicPr>
        <p:blipFill>
          <a:blip r:embed="rId3">
            <a:alphaModFix/>
          </a:blip>
          <a:stretch>
            <a:fillRect/>
          </a:stretch>
        </p:blipFill>
        <p:spPr>
          <a:xfrm>
            <a:off x="1100688" y="2293050"/>
            <a:ext cx="6942633" cy="1335650"/>
          </a:xfrm>
          <a:prstGeom prst="rect">
            <a:avLst/>
          </a:prstGeom>
          <a:noFill/>
          <a:ln>
            <a:noFill/>
          </a:ln>
        </p:spPr>
      </p:pic>
      <p:cxnSp>
        <p:nvCxnSpPr>
          <p:cNvPr id="91" name="Google Shape;91;p16"/>
          <p:cNvCxnSpPr/>
          <p:nvPr/>
        </p:nvCxnSpPr>
        <p:spPr>
          <a:xfrm>
            <a:off x="2003050" y="2745425"/>
            <a:ext cx="427200" cy="0"/>
          </a:xfrm>
          <a:prstGeom prst="straightConnector1">
            <a:avLst/>
          </a:prstGeom>
          <a:noFill/>
          <a:ln cap="flat" cmpd="sng" w="9525">
            <a:solidFill>
              <a:srgbClr val="FFFFFF"/>
            </a:solidFill>
            <a:prstDash val="solid"/>
            <a:round/>
            <a:headEnd len="med" w="med" type="none"/>
            <a:tailEnd len="med" w="med" type="triangle"/>
          </a:ln>
        </p:spPr>
      </p:cxnSp>
      <p:cxnSp>
        <p:nvCxnSpPr>
          <p:cNvPr id="92" name="Google Shape;92;p16"/>
          <p:cNvCxnSpPr/>
          <p:nvPr/>
        </p:nvCxnSpPr>
        <p:spPr>
          <a:xfrm>
            <a:off x="2003050" y="2960875"/>
            <a:ext cx="427200" cy="0"/>
          </a:xfrm>
          <a:prstGeom prst="straightConnector1">
            <a:avLst/>
          </a:prstGeom>
          <a:noFill/>
          <a:ln cap="flat" cmpd="sng" w="9525">
            <a:solidFill>
              <a:srgbClr val="FFFFFF"/>
            </a:solidFill>
            <a:prstDash val="solid"/>
            <a:round/>
            <a:headEnd len="med" w="med" type="triangl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a:t>
            </a:r>
            <a:r>
              <a:rPr lang="en-GB"/>
              <a:t>lexa Skill Lifecycle</a:t>
            </a:r>
            <a:endParaRPr/>
          </a:p>
        </p:txBody>
      </p:sp>
      <p:sp>
        <p:nvSpPr>
          <p:cNvPr id="98" name="Google Shape;98;p17"/>
          <p:cNvSpPr/>
          <p:nvPr/>
        </p:nvSpPr>
        <p:spPr>
          <a:xfrm>
            <a:off x="3305725" y="1160775"/>
            <a:ext cx="5620800" cy="3203100"/>
          </a:xfrm>
          <a:prstGeom prst="rect">
            <a:avLst/>
          </a:prstGeom>
          <a:noFill/>
          <a:ln cap="flat" cmpd="sng" w="38100">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pic>
        <p:nvPicPr>
          <p:cNvPr id="99" name="Google Shape;99;p17"/>
          <p:cNvPicPr preferRelativeResize="0"/>
          <p:nvPr/>
        </p:nvPicPr>
        <p:blipFill>
          <a:blip r:embed="rId3">
            <a:alphaModFix/>
          </a:blip>
          <a:stretch>
            <a:fillRect/>
          </a:stretch>
        </p:blipFill>
        <p:spPr>
          <a:xfrm>
            <a:off x="311700" y="2000800"/>
            <a:ext cx="4762250" cy="2492724"/>
          </a:xfrm>
          <a:prstGeom prst="rect">
            <a:avLst/>
          </a:prstGeom>
          <a:noFill/>
          <a:ln>
            <a:noFill/>
          </a:ln>
        </p:spPr>
      </p:pic>
      <p:sp>
        <p:nvSpPr>
          <p:cNvPr id="100" name="Google Shape;100;p17"/>
          <p:cNvSpPr/>
          <p:nvPr/>
        </p:nvSpPr>
        <p:spPr>
          <a:xfrm>
            <a:off x="5359525" y="1988075"/>
            <a:ext cx="1142700" cy="289200"/>
          </a:xfrm>
          <a:prstGeom prst="roundRect">
            <a:avLst>
              <a:gd fmla="val 16667" name="adj"/>
            </a:avLst>
          </a:prstGeom>
          <a:noFill/>
          <a:ln cap="flat" cmpd="sng" w="19050">
            <a:solidFill>
              <a:srgbClr val="FCE5C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3F3F3"/>
                </a:solidFill>
                <a:latin typeface="Average"/>
                <a:ea typeface="Average"/>
                <a:cs typeface="Average"/>
                <a:sym typeface="Average"/>
              </a:rPr>
              <a:t>Launch</a:t>
            </a:r>
            <a:endParaRPr>
              <a:solidFill>
                <a:srgbClr val="F3F3F3"/>
              </a:solidFill>
              <a:latin typeface="Average"/>
              <a:ea typeface="Average"/>
              <a:cs typeface="Average"/>
              <a:sym typeface="Average"/>
            </a:endParaRPr>
          </a:p>
        </p:txBody>
      </p:sp>
      <p:sp>
        <p:nvSpPr>
          <p:cNvPr id="101" name="Google Shape;101;p17"/>
          <p:cNvSpPr/>
          <p:nvPr/>
        </p:nvSpPr>
        <p:spPr>
          <a:xfrm>
            <a:off x="5359547" y="2781925"/>
            <a:ext cx="1142700" cy="289200"/>
          </a:xfrm>
          <a:prstGeom prst="roundRect">
            <a:avLst>
              <a:gd fmla="val 16667" name="adj"/>
            </a:avLst>
          </a:prstGeom>
          <a:noFill/>
          <a:ln cap="flat" cmpd="sng" w="19050">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3F3F3"/>
                </a:solidFill>
                <a:latin typeface="Average"/>
                <a:ea typeface="Average"/>
                <a:cs typeface="Average"/>
                <a:sym typeface="Average"/>
              </a:rPr>
              <a:t>Hello Intent</a:t>
            </a:r>
            <a:endParaRPr>
              <a:solidFill>
                <a:srgbClr val="F3F3F3"/>
              </a:solidFill>
              <a:latin typeface="Average"/>
              <a:ea typeface="Average"/>
              <a:cs typeface="Average"/>
              <a:sym typeface="Average"/>
            </a:endParaRPr>
          </a:p>
        </p:txBody>
      </p:sp>
      <p:sp>
        <p:nvSpPr>
          <p:cNvPr id="102" name="Google Shape;102;p17"/>
          <p:cNvSpPr/>
          <p:nvPr/>
        </p:nvSpPr>
        <p:spPr>
          <a:xfrm>
            <a:off x="5359525" y="2385000"/>
            <a:ext cx="1142700" cy="289200"/>
          </a:xfrm>
          <a:prstGeom prst="roundRect">
            <a:avLst>
              <a:gd fmla="val 16667" name="adj"/>
            </a:avLst>
          </a:prstGeom>
          <a:noFill/>
          <a:ln cap="flat" cmpd="sng" w="19050">
            <a:solidFill>
              <a:srgbClr val="FCE5C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3F3F3"/>
                </a:solidFill>
                <a:latin typeface="Average"/>
                <a:ea typeface="Average"/>
                <a:cs typeface="Average"/>
                <a:sym typeface="Average"/>
              </a:rPr>
              <a:t>Help</a:t>
            </a:r>
            <a:endParaRPr>
              <a:solidFill>
                <a:srgbClr val="F3F3F3"/>
              </a:solidFill>
              <a:latin typeface="Average"/>
              <a:ea typeface="Average"/>
              <a:cs typeface="Average"/>
              <a:sym typeface="Average"/>
            </a:endParaRPr>
          </a:p>
        </p:txBody>
      </p:sp>
      <p:cxnSp>
        <p:nvCxnSpPr>
          <p:cNvPr id="103" name="Google Shape;103;p17"/>
          <p:cNvCxnSpPr/>
          <p:nvPr/>
        </p:nvCxnSpPr>
        <p:spPr>
          <a:xfrm rot="10800000">
            <a:off x="6623863" y="2528125"/>
            <a:ext cx="486300" cy="0"/>
          </a:xfrm>
          <a:prstGeom prst="straightConnector1">
            <a:avLst/>
          </a:prstGeom>
          <a:noFill/>
          <a:ln cap="flat" cmpd="sng" w="19050">
            <a:solidFill>
              <a:srgbClr val="F3F3F3"/>
            </a:solidFill>
            <a:prstDash val="dash"/>
            <a:round/>
            <a:headEnd len="med" w="med" type="stealth"/>
            <a:tailEnd len="med" w="med" type="none"/>
          </a:ln>
        </p:spPr>
      </p:cxnSp>
      <p:sp>
        <p:nvSpPr>
          <p:cNvPr id="104" name="Google Shape;104;p17"/>
          <p:cNvSpPr/>
          <p:nvPr/>
        </p:nvSpPr>
        <p:spPr>
          <a:xfrm>
            <a:off x="7231800" y="2780450"/>
            <a:ext cx="1511700" cy="289200"/>
          </a:xfrm>
          <a:prstGeom prst="roundRect">
            <a:avLst>
              <a:gd fmla="val 16667" name="adj"/>
            </a:avLst>
          </a:prstGeom>
          <a:noFill/>
          <a:ln cap="flat" cmpd="sng" w="19050">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solidFill>
                  <a:srgbClr val="F3F3F3"/>
                </a:solidFill>
                <a:latin typeface="Average"/>
                <a:ea typeface="Average"/>
                <a:cs typeface="Average"/>
                <a:sym typeface="Average"/>
              </a:rPr>
              <a:t>Hello Intent Handler</a:t>
            </a:r>
            <a:endParaRPr sz="1100">
              <a:solidFill>
                <a:srgbClr val="F3F3F3"/>
              </a:solidFill>
              <a:latin typeface="Average"/>
              <a:ea typeface="Average"/>
              <a:cs typeface="Average"/>
              <a:sym typeface="Average"/>
            </a:endParaRPr>
          </a:p>
        </p:txBody>
      </p:sp>
      <p:sp>
        <p:nvSpPr>
          <p:cNvPr id="105" name="Google Shape;105;p17"/>
          <p:cNvSpPr/>
          <p:nvPr/>
        </p:nvSpPr>
        <p:spPr>
          <a:xfrm>
            <a:off x="7231800" y="2383525"/>
            <a:ext cx="1511700" cy="2892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solidFill>
                  <a:srgbClr val="F3F3F3"/>
                </a:solidFill>
                <a:latin typeface="Average"/>
                <a:ea typeface="Average"/>
                <a:cs typeface="Average"/>
                <a:sym typeface="Average"/>
              </a:rPr>
              <a:t>Help Handler</a:t>
            </a:r>
            <a:endParaRPr sz="1100">
              <a:solidFill>
                <a:srgbClr val="F3F3F3"/>
              </a:solidFill>
              <a:latin typeface="Average"/>
              <a:ea typeface="Average"/>
              <a:cs typeface="Average"/>
              <a:sym typeface="Average"/>
            </a:endParaRPr>
          </a:p>
        </p:txBody>
      </p:sp>
      <p:sp>
        <p:nvSpPr>
          <p:cNvPr id="106" name="Google Shape;106;p17"/>
          <p:cNvSpPr/>
          <p:nvPr/>
        </p:nvSpPr>
        <p:spPr>
          <a:xfrm>
            <a:off x="7231800" y="1986600"/>
            <a:ext cx="1511700" cy="2892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solidFill>
                  <a:srgbClr val="F3F3F3"/>
                </a:solidFill>
                <a:latin typeface="Average"/>
                <a:ea typeface="Average"/>
                <a:cs typeface="Average"/>
                <a:sym typeface="Average"/>
              </a:rPr>
              <a:t>Launch Handler</a:t>
            </a:r>
            <a:endParaRPr sz="1100">
              <a:solidFill>
                <a:srgbClr val="F3F3F3"/>
              </a:solidFill>
              <a:latin typeface="Average"/>
              <a:ea typeface="Average"/>
              <a:cs typeface="Average"/>
              <a:sym typeface="Average"/>
            </a:endParaRPr>
          </a:p>
        </p:txBody>
      </p:sp>
      <p:cxnSp>
        <p:nvCxnSpPr>
          <p:cNvPr id="107" name="Google Shape;107;p17"/>
          <p:cNvCxnSpPr/>
          <p:nvPr/>
        </p:nvCxnSpPr>
        <p:spPr>
          <a:xfrm rot="10800000">
            <a:off x="6623863" y="2925050"/>
            <a:ext cx="486300" cy="0"/>
          </a:xfrm>
          <a:prstGeom prst="straightConnector1">
            <a:avLst/>
          </a:prstGeom>
          <a:noFill/>
          <a:ln cap="flat" cmpd="sng" w="19050">
            <a:solidFill>
              <a:srgbClr val="3D85C6"/>
            </a:solidFill>
            <a:prstDash val="dash"/>
            <a:round/>
            <a:headEnd len="med" w="med" type="stealth"/>
            <a:tailEnd len="med" w="med" type="none"/>
          </a:ln>
        </p:spPr>
      </p:cxnSp>
      <p:cxnSp>
        <p:nvCxnSpPr>
          <p:cNvPr id="108" name="Google Shape;108;p17"/>
          <p:cNvCxnSpPr/>
          <p:nvPr/>
        </p:nvCxnSpPr>
        <p:spPr>
          <a:xfrm rot="10800000">
            <a:off x="6623850" y="2131200"/>
            <a:ext cx="486300" cy="0"/>
          </a:xfrm>
          <a:prstGeom prst="straightConnector1">
            <a:avLst/>
          </a:prstGeom>
          <a:noFill/>
          <a:ln cap="flat" cmpd="sng" w="19050">
            <a:solidFill>
              <a:srgbClr val="F3F3F3"/>
            </a:solidFill>
            <a:prstDash val="dash"/>
            <a:round/>
            <a:headEnd len="med" w="med" type="stealth"/>
            <a:tailEnd len="med" w="med" type="none"/>
          </a:ln>
        </p:spPr>
      </p:cxnSp>
      <p:cxnSp>
        <p:nvCxnSpPr>
          <p:cNvPr id="109" name="Google Shape;109;p17"/>
          <p:cNvCxnSpPr/>
          <p:nvPr/>
        </p:nvCxnSpPr>
        <p:spPr>
          <a:xfrm rot="10800000">
            <a:off x="6796100" y="1846275"/>
            <a:ext cx="0" cy="1832100"/>
          </a:xfrm>
          <a:prstGeom prst="straightConnector1">
            <a:avLst/>
          </a:prstGeom>
          <a:noFill/>
          <a:ln cap="flat" cmpd="sng" w="19050">
            <a:solidFill>
              <a:srgbClr val="F3F3F3"/>
            </a:solidFill>
            <a:prstDash val="solid"/>
            <a:round/>
            <a:headEnd len="med" w="med" type="triangle"/>
            <a:tailEnd len="med" w="med" type="none"/>
          </a:ln>
        </p:spPr>
      </p:cxnSp>
      <p:sp>
        <p:nvSpPr>
          <p:cNvPr id="110" name="Google Shape;110;p17"/>
          <p:cNvSpPr/>
          <p:nvPr/>
        </p:nvSpPr>
        <p:spPr>
          <a:xfrm>
            <a:off x="412275" y="3746025"/>
            <a:ext cx="1142700" cy="852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pic>
        <p:nvPicPr>
          <p:cNvPr id="111" name="Google Shape;111;p17"/>
          <p:cNvPicPr preferRelativeResize="0"/>
          <p:nvPr/>
        </p:nvPicPr>
        <p:blipFill>
          <a:blip r:embed="rId4">
            <a:alphaModFix/>
          </a:blip>
          <a:stretch>
            <a:fillRect/>
          </a:stretch>
        </p:blipFill>
        <p:spPr>
          <a:xfrm>
            <a:off x="669250" y="3781900"/>
            <a:ext cx="781150" cy="781150"/>
          </a:xfrm>
          <a:prstGeom prst="rect">
            <a:avLst/>
          </a:prstGeom>
          <a:noFill/>
          <a:ln>
            <a:noFill/>
          </a:ln>
        </p:spPr>
      </p:pic>
      <p:sp>
        <p:nvSpPr>
          <p:cNvPr id="112" name="Google Shape;112;p17"/>
          <p:cNvSpPr/>
          <p:nvPr/>
        </p:nvSpPr>
        <p:spPr>
          <a:xfrm>
            <a:off x="5359522" y="3180325"/>
            <a:ext cx="1142700" cy="289200"/>
          </a:xfrm>
          <a:prstGeom prst="roundRect">
            <a:avLst>
              <a:gd fmla="val 16667" name="adj"/>
            </a:avLst>
          </a:prstGeom>
          <a:noFill/>
          <a:ln cap="flat" cmpd="sng" w="19050">
            <a:solidFill>
              <a:srgbClr val="FCE5C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3F3F3"/>
                </a:solidFill>
                <a:latin typeface="Average"/>
                <a:ea typeface="Average"/>
                <a:cs typeface="Average"/>
                <a:sym typeface="Average"/>
              </a:rPr>
              <a:t>…</a:t>
            </a:r>
            <a:endParaRPr>
              <a:solidFill>
                <a:srgbClr val="F3F3F3"/>
              </a:solidFill>
              <a:latin typeface="Average"/>
              <a:ea typeface="Average"/>
              <a:cs typeface="Average"/>
              <a:sym typeface="Average"/>
            </a:endParaRPr>
          </a:p>
        </p:txBody>
      </p:sp>
      <p:sp>
        <p:nvSpPr>
          <p:cNvPr id="113" name="Google Shape;113;p17"/>
          <p:cNvSpPr/>
          <p:nvPr/>
        </p:nvSpPr>
        <p:spPr>
          <a:xfrm>
            <a:off x="7231775" y="3178850"/>
            <a:ext cx="1511700" cy="2892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solidFill>
                  <a:srgbClr val="F3F3F3"/>
                </a:solidFill>
                <a:latin typeface="Average"/>
                <a:ea typeface="Average"/>
                <a:cs typeface="Average"/>
                <a:sym typeface="Average"/>
              </a:rPr>
              <a:t>… </a:t>
            </a:r>
            <a:r>
              <a:rPr lang="en-GB" sz="1100">
                <a:solidFill>
                  <a:srgbClr val="F3F3F3"/>
                </a:solidFill>
                <a:latin typeface="Average"/>
                <a:ea typeface="Average"/>
                <a:cs typeface="Average"/>
                <a:sym typeface="Average"/>
              </a:rPr>
              <a:t>Handler</a:t>
            </a:r>
            <a:endParaRPr sz="1100">
              <a:solidFill>
                <a:srgbClr val="F3F3F3"/>
              </a:solidFill>
              <a:latin typeface="Average"/>
              <a:ea typeface="Average"/>
              <a:cs typeface="Average"/>
              <a:sym typeface="Average"/>
            </a:endParaRPr>
          </a:p>
        </p:txBody>
      </p:sp>
      <p:cxnSp>
        <p:nvCxnSpPr>
          <p:cNvPr id="114" name="Google Shape;114;p17"/>
          <p:cNvCxnSpPr/>
          <p:nvPr/>
        </p:nvCxnSpPr>
        <p:spPr>
          <a:xfrm rot="10800000">
            <a:off x="6623838" y="3323450"/>
            <a:ext cx="486300" cy="0"/>
          </a:xfrm>
          <a:prstGeom prst="straightConnector1">
            <a:avLst/>
          </a:prstGeom>
          <a:noFill/>
          <a:ln cap="flat" cmpd="sng" w="19050">
            <a:solidFill>
              <a:srgbClr val="F3F3F3"/>
            </a:solidFill>
            <a:prstDash val="dash"/>
            <a:round/>
            <a:headEnd len="med" w="med" type="stealth"/>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Designing an Alexa Skill</a:t>
            </a:r>
            <a:endParaRPr/>
          </a:p>
        </p:txBody>
      </p:sp>
      <p:sp>
        <p:nvSpPr>
          <p:cNvPr id="120" name="Google Shape;120;p18"/>
          <p:cNvSpPr txBox="1"/>
          <p:nvPr>
            <p:ph idx="1" type="body"/>
          </p:nvPr>
        </p:nvSpPr>
        <p:spPr>
          <a:xfrm>
            <a:off x="6900" y="2001200"/>
            <a:ext cx="4260300" cy="23289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935"/>
              <a:buNone/>
            </a:pPr>
            <a:r>
              <a:rPr lang="en-GB" sz="4635">
                <a:solidFill>
                  <a:schemeClr val="dk1"/>
                </a:solidFill>
                <a:latin typeface="Oswald SemiBold"/>
                <a:ea typeface="Oswald SemiBold"/>
                <a:cs typeface="Oswald SemiBold"/>
                <a:sym typeface="Oswald SemiBold"/>
              </a:rPr>
              <a:t>VUI</a:t>
            </a:r>
            <a:endParaRPr sz="4635">
              <a:solidFill>
                <a:schemeClr val="dk1"/>
              </a:solidFill>
              <a:latin typeface="Oswald SemiBold"/>
              <a:ea typeface="Oswald SemiBold"/>
              <a:cs typeface="Oswald SemiBold"/>
              <a:sym typeface="Oswald SemiBold"/>
            </a:endParaRPr>
          </a:p>
          <a:p>
            <a:pPr indent="0" lvl="0" marL="0" rtl="0" algn="ctr">
              <a:lnSpc>
                <a:spcPct val="95000"/>
              </a:lnSpc>
              <a:spcBef>
                <a:spcPts val="1200"/>
              </a:spcBef>
              <a:spcAft>
                <a:spcPts val="1200"/>
              </a:spcAft>
              <a:buSzPts val="935"/>
              <a:buNone/>
            </a:pPr>
            <a:r>
              <a:rPr lang="en-GB" sz="2535">
                <a:solidFill>
                  <a:schemeClr val="dk1"/>
                </a:solidFill>
                <a:latin typeface="Oswald Light"/>
                <a:ea typeface="Oswald Light"/>
                <a:cs typeface="Oswald Light"/>
                <a:sym typeface="Oswald Light"/>
              </a:rPr>
              <a:t>Voice User Interface</a:t>
            </a:r>
            <a:endParaRPr sz="2535">
              <a:solidFill>
                <a:schemeClr val="dk1"/>
              </a:solidFill>
              <a:latin typeface="Oswald Light"/>
              <a:ea typeface="Oswald Light"/>
              <a:cs typeface="Oswald Light"/>
              <a:sym typeface="Oswald Light"/>
            </a:endParaRPr>
          </a:p>
        </p:txBody>
      </p:sp>
      <p:pic>
        <p:nvPicPr>
          <p:cNvPr id="121" name="Google Shape;121;p18"/>
          <p:cNvPicPr preferRelativeResize="0"/>
          <p:nvPr/>
        </p:nvPicPr>
        <p:blipFill>
          <a:blip r:embed="rId3">
            <a:alphaModFix/>
          </a:blip>
          <a:stretch>
            <a:fillRect/>
          </a:stretch>
        </p:blipFill>
        <p:spPr>
          <a:xfrm>
            <a:off x="2066775" y="1475452"/>
            <a:ext cx="7080428" cy="2554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app is finished… now what?</a:t>
            </a:r>
            <a:endParaRPr/>
          </a:p>
        </p:txBody>
      </p:sp>
      <p:grpSp>
        <p:nvGrpSpPr>
          <p:cNvPr id="127" name="Google Shape;127;p19"/>
          <p:cNvGrpSpPr/>
          <p:nvPr/>
        </p:nvGrpSpPr>
        <p:grpSpPr>
          <a:xfrm>
            <a:off x="1492325" y="1277300"/>
            <a:ext cx="2071725" cy="1894400"/>
            <a:chOff x="1461475" y="1326100"/>
            <a:chExt cx="2071725" cy="1894400"/>
          </a:xfrm>
        </p:grpSpPr>
        <p:pic>
          <p:nvPicPr>
            <p:cNvPr id="128" name="Google Shape;128;p19"/>
            <p:cNvPicPr preferRelativeResize="0"/>
            <p:nvPr/>
          </p:nvPicPr>
          <p:blipFill>
            <a:blip r:embed="rId3">
              <a:alphaModFix/>
            </a:blip>
            <a:stretch>
              <a:fillRect/>
            </a:stretch>
          </p:blipFill>
          <p:spPr>
            <a:xfrm>
              <a:off x="1928238" y="2016250"/>
              <a:ext cx="1204250" cy="1204250"/>
            </a:xfrm>
            <a:prstGeom prst="rect">
              <a:avLst/>
            </a:prstGeom>
            <a:noFill/>
            <a:ln>
              <a:noFill/>
            </a:ln>
          </p:spPr>
        </p:pic>
        <p:pic>
          <p:nvPicPr>
            <p:cNvPr id="129" name="Google Shape;129;p19"/>
            <p:cNvPicPr preferRelativeResize="0"/>
            <p:nvPr/>
          </p:nvPicPr>
          <p:blipFill>
            <a:blip r:embed="rId4">
              <a:alphaModFix/>
            </a:blip>
            <a:stretch>
              <a:fillRect/>
            </a:stretch>
          </p:blipFill>
          <p:spPr>
            <a:xfrm>
              <a:off x="1461475" y="1326100"/>
              <a:ext cx="1128475" cy="1128475"/>
            </a:xfrm>
            <a:prstGeom prst="rect">
              <a:avLst/>
            </a:prstGeom>
            <a:noFill/>
            <a:ln>
              <a:noFill/>
            </a:ln>
          </p:spPr>
        </p:pic>
        <p:pic>
          <p:nvPicPr>
            <p:cNvPr id="130" name="Google Shape;130;p19"/>
            <p:cNvPicPr preferRelativeResize="0"/>
            <p:nvPr/>
          </p:nvPicPr>
          <p:blipFill>
            <a:blip r:embed="rId5">
              <a:alphaModFix/>
            </a:blip>
            <a:stretch>
              <a:fillRect/>
            </a:stretch>
          </p:blipFill>
          <p:spPr>
            <a:xfrm>
              <a:off x="2678175" y="1435275"/>
              <a:ext cx="855025" cy="855025"/>
            </a:xfrm>
            <a:prstGeom prst="rect">
              <a:avLst/>
            </a:prstGeom>
            <a:noFill/>
            <a:ln>
              <a:noFill/>
            </a:ln>
          </p:spPr>
        </p:pic>
      </p:grpSp>
      <p:sp>
        <p:nvSpPr>
          <p:cNvPr id="131" name="Google Shape;131;p19"/>
          <p:cNvSpPr/>
          <p:nvPr/>
        </p:nvSpPr>
        <p:spPr>
          <a:xfrm>
            <a:off x="5754025" y="1441799"/>
            <a:ext cx="1565400" cy="1565400"/>
          </a:xfrm>
          <a:prstGeom prst="noSmoking">
            <a:avLst>
              <a:gd fmla="val 13487" name="adj"/>
            </a:avLst>
          </a:prstGeom>
          <a:solidFill>
            <a:srgbClr val="FF0000"/>
          </a:solidFill>
          <a:ln cap="flat" cmpd="sng" w="3810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grpSp>
        <p:nvGrpSpPr>
          <p:cNvPr id="132" name="Google Shape;132;p19"/>
          <p:cNvGrpSpPr/>
          <p:nvPr/>
        </p:nvGrpSpPr>
        <p:grpSpPr>
          <a:xfrm>
            <a:off x="3588558" y="3089125"/>
            <a:ext cx="1966875" cy="1932250"/>
            <a:chOff x="3588558" y="3089125"/>
            <a:chExt cx="1966875" cy="1932250"/>
          </a:xfrm>
        </p:grpSpPr>
        <p:pic>
          <p:nvPicPr>
            <p:cNvPr id="133" name="Google Shape;133;p19"/>
            <p:cNvPicPr preferRelativeResize="0"/>
            <p:nvPr/>
          </p:nvPicPr>
          <p:blipFill rotWithShape="1">
            <a:blip r:embed="rId6">
              <a:alphaModFix/>
            </a:blip>
            <a:srcRect b="0" l="0" r="70208" t="0"/>
            <a:stretch/>
          </p:blipFill>
          <p:spPr>
            <a:xfrm>
              <a:off x="4026387" y="3089125"/>
              <a:ext cx="1091225" cy="1076900"/>
            </a:xfrm>
            <a:prstGeom prst="rect">
              <a:avLst/>
            </a:prstGeom>
            <a:noFill/>
            <a:ln>
              <a:noFill/>
            </a:ln>
          </p:spPr>
        </p:pic>
        <p:pic>
          <p:nvPicPr>
            <p:cNvPr id="134" name="Google Shape;134;p19"/>
            <p:cNvPicPr preferRelativeResize="0"/>
            <p:nvPr/>
          </p:nvPicPr>
          <p:blipFill rotWithShape="1">
            <a:blip r:embed="rId6">
              <a:alphaModFix/>
            </a:blip>
            <a:srcRect b="0" l="32395" r="0" t="0"/>
            <a:stretch/>
          </p:blipFill>
          <p:spPr>
            <a:xfrm>
              <a:off x="3588558" y="4166025"/>
              <a:ext cx="1966875" cy="855350"/>
            </a:xfrm>
            <a:prstGeom prst="rect">
              <a:avLst/>
            </a:prstGeom>
            <a:noFill/>
            <a:ln>
              <a:noFill/>
            </a:ln>
            <a:effectLst>
              <a:outerShdw blurRad="128588" rotWithShape="0" algn="bl">
                <a:schemeClr val="lt2"/>
              </a:outerShdw>
            </a:effectLst>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3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3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3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OpenAI to the rescue</a:t>
            </a:r>
            <a:endParaRPr/>
          </a:p>
        </p:txBody>
      </p:sp>
      <p:pic>
        <p:nvPicPr>
          <p:cNvPr id="140" name="Google Shape;140;p20"/>
          <p:cNvPicPr preferRelativeResize="0"/>
          <p:nvPr/>
        </p:nvPicPr>
        <p:blipFill>
          <a:blip r:embed="rId3">
            <a:alphaModFix/>
          </a:blip>
          <a:stretch>
            <a:fillRect/>
          </a:stretch>
        </p:blipFill>
        <p:spPr>
          <a:xfrm>
            <a:off x="311700" y="1782900"/>
            <a:ext cx="4080026" cy="2155550"/>
          </a:xfrm>
          <a:prstGeom prst="rect">
            <a:avLst/>
          </a:prstGeom>
          <a:noFill/>
          <a:ln>
            <a:noFill/>
          </a:ln>
        </p:spPr>
      </p:pic>
      <p:sp>
        <p:nvSpPr>
          <p:cNvPr id="141" name="Google Shape;141;p20"/>
          <p:cNvSpPr/>
          <p:nvPr/>
        </p:nvSpPr>
        <p:spPr>
          <a:xfrm>
            <a:off x="2317950" y="1691950"/>
            <a:ext cx="947400" cy="981300"/>
          </a:xfrm>
          <a:prstGeom prst="rect">
            <a:avLst/>
          </a:prstGeom>
          <a:noFill/>
          <a:ln cap="flat" cmpd="sng" w="19050">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42" name="Google Shape;142;p20"/>
          <p:cNvSpPr/>
          <p:nvPr/>
        </p:nvSpPr>
        <p:spPr>
          <a:xfrm>
            <a:off x="5428725" y="981175"/>
            <a:ext cx="1295700" cy="289200"/>
          </a:xfrm>
          <a:prstGeom prst="roundRect">
            <a:avLst>
              <a:gd fmla="val 16667" name="adj"/>
            </a:avLst>
          </a:prstGeom>
          <a:noFill/>
          <a:ln cap="flat" cmpd="sng" w="19050">
            <a:solidFill>
              <a:srgbClr val="FCE5C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3F3F3"/>
                </a:solidFill>
                <a:latin typeface="Average"/>
                <a:ea typeface="Average"/>
                <a:cs typeface="Average"/>
                <a:sym typeface="Average"/>
              </a:rPr>
              <a:t>Launch</a:t>
            </a:r>
            <a:endParaRPr>
              <a:solidFill>
                <a:srgbClr val="F3F3F3"/>
              </a:solidFill>
              <a:latin typeface="Average"/>
              <a:ea typeface="Average"/>
              <a:cs typeface="Average"/>
              <a:sym typeface="Average"/>
            </a:endParaRPr>
          </a:p>
        </p:txBody>
      </p:sp>
      <p:sp>
        <p:nvSpPr>
          <p:cNvPr id="143" name="Google Shape;143;p20"/>
          <p:cNvSpPr/>
          <p:nvPr/>
        </p:nvSpPr>
        <p:spPr>
          <a:xfrm>
            <a:off x="5428750" y="1775025"/>
            <a:ext cx="1295700" cy="289200"/>
          </a:xfrm>
          <a:prstGeom prst="roundRect">
            <a:avLst>
              <a:gd fmla="val 16667" name="adj"/>
            </a:avLst>
          </a:prstGeom>
          <a:noFill/>
          <a:ln cap="flat" cmpd="sng" w="19050">
            <a:solidFill>
              <a:srgbClr val="FCE5C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3F3F3"/>
                </a:solidFill>
                <a:latin typeface="Average"/>
                <a:ea typeface="Average"/>
                <a:cs typeface="Average"/>
                <a:sym typeface="Average"/>
              </a:rPr>
              <a:t>Adopt Pet</a:t>
            </a:r>
            <a:endParaRPr>
              <a:solidFill>
                <a:srgbClr val="F3F3F3"/>
              </a:solidFill>
              <a:latin typeface="Average"/>
              <a:ea typeface="Average"/>
              <a:cs typeface="Average"/>
              <a:sym typeface="Average"/>
            </a:endParaRPr>
          </a:p>
        </p:txBody>
      </p:sp>
      <p:sp>
        <p:nvSpPr>
          <p:cNvPr id="144" name="Google Shape;144;p20"/>
          <p:cNvSpPr txBox="1"/>
          <p:nvPr/>
        </p:nvSpPr>
        <p:spPr>
          <a:xfrm>
            <a:off x="5428750" y="472825"/>
            <a:ext cx="1295700" cy="37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rgbClr val="F3F3F3"/>
                </a:solidFill>
                <a:latin typeface="Average"/>
                <a:ea typeface="Average"/>
                <a:cs typeface="Average"/>
                <a:sym typeface="Average"/>
              </a:rPr>
              <a:t>Intents</a:t>
            </a:r>
            <a:endParaRPr b="1">
              <a:solidFill>
                <a:srgbClr val="F3F3F3"/>
              </a:solidFill>
              <a:latin typeface="Average"/>
              <a:ea typeface="Average"/>
              <a:cs typeface="Average"/>
              <a:sym typeface="Average"/>
            </a:endParaRPr>
          </a:p>
        </p:txBody>
      </p:sp>
      <p:sp>
        <p:nvSpPr>
          <p:cNvPr id="145" name="Google Shape;145;p20"/>
          <p:cNvSpPr/>
          <p:nvPr/>
        </p:nvSpPr>
        <p:spPr>
          <a:xfrm>
            <a:off x="5428750" y="2149850"/>
            <a:ext cx="1295700" cy="289200"/>
          </a:xfrm>
          <a:prstGeom prst="roundRect">
            <a:avLst>
              <a:gd fmla="val 16667" name="adj"/>
            </a:avLst>
          </a:prstGeom>
          <a:noFill/>
          <a:ln cap="flat" cmpd="sng" w="19050">
            <a:solidFill>
              <a:srgbClr val="FCE5C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3F3F3"/>
                </a:solidFill>
                <a:latin typeface="Average"/>
                <a:ea typeface="Average"/>
                <a:cs typeface="Average"/>
                <a:sym typeface="Average"/>
              </a:rPr>
              <a:t>Feed</a:t>
            </a:r>
            <a:r>
              <a:rPr lang="en-GB">
                <a:solidFill>
                  <a:srgbClr val="F3F3F3"/>
                </a:solidFill>
                <a:latin typeface="Average"/>
                <a:ea typeface="Average"/>
                <a:cs typeface="Average"/>
                <a:sym typeface="Average"/>
              </a:rPr>
              <a:t> Pet</a:t>
            </a:r>
            <a:endParaRPr>
              <a:solidFill>
                <a:srgbClr val="F3F3F3"/>
              </a:solidFill>
              <a:latin typeface="Average"/>
              <a:ea typeface="Average"/>
              <a:cs typeface="Average"/>
              <a:sym typeface="Average"/>
            </a:endParaRPr>
          </a:p>
        </p:txBody>
      </p:sp>
      <p:sp>
        <p:nvSpPr>
          <p:cNvPr id="146" name="Google Shape;146;p20"/>
          <p:cNvSpPr/>
          <p:nvPr/>
        </p:nvSpPr>
        <p:spPr>
          <a:xfrm>
            <a:off x="5428725" y="1378100"/>
            <a:ext cx="1295700" cy="289200"/>
          </a:xfrm>
          <a:prstGeom prst="roundRect">
            <a:avLst>
              <a:gd fmla="val 16667" name="adj"/>
            </a:avLst>
          </a:prstGeom>
          <a:noFill/>
          <a:ln cap="flat" cmpd="sng" w="19050">
            <a:solidFill>
              <a:srgbClr val="FCE5C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3F3F3"/>
                </a:solidFill>
                <a:latin typeface="Average"/>
                <a:ea typeface="Average"/>
                <a:cs typeface="Average"/>
                <a:sym typeface="Average"/>
              </a:rPr>
              <a:t>Help</a:t>
            </a:r>
            <a:endParaRPr>
              <a:solidFill>
                <a:srgbClr val="F3F3F3"/>
              </a:solidFill>
              <a:latin typeface="Average"/>
              <a:ea typeface="Average"/>
              <a:cs typeface="Average"/>
              <a:sym typeface="Average"/>
            </a:endParaRPr>
          </a:p>
        </p:txBody>
      </p:sp>
      <p:sp>
        <p:nvSpPr>
          <p:cNvPr id="147" name="Google Shape;147;p20"/>
          <p:cNvSpPr/>
          <p:nvPr/>
        </p:nvSpPr>
        <p:spPr>
          <a:xfrm>
            <a:off x="5428725" y="2524675"/>
            <a:ext cx="1295700" cy="289200"/>
          </a:xfrm>
          <a:prstGeom prst="roundRect">
            <a:avLst>
              <a:gd fmla="val 16667" name="adj"/>
            </a:avLst>
          </a:prstGeom>
          <a:noFill/>
          <a:ln cap="flat" cmpd="sng" w="19050">
            <a:solidFill>
              <a:srgbClr val="FCE5C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3F3F3"/>
                </a:solidFill>
                <a:latin typeface="Average"/>
                <a:ea typeface="Average"/>
                <a:cs typeface="Average"/>
                <a:sym typeface="Average"/>
              </a:rPr>
              <a:t>Clean</a:t>
            </a:r>
            <a:r>
              <a:rPr lang="en-GB">
                <a:solidFill>
                  <a:srgbClr val="F3F3F3"/>
                </a:solidFill>
                <a:latin typeface="Average"/>
                <a:ea typeface="Average"/>
                <a:cs typeface="Average"/>
                <a:sym typeface="Average"/>
              </a:rPr>
              <a:t> Pet</a:t>
            </a:r>
            <a:endParaRPr>
              <a:solidFill>
                <a:srgbClr val="F3F3F3"/>
              </a:solidFill>
              <a:latin typeface="Average"/>
              <a:ea typeface="Average"/>
              <a:cs typeface="Average"/>
              <a:sym typeface="Average"/>
            </a:endParaRPr>
          </a:p>
        </p:txBody>
      </p:sp>
      <p:sp>
        <p:nvSpPr>
          <p:cNvPr id="148" name="Google Shape;148;p20"/>
          <p:cNvSpPr/>
          <p:nvPr/>
        </p:nvSpPr>
        <p:spPr>
          <a:xfrm>
            <a:off x="5428750" y="2899500"/>
            <a:ext cx="1295700" cy="289200"/>
          </a:xfrm>
          <a:prstGeom prst="roundRect">
            <a:avLst>
              <a:gd fmla="val 16667" name="adj"/>
            </a:avLst>
          </a:prstGeom>
          <a:noFill/>
          <a:ln cap="flat" cmpd="sng" w="19050">
            <a:solidFill>
              <a:srgbClr val="FCE5C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3F3F3"/>
                </a:solidFill>
                <a:latin typeface="Average"/>
                <a:ea typeface="Average"/>
                <a:cs typeface="Average"/>
                <a:sym typeface="Average"/>
              </a:rPr>
              <a:t>Describe</a:t>
            </a:r>
            <a:r>
              <a:rPr lang="en-GB">
                <a:solidFill>
                  <a:srgbClr val="F3F3F3"/>
                </a:solidFill>
                <a:latin typeface="Average"/>
                <a:ea typeface="Average"/>
                <a:cs typeface="Average"/>
                <a:sym typeface="Average"/>
              </a:rPr>
              <a:t> Pet</a:t>
            </a:r>
            <a:endParaRPr>
              <a:solidFill>
                <a:srgbClr val="F3F3F3"/>
              </a:solidFill>
              <a:latin typeface="Average"/>
              <a:ea typeface="Average"/>
              <a:cs typeface="Average"/>
              <a:sym typeface="Average"/>
            </a:endParaRPr>
          </a:p>
        </p:txBody>
      </p:sp>
      <p:sp>
        <p:nvSpPr>
          <p:cNvPr id="149" name="Google Shape;149;p20"/>
          <p:cNvSpPr/>
          <p:nvPr/>
        </p:nvSpPr>
        <p:spPr>
          <a:xfrm>
            <a:off x="5428725" y="3274325"/>
            <a:ext cx="1295700" cy="289200"/>
          </a:xfrm>
          <a:prstGeom prst="roundRect">
            <a:avLst>
              <a:gd fmla="val 16667" name="adj"/>
            </a:avLst>
          </a:prstGeom>
          <a:noFill/>
          <a:ln cap="flat" cmpd="sng" w="19050">
            <a:solidFill>
              <a:srgbClr val="FCE5C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3F3F3"/>
                </a:solidFill>
                <a:latin typeface="Average"/>
                <a:ea typeface="Average"/>
                <a:cs typeface="Average"/>
                <a:sym typeface="Average"/>
              </a:rPr>
              <a:t>Pet Status</a:t>
            </a:r>
            <a:endParaRPr>
              <a:solidFill>
                <a:srgbClr val="F3F3F3"/>
              </a:solidFill>
              <a:latin typeface="Average"/>
              <a:ea typeface="Average"/>
              <a:cs typeface="Average"/>
              <a:sym typeface="Average"/>
            </a:endParaRPr>
          </a:p>
        </p:txBody>
      </p:sp>
      <p:sp>
        <p:nvSpPr>
          <p:cNvPr id="150" name="Google Shape;150;p20"/>
          <p:cNvSpPr/>
          <p:nvPr/>
        </p:nvSpPr>
        <p:spPr>
          <a:xfrm>
            <a:off x="5428750" y="3649150"/>
            <a:ext cx="1295700" cy="289200"/>
          </a:xfrm>
          <a:prstGeom prst="roundRect">
            <a:avLst>
              <a:gd fmla="val 16667" name="adj"/>
            </a:avLst>
          </a:prstGeom>
          <a:solidFill>
            <a:srgbClr val="01A77E"/>
          </a:solidFill>
          <a:ln cap="flat" cmpd="sng" w="19050">
            <a:solidFill>
              <a:srgbClr val="01A77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3F3F3"/>
                </a:solidFill>
                <a:latin typeface="Average"/>
                <a:ea typeface="Average"/>
                <a:cs typeface="Average"/>
                <a:sym typeface="Average"/>
              </a:rPr>
              <a:t>Catch All</a:t>
            </a:r>
            <a:endParaRPr>
              <a:solidFill>
                <a:srgbClr val="F3F3F3"/>
              </a:solidFill>
              <a:latin typeface="Average"/>
              <a:ea typeface="Average"/>
              <a:cs typeface="Average"/>
              <a:sym typeface="Average"/>
            </a:endParaRPr>
          </a:p>
        </p:txBody>
      </p:sp>
      <p:sp>
        <p:nvSpPr>
          <p:cNvPr id="151" name="Google Shape;151;p20"/>
          <p:cNvSpPr/>
          <p:nvPr/>
        </p:nvSpPr>
        <p:spPr>
          <a:xfrm>
            <a:off x="5428725" y="4023975"/>
            <a:ext cx="1295700" cy="289200"/>
          </a:xfrm>
          <a:prstGeom prst="roundRect">
            <a:avLst>
              <a:gd fmla="val 16667" name="adj"/>
            </a:avLst>
          </a:prstGeom>
          <a:noFill/>
          <a:ln cap="flat" cmpd="sng" w="19050">
            <a:solidFill>
              <a:srgbClr val="FCE5C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3F3F3"/>
                </a:solidFill>
                <a:latin typeface="Average"/>
                <a:ea typeface="Average"/>
                <a:cs typeface="Average"/>
                <a:sym typeface="Average"/>
              </a:rPr>
              <a:t>Cancel / Stop</a:t>
            </a:r>
            <a:endParaRPr>
              <a:solidFill>
                <a:srgbClr val="F3F3F3"/>
              </a:solidFill>
              <a:latin typeface="Average"/>
              <a:ea typeface="Average"/>
              <a:cs typeface="Average"/>
              <a:sym typeface="Average"/>
            </a:endParaRPr>
          </a:p>
        </p:txBody>
      </p:sp>
      <p:sp>
        <p:nvSpPr>
          <p:cNvPr id="152" name="Google Shape;152;p20"/>
          <p:cNvSpPr/>
          <p:nvPr/>
        </p:nvSpPr>
        <p:spPr>
          <a:xfrm>
            <a:off x="5428725" y="4398800"/>
            <a:ext cx="1295700" cy="289200"/>
          </a:xfrm>
          <a:prstGeom prst="roundRect">
            <a:avLst>
              <a:gd fmla="val 16667" name="adj"/>
            </a:avLst>
          </a:prstGeom>
          <a:noFill/>
          <a:ln cap="flat" cmpd="sng" w="19050">
            <a:solidFill>
              <a:srgbClr val="FCE5C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3F3F3"/>
                </a:solidFill>
                <a:latin typeface="Average"/>
                <a:ea typeface="Average"/>
                <a:cs typeface="Average"/>
                <a:sym typeface="Average"/>
              </a:rPr>
              <a:t>Ended</a:t>
            </a:r>
            <a:endParaRPr>
              <a:solidFill>
                <a:srgbClr val="F3F3F3"/>
              </a:solidFill>
              <a:latin typeface="Average"/>
              <a:ea typeface="Average"/>
              <a:cs typeface="Average"/>
              <a:sym typeface="Average"/>
            </a:endParaRPr>
          </a:p>
        </p:txBody>
      </p:sp>
      <p:cxnSp>
        <p:nvCxnSpPr>
          <p:cNvPr id="153" name="Google Shape;153;p20"/>
          <p:cNvCxnSpPr/>
          <p:nvPr/>
        </p:nvCxnSpPr>
        <p:spPr>
          <a:xfrm>
            <a:off x="5178525" y="1050950"/>
            <a:ext cx="0" cy="3564300"/>
          </a:xfrm>
          <a:prstGeom prst="straightConnector1">
            <a:avLst/>
          </a:prstGeom>
          <a:noFill/>
          <a:ln cap="flat" cmpd="sng" w="38100">
            <a:solidFill>
              <a:srgbClr val="F3F3F3"/>
            </a:solidFill>
            <a:prstDash val="solid"/>
            <a:round/>
            <a:headEnd len="med" w="med" type="oval"/>
            <a:tailEnd len="med" w="med" type="triangle"/>
          </a:ln>
        </p:spPr>
      </p:cxnSp>
      <p:sp>
        <p:nvSpPr>
          <p:cNvPr id="154" name="Google Shape;154;p20"/>
          <p:cNvSpPr/>
          <p:nvPr/>
        </p:nvSpPr>
        <p:spPr>
          <a:xfrm>
            <a:off x="7516950" y="2523188"/>
            <a:ext cx="1144800" cy="2892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3F3F3"/>
                </a:solidFill>
                <a:latin typeface="Average"/>
                <a:ea typeface="Average"/>
                <a:cs typeface="Average"/>
                <a:sym typeface="Average"/>
              </a:rPr>
              <a:t>…</a:t>
            </a:r>
            <a:endParaRPr>
              <a:solidFill>
                <a:srgbClr val="F3F3F3"/>
              </a:solidFill>
              <a:latin typeface="Average"/>
              <a:ea typeface="Average"/>
              <a:cs typeface="Average"/>
              <a:sym typeface="Average"/>
            </a:endParaRPr>
          </a:p>
        </p:txBody>
      </p:sp>
      <p:sp>
        <p:nvSpPr>
          <p:cNvPr id="155" name="Google Shape;155;p20"/>
          <p:cNvSpPr txBox="1"/>
          <p:nvPr/>
        </p:nvSpPr>
        <p:spPr>
          <a:xfrm>
            <a:off x="7441500" y="472825"/>
            <a:ext cx="1295700" cy="37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rgbClr val="F3F3F3"/>
                </a:solidFill>
                <a:latin typeface="Average"/>
                <a:ea typeface="Average"/>
                <a:cs typeface="Average"/>
                <a:sym typeface="Average"/>
              </a:rPr>
              <a:t>Handlers</a:t>
            </a:r>
            <a:endParaRPr b="1">
              <a:solidFill>
                <a:srgbClr val="F3F3F3"/>
              </a:solidFill>
              <a:latin typeface="Average"/>
              <a:ea typeface="Average"/>
              <a:cs typeface="Average"/>
              <a:sym typeface="Average"/>
            </a:endParaRPr>
          </a:p>
        </p:txBody>
      </p:sp>
      <p:cxnSp>
        <p:nvCxnSpPr>
          <p:cNvPr id="156" name="Google Shape;156;p20"/>
          <p:cNvCxnSpPr/>
          <p:nvPr/>
        </p:nvCxnSpPr>
        <p:spPr>
          <a:xfrm>
            <a:off x="7013825" y="1125775"/>
            <a:ext cx="0" cy="3422700"/>
          </a:xfrm>
          <a:prstGeom prst="straightConnector1">
            <a:avLst/>
          </a:prstGeom>
          <a:noFill/>
          <a:ln cap="flat" cmpd="sng" w="19050">
            <a:solidFill>
              <a:srgbClr val="F3F3F3"/>
            </a:solidFill>
            <a:prstDash val="solid"/>
            <a:round/>
            <a:headEnd len="med" w="med" type="none"/>
            <a:tailEnd len="med" w="med" type="none"/>
          </a:ln>
        </p:spPr>
      </p:cxnSp>
      <p:cxnSp>
        <p:nvCxnSpPr>
          <p:cNvPr id="157" name="Google Shape;157;p20"/>
          <p:cNvCxnSpPr/>
          <p:nvPr/>
        </p:nvCxnSpPr>
        <p:spPr>
          <a:xfrm rot="10800000">
            <a:off x="6908525" y="4543400"/>
            <a:ext cx="210600" cy="0"/>
          </a:xfrm>
          <a:prstGeom prst="straightConnector1">
            <a:avLst/>
          </a:prstGeom>
          <a:noFill/>
          <a:ln cap="flat" cmpd="sng" w="19050">
            <a:solidFill>
              <a:srgbClr val="F3F3F3"/>
            </a:solidFill>
            <a:prstDash val="solid"/>
            <a:round/>
            <a:headEnd len="med" w="med" type="none"/>
            <a:tailEnd len="med" w="med" type="none"/>
          </a:ln>
        </p:spPr>
      </p:cxnSp>
      <p:cxnSp>
        <p:nvCxnSpPr>
          <p:cNvPr id="158" name="Google Shape;158;p20"/>
          <p:cNvCxnSpPr/>
          <p:nvPr/>
        </p:nvCxnSpPr>
        <p:spPr>
          <a:xfrm rot="10800000">
            <a:off x="6908525" y="1125775"/>
            <a:ext cx="210600" cy="0"/>
          </a:xfrm>
          <a:prstGeom prst="straightConnector1">
            <a:avLst/>
          </a:prstGeom>
          <a:noFill/>
          <a:ln cap="flat" cmpd="sng" w="19050">
            <a:solidFill>
              <a:srgbClr val="F3F3F3"/>
            </a:solidFill>
            <a:prstDash val="solid"/>
            <a:round/>
            <a:headEnd len="med" w="med" type="none"/>
            <a:tailEnd len="med" w="med" type="none"/>
          </a:ln>
        </p:spPr>
      </p:cxnSp>
      <p:cxnSp>
        <p:nvCxnSpPr>
          <p:cNvPr id="159" name="Google Shape;159;p20"/>
          <p:cNvCxnSpPr/>
          <p:nvPr/>
        </p:nvCxnSpPr>
        <p:spPr>
          <a:xfrm rot="10800000">
            <a:off x="7013950" y="2669225"/>
            <a:ext cx="392700" cy="0"/>
          </a:xfrm>
          <a:prstGeom prst="straightConnector1">
            <a:avLst/>
          </a:prstGeom>
          <a:noFill/>
          <a:ln cap="flat" cmpd="sng" w="19050">
            <a:solidFill>
              <a:srgbClr val="F3F3F3"/>
            </a:solidFill>
            <a:prstDash val="solid"/>
            <a:round/>
            <a:headEnd len="med" w="med" type="none"/>
            <a:tailEnd len="med" w="med" type="none"/>
          </a:ln>
        </p:spPr>
      </p:cxnSp>
      <p:sp>
        <p:nvSpPr>
          <p:cNvPr id="160" name="Google Shape;160;p20"/>
          <p:cNvSpPr/>
          <p:nvPr/>
        </p:nvSpPr>
        <p:spPr>
          <a:xfrm>
            <a:off x="7516950" y="2148363"/>
            <a:ext cx="1144800" cy="2892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3F3F3"/>
                </a:solidFill>
                <a:latin typeface="Average"/>
                <a:ea typeface="Average"/>
                <a:cs typeface="Average"/>
                <a:sym typeface="Average"/>
              </a:rPr>
              <a:t>…</a:t>
            </a:r>
            <a:endParaRPr>
              <a:solidFill>
                <a:srgbClr val="F3F3F3"/>
              </a:solidFill>
              <a:latin typeface="Average"/>
              <a:ea typeface="Average"/>
              <a:cs typeface="Average"/>
              <a:sym typeface="Average"/>
            </a:endParaRPr>
          </a:p>
        </p:txBody>
      </p:sp>
      <p:sp>
        <p:nvSpPr>
          <p:cNvPr id="161" name="Google Shape;161;p20"/>
          <p:cNvSpPr/>
          <p:nvPr/>
        </p:nvSpPr>
        <p:spPr>
          <a:xfrm>
            <a:off x="7516950" y="1773538"/>
            <a:ext cx="1144800" cy="2892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3F3F3"/>
                </a:solidFill>
                <a:latin typeface="Average"/>
                <a:ea typeface="Average"/>
                <a:cs typeface="Average"/>
                <a:sym typeface="Average"/>
              </a:rPr>
              <a:t>…</a:t>
            </a:r>
            <a:endParaRPr>
              <a:solidFill>
                <a:srgbClr val="F3F3F3"/>
              </a:solidFill>
              <a:latin typeface="Average"/>
              <a:ea typeface="Average"/>
              <a:cs typeface="Average"/>
              <a:sym typeface="Average"/>
            </a:endParaRPr>
          </a:p>
        </p:txBody>
      </p:sp>
      <p:sp>
        <p:nvSpPr>
          <p:cNvPr id="162" name="Google Shape;162;p20"/>
          <p:cNvSpPr/>
          <p:nvPr/>
        </p:nvSpPr>
        <p:spPr>
          <a:xfrm>
            <a:off x="7516950" y="1376613"/>
            <a:ext cx="1144800" cy="2892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3F3F3"/>
                </a:solidFill>
                <a:latin typeface="Average"/>
                <a:ea typeface="Average"/>
                <a:cs typeface="Average"/>
                <a:sym typeface="Average"/>
              </a:rPr>
              <a:t>…</a:t>
            </a:r>
            <a:endParaRPr>
              <a:solidFill>
                <a:srgbClr val="F3F3F3"/>
              </a:solidFill>
              <a:latin typeface="Average"/>
              <a:ea typeface="Average"/>
              <a:cs typeface="Average"/>
              <a:sym typeface="Average"/>
            </a:endParaRPr>
          </a:p>
        </p:txBody>
      </p:sp>
      <p:sp>
        <p:nvSpPr>
          <p:cNvPr id="163" name="Google Shape;163;p20"/>
          <p:cNvSpPr/>
          <p:nvPr/>
        </p:nvSpPr>
        <p:spPr>
          <a:xfrm>
            <a:off x="7516950" y="979688"/>
            <a:ext cx="1144800" cy="2892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3F3F3"/>
                </a:solidFill>
                <a:latin typeface="Average"/>
                <a:ea typeface="Average"/>
                <a:cs typeface="Average"/>
                <a:sym typeface="Average"/>
              </a:rPr>
              <a:t>…</a:t>
            </a:r>
            <a:endParaRPr>
              <a:solidFill>
                <a:srgbClr val="F3F3F3"/>
              </a:solidFill>
              <a:latin typeface="Average"/>
              <a:ea typeface="Average"/>
              <a:cs typeface="Average"/>
              <a:sym typeface="Average"/>
            </a:endParaRPr>
          </a:p>
        </p:txBody>
      </p:sp>
      <p:sp>
        <p:nvSpPr>
          <p:cNvPr id="164" name="Google Shape;164;p20"/>
          <p:cNvSpPr/>
          <p:nvPr/>
        </p:nvSpPr>
        <p:spPr>
          <a:xfrm>
            <a:off x="7516950" y="4397313"/>
            <a:ext cx="1144800" cy="2892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3F3F3"/>
                </a:solidFill>
                <a:latin typeface="Average"/>
                <a:ea typeface="Average"/>
                <a:cs typeface="Average"/>
                <a:sym typeface="Average"/>
              </a:rPr>
              <a:t>…</a:t>
            </a:r>
            <a:endParaRPr>
              <a:solidFill>
                <a:srgbClr val="F3F3F3"/>
              </a:solidFill>
              <a:latin typeface="Average"/>
              <a:ea typeface="Average"/>
              <a:cs typeface="Average"/>
              <a:sym typeface="Average"/>
            </a:endParaRPr>
          </a:p>
        </p:txBody>
      </p:sp>
      <p:sp>
        <p:nvSpPr>
          <p:cNvPr id="165" name="Google Shape;165;p20"/>
          <p:cNvSpPr/>
          <p:nvPr/>
        </p:nvSpPr>
        <p:spPr>
          <a:xfrm>
            <a:off x="7516950" y="4044588"/>
            <a:ext cx="1144800" cy="2892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3F3F3"/>
                </a:solidFill>
                <a:latin typeface="Average"/>
                <a:ea typeface="Average"/>
                <a:cs typeface="Average"/>
                <a:sym typeface="Average"/>
              </a:rPr>
              <a:t>…</a:t>
            </a:r>
            <a:endParaRPr>
              <a:solidFill>
                <a:srgbClr val="F3F3F3"/>
              </a:solidFill>
              <a:latin typeface="Average"/>
              <a:ea typeface="Average"/>
              <a:cs typeface="Average"/>
              <a:sym typeface="Average"/>
            </a:endParaRPr>
          </a:p>
        </p:txBody>
      </p:sp>
      <p:sp>
        <p:nvSpPr>
          <p:cNvPr id="166" name="Google Shape;166;p20"/>
          <p:cNvSpPr/>
          <p:nvPr/>
        </p:nvSpPr>
        <p:spPr>
          <a:xfrm>
            <a:off x="7516950" y="3669763"/>
            <a:ext cx="1144800" cy="289200"/>
          </a:xfrm>
          <a:prstGeom prst="roundRect">
            <a:avLst>
              <a:gd fmla="val 16667" name="adj"/>
            </a:avLst>
          </a:prstGeom>
          <a:solidFill>
            <a:srgbClr val="01A77E"/>
          </a:solidFill>
          <a:ln cap="flat" cmpd="sng" w="19050">
            <a:solidFill>
              <a:srgbClr val="01A77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3F3F3"/>
                </a:solidFill>
                <a:latin typeface="Average"/>
                <a:ea typeface="Average"/>
                <a:cs typeface="Average"/>
                <a:sym typeface="Average"/>
              </a:rPr>
              <a:t>OpenAI</a:t>
            </a:r>
            <a:endParaRPr>
              <a:solidFill>
                <a:srgbClr val="F3F3F3"/>
              </a:solidFill>
              <a:latin typeface="Average"/>
              <a:ea typeface="Average"/>
              <a:cs typeface="Average"/>
              <a:sym typeface="Average"/>
            </a:endParaRPr>
          </a:p>
        </p:txBody>
      </p:sp>
      <p:sp>
        <p:nvSpPr>
          <p:cNvPr id="167" name="Google Shape;167;p20"/>
          <p:cNvSpPr/>
          <p:nvPr/>
        </p:nvSpPr>
        <p:spPr>
          <a:xfrm>
            <a:off x="7516950" y="3294938"/>
            <a:ext cx="1144800" cy="2892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3F3F3"/>
                </a:solidFill>
                <a:latin typeface="Average"/>
                <a:ea typeface="Average"/>
                <a:cs typeface="Average"/>
                <a:sym typeface="Average"/>
              </a:rPr>
              <a:t>…</a:t>
            </a:r>
            <a:endParaRPr>
              <a:solidFill>
                <a:srgbClr val="F3F3F3"/>
              </a:solidFill>
              <a:latin typeface="Average"/>
              <a:ea typeface="Average"/>
              <a:cs typeface="Average"/>
              <a:sym typeface="Average"/>
            </a:endParaRPr>
          </a:p>
        </p:txBody>
      </p:sp>
      <p:sp>
        <p:nvSpPr>
          <p:cNvPr id="168" name="Google Shape;168;p20"/>
          <p:cNvSpPr/>
          <p:nvPr/>
        </p:nvSpPr>
        <p:spPr>
          <a:xfrm>
            <a:off x="7516950" y="2898013"/>
            <a:ext cx="1144800" cy="2892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3F3F3"/>
                </a:solidFill>
                <a:latin typeface="Average"/>
                <a:ea typeface="Average"/>
                <a:cs typeface="Average"/>
                <a:sym typeface="Average"/>
              </a:rPr>
              <a:t>…</a:t>
            </a:r>
            <a:endParaRPr>
              <a:solidFill>
                <a:srgbClr val="F3F3F3"/>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1"/>
          <p:cNvSpPr txBox="1"/>
          <p:nvPr>
            <p:ph type="title"/>
          </p:nvPr>
        </p:nvSpPr>
        <p:spPr>
          <a:xfrm>
            <a:off x="2798100" y="2856000"/>
            <a:ext cx="3547800" cy="670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OpenAI Curated Response</a:t>
            </a:r>
            <a:endParaRPr/>
          </a:p>
        </p:txBody>
      </p:sp>
      <p:sp>
        <p:nvSpPr>
          <p:cNvPr id="174" name="Google Shape;174;p21"/>
          <p:cNvSpPr txBox="1"/>
          <p:nvPr>
            <p:ph type="title"/>
          </p:nvPr>
        </p:nvSpPr>
        <p:spPr>
          <a:xfrm>
            <a:off x="2842350" y="1677900"/>
            <a:ext cx="3459300" cy="117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6000"/>
              <a:t>Live Demo</a:t>
            </a:r>
            <a:endParaRPr sz="6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