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aac631f25_1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aac631f25_1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aac631f25_1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aac631f25_1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aac631f25_1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aac631f25_1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aac631f25_1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aac631f25_1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caac631f25_1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caac631f25_1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aac631f25_1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aac631f25_1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a4b5c09f2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a4b5c09f2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a4b5c09f2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a4b5c09f2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a4b5c09f2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a4b5c09f2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aac631f2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aac631f2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aac631f2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aac631f2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aac631f2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aac631f2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45300"/>
            <a:ext cx="8520600" cy="3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Premium Fuel Products Proposal For Euro Truck</a:t>
            </a:r>
            <a:endParaRPr sz="5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Optimum Point 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792847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050" y="1620275"/>
            <a:ext cx="695325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Year Proposal Plan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The Pilot Phase (year 1 -2 ) </a:t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Replace</a:t>
            </a:r>
            <a:r>
              <a:rPr lang="en"/>
              <a:t> a fraction of the conventional </a:t>
            </a:r>
            <a:r>
              <a:rPr lang="en"/>
              <a:t>products</a:t>
            </a:r>
            <a:r>
              <a:rPr lang="en"/>
              <a:t> with </a:t>
            </a:r>
            <a:r>
              <a:rPr lang="en"/>
              <a:t>premium products.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The Expansion Stage (Year 2-3)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Expansion of premium product usage to a larger portion of Euro Trucks' fleet.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The Optimization phase (year 5)</a:t>
            </a:r>
            <a:br>
              <a:rPr b="1" lang="en" u="sng"/>
            </a:br>
            <a:br>
              <a:rPr lang="en"/>
            </a:br>
            <a:r>
              <a:rPr lang="en"/>
              <a:t>Full-scale implementation of premium fuels and lubricants across Euro Trucks' entire fleet.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Fine-tuning of operations to maximize efficiency and sustainability.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25" y="85725"/>
            <a:ext cx="8343900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we are? 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Euro Truck is a logistics company that majors in goods and services delivery across Europe via their numerous and outstanding trucks.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trucks are fuel powered. This has made Euro Truck one of the major client of Propel Forward Petrol Fuels.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fuel products are not sustainable over a long period of time, because of the emissions they produce.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727650" y="1337150"/>
            <a:ext cx="7688700" cy="29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The Objective of this project would be to Propose a new deal highlighting the financial, operational, and sustainability benefits of high grading their energy portfolio.</a:t>
            </a:r>
            <a:br>
              <a:rPr lang="en" sz="1800"/>
            </a:br>
            <a:br>
              <a:rPr lang="en" sz="1800"/>
            </a:br>
            <a:r>
              <a:rPr lang="en" sz="1800"/>
              <a:t>It would also include a  5-year plan to help Euro Truck on their decarbonisation journey.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588550" y="1496050"/>
            <a:ext cx="7688700" cy="17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729375" y="320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Euro Truck 2022 in pictures | Products volumes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4823175" y="1237725"/>
            <a:ext cx="3594900" cy="31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</a:t>
            </a:r>
            <a:r>
              <a:rPr lang="en"/>
              <a:t>Doughnut</a:t>
            </a:r>
            <a:r>
              <a:rPr lang="en"/>
              <a:t> chart of the total volume of product consumed by Euro truck in 2022.</a:t>
            </a:r>
            <a:br>
              <a:rPr lang="en"/>
            </a:br>
            <a:br>
              <a:rPr lang="en"/>
            </a:br>
            <a:r>
              <a:rPr lang="en"/>
              <a:t>Lubricants made up 6.92%, while </a:t>
            </a:r>
            <a:r>
              <a:rPr lang="en"/>
              <a:t>diesel</a:t>
            </a:r>
            <a:r>
              <a:rPr lang="en"/>
              <a:t> made up 93.08% of their portfolio.</a:t>
            </a:r>
            <a:br>
              <a:rPr lang="en"/>
            </a:br>
            <a:br>
              <a:rPr lang="en"/>
            </a:br>
            <a:r>
              <a:rPr lang="en"/>
              <a:t>Euro Truck is a big consumer of diesel. 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025" y="1127027"/>
            <a:ext cx="3594975" cy="362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 rotWithShape="1">
          <a:blip r:embed="rId3">
            <a:alphaModFix/>
          </a:blip>
          <a:srcRect b="12046" l="3857" r="26880" t="18644"/>
          <a:stretch/>
        </p:blipFill>
        <p:spPr>
          <a:xfrm>
            <a:off x="210325" y="818675"/>
            <a:ext cx="6467651" cy="409337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/>
        </p:nvSpPr>
        <p:spPr>
          <a:xfrm>
            <a:off x="1620200" y="154300"/>
            <a:ext cx="59472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Report of 2022 volume,sales and emissions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6742275" y="818625"/>
            <a:ext cx="2401800" cy="40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AutoNum type="arabicPeriod"/>
            </a:pPr>
            <a:r>
              <a:rPr lang="en" sz="900">
                <a:solidFill>
                  <a:schemeClr val="lt2"/>
                </a:solidFill>
              </a:rPr>
              <a:t>Relationship between sales and emissions are directly </a:t>
            </a:r>
            <a:r>
              <a:rPr lang="en" sz="900">
                <a:solidFill>
                  <a:schemeClr val="lt2"/>
                </a:solidFill>
              </a:rPr>
              <a:t>proportional</a:t>
            </a:r>
            <a:r>
              <a:rPr lang="en" sz="900">
                <a:solidFill>
                  <a:schemeClr val="lt2"/>
                </a:solidFill>
              </a:rPr>
              <a:t>.</a:t>
            </a:r>
            <a:endParaRPr sz="9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2227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Benefit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 rotWithShape="1">
          <a:blip r:embed="rId3">
            <a:alphaModFix/>
          </a:blip>
          <a:srcRect b="41793" l="6009" r="27443" t="29541"/>
          <a:stretch/>
        </p:blipFill>
        <p:spPr>
          <a:xfrm>
            <a:off x="322325" y="3133250"/>
            <a:ext cx="7892301" cy="191224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258900" y="535200"/>
            <a:ext cx="86262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</a:rPr>
              <a:t>Given the data provided we found out on </a:t>
            </a:r>
            <a:r>
              <a:rPr lang="en" sz="1300">
                <a:solidFill>
                  <a:schemeClr val="lt2"/>
                </a:solidFill>
              </a:rPr>
              <a:t>average, each truck would travel 30,000 KM a month. Therefore we worked out how much it would cost to run the trucks a month, by changing to different lubricants. 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</a:rPr>
              <a:t>1  Products that perform reliably, last longer, or offer superior functionality can increase customer satisfaction and potentially command a premium price point.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</a:rPr>
              <a:t>2 The money saved could be used for upskilling the workforce and enhancing productivity, innovation, and overall company capabilities.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</a:rPr>
              <a:t>3 Although the premium products are expensive, the long-term financial benefits outweigh the initial investment cost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</a:rPr>
              <a:t>4 Offering premium products can enhance Euro TrucK image and reputation. This can attract new customers foster stronger customer loyalty and increase sales.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</a:rPr>
              <a:t>5.Financial Reserves to help the company weather economic downturns or unexpected expenses.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75" y="1997400"/>
            <a:ext cx="2713199" cy="30521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/>
          <p:nvPr/>
        </p:nvSpPr>
        <p:spPr>
          <a:xfrm>
            <a:off x="430775" y="754375"/>
            <a:ext cx="80664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</a:rPr>
              <a:t>From the data provided, conventional lubricants have 0% fuel efficiency. </a:t>
            </a:r>
            <a:br>
              <a:rPr lang="en" sz="1000">
                <a:solidFill>
                  <a:schemeClr val="lt2"/>
                </a:solidFill>
              </a:rPr>
            </a:br>
            <a:r>
              <a:rPr lang="en" sz="1000">
                <a:solidFill>
                  <a:schemeClr val="lt2"/>
                </a:solidFill>
              </a:rPr>
              <a:t>Meaning that Euro Truck current Lubricant Portfolio is not making them save on Fuel (Diesel).</a:t>
            </a:r>
            <a:endParaRPr sz="10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</a:rPr>
              <a:t>*The plot below shows the fuel efficiency that Euro Truck would have if every of their conventional lubricants were to be replaced by their equivalent premium alternatives.* 1.There would be increase in productivity.2 Reduced oil frequency change 3. Extend the life span of the engines.4. Reduce repair costs due to high quality lubricant usage.</a:t>
            </a:r>
            <a:endParaRPr sz="10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</a:rPr>
              <a:t>T</a:t>
            </a:r>
            <a:endParaRPr sz="10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99" name="Google Shape;99;p20"/>
          <p:cNvSpPr txBox="1"/>
          <p:nvPr>
            <p:ph type="title"/>
          </p:nvPr>
        </p:nvSpPr>
        <p:spPr>
          <a:xfrm>
            <a:off x="567075" y="122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Operational Benefit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 rotWithShape="1">
          <a:blip r:embed="rId4">
            <a:alphaModFix/>
          </a:blip>
          <a:srcRect b="12539" l="4260" r="26802" t="40405"/>
          <a:stretch/>
        </p:blipFill>
        <p:spPr>
          <a:xfrm>
            <a:off x="2991800" y="1997400"/>
            <a:ext cx="5972751" cy="30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Sustainability Benefits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7700" y="179823"/>
            <a:ext cx="5140975" cy="48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/>
        </p:nvSpPr>
        <p:spPr>
          <a:xfrm>
            <a:off x="248600" y="1017725"/>
            <a:ext cx="3279000" cy="3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rabicPeriod"/>
            </a:pPr>
            <a:r>
              <a:rPr lang="en">
                <a:solidFill>
                  <a:schemeClr val="lt2"/>
                </a:solidFill>
              </a:rPr>
              <a:t>Reducing carbon emissions will significantly contribute to mitigating climate change by lessening the greenhouse effect.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rabicPeriod"/>
            </a:pPr>
            <a:r>
              <a:rPr lang="en">
                <a:solidFill>
                  <a:schemeClr val="lt2"/>
                </a:solidFill>
              </a:rPr>
              <a:t>Decreased carbon emissions lead to improved air quality, reducing pollution-related health issues and respiratory diseases.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rabicPeriod"/>
            </a:pPr>
            <a:r>
              <a:rPr lang="en">
                <a:solidFill>
                  <a:schemeClr val="lt2"/>
                </a:solidFill>
              </a:rPr>
              <a:t>Preservation of natural habitats and biodiversity through reduced environmental degradation.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rabicPeriod"/>
            </a:pPr>
            <a:r>
              <a:rPr lang="en">
                <a:solidFill>
                  <a:schemeClr val="lt2"/>
                </a:solidFill>
              </a:rPr>
              <a:t>Enhanced sustainability and resilience of ecosystems, ensuring a healthier planet for future generations.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