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8" r:id="rId4"/>
    <p:sldMasterId id="2147483665" r:id="rId5"/>
    <p:sldMasterId id="2147483672" r:id="rId6"/>
    <p:sldMasterId id="2147483680" r:id="rId7"/>
  </p:sldMasterIdLst>
  <p:notesMasterIdLst>
    <p:notesMasterId r:id="rId9"/>
  </p:notesMasterIdLst>
  <p:handoutMasterIdLst>
    <p:handoutMasterId r:id="rId21"/>
  </p:handoutMasterIdLst>
  <p:sldIdLst>
    <p:sldId id="257" r:id="rId8"/>
    <p:sldId id="3157" r:id="rId10"/>
    <p:sldId id="3224" r:id="rId11"/>
    <p:sldId id="3239" r:id="rId12"/>
    <p:sldId id="3228" r:id="rId13"/>
    <p:sldId id="3253" r:id="rId14"/>
    <p:sldId id="3223" r:id="rId15"/>
    <p:sldId id="3237" r:id="rId16"/>
    <p:sldId id="3234" r:id="rId17"/>
    <p:sldId id="3233" r:id="rId18"/>
    <p:sldId id="3222" r:id="rId19"/>
    <p:sldId id="322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azio Gallo" initials="O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D79"/>
    <a:srgbClr val="1F497D"/>
    <a:srgbClr val="ACCCF3"/>
    <a:srgbClr val="ABCBF2"/>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8" autoAdjust="0"/>
    <p:restoredTop sz="94660"/>
  </p:normalViewPr>
  <p:slideViewPr>
    <p:cSldViewPr snapToGrid="0">
      <p:cViewPr varScale="1">
        <p:scale>
          <a:sx n="105" d="100"/>
          <a:sy n="105" d="100"/>
        </p:scale>
        <p:origin x="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0B9A3-A5EA-4248-9236-D977FCC07755}"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DB7A-E090-49C3-B71F-1804DAA062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2" name="Shape 22"/>
          <p:cNvSpPr>
            <a:spLocks noGrp="1"/>
          </p:cNvSpPr>
          <p:nvPr>
            <p:ph type="title" hasCustomPrompt="1"/>
          </p:nvPr>
        </p:nvSpPr>
        <p:spPr>
          <a:prstGeom prst="rect">
            <a:avLst/>
          </a:prstGeom>
        </p:spPr>
        <p:txBody>
          <a:bodyPr/>
          <a:lstStyle/>
          <a:p>
            <a:r>
              <a:t>Title Text</a:t>
            </a:r>
          </a:p>
        </p:txBody>
      </p:sp>
      <p:sp>
        <p:nvSpPr>
          <p:cNvPr id="23" name="Shape 23"/>
          <p:cNvSpPr>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9448800" y="0"/>
            <a:ext cx="2743200" cy="365125"/>
          </a:xfrm>
          <a:prstGeom prst="rect">
            <a:avLst/>
          </a:prstGeom>
        </p:spPr>
        <p:txBody>
          <a:bodyPr/>
          <a:lstStyle>
            <a:lvl1pPr algn="r">
              <a:defRPr/>
            </a:lvl1pPr>
          </a:lstStyle>
          <a:p>
            <a:fld id="{86CB4B4D-7CA3-9044-876B-883B54F8677D}" type="slidenum">
              <a:rPr lang="en-US" smtClean="0"/>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99" name="Image"/>
          <p:cNvSpPr>
            <a:spLocks noGrp="1"/>
          </p:cNvSpPr>
          <p:nvPr>
            <p:ph type="pic" sz="half" idx="13"/>
          </p:nvPr>
        </p:nvSpPr>
        <p:spPr>
          <a:xfrm>
            <a:off x="6750844" y="1401961"/>
            <a:ext cx="4702969" cy="5114479"/>
          </a:xfrm>
          <a:prstGeom prst="rect">
            <a:avLst/>
          </a:prstGeom>
          <a:ln w="9525">
            <a:round/>
          </a:ln>
        </p:spPr>
        <p:txBody>
          <a:bodyPr lIns="91439" tIns="45719" rIns="91439" bIns="45719" anchor="t">
            <a:noAutofit/>
          </a:bodyPr>
          <a:lstStyle/>
          <a:p/>
        </p:txBody>
      </p:sp>
      <p:sp>
        <p:nvSpPr>
          <p:cNvPr id="100" name="Texte du titre"/>
          <p:cNvSpPr txBox="1">
            <a:spLocks noGrp="1"/>
          </p:cNvSpPr>
          <p:nvPr>
            <p:ph type="title" hasCustomPrompt="1"/>
          </p:nvPr>
        </p:nvSpPr>
        <p:spPr>
          <a:prstGeom prst="rect">
            <a:avLst/>
          </a:prstGeom>
        </p:spPr>
        <p:txBody>
          <a:bodyPr/>
          <a:lstStyle/>
          <a:p>
            <a:r>
              <a:t>Texte du titre</a:t>
            </a:r>
          </a:p>
        </p:txBody>
      </p:sp>
      <p:sp>
        <p:nvSpPr>
          <p:cNvPr id="101" name="Texte niveau 1…"/>
          <p:cNvSpPr txBox="1">
            <a:spLocks noGrp="1"/>
          </p:cNvSpPr>
          <p:nvPr>
            <p:ph type="body" sz="half" idx="1" hasCustomPrompt="1"/>
          </p:nvPr>
        </p:nvSpPr>
        <p:spPr>
          <a:xfrm>
            <a:off x="738188" y="1946672"/>
            <a:ext cx="4822031" cy="4018359"/>
          </a:xfrm>
          <a:prstGeom prst="rect">
            <a:avLst/>
          </a:prstGeom>
        </p:spPr>
        <p:txBody>
          <a:bodyPr/>
          <a:lstStyle>
            <a:lvl1pPr>
              <a:spcBef>
                <a:spcPts val="1685"/>
              </a:spcBef>
              <a:buBlip>
                <a:blip r:embed="rId2"/>
              </a:buBlip>
            </a:lvl1pPr>
            <a:lvl2pPr>
              <a:spcBef>
                <a:spcPts val="1685"/>
              </a:spcBef>
              <a:buBlip>
                <a:blip r:embed="rId2"/>
              </a:buBlip>
            </a:lvl2pPr>
            <a:lvl3pPr>
              <a:spcBef>
                <a:spcPts val="1685"/>
              </a:spcBef>
              <a:buBlip>
                <a:blip r:embed="rId2"/>
              </a:buBlip>
            </a:lvl3pPr>
            <a:lvl4pPr>
              <a:spcBef>
                <a:spcPts val="1685"/>
              </a:spcBef>
              <a:buBlip>
                <a:blip r:embed="rId2"/>
              </a:buBlip>
            </a:lvl4pPr>
            <a:lvl5pPr>
              <a:spcBef>
                <a:spcPts val="1685"/>
              </a:spcBef>
              <a:buBlip>
                <a:blip r:embed="rId2"/>
              </a:buBlip>
            </a:lvl5pPr>
          </a:lstStyle>
          <a:p>
            <a:r>
              <a:t>Texte niveau 1</a:t>
            </a:r>
          </a:p>
          <a:p>
            <a:pPr lvl="1"/>
            <a:r>
              <a:t>Texte niveau 2</a:t>
            </a:r>
          </a:p>
          <a:p>
            <a:pPr lvl="2"/>
            <a:r>
              <a:t>Texte niveau 3</a:t>
            </a:r>
          </a:p>
          <a:p>
            <a:pPr lvl="3"/>
            <a:r>
              <a:t>Texte niveau 4</a:t>
            </a:r>
          </a:p>
          <a:p>
            <a:pPr lvl="4"/>
            <a:r>
              <a:t>Texte niveau 5</a:t>
            </a:r>
          </a:p>
        </p:txBody>
      </p:sp>
      <p:sp>
        <p:nvSpPr>
          <p:cNvPr id="102" name="Numéro de diapositive"/>
          <p:cNvSpPr txBox="1">
            <a:spLocks noGrp="1"/>
          </p:cNvSpPr>
          <p:nvPr>
            <p:ph type="sldNum" sz="quarter" idx="2"/>
          </p:nvPr>
        </p:nvSpPr>
        <p:spPr>
          <a:xfrm>
            <a:off x="11752706" y="6545461"/>
            <a:ext cx="292514" cy="21961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a:xfrm>
            <a:off x="601236" y="6207968"/>
            <a:ext cx="1418004" cy="457200"/>
          </a:xfrm>
          <a:prstGeom prst="rect">
            <a:avLst/>
          </a:prstGeom>
        </p:spPr>
        <p:txBody>
          <a:bodyPr vert="horz" wrap="square" lIns="91440" tIns="45720" rIns="91440" bIns="45720" numCol="1" anchor="t" anchorCtr="0" compatLnSpc="1"/>
          <a:lstStyle>
            <a:lvl1pPr>
              <a:defRPr/>
            </a:lvl1pPr>
          </a:lstStyle>
          <a:p>
            <a:pPr>
              <a:defRPr/>
            </a:pPr>
            <a:fld id="{CCB7F04E-2C23-4F0B-8F01-62F921AA4158}" type="slidenum">
              <a:rPr lang="en-US" altLang="pt-BR"/>
            </a:fld>
            <a:endParaRPr lang="en-US" altLang="pt-BR" dirty="0"/>
          </a:p>
        </p:txBody>
      </p:sp>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725"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r>
              <a:rPr lang="pt-BR" altLang="en-US" dirty="0"/>
              <a:t>Computer Vision - 2020/01</a:t>
            </a:r>
            <a:endParaRPr lang="en-US" altLang="en-US" dirty="0"/>
          </a:p>
        </p:txBody>
      </p:sp>
      <p:sp>
        <p:nvSpPr>
          <p:cNvPr id="8" name="Título 1"/>
          <p:cNvSpPr>
            <a:spLocks noGrp="1"/>
          </p:cNvSpPr>
          <p:nvPr>
            <p:ph type="title" hasCustomPrompt="1"/>
          </p:nvPr>
        </p:nvSpPr>
        <p:spPr>
          <a:xfrm>
            <a:off x="963247" y="2768950"/>
            <a:ext cx="10363200" cy="1362075"/>
          </a:xfrm>
        </p:spPr>
        <p:txBody>
          <a:bodyPr anchor="t"/>
          <a:lstStyle>
            <a:lvl1pPr algn="l">
              <a:defRPr sz="4925" b="1" cap="all">
                <a:solidFill>
                  <a:srgbClr val="CE1126"/>
                </a:solidFill>
                <a:effectLst>
                  <a:outerShdw blurRad="38100" dist="38100" dir="2700000" algn="tl">
                    <a:srgbClr val="000000">
                      <a:alpha val="43137"/>
                    </a:srgbClr>
                  </a:outerShdw>
                </a:effectLst>
              </a:defRPr>
            </a:lvl1pPr>
          </a:lstStyle>
          <a:p>
            <a:r>
              <a:rPr lang="pt-BR" dirty="0"/>
              <a:t>Clique para editar o estilo do título mestre</a:t>
            </a:r>
            <a:endParaRPr lang="pt-B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a:xfrm>
            <a:off x="609600" y="6356350"/>
            <a:ext cx="2844800" cy="365125"/>
          </a:xfrm>
        </p:spPr>
        <p:txBody>
          <a:bodyPr/>
          <a:lstStyle>
            <a:lvl1pPr>
              <a:defRPr/>
            </a:lvl1pPr>
          </a:lstStyle>
          <a:p>
            <a:pPr>
              <a:defRPr/>
            </a:pPr>
            <a:fld id="{2C0C1A4E-0D22-8144-AB2B-D0DBFA4D686D}" type="datetimeFigureOut">
              <a:rPr lang="en-US"/>
            </a:fld>
            <a:endParaRPr lang="en-US"/>
          </a:p>
        </p:txBody>
      </p:sp>
      <p:sp>
        <p:nvSpPr>
          <p:cNvPr id="4" name="Footer Placeholder 4"/>
          <p:cNvSpPr>
            <a:spLocks noGrp="1"/>
          </p:cNvSpPr>
          <p:nvPr>
            <p:ph type="ftr" sz="quarter" idx="11"/>
          </p:nvPr>
        </p:nvSpPr>
        <p:spPr>
          <a:xfrm>
            <a:off x="4165600" y="6356350"/>
            <a:ext cx="3860800" cy="365125"/>
          </a:xfr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0"/>
            <a:ext cx="2844800" cy="365125"/>
          </a:xfrm>
        </p:spPr>
        <p:txBody>
          <a:bodyPr/>
          <a:lstStyle>
            <a:lvl1pPr>
              <a:defRPr/>
            </a:lvl1pPr>
          </a:lstStyle>
          <a:p>
            <a:pPr>
              <a:defRPr/>
            </a:pPr>
            <a:fld id="{125125F4-5449-6341-BE37-874B47A6A19F}"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400"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endParaRPr lang="en-US" altLang="en-US" dirty="0"/>
          </a:p>
        </p:txBody>
      </p:sp>
      <p:sp>
        <p:nvSpPr>
          <p:cNvPr id="11" name="Rectangle 1"/>
          <p:cNvSpPr/>
          <p:nvPr userDrawn="1"/>
        </p:nvSpPr>
        <p:spPr>
          <a:xfrm>
            <a:off x="191135" y="219710"/>
            <a:ext cx="87630" cy="593725"/>
          </a:xfrm>
          <a:prstGeom prst="rect">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2" name="Straight Connector 11"/>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99" name="Image"/>
          <p:cNvSpPr>
            <a:spLocks noGrp="1"/>
          </p:cNvSpPr>
          <p:nvPr>
            <p:ph type="pic" sz="half" idx="13"/>
          </p:nvPr>
        </p:nvSpPr>
        <p:spPr>
          <a:xfrm>
            <a:off x="6750844" y="1401961"/>
            <a:ext cx="4702969" cy="5114479"/>
          </a:xfrm>
          <a:prstGeom prst="rect">
            <a:avLst/>
          </a:prstGeom>
          <a:ln w="9525">
            <a:round/>
          </a:ln>
        </p:spPr>
        <p:txBody>
          <a:bodyPr lIns="91439" tIns="45719" rIns="91439" bIns="45719" anchor="t">
            <a:noAutofit/>
          </a:bodyPr>
          <a:lstStyle/>
          <a:p/>
        </p:txBody>
      </p:sp>
      <p:sp>
        <p:nvSpPr>
          <p:cNvPr id="100" name="Texte du titre"/>
          <p:cNvSpPr txBox="1">
            <a:spLocks noGrp="1"/>
          </p:cNvSpPr>
          <p:nvPr>
            <p:ph type="title" hasCustomPrompt="1"/>
          </p:nvPr>
        </p:nvSpPr>
        <p:spPr>
          <a:prstGeom prst="rect">
            <a:avLst/>
          </a:prstGeom>
        </p:spPr>
        <p:txBody>
          <a:bodyPr/>
          <a:lstStyle/>
          <a:p>
            <a:r>
              <a:t>Texte du titre</a:t>
            </a:r>
          </a:p>
        </p:txBody>
      </p:sp>
      <p:sp>
        <p:nvSpPr>
          <p:cNvPr id="101" name="Texte niveau 1…"/>
          <p:cNvSpPr txBox="1">
            <a:spLocks noGrp="1"/>
          </p:cNvSpPr>
          <p:nvPr>
            <p:ph type="body" sz="half" idx="1" hasCustomPrompt="1"/>
          </p:nvPr>
        </p:nvSpPr>
        <p:spPr>
          <a:xfrm>
            <a:off x="738188" y="1946672"/>
            <a:ext cx="4822031" cy="4018359"/>
          </a:xfrm>
          <a:prstGeom prst="rect">
            <a:avLst/>
          </a:prstGeom>
        </p:spPr>
        <p:txBody>
          <a:bodyPr/>
          <a:lstStyle>
            <a:lvl1pPr>
              <a:spcBef>
                <a:spcPts val="1685"/>
              </a:spcBef>
              <a:buBlip>
                <a:blip r:embed="rId2"/>
              </a:buBlip>
            </a:lvl1pPr>
            <a:lvl2pPr>
              <a:spcBef>
                <a:spcPts val="1685"/>
              </a:spcBef>
              <a:buBlip>
                <a:blip r:embed="rId2"/>
              </a:buBlip>
            </a:lvl2pPr>
            <a:lvl3pPr>
              <a:spcBef>
                <a:spcPts val="1685"/>
              </a:spcBef>
              <a:buBlip>
                <a:blip r:embed="rId2"/>
              </a:buBlip>
            </a:lvl3pPr>
            <a:lvl4pPr>
              <a:spcBef>
                <a:spcPts val="1685"/>
              </a:spcBef>
              <a:buBlip>
                <a:blip r:embed="rId2"/>
              </a:buBlip>
            </a:lvl4pPr>
            <a:lvl5pPr>
              <a:spcBef>
                <a:spcPts val="1685"/>
              </a:spcBef>
              <a:buBlip>
                <a:blip r:embed="rId2"/>
              </a:buBlip>
            </a:lvl5pPr>
          </a:lstStyle>
          <a:p>
            <a:r>
              <a:t>Texte niveau 1</a:t>
            </a:r>
          </a:p>
          <a:p>
            <a:pPr lvl="1"/>
            <a:r>
              <a:t>Texte niveau 2</a:t>
            </a:r>
          </a:p>
          <a:p>
            <a:pPr lvl="2"/>
            <a:r>
              <a:t>Texte niveau 3</a:t>
            </a:r>
          </a:p>
          <a:p>
            <a:pPr lvl="3"/>
            <a:r>
              <a:t>Texte niveau 4</a:t>
            </a:r>
          </a:p>
          <a:p>
            <a:pPr lvl="4"/>
            <a:r>
              <a:t>Texte niveau 5</a:t>
            </a:r>
          </a:p>
        </p:txBody>
      </p:sp>
      <p:sp>
        <p:nvSpPr>
          <p:cNvPr id="102" name="Numéro de diapositive"/>
          <p:cNvSpPr txBox="1">
            <a:spLocks noGrp="1"/>
          </p:cNvSpPr>
          <p:nvPr>
            <p:ph type="sldNum" sz="quarter" idx="2"/>
          </p:nvPr>
        </p:nvSpPr>
        <p:spPr>
          <a:xfrm>
            <a:off x="11752706" y="6545461"/>
            <a:ext cx="292514" cy="21961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a:xfrm>
            <a:off x="601236" y="6207968"/>
            <a:ext cx="1418004" cy="457200"/>
          </a:xfrm>
          <a:prstGeom prst="rect">
            <a:avLst/>
          </a:prstGeom>
        </p:spPr>
        <p:txBody>
          <a:bodyPr vert="horz" wrap="square" lIns="91440" tIns="45720" rIns="91440" bIns="45720" numCol="1" anchor="t" anchorCtr="0" compatLnSpc="1"/>
          <a:lstStyle>
            <a:lvl1pPr>
              <a:defRPr/>
            </a:lvl1pPr>
          </a:lstStyle>
          <a:p>
            <a:pPr>
              <a:defRPr/>
            </a:pPr>
            <a:fld id="{CCB7F04E-2C23-4F0B-8F01-62F921AA4158}" type="slidenum">
              <a:rPr lang="en-US" altLang="pt-BR"/>
            </a:fld>
            <a:endParaRPr lang="en-US" altLang="pt-BR" dirty="0"/>
          </a:p>
        </p:txBody>
      </p:sp>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725"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r>
              <a:rPr lang="pt-BR" altLang="en-US" dirty="0"/>
              <a:t>Computer Vision - 2020/01</a:t>
            </a:r>
            <a:endParaRPr lang="en-US" altLang="en-US" dirty="0"/>
          </a:p>
        </p:txBody>
      </p:sp>
      <p:sp>
        <p:nvSpPr>
          <p:cNvPr id="8" name="Título 1"/>
          <p:cNvSpPr>
            <a:spLocks noGrp="1"/>
          </p:cNvSpPr>
          <p:nvPr>
            <p:ph type="title" hasCustomPrompt="1"/>
          </p:nvPr>
        </p:nvSpPr>
        <p:spPr>
          <a:xfrm>
            <a:off x="963247" y="2768950"/>
            <a:ext cx="10363200" cy="1362075"/>
          </a:xfrm>
        </p:spPr>
        <p:txBody>
          <a:bodyPr anchor="t"/>
          <a:lstStyle>
            <a:lvl1pPr algn="l">
              <a:defRPr sz="4925" b="1" cap="all">
                <a:solidFill>
                  <a:srgbClr val="CE1126"/>
                </a:solidFill>
                <a:effectLst>
                  <a:outerShdw blurRad="38100" dist="38100" dir="2700000" algn="tl">
                    <a:srgbClr val="000000">
                      <a:alpha val="43137"/>
                    </a:srgbClr>
                  </a:outerShdw>
                </a:effectLst>
              </a:defRPr>
            </a:lvl1pPr>
          </a:lstStyle>
          <a:p>
            <a:r>
              <a:rPr lang="pt-BR" dirty="0"/>
              <a:t>Clique para editar o estilo do título mestre</a:t>
            </a:r>
            <a:endParaRPr lang="pt-B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a:xfrm>
            <a:off x="609600" y="6356350"/>
            <a:ext cx="2844800" cy="365125"/>
          </a:xfrm>
        </p:spPr>
        <p:txBody>
          <a:bodyPr/>
          <a:lstStyle>
            <a:lvl1pPr>
              <a:defRPr/>
            </a:lvl1pPr>
          </a:lstStyle>
          <a:p>
            <a:pPr>
              <a:defRPr/>
            </a:pPr>
            <a:fld id="{2C0C1A4E-0D22-8144-AB2B-D0DBFA4D686D}" type="datetimeFigureOut">
              <a:rPr lang="en-US"/>
            </a:fld>
            <a:endParaRPr lang="en-US"/>
          </a:p>
        </p:txBody>
      </p:sp>
      <p:sp>
        <p:nvSpPr>
          <p:cNvPr id="4" name="Footer Placeholder 4"/>
          <p:cNvSpPr>
            <a:spLocks noGrp="1"/>
          </p:cNvSpPr>
          <p:nvPr>
            <p:ph type="ftr" sz="quarter" idx="11"/>
          </p:nvPr>
        </p:nvSpPr>
        <p:spPr>
          <a:xfrm>
            <a:off x="4165600" y="6356350"/>
            <a:ext cx="3860800" cy="365125"/>
          </a:xfr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0"/>
            <a:ext cx="2844800" cy="365125"/>
          </a:xfrm>
        </p:spPr>
        <p:txBody>
          <a:bodyPr/>
          <a:lstStyle>
            <a:lvl1pPr>
              <a:defRPr/>
            </a:lvl1pPr>
          </a:lstStyle>
          <a:p>
            <a:pPr>
              <a:defRPr/>
            </a:pPr>
            <a:fld id="{125125F4-5449-6341-BE37-874B47A6A19F}"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400"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endParaRPr lang="en-US" altLang="en-US" dirty="0"/>
          </a:p>
        </p:txBody>
      </p:sp>
      <p:sp>
        <p:nvSpPr>
          <p:cNvPr id="11" name="Rectangle 1"/>
          <p:cNvSpPr/>
          <p:nvPr userDrawn="1"/>
        </p:nvSpPr>
        <p:spPr>
          <a:xfrm>
            <a:off x="191135" y="219710"/>
            <a:ext cx="87630" cy="593725"/>
          </a:xfrm>
          <a:prstGeom prst="rect">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2" name="Straight Connector 11"/>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99" name="Image"/>
          <p:cNvSpPr>
            <a:spLocks noGrp="1"/>
          </p:cNvSpPr>
          <p:nvPr>
            <p:ph type="pic" sz="half" idx="13"/>
          </p:nvPr>
        </p:nvSpPr>
        <p:spPr>
          <a:xfrm>
            <a:off x="6750844" y="1401961"/>
            <a:ext cx="4702969" cy="5114479"/>
          </a:xfrm>
          <a:prstGeom prst="rect">
            <a:avLst/>
          </a:prstGeom>
          <a:ln w="9525">
            <a:round/>
          </a:ln>
        </p:spPr>
        <p:txBody>
          <a:bodyPr lIns="91439" tIns="45719" rIns="91439" bIns="45719" anchor="t">
            <a:noAutofit/>
          </a:bodyPr>
          <a:lstStyle/>
          <a:p/>
        </p:txBody>
      </p:sp>
      <p:sp>
        <p:nvSpPr>
          <p:cNvPr id="100" name="Texte du titre"/>
          <p:cNvSpPr txBox="1">
            <a:spLocks noGrp="1"/>
          </p:cNvSpPr>
          <p:nvPr>
            <p:ph type="title" hasCustomPrompt="1"/>
          </p:nvPr>
        </p:nvSpPr>
        <p:spPr>
          <a:prstGeom prst="rect">
            <a:avLst/>
          </a:prstGeom>
        </p:spPr>
        <p:txBody>
          <a:bodyPr/>
          <a:lstStyle/>
          <a:p>
            <a:r>
              <a:t>Texte du titre</a:t>
            </a:r>
          </a:p>
        </p:txBody>
      </p:sp>
      <p:sp>
        <p:nvSpPr>
          <p:cNvPr id="101" name="Texte niveau 1…"/>
          <p:cNvSpPr txBox="1">
            <a:spLocks noGrp="1"/>
          </p:cNvSpPr>
          <p:nvPr>
            <p:ph type="body" sz="half" idx="1" hasCustomPrompt="1"/>
          </p:nvPr>
        </p:nvSpPr>
        <p:spPr>
          <a:xfrm>
            <a:off x="738188" y="1946672"/>
            <a:ext cx="4822031" cy="4018359"/>
          </a:xfrm>
          <a:prstGeom prst="rect">
            <a:avLst/>
          </a:prstGeom>
        </p:spPr>
        <p:txBody>
          <a:bodyPr/>
          <a:lstStyle>
            <a:lvl1pPr>
              <a:spcBef>
                <a:spcPts val="1685"/>
              </a:spcBef>
              <a:buBlip>
                <a:blip r:embed="rId2"/>
              </a:buBlip>
            </a:lvl1pPr>
            <a:lvl2pPr>
              <a:spcBef>
                <a:spcPts val="1685"/>
              </a:spcBef>
              <a:buBlip>
                <a:blip r:embed="rId2"/>
              </a:buBlip>
            </a:lvl2pPr>
            <a:lvl3pPr>
              <a:spcBef>
                <a:spcPts val="1685"/>
              </a:spcBef>
              <a:buBlip>
                <a:blip r:embed="rId2"/>
              </a:buBlip>
            </a:lvl3pPr>
            <a:lvl4pPr>
              <a:spcBef>
                <a:spcPts val="1685"/>
              </a:spcBef>
              <a:buBlip>
                <a:blip r:embed="rId2"/>
              </a:buBlip>
            </a:lvl4pPr>
            <a:lvl5pPr>
              <a:spcBef>
                <a:spcPts val="1685"/>
              </a:spcBef>
              <a:buBlip>
                <a:blip r:embed="rId2"/>
              </a:buBlip>
            </a:lvl5pPr>
          </a:lstStyle>
          <a:p>
            <a:r>
              <a:t>Texte niveau 1</a:t>
            </a:r>
          </a:p>
          <a:p>
            <a:pPr lvl="1"/>
            <a:r>
              <a:t>Texte niveau 2</a:t>
            </a:r>
          </a:p>
          <a:p>
            <a:pPr lvl="2"/>
            <a:r>
              <a:t>Texte niveau 3</a:t>
            </a:r>
          </a:p>
          <a:p>
            <a:pPr lvl="3"/>
            <a:r>
              <a:t>Texte niveau 4</a:t>
            </a:r>
          </a:p>
          <a:p>
            <a:pPr lvl="4"/>
            <a:r>
              <a:t>Texte niveau 5</a:t>
            </a:r>
          </a:p>
        </p:txBody>
      </p:sp>
      <p:sp>
        <p:nvSpPr>
          <p:cNvPr id="102" name="Numéro de diapositive"/>
          <p:cNvSpPr txBox="1">
            <a:spLocks noGrp="1"/>
          </p:cNvSpPr>
          <p:nvPr>
            <p:ph type="sldNum" sz="quarter" idx="2"/>
          </p:nvPr>
        </p:nvSpPr>
        <p:spPr>
          <a:xfrm>
            <a:off x="11752706" y="6545461"/>
            <a:ext cx="292514" cy="21961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a:xfrm>
            <a:off x="601236" y="6207968"/>
            <a:ext cx="1418004" cy="457200"/>
          </a:xfrm>
          <a:prstGeom prst="rect">
            <a:avLst/>
          </a:prstGeom>
        </p:spPr>
        <p:txBody>
          <a:bodyPr vert="horz" wrap="square" lIns="91440" tIns="45720" rIns="91440" bIns="45720" numCol="1" anchor="t" anchorCtr="0" compatLnSpc="1"/>
          <a:lstStyle>
            <a:lvl1pPr>
              <a:defRPr/>
            </a:lvl1pPr>
          </a:lstStyle>
          <a:p>
            <a:pPr>
              <a:defRPr/>
            </a:pPr>
            <a:fld id="{CCB7F04E-2C23-4F0B-8F01-62F921AA4158}" type="slidenum">
              <a:rPr lang="en-US" altLang="pt-BR"/>
            </a:fld>
            <a:endParaRPr lang="en-US" altLang="pt-BR" dirty="0"/>
          </a:p>
        </p:txBody>
      </p:sp>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725"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r>
              <a:rPr lang="pt-BR" altLang="en-US" dirty="0"/>
              <a:t>Computer Vision - 2020/01</a:t>
            </a:r>
            <a:endParaRPr lang="en-US" altLang="en-US" dirty="0"/>
          </a:p>
        </p:txBody>
      </p:sp>
      <p:sp>
        <p:nvSpPr>
          <p:cNvPr id="8" name="Título 1"/>
          <p:cNvSpPr>
            <a:spLocks noGrp="1"/>
          </p:cNvSpPr>
          <p:nvPr>
            <p:ph type="title" hasCustomPrompt="1"/>
          </p:nvPr>
        </p:nvSpPr>
        <p:spPr>
          <a:xfrm>
            <a:off x="963247" y="2768950"/>
            <a:ext cx="10363200" cy="1362075"/>
          </a:xfrm>
        </p:spPr>
        <p:txBody>
          <a:bodyPr anchor="t"/>
          <a:lstStyle>
            <a:lvl1pPr algn="l">
              <a:defRPr sz="4925" b="1" cap="all">
                <a:solidFill>
                  <a:srgbClr val="CE1126"/>
                </a:solidFill>
                <a:effectLst>
                  <a:outerShdw blurRad="38100" dist="38100" dir="2700000" algn="tl">
                    <a:srgbClr val="000000">
                      <a:alpha val="43137"/>
                    </a:srgbClr>
                  </a:outerShdw>
                </a:effectLst>
              </a:defRPr>
            </a:lvl1pPr>
          </a:lstStyle>
          <a:p>
            <a:r>
              <a:rPr lang="pt-BR" dirty="0"/>
              <a:t>Clique para editar o estilo do título mestre</a:t>
            </a:r>
            <a:endParaRPr lang="pt-B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a:xfrm>
            <a:off x="609600" y="6356350"/>
            <a:ext cx="2844800" cy="365125"/>
          </a:xfrm>
        </p:spPr>
        <p:txBody>
          <a:bodyPr/>
          <a:lstStyle>
            <a:lvl1pPr>
              <a:defRPr/>
            </a:lvl1pPr>
          </a:lstStyle>
          <a:p>
            <a:pPr>
              <a:defRPr/>
            </a:pPr>
            <a:fld id="{2C0C1A4E-0D22-8144-AB2B-D0DBFA4D686D}" type="datetimeFigureOut">
              <a:rPr lang="en-US"/>
            </a:fld>
            <a:endParaRPr lang="en-US"/>
          </a:p>
        </p:txBody>
      </p:sp>
      <p:sp>
        <p:nvSpPr>
          <p:cNvPr id="4" name="Footer Placeholder 4"/>
          <p:cNvSpPr>
            <a:spLocks noGrp="1"/>
          </p:cNvSpPr>
          <p:nvPr>
            <p:ph type="ftr" sz="quarter" idx="11"/>
          </p:nvPr>
        </p:nvSpPr>
        <p:spPr>
          <a:xfrm>
            <a:off x="4165600" y="6356350"/>
            <a:ext cx="3860800" cy="365125"/>
          </a:xfr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0"/>
            <a:ext cx="2844800" cy="365125"/>
          </a:xfrm>
        </p:spPr>
        <p:txBody>
          <a:bodyPr/>
          <a:lstStyle>
            <a:lvl1pPr>
              <a:defRPr/>
            </a:lvl1pPr>
          </a:lstStyle>
          <a:p>
            <a:pPr>
              <a:defRPr/>
            </a:pPr>
            <a:fld id="{125125F4-5449-6341-BE37-874B47A6A19F}"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400"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endParaRPr lang="en-US" altLang="en-US" dirty="0"/>
          </a:p>
        </p:txBody>
      </p:sp>
      <p:sp>
        <p:nvSpPr>
          <p:cNvPr id="11" name="Rectangle 1"/>
          <p:cNvSpPr/>
          <p:nvPr userDrawn="1"/>
        </p:nvSpPr>
        <p:spPr>
          <a:xfrm>
            <a:off x="191135" y="219710"/>
            <a:ext cx="87630" cy="593725"/>
          </a:xfrm>
          <a:prstGeom prst="rect">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2" name="Straight Connector 11"/>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10363200" cy="838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914400" y="914400"/>
            <a:ext cx="508000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914400"/>
            <a:ext cx="5080000" cy="2552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619500"/>
            <a:ext cx="5080000" cy="2552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1028"/>
          <p:cNvSpPr>
            <a:spLocks noGrp="1" noChangeArrowheads="1"/>
          </p:cNvSpPr>
          <p:nvPr>
            <p:ph type="dt" sz="half" idx="10"/>
          </p:nvPr>
        </p:nvSpPr>
        <p:spPr>
          <a:xfrm>
            <a:off x="914400" y="6248400"/>
            <a:ext cx="2540000" cy="457200"/>
          </a:xfrm>
        </p:spPr>
        <p:txBody>
          <a:bodyPr/>
          <a:lstStyle>
            <a:lvl1pPr>
              <a:defRPr/>
            </a:lvl1pPr>
          </a:lstStyle>
          <a:p>
            <a:pPr>
              <a:defRPr/>
            </a:pPr>
            <a:endParaRPr lang="en-US"/>
          </a:p>
        </p:txBody>
      </p:sp>
      <p:sp>
        <p:nvSpPr>
          <p:cNvPr id="7" name="Rectangle 1029"/>
          <p:cNvSpPr>
            <a:spLocks noGrp="1" noChangeArrowheads="1"/>
          </p:cNvSpPr>
          <p:nvPr>
            <p:ph type="ftr" sz="quarter" idx="11"/>
          </p:nvPr>
        </p:nvSpPr>
        <p:spPr>
          <a:xfrm>
            <a:off x="4165600" y="6248400"/>
            <a:ext cx="3860800" cy="457200"/>
          </a:xfrm>
        </p:spPr>
        <p:txBody>
          <a:bodyPr/>
          <a:lstStyle>
            <a:lvl1pPr>
              <a:defRPr/>
            </a:lvl1pPr>
          </a:lstStyle>
          <a:p>
            <a:pPr>
              <a:defRPr/>
            </a:pPr>
            <a:endParaRPr lang="en-US"/>
          </a:p>
        </p:txBody>
      </p:sp>
      <p:sp>
        <p:nvSpPr>
          <p:cNvPr id="8" name="Rectangle 1030"/>
          <p:cNvSpPr>
            <a:spLocks noGrp="1" noChangeArrowheads="1"/>
          </p:cNvSpPr>
          <p:nvPr>
            <p:ph type="sldNum" sz="quarter" idx="12"/>
          </p:nvPr>
        </p:nvSpPr>
        <p:spPr>
          <a:xfrm>
            <a:off x="8737600" y="6248400"/>
            <a:ext cx="2540000" cy="457200"/>
          </a:xfrm>
        </p:spPr>
        <p:txBody>
          <a:bodyPr/>
          <a:lstStyle>
            <a:lvl1pPr>
              <a:defRPr/>
            </a:lvl1pPr>
          </a:lstStyle>
          <a:p>
            <a:pPr>
              <a:defRPr/>
            </a:pPr>
            <a:fld id="{D4FAD76C-ADF5-4843-8DFF-0EE3066C1FF8}"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99" name="Image"/>
          <p:cNvSpPr>
            <a:spLocks noGrp="1"/>
          </p:cNvSpPr>
          <p:nvPr>
            <p:ph type="pic" sz="half" idx="13"/>
          </p:nvPr>
        </p:nvSpPr>
        <p:spPr>
          <a:xfrm>
            <a:off x="6750844" y="1401961"/>
            <a:ext cx="4702969" cy="5114479"/>
          </a:xfrm>
          <a:prstGeom prst="rect">
            <a:avLst/>
          </a:prstGeom>
          <a:ln w="9525">
            <a:round/>
          </a:ln>
        </p:spPr>
        <p:txBody>
          <a:bodyPr lIns="91439" tIns="45719" rIns="91439" bIns="45719" anchor="t">
            <a:noAutofit/>
          </a:bodyPr>
          <a:lstStyle/>
          <a:p/>
        </p:txBody>
      </p:sp>
      <p:sp>
        <p:nvSpPr>
          <p:cNvPr id="100" name="Texte du titre"/>
          <p:cNvSpPr txBox="1">
            <a:spLocks noGrp="1"/>
          </p:cNvSpPr>
          <p:nvPr>
            <p:ph type="title" hasCustomPrompt="1"/>
          </p:nvPr>
        </p:nvSpPr>
        <p:spPr>
          <a:prstGeom prst="rect">
            <a:avLst/>
          </a:prstGeom>
        </p:spPr>
        <p:txBody>
          <a:bodyPr/>
          <a:lstStyle/>
          <a:p>
            <a:r>
              <a:t>Texte du titre</a:t>
            </a:r>
          </a:p>
        </p:txBody>
      </p:sp>
      <p:sp>
        <p:nvSpPr>
          <p:cNvPr id="101" name="Texte niveau 1…"/>
          <p:cNvSpPr txBox="1">
            <a:spLocks noGrp="1"/>
          </p:cNvSpPr>
          <p:nvPr>
            <p:ph type="body" sz="half" idx="1" hasCustomPrompt="1"/>
          </p:nvPr>
        </p:nvSpPr>
        <p:spPr>
          <a:xfrm>
            <a:off x="738188" y="1946672"/>
            <a:ext cx="4822031" cy="4018359"/>
          </a:xfrm>
          <a:prstGeom prst="rect">
            <a:avLst/>
          </a:prstGeom>
        </p:spPr>
        <p:txBody>
          <a:bodyPr/>
          <a:lstStyle>
            <a:lvl1pPr>
              <a:spcBef>
                <a:spcPts val="1685"/>
              </a:spcBef>
              <a:buBlip>
                <a:blip r:embed="rId2"/>
              </a:buBlip>
            </a:lvl1pPr>
            <a:lvl2pPr>
              <a:spcBef>
                <a:spcPts val="1685"/>
              </a:spcBef>
              <a:buBlip>
                <a:blip r:embed="rId2"/>
              </a:buBlip>
            </a:lvl2pPr>
            <a:lvl3pPr>
              <a:spcBef>
                <a:spcPts val="1685"/>
              </a:spcBef>
              <a:buBlip>
                <a:blip r:embed="rId2"/>
              </a:buBlip>
            </a:lvl3pPr>
            <a:lvl4pPr>
              <a:spcBef>
                <a:spcPts val="1685"/>
              </a:spcBef>
              <a:buBlip>
                <a:blip r:embed="rId2"/>
              </a:buBlip>
            </a:lvl4pPr>
            <a:lvl5pPr>
              <a:spcBef>
                <a:spcPts val="1685"/>
              </a:spcBef>
              <a:buBlip>
                <a:blip r:embed="rId2"/>
              </a:buBlip>
            </a:lvl5pPr>
          </a:lstStyle>
          <a:p>
            <a:r>
              <a:t>Texte niveau 1</a:t>
            </a:r>
          </a:p>
          <a:p>
            <a:pPr lvl="1"/>
            <a:r>
              <a:t>Texte niveau 2</a:t>
            </a:r>
          </a:p>
          <a:p>
            <a:pPr lvl="2"/>
            <a:r>
              <a:t>Texte niveau 3</a:t>
            </a:r>
          </a:p>
          <a:p>
            <a:pPr lvl="3"/>
            <a:r>
              <a:t>Texte niveau 4</a:t>
            </a:r>
          </a:p>
          <a:p>
            <a:pPr lvl="4"/>
            <a:r>
              <a:t>Texte niveau 5</a:t>
            </a:r>
          </a:p>
        </p:txBody>
      </p:sp>
      <p:sp>
        <p:nvSpPr>
          <p:cNvPr id="102" name="Numéro de diapositive"/>
          <p:cNvSpPr txBox="1">
            <a:spLocks noGrp="1"/>
          </p:cNvSpPr>
          <p:nvPr>
            <p:ph type="sldNum" sz="quarter" idx="2"/>
          </p:nvPr>
        </p:nvSpPr>
        <p:spPr>
          <a:xfrm>
            <a:off x="11752706" y="6545461"/>
            <a:ext cx="292514" cy="21961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a:xfrm>
            <a:off x="601236" y="6207968"/>
            <a:ext cx="1418004" cy="457200"/>
          </a:xfrm>
          <a:prstGeom prst="rect">
            <a:avLst/>
          </a:prstGeom>
        </p:spPr>
        <p:txBody>
          <a:bodyPr vert="horz" wrap="square" lIns="91440" tIns="45720" rIns="91440" bIns="45720" numCol="1" anchor="t" anchorCtr="0" compatLnSpc="1"/>
          <a:lstStyle>
            <a:lvl1pPr>
              <a:defRPr/>
            </a:lvl1pPr>
          </a:lstStyle>
          <a:p>
            <a:pPr>
              <a:defRPr/>
            </a:pPr>
            <a:fld id="{CCB7F04E-2C23-4F0B-8F01-62F921AA4158}" type="slidenum">
              <a:rPr lang="en-US" altLang="pt-BR"/>
            </a:fld>
            <a:endParaRPr lang="en-US" altLang="pt-BR" dirty="0"/>
          </a:p>
        </p:txBody>
      </p:sp>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725"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r>
              <a:rPr lang="pt-BR" altLang="en-US" dirty="0"/>
              <a:t>Computer Vision - 2020/01</a:t>
            </a:r>
            <a:endParaRPr lang="en-US" altLang="en-US" dirty="0"/>
          </a:p>
        </p:txBody>
      </p:sp>
      <p:sp>
        <p:nvSpPr>
          <p:cNvPr id="8" name="Título 1"/>
          <p:cNvSpPr>
            <a:spLocks noGrp="1"/>
          </p:cNvSpPr>
          <p:nvPr>
            <p:ph type="title" hasCustomPrompt="1"/>
          </p:nvPr>
        </p:nvSpPr>
        <p:spPr>
          <a:xfrm>
            <a:off x="963247" y="2768950"/>
            <a:ext cx="10363200" cy="1362075"/>
          </a:xfrm>
        </p:spPr>
        <p:txBody>
          <a:bodyPr anchor="t"/>
          <a:lstStyle>
            <a:lvl1pPr algn="l">
              <a:defRPr sz="4925" b="1" cap="all">
                <a:solidFill>
                  <a:srgbClr val="CE1126"/>
                </a:solidFill>
                <a:effectLst>
                  <a:outerShdw blurRad="38100" dist="38100" dir="2700000" algn="tl">
                    <a:srgbClr val="000000">
                      <a:alpha val="43137"/>
                    </a:srgbClr>
                  </a:outerShdw>
                </a:effectLst>
              </a:defRPr>
            </a:lvl1pPr>
          </a:lstStyle>
          <a:p>
            <a:r>
              <a:rPr lang="pt-BR" dirty="0"/>
              <a:t>Clique para editar o estilo do título mestre</a:t>
            </a:r>
            <a:endParaRPr lang="pt-B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a:xfrm>
            <a:off x="609600" y="6356350"/>
            <a:ext cx="2844800" cy="365125"/>
          </a:xfrm>
        </p:spPr>
        <p:txBody>
          <a:bodyPr/>
          <a:lstStyle>
            <a:lvl1pPr>
              <a:defRPr/>
            </a:lvl1pPr>
          </a:lstStyle>
          <a:p>
            <a:pPr>
              <a:defRPr/>
            </a:pPr>
            <a:fld id="{2C0C1A4E-0D22-8144-AB2B-D0DBFA4D686D}" type="datetimeFigureOut">
              <a:rPr lang="en-US"/>
            </a:fld>
            <a:endParaRPr lang="en-US"/>
          </a:p>
        </p:txBody>
      </p:sp>
      <p:sp>
        <p:nvSpPr>
          <p:cNvPr id="4" name="Footer Placeholder 4"/>
          <p:cNvSpPr>
            <a:spLocks noGrp="1"/>
          </p:cNvSpPr>
          <p:nvPr>
            <p:ph type="ftr" sz="quarter" idx="11"/>
          </p:nvPr>
        </p:nvSpPr>
        <p:spPr>
          <a:xfrm>
            <a:off x="4165600" y="6356350"/>
            <a:ext cx="3860800" cy="365125"/>
          </a:xfr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0"/>
            <a:ext cx="2844800" cy="365125"/>
          </a:xfrm>
        </p:spPr>
        <p:txBody>
          <a:bodyPr/>
          <a:lstStyle>
            <a:lvl1pPr>
              <a:defRPr/>
            </a:lvl1pPr>
          </a:lstStyle>
          <a:p>
            <a:pPr>
              <a:defRPr/>
            </a:pPr>
            <a:fld id="{125125F4-5449-6341-BE37-874B47A6A19F}"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400"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endParaRPr lang="en-US" altLang="en-US" dirty="0"/>
          </a:p>
        </p:txBody>
      </p:sp>
      <p:sp>
        <p:nvSpPr>
          <p:cNvPr id="11" name="Rectangle 1"/>
          <p:cNvSpPr/>
          <p:nvPr userDrawn="1"/>
        </p:nvSpPr>
        <p:spPr>
          <a:xfrm>
            <a:off x="191135" y="219710"/>
            <a:ext cx="87630" cy="593725"/>
          </a:xfrm>
          <a:prstGeom prst="rect">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2" name="Straight Connector 11"/>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10363200" cy="8382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914400" y="914400"/>
            <a:ext cx="508000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914400"/>
            <a:ext cx="5080000" cy="2552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619500"/>
            <a:ext cx="5080000" cy="2552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1028"/>
          <p:cNvSpPr>
            <a:spLocks noGrp="1" noChangeArrowheads="1"/>
          </p:cNvSpPr>
          <p:nvPr>
            <p:ph type="dt" sz="half" idx="10"/>
          </p:nvPr>
        </p:nvSpPr>
        <p:spPr>
          <a:xfrm>
            <a:off x="914400" y="6248400"/>
            <a:ext cx="2540000" cy="457200"/>
          </a:xfrm>
        </p:spPr>
        <p:txBody>
          <a:bodyPr/>
          <a:lstStyle>
            <a:lvl1pPr>
              <a:defRPr/>
            </a:lvl1pPr>
          </a:lstStyle>
          <a:p>
            <a:pPr>
              <a:defRPr/>
            </a:pPr>
            <a:endParaRPr lang="en-US"/>
          </a:p>
        </p:txBody>
      </p:sp>
      <p:sp>
        <p:nvSpPr>
          <p:cNvPr id="7" name="Rectangle 1029"/>
          <p:cNvSpPr>
            <a:spLocks noGrp="1" noChangeArrowheads="1"/>
          </p:cNvSpPr>
          <p:nvPr>
            <p:ph type="ftr" sz="quarter" idx="11"/>
          </p:nvPr>
        </p:nvSpPr>
        <p:spPr>
          <a:xfrm>
            <a:off x="4165600" y="6248400"/>
            <a:ext cx="3860800" cy="457200"/>
          </a:xfrm>
        </p:spPr>
        <p:txBody>
          <a:bodyPr/>
          <a:lstStyle>
            <a:lvl1pPr>
              <a:defRPr/>
            </a:lvl1pPr>
          </a:lstStyle>
          <a:p>
            <a:pPr>
              <a:defRPr/>
            </a:pPr>
            <a:endParaRPr lang="en-US"/>
          </a:p>
        </p:txBody>
      </p:sp>
      <p:sp>
        <p:nvSpPr>
          <p:cNvPr id="8" name="Rectangle 1030"/>
          <p:cNvSpPr>
            <a:spLocks noGrp="1" noChangeArrowheads="1"/>
          </p:cNvSpPr>
          <p:nvPr>
            <p:ph type="sldNum" sz="quarter" idx="12"/>
          </p:nvPr>
        </p:nvSpPr>
        <p:spPr>
          <a:xfrm>
            <a:off x="8737600" y="6248400"/>
            <a:ext cx="2540000" cy="457200"/>
          </a:xfrm>
        </p:spPr>
        <p:txBody>
          <a:bodyPr/>
          <a:lstStyle>
            <a:lvl1pPr>
              <a:defRPr/>
            </a:lvl1pPr>
          </a:lstStyle>
          <a:p>
            <a:pPr>
              <a:defRPr/>
            </a:pPr>
            <a:fld id="{D4FAD76C-ADF5-4843-8DFF-0EE3066C1FF8}"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432435" y="325755"/>
            <a:ext cx="10515600" cy="48831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600" b="0">
                <a:solidFill>
                  <a:schemeClr val="accent1">
                    <a:lumMod val="75000"/>
                  </a:schemeClr>
                </a:solidFill>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 name="Rectangle 1"/>
          <p:cNvSpPr/>
          <p:nvPr userDrawn="1"/>
        </p:nvSpPr>
        <p:spPr>
          <a:xfrm>
            <a:off x="207645" y="220345"/>
            <a:ext cx="87630" cy="5937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cxnSp>
        <p:nvCxnSpPr>
          <p:cNvPr id="4" name="Straight Connector 3"/>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idx="1"/>
          </p:nvPr>
        </p:nvSpPr>
        <p:spPr>
          <a:xfrm>
            <a:off x="207645" y="1253490"/>
            <a:ext cx="11557635" cy="5102225"/>
          </a:xfrm>
          <a:prstGeom prst="rect">
            <a:avLst/>
          </a:prstGeom>
        </p:spPr>
        <p:txBody>
          <a:bodyPr vert="horz" lIns="91440" tIns="45720" rIns="91440" bIns="45720" rtlCol="0">
            <a:normAutofit/>
          </a:bodyPr>
          <a:lstStyle>
            <a:lvl1pPr>
              <a:defRPr>
                <a:latin typeface="Calibri" panose="020F0302020204030204" charset="0"/>
                <a:cs typeface="Calibri" panose="020F0302020204030204" charset="0"/>
              </a:defRPr>
            </a:lvl1pPr>
            <a:lvl2pPr>
              <a:defRPr>
                <a:latin typeface="Calibri" panose="020F0302020204030204" charset="0"/>
                <a:cs typeface="Calibri" panose="020F0302020204030204" charset="0"/>
              </a:defRPr>
            </a:lvl2pPr>
            <a:lvl3pPr>
              <a:defRPr>
                <a:latin typeface="Calibri" panose="020F0302020204030204" charset="0"/>
                <a:cs typeface="Calibri" panose="020F0302020204030204" charset="0"/>
              </a:defRPr>
            </a:lvl3pPr>
            <a:lvl4pPr>
              <a:defRPr>
                <a:latin typeface="Calibri" panose="020F0302020204030204" charset="0"/>
                <a:cs typeface="Calibri" panose="020F0302020204030204" charset="0"/>
              </a:defRPr>
            </a:lvl4pPr>
            <a:lvl5pPr>
              <a:defRPr>
                <a:latin typeface="Calibri" panose="020F0302020204030204" charset="0"/>
                <a:cs typeface="Calibri" panose="020F030202020403020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re, puces et photo">
    <p:spTree>
      <p:nvGrpSpPr>
        <p:cNvPr id="1" name=""/>
        <p:cNvGrpSpPr/>
        <p:nvPr/>
      </p:nvGrpSpPr>
      <p:grpSpPr>
        <a:xfrm>
          <a:off x="0" y="0"/>
          <a:ext cx="0" cy="0"/>
          <a:chOff x="0" y="0"/>
          <a:chExt cx="0" cy="0"/>
        </a:xfrm>
      </p:grpSpPr>
      <p:sp>
        <p:nvSpPr>
          <p:cNvPr id="99" name="Image"/>
          <p:cNvSpPr>
            <a:spLocks noGrp="1"/>
          </p:cNvSpPr>
          <p:nvPr>
            <p:ph type="pic" sz="half" idx="13"/>
          </p:nvPr>
        </p:nvSpPr>
        <p:spPr>
          <a:xfrm>
            <a:off x="6750844" y="1401961"/>
            <a:ext cx="4702969" cy="5114479"/>
          </a:xfrm>
          <a:prstGeom prst="rect">
            <a:avLst/>
          </a:prstGeom>
          <a:ln w="9525">
            <a:round/>
          </a:ln>
        </p:spPr>
        <p:txBody>
          <a:bodyPr lIns="91439" tIns="45719" rIns="91439" bIns="45719" anchor="t">
            <a:noAutofit/>
          </a:bodyPr>
          <a:lstStyle/>
          <a:p/>
        </p:txBody>
      </p:sp>
      <p:sp>
        <p:nvSpPr>
          <p:cNvPr id="100" name="Texte du titre"/>
          <p:cNvSpPr txBox="1">
            <a:spLocks noGrp="1"/>
          </p:cNvSpPr>
          <p:nvPr>
            <p:ph type="title" hasCustomPrompt="1"/>
          </p:nvPr>
        </p:nvSpPr>
        <p:spPr>
          <a:prstGeom prst="rect">
            <a:avLst/>
          </a:prstGeom>
        </p:spPr>
        <p:txBody>
          <a:bodyPr/>
          <a:lstStyle/>
          <a:p>
            <a:r>
              <a:t>Texte du titre</a:t>
            </a:r>
          </a:p>
        </p:txBody>
      </p:sp>
      <p:sp>
        <p:nvSpPr>
          <p:cNvPr id="101" name="Texte niveau 1…"/>
          <p:cNvSpPr txBox="1">
            <a:spLocks noGrp="1"/>
          </p:cNvSpPr>
          <p:nvPr>
            <p:ph type="body" sz="half" idx="1" hasCustomPrompt="1"/>
          </p:nvPr>
        </p:nvSpPr>
        <p:spPr>
          <a:xfrm>
            <a:off x="738188" y="1946672"/>
            <a:ext cx="4822031" cy="4018359"/>
          </a:xfrm>
          <a:prstGeom prst="rect">
            <a:avLst/>
          </a:prstGeom>
        </p:spPr>
        <p:txBody>
          <a:bodyPr/>
          <a:lstStyle>
            <a:lvl1pPr>
              <a:spcBef>
                <a:spcPts val="1685"/>
              </a:spcBef>
              <a:buBlip>
                <a:blip r:embed="rId2"/>
              </a:buBlip>
            </a:lvl1pPr>
            <a:lvl2pPr>
              <a:spcBef>
                <a:spcPts val="1685"/>
              </a:spcBef>
              <a:buBlip>
                <a:blip r:embed="rId2"/>
              </a:buBlip>
            </a:lvl2pPr>
            <a:lvl3pPr>
              <a:spcBef>
                <a:spcPts val="1685"/>
              </a:spcBef>
              <a:buBlip>
                <a:blip r:embed="rId2"/>
              </a:buBlip>
            </a:lvl3pPr>
            <a:lvl4pPr>
              <a:spcBef>
                <a:spcPts val="1685"/>
              </a:spcBef>
              <a:buBlip>
                <a:blip r:embed="rId2"/>
              </a:buBlip>
            </a:lvl4pPr>
            <a:lvl5pPr>
              <a:spcBef>
                <a:spcPts val="1685"/>
              </a:spcBef>
              <a:buBlip>
                <a:blip r:embed="rId2"/>
              </a:buBlip>
            </a:lvl5pPr>
          </a:lstStyle>
          <a:p>
            <a:r>
              <a:t>Texte niveau 1</a:t>
            </a:r>
          </a:p>
          <a:p>
            <a:pPr lvl="1"/>
            <a:r>
              <a:t>Texte niveau 2</a:t>
            </a:r>
          </a:p>
          <a:p>
            <a:pPr lvl="2"/>
            <a:r>
              <a:t>Texte niveau 3</a:t>
            </a:r>
          </a:p>
          <a:p>
            <a:pPr lvl="3"/>
            <a:r>
              <a:t>Texte niveau 4</a:t>
            </a:r>
          </a:p>
          <a:p>
            <a:pPr lvl="4"/>
            <a:r>
              <a:t>Texte niveau 5</a:t>
            </a:r>
          </a:p>
        </p:txBody>
      </p:sp>
      <p:sp>
        <p:nvSpPr>
          <p:cNvPr id="102" name="Numéro de diapositive"/>
          <p:cNvSpPr txBox="1">
            <a:spLocks noGrp="1"/>
          </p:cNvSpPr>
          <p:nvPr>
            <p:ph type="sldNum" sz="quarter" idx="2"/>
          </p:nvPr>
        </p:nvSpPr>
        <p:spPr>
          <a:xfrm>
            <a:off x="11752706" y="6545461"/>
            <a:ext cx="292514" cy="219616"/>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4" name="Rectangle 7"/>
          <p:cNvSpPr>
            <a:spLocks noGrp="1" noChangeArrowheads="1"/>
          </p:cNvSpPr>
          <p:nvPr>
            <p:ph type="sldNum" sz="quarter" idx="4"/>
          </p:nvPr>
        </p:nvSpPr>
        <p:spPr>
          <a:xfrm>
            <a:off x="601236" y="6207968"/>
            <a:ext cx="1418004" cy="457200"/>
          </a:xfrm>
          <a:prstGeom prst="rect">
            <a:avLst/>
          </a:prstGeom>
        </p:spPr>
        <p:txBody>
          <a:bodyPr vert="horz" wrap="square" lIns="91440" tIns="45720" rIns="91440" bIns="45720" numCol="1" anchor="t" anchorCtr="0" compatLnSpc="1"/>
          <a:lstStyle>
            <a:lvl1pPr>
              <a:defRPr/>
            </a:lvl1pPr>
          </a:lstStyle>
          <a:p>
            <a:pPr>
              <a:defRPr/>
            </a:pPr>
            <a:fld id="{CCB7F04E-2C23-4F0B-8F01-62F921AA4158}" type="slidenum">
              <a:rPr lang="en-US" altLang="pt-BR"/>
            </a:fld>
            <a:endParaRPr lang="en-US" altLang="pt-BR" dirty="0"/>
          </a:p>
        </p:txBody>
      </p:sp>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725"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r>
              <a:rPr lang="pt-BR" altLang="en-US" dirty="0"/>
              <a:t>Computer Vision - 2020/01</a:t>
            </a:r>
            <a:endParaRPr lang="en-US" altLang="en-US" dirty="0"/>
          </a:p>
        </p:txBody>
      </p:sp>
      <p:sp>
        <p:nvSpPr>
          <p:cNvPr id="8" name="Título 1"/>
          <p:cNvSpPr>
            <a:spLocks noGrp="1"/>
          </p:cNvSpPr>
          <p:nvPr>
            <p:ph type="title" hasCustomPrompt="1"/>
          </p:nvPr>
        </p:nvSpPr>
        <p:spPr>
          <a:xfrm>
            <a:off x="963247" y="2768950"/>
            <a:ext cx="10363200" cy="1362075"/>
          </a:xfrm>
        </p:spPr>
        <p:txBody>
          <a:bodyPr anchor="t"/>
          <a:lstStyle>
            <a:lvl1pPr algn="l">
              <a:defRPr sz="4925" b="1" cap="all">
                <a:solidFill>
                  <a:srgbClr val="CE1126"/>
                </a:solidFill>
                <a:effectLst>
                  <a:outerShdw blurRad="38100" dist="38100" dir="2700000" algn="tl">
                    <a:srgbClr val="000000">
                      <a:alpha val="43137"/>
                    </a:srgbClr>
                  </a:outerShdw>
                </a:effectLst>
              </a:defRPr>
            </a:lvl1pPr>
          </a:lstStyle>
          <a:p>
            <a:r>
              <a:rPr lang="pt-BR" dirty="0"/>
              <a:t>Clique para editar o estilo do título mestre</a:t>
            </a:r>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a:xfrm>
            <a:off x="609600" y="6356350"/>
            <a:ext cx="2844800" cy="365125"/>
          </a:xfrm>
        </p:spPr>
        <p:txBody>
          <a:bodyPr/>
          <a:lstStyle>
            <a:lvl1pPr>
              <a:defRPr/>
            </a:lvl1pPr>
          </a:lstStyle>
          <a:p>
            <a:pPr>
              <a:defRPr/>
            </a:pPr>
            <a:fld id="{2C0C1A4E-0D22-8144-AB2B-D0DBFA4D686D}" type="datetimeFigureOut">
              <a:rPr lang="en-US"/>
            </a:fld>
            <a:endParaRPr lang="en-US"/>
          </a:p>
        </p:txBody>
      </p:sp>
      <p:sp>
        <p:nvSpPr>
          <p:cNvPr id="4" name="Footer Placeholder 4"/>
          <p:cNvSpPr>
            <a:spLocks noGrp="1"/>
          </p:cNvSpPr>
          <p:nvPr>
            <p:ph type="ftr" sz="quarter" idx="11"/>
          </p:nvPr>
        </p:nvSpPr>
        <p:spPr>
          <a:xfrm>
            <a:off x="4165600" y="6356350"/>
            <a:ext cx="3860800" cy="365125"/>
          </a:xfr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0"/>
            <a:ext cx="2844800" cy="365125"/>
          </a:xfrm>
        </p:spPr>
        <p:txBody>
          <a:bodyPr/>
          <a:lstStyle>
            <a:lvl1pPr>
              <a:defRPr/>
            </a:lvl1pPr>
          </a:lstStyle>
          <a:p>
            <a:pPr>
              <a:defRPr/>
            </a:pPr>
            <a:fld id="{125125F4-5449-6341-BE37-874B47A6A19F}"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Footer Placeholder 6"/>
          <p:cNvSpPr>
            <a:spLocks noGrp="1" noChangeArrowheads="1"/>
          </p:cNvSpPr>
          <p:nvPr>
            <p:ph type="ftr" sz="quarter" idx="3"/>
          </p:nvPr>
        </p:nvSpPr>
        <p:spPr>
          <a:xfrm>
            <a:off x="2196490" y="6207968"/>
            <a:ext cx="7444519" cy="457200"/>
          </a:xfrm>
          <a:prstGeom prst="rect">
            <a:avLst/>
          </a:prstGeom>
        </p:spPr>
        <p:txBody>
          <a:bodyPr anchor="ctr"/>
          <a:lstStyle>
            <a:lvl1pPr algn="ctr">
              <a:defRPr sz="1400" b="1" i="1">
                <a:solidFill>
                  <a:schemeClr val="bg1">
                    <a:lumMod val="65000"/>
                  </a:schemeClr>
                </a:solidFill>
                <a:effectLst/>
                <a:latin typeface="Calibri" panose="020F0302020204030204" charset="0"/>
                <a:ea typeface="MS PGothic" charset="-128"/>
                <a:cs typeface="Times New Roman" panose="02020603050405020304" pitchFamily="18" charset="0"/>
              </a:defRPr>
            </a:lvl1pPr>
          </a:lstStyle>
          <a:p>
            <a:pPr>
              <a:defRPr/>
            </a:pPr>
            <a:endParaRPr lang="en-US" altLang="en-US" dirty="0"/>
          </a:p>
        </p:txBody>
      </p:sp>
      <p:sp>
        <p:nvSpPr>
          <p:cNvPr id="11" name="Rectangle 1"/>
          <p:cNvSpPr/>
          <p:nvPr userDrawn="1"/>
        </p:nvSpPr>
        <p:spPr>
          <a:xfrm>
            <a:off x="191135" y="219710"/>
            <a:ext cx="87630" cy="593725"/>
          </a:xfrm>
          <a:prstGeom prst="rect">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cxnSp>
        <p:nvCxnSpPr>
          <p:cNvPr id="12" name="Straight Connector 11"/>
          <p:cNvCxnSpPr/>
          <p:nvPr userDrawn="1"/>
        </p:nvCxnSpPr>
        <p:spPr>
          <a:xfrm flipV="1">
            <a:off x="407670" y="824865"/>
            <a:ext cx="11356975" cy="889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9" Type="http://schemas.openxmlformats.org/officeDocument/2006/relationships/theme" Target="../theme/theme4.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0"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0" Type="http://schemas.openxmlformats.org/officeDocument/2006/relationships/theme" Target="../theme/theme6.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93FD6-E231-4747-BED8-135CF7ACF0D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128905"/>
            <a:ext cx="10515600" cy="92011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 name="Google Shape;10;p10"/>
          <p:cNvSpPr txBox="1"/>
          <p:nvPr userDrawn="1"/>
        </p:nvSpPr>
        <p:spPr>
          <a:xfrm>
            <a:off x="9464040" y="6483350"/>
            <a:ext cx="2743200" cy="365125"/>
          </a:xfrm>
          <a:prstGeom prst="rect">
            <a:avLst/>
          </a:prstGeom>
          <a:noFill/>
          <a:ln>
            <a:noFill/>
          </a:ln>
        </p:spPr>
        <p:txBody>
          <a:bodyPr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z="2000"/>
            </a:fld>
            <a:endParaRPr lang="en-US" sz="2000"/>
          </a:p>
        </p:txBody>
      </p:sp>
      <p:sp>
        <p:nvSpPr>
          <p:cNvPr id="10" name="Google Shape;8;p10"/>
          <p:cNvSpPr txBox="1"/>
          <p:nvPr userDrawn="1"/>
        </p:nvSpPr>
        <p:spPr>
          <a:xfrm>
            <a:off x="430530" y="6483350"/>
            <a:ext cx="7052945" cy="365125"/>
          </a:xfrm>
          <a:prstGeom prst="rect">
            <a:avLst/>
          </a:prstGeom>
          <a:noFill/>
          <a:ln>
            <a:noFill/>
          </a:ln>
        </p:spPr>
        <p:txBody>
          <a:bodyPr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US" sz="2000">
                <a:latin typeface="Calibri Light" panose="020F0302020204030204" pitchFamily="34" charset="0"/>
                <a:cs typeface="Calibri Light" panose="020F0302020204030204" pitchFamily="34" charset="0"/>
                <a:sym typeface="+mn-ea"/>
              </a:rPr>
              <a:t> Autonomous Robotics</a:t>
            </a:r>
            <a:r>
              <a:rPr lang="en-US" sz="2000">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 — </a:t>
            </a:r>
            <a:r>
              <a:rPr lang="en-US" altLang="en-US" sz="2000">
                <a:latin typeface="Calibri Light" panose="020F0302020204030204" pitchFamily="34" charset="0"/>
                <a:cs typeface="Calibri Light" panose="020F0302020204030204" pitchFamily="34" charset="0"/>
                <a:sym typeface="+mn-ea"/>
              </a:rPr>
              <a:t>Structure-from-Motion (SfM)</a:t>
            </a:r>
            <a:endParaRPr lang="en-US" altLang="en-US" sz="2000">
              <a:latin typeface="Calibri Light" panose="020F0302020204030204" pitchFamily="34" charset="0"/>
              <a:cs typeface="Calibri Light" panose="020F0302020204030204" pitchFamily="34" charset="0"/>
            </a:endParaRPr>
          </a:p>
        </p:txBody>
      </p:sp>
      <p:pic>
        <p:nvPicPr>
          <p:cNvPr id="13" name="Picture 12" descr="master_vibot"/>
          <p:cNvPicPr>
            <a:picLocks noChangeAspect="1"/>
          </p:cNvPicPr>
          <p:nvPr userDrawn="1"/>
        </p:nvPicPr>
        <p:blipFill>
          <a:blip r:embed="rId7"/>
          <a:stretch>
            <a:fillRect/>
          </a:stretch>
        </p:blipFill>
        <p:spPr>
          <a:xfrm>
            <a:off x="10673715" y="6327775"/>
            <a:ext cx="1085215" cy="487045"/>
          </a:xfrm>
          <a:prstGeom prst="rect">
            <a:avLst/>
          </a:prstGeom>
        </p:spPr>
      </p:pic>
      <p:pic>
        <p:nvPicPr>
          <p:cNvPr id="4" name="Picture 3" descr="cropped-sans-titr-petite2-1"/>
          <p:cNvPicPr>
            <a:picLocks noChangeAspect="1"/>
          </p:cNvPicPr>
          <p:nvPr userDrawn="1"/>
        </p:nvPicPr>
        <p:blipFill>
          <a:blip r:embed="rId8"/>
          <a:stretch>
            <a:fillRect/>
          </a:stretch>
        </p:blipFill>
        <p:spPr>
          <a:xfrm>
            <a:off x="9284335" y="6327775"/>
            <a:ext cx="1352550" cy="499110"/>
          </a:xfrm>
          <a:prstGeom prst="rect">
            <a:avLst/>
          </a:prstGeom>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Light" panose="020F0302020204030204" pitchFamily="34" charset="0"/>
          <a:ea typeface="Arial" panose="020B0604020202020204"/>
          <a:cs typeface="Calibri Light" panose="020F03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302020204030204" charset="0"/>
          <a:ea typeface="Arial" panose="020B0604020202020204"/>
          <a:cs typeface="Calibri" panose="020F030202020403020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128905"/>
            <a:ext cx="10515600" cy="92011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 name="Google Shape;10;p10"/>
          <p:cNvSpPr txBox="1"/>
          <p:nvPr userDrawn="1"/>
        </p:nvSpPr>
        <p:spPr>
          <a:xfrm>
            <a:off x="9464040" y="6483350"/>
            <a:ext cx="2743200" cy="365125"/>
          </a:xfrm>
          <a:prstGeom prst="rect">
            <a:avLst/>
          </a:prstGeom>
          <a:noFill/>
          <a:ln>
            <a:noFill/>
          </a:ln>
        </p:spPr>
        <p:txBody>
          <a:bodyPr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z="2000"/>
            </a:fld>
            <a:endParaRPr lang="en-US" sz="2000"/>
          </a:p>
        </p:txBody>
      </p:sp>
      <p:sp>
        <p:nvSpPr>
          <p:cNvPr id="10" name="Google Shape;8;p10"/>
          <p:cNvSpPr txBox="1"/>
          <p:nvPr userDrawn="1"/>
        </p:nvSpPr>
        <p:spPr>
          <a:xfrm>
            <a:off x="430530" y="6483350"/>
            <a:ext cx="7052945" cy="365125"/>
          </a:xfrm>
          <a:prstGeom prst="rect">
            <a:avLst/>
          </a:prstGeom>
          <a:noFill/>
          <a:ln>
            <a:noFill/>
          </a:ln>
        </p:spPr>
        <p:txBody>
          <a:bodyPr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US" sz="2000">
                <a:latin typeface="Calibri Light" panose="020F0302020204030204" pitchFamily="34" charset="0"/>
                <a:cs typeface="Calibri Light" panose="020F0302020204030204" pitchFamily="34" charset="0"/>
                <a:sym typeface="+mn-ea"/>
              </a:rPr>
              <a:t> Autonomous Robotics</a:t>
            </a:r>
            <a:r>
              <a:rPr lang="en-US" sz="2000">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 — </a:t>
            </a:r>
            <a:r>
              <a:rPr lang="en-US" altLang="en-US" sz="2000">
                <a:latin typeface="Calibri Light" panose="020F0302020204030204" pitchFamily="34" charset="0"/>
                <a:cs typeface="Calibri Light" panose="020F0302020204030204" pitchFamily="34" charset="0"/>
                <a:sym typeface="+mn-ea"/>
              </a:rPr>
              <a:t>Structure-from-Motion (SfM)</a:t>
            </a:r>
            <a:endParaRPr lang="en-US" altLang="en-US" sz="2000">
              <a:latin typeface="Calibri Light" panose="020F0302020204030204" pitchFamily="34" charset="0"/>
              <a:cs typeface="Calibri Light" panose="020F0302020204030204" pitchFamily="34" charset="0"/>
            </a:endParaRPr>
          </a:p>
        </p:txBody>
      </p:sp>
      <p:pic>
        <p:nvPicPr>
          <p:cNvPr id="13" name="Picture 12" descr="master_vibot"/>
          <p:cNvPicPr>
            <a:picLocks noChangeAspect="1"/>
          </p:cNvPicPr>
          <p:nvPr userDrawn="1"/>
        </p:nvPicPr>
        <p:blipFill>
          <a:blip r:embed="rId7"/>
          <a:stretch>
            <a:fillRect/>
          </a:stretch>
        </p:blipFill>
        <p:spPr>
          <a:xfrm>
            <a:off x="10673715" y="6327775"/>
            <a:ext cx="1085215" cy="487045"/>
          </a:xfrm>
          <a:prstGeom prst="rect">
            <a:avLst/>
          </a:prstGeom>
        </p:spPr>
      </p:pic>
      <p:pic>
        <p:nvPicPr>
          <p:cNvPr id="4" name="Picture 3" descr="cropped-sans-titr-petite2-1"/>
          <p:cNvPicPr>
            <a:picLocks noChangeAspect="1"/>
          </p:cNvPicPr>
          <p:nvPr userDrawn="1"/>
        </p:nvPicPr>
        <p:blipFill>
          <a:blip r:embed="rId8"/>
          <a:stretch>
            <a:fillRect/>
          </a:stretch>
        </p:blipFill>
        <p:spPr>
          <a:xfrm>
            <a:off x="9284335" y="6327775"/>
            <a:ext cx="1352550" cy="499110"/>
          </a:xfrm>
          <a:prstGeom prst="rect">
            <a:avLst/>
          </a:prstGeom>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Light" panose="020F0302020204030204" pitchFamily="34" charset="0"/>
          <a:ea typeface="Arial" panose="020B0604020202020204"/>
          <a:cs typeface="Calibri Light" panose="020F03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302020204030204" charset="0"/>
          <a:ea typeface="Arial" panose="020B0604020202020204"/>
          <a:cs typeface="Calibri" panose="020F030202020403020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128905"/>
            <a:ext cx="10515600" cy="92011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 name="Google Shape;10;p10"/>
          <p:cNvSpPr txBox="1"/>
          <p:nvPr userDrawn="1"/>
        </p:nvSpPr>
        <p:spPr>
          <a:xfrm>
            <a:off x="9464040" y="6483350"/>
            <a:ext cx="2743200" cy="365125"/>
          </a:xfrm>
          <a:prstGeom prst="rect">
            <a:avLst/>
          </a:prstGeom>
          <a:noFill/>
          <a:ln>
            <a:noFill/>
          </a:ln>
        </p:spPr>
        <p:txBody>
          <a:bodyPr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z="2000"/>
            </a:fld>
            <a:endParaRPr lang="en-US" sz="2000"/>
          </a:p>
        </p:txBody>
      </p:sp>
      <p:sp>
        <p:nvSpPr>
          <p:cNvPr id="10" name="Google Shape;8;p10"/>
          <p:cNvSpPr txBox="1"/>
          <p:nvPr userDrawn="1"/>
        </p:nvSpPr>
        <p:spPr>
          <a:xfrm>
            <a:off x="430530" y="6483350"/>
            <a:ext cx="7052945" cy="365125"/>
          </a:xfrm>
          <a:prstGeom prst="rect">
            <a:avLst/>
          </a:prstGeom>
          <a:noFill/>
          <a:ln>
            <a:noFill/>
          </a:ln>
        </p:spPr>
        <p:txBody>
          <a:bodyPr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US" sz="2000">
                <a:latin typeface="Calibri Light" panose="020F0302020204030204" pitchFamily="34" charset="0"/>
                <a:cs typeface="Calibri Light" panose="020F0302020204030204" pitchFamily="34" charset="0"/>
                <a:sym typeface="+mn-ea"/>
              </a:rPr>
              <a:t> Autonomous Robotics</a:t>
            </a:r>
            <a:r>
              <a:rPr lang="en-US" sz="2000">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 — </a:t>
            </a:r>
            <a:r>
              <a:rPr lang="en-US" altLang="en-US" sz="2000">
                <a:latin typeface="Calibri Light" panose="020F0302020204030204" pitchFamily="34" charset="0"/>
                <a:cs typeface="Calibri Light" panose="020F0302020204030204" pitchFamily="34" charset="0"/>
                <a:sym typeface="+mn-ea"/>
              </a:rPr>
              <a:t>Structure-from-Motion (SfM)</a:t>
            </a:r>
            <a:endParaRPr lang="en-US" altLang="en-US" sz="2000">
              <a:latin typeface="Calibri Light" panose="020F0302020204030204" pitchFamily="34" charset="0"/>
              <a:cs typeface="Calibri Light" panose="020F0302020204030204" pitchFamily="34" charset="0"/>
            </a:endParaRPr>
          </a:p>
        </p:txBody>
      </p:sp>
      <p:pic>
        <p:nvPicPr>
          <p:cNvPr id="13" name="Picture 12" descr="master_vibot"/>
          <p:cNvPicPr>
            <a:picLocks noChangeAspect="1"/>
          </p:cNvPicPr>
          <p:nvPr userDrawn="1"/>
        </p:nvPicPr>
        <p:blipFill>
          <a:blip r:embed="rId7"/>
          <a:stretch>
            <a:fillRect/>
          </a:stretch>
        </p:blipFill>
        <p:spPr>
          <a:xfrm>
            <a:off x="10673715" y="6327775"/>
            <a:ext cx="1085215" cy="487045"/>
          </a:xfrm>
          <a:prstGeom prst="rect">
            <a:avLst/>
          </a:prstGeom>
        </p:spPr>
      </p:pic>
      <p:pic>
        <p:nvPicPr>
          <p:cNvPr id="4" name="Picture 3" descr="cropped-sans-titr-petite2-1"/>
          <p:cNvPicPr>
            <a:picLocks noChangeAspect="1"/>
          </p:cNvPicPr>
          <p:nvPr userDrawn="1"/>
        </p:nvPicPr>
        <p:blipFill>
          <a:blip r:embed="rId8"/>
          <a:stretch>
            <a:fillRect/>
          </a:stretch>
        </p:blipFill>
        <p:spPr>
          <a:xfrm>
            <a:off x="9284335" y="6327775"/>
            <a:ext cx="1352550" cy="499110"/>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Light" panose="020F0302020204030204" pitchFamily="34" charset="0"/>
          <a:ea typeface="Arial" panose="020B0604020202020204"/>
          <a:cs typeface="Calibri Light" panose="020F03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302020204030204" charset="0"/>
          <a:ea typeface="Arial" panose="020B0604020202020204"/>
          <a:cs typeface="Calibri" panose="020F030202020403020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128905"/>
            <a:ext cx="10515600" cy="92011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 name="Google Shape;10;p10"/>
          <p:cNvSpPr txBox="1"/>
          <p:nvPr userDrawn="1"/>
        </p:nvSpPr>
        <p:spPr>
          <a:xfrm>
            <a:off x="9464040" y="6483350"/>
            <a:ext cx="2743200" cy="365125"/>
          </a:xfrm>
          <a:prstGeom prst="rect">
            <a:avLst/>
          </a:prstGeom>
          <a:noFill/>
          <a:ln>
            <a:noFill/>
          </a:ln>
        </p:spPr>
        <p:txBody>
          <a:bodyPr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z="2000"/>
            </a:fld>
            <a:endParaRPr lang="en-US" sz="2000"/>
          </a:p>
        </p:txBody>
      </p:sp>
      <p:sp>
        <p:nvSpPr>
          <p:cNvPr id="10" name="Google Shape;8;p10"/>
          <p:cNvSpPr txBox="1"/>
          <p:nvPr userDrawn="1"/>
        </p:nvSpPr>
        <p:spPr>
          <a:xfrm>
            <a:off x="430530" y="6483350"/>
            <a:ext cx="7052945" cy="365125"/>
          </a:xfrm>
          <a:prstGeom prst="rect">
            <a:avLst/>
          </a:prstGeom>
          <a:noFill/>
          <a:ln>
            <a:noFill/>
          </a:ln>
        </p:spPr>
        <p:txBody>
          <a:bodyPr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US" sz="2000">
                <a:latin typeface="Calibri Light" panose="020F0302020204030204" pitchFamily="34" charset="0"/>
                <a:cs typeface="Calibri Light" panose="020F0302020204030204" pitchFamily="34" charset="0"/>
                <a:sym typeface="+mn-ea"/>
              </a:rPr>
              <a:t> Autonomous Robotics</a:t>
            </a:r>
            <a:r>
              <a:rPr lang="en-US" sz="2000">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 — Structure-from-Motion (SfM)</a:t>
            </a:r>
            <a:endParaRPr lang="en-US" altLang="en-US" sz="2000">
              <a:latin typeface="Calibri Light" panose="020F0302020204030204" pitchFamily="34" charset="0"/>
              <a:cs typeface="Calibri Light" panose="020F0302020204030204" pitchFamily="34" charset="0"/>
            </a:endParaRPr>
          </a:p>
        </p:txBody>
      </p:sp>
      <p:pic>
        <p:nvPicPr>
          <p:cNvPr id="13" name="Picture 12" descr="master_vibot"/>
          <p:cNvPicPr>
            <a:picLocks noChangeAspect="1"/>
          </p:cNvPicPr>
          <p:nvPr userDrawn="1"/>
        </p:nvPicPr>
        <p:blipFill>
          <a:blip r:embed="rId8"/>
          <a:stretch>
            <a:fillRect/>
          </a:stretch>
        </p:blipFill>
        <p:spPr>
          <a:xfrm>
            <a:off x="10673715" y="6327775"/>
            <a:ext cx="1085215" cy="487045"/>
          </a:xfrm>
          <a:prstGeom prst="rect">
            <a:avLst/>
          </a:prstGeom>
        </p:spPr>
      </p:pic>
      <p:pic>
        <p:nvPicPr>
          <p:cNvPr id="4" name="Picture 3" descr="cropped-sans-titr-petite2-1"/>
          <p:cNvPicPr>
            <a:picLocks noChangeAspect="1"/>
          </p:cNvPicPr>
          <p:nvPr userDrawn="1"/>
        </p:nvPicPr>
        <p:blipFill>
          <a:blip r:embed="rId9"/>
          <a:stretch>
            <a:fillRect/>
          </a:stretch>
        </p:blipFill>
        <p:spPr>
          <a:xfrm>
            <a:off x="9284335" y="6327775"/>
            <a:ext cx="1352550" cy="499110"/>
          </a:xfrm>
          <a:prstGeom prst="rect">
            <a:avLst/>
          </a:prstGeom>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Light" panose="020F0302020204030204" pitchFamily="34" charset="0"/>
          <a:ea typeface="Arial" panose="020B0604020202020204"/>
          <a:cs typeface="Calibri Light" panose="020F03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302020204030204" charset="0"/>
          <a:ea typeface="Arial" panose="020B0604020202020204"/>
          <a:cs typeface="Calibri" panose="020F030202020403020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128905"/>
            <a:ext cx="10515600" cy="92011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2" name="Google Shape;10;p10"/>
          <p:cNvSpPr txBox="1"/>
          <p:nvPr userDrawn="1"/>
        </p:nvSpPr>
        <p:spPr>
          <a:xfrm>
            <a:off x="9464040" y="6483350"/>
            <a:ext cx="2743200" cy="365125"/>
          </a:xfrm>
          <a:prstGeom prst="rect">
            <a:avLst/>
          </a:prstGeom>
          <a:noFill/>
          <a:ln>
            <a:noFill/>
          </a:ln>
        </p:spPr>
        <p:txBody>
          <a:bodyPr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sz="2000"/>
            </a:fld>
            <a:endParaRPr lang="en-US" sz="2000"/>
          </a:p>
        </p:txBody>
      </p:sp>
      <p:sp>
        <p:nvSpPr>
          <p:cNvPr id="10" name="Google Shape;8;p10"/>
          <p:cNvSpPr txBox="1"/>
          <p:nvPr userDrawn="1"/>
        </p:nvSpPr>
        <p:spPr>
          <a:xfrm>
            <a:off x="430530" y="6483350"/>
            <a:ext cx="7052945" cy="365125"/>
          </a:xfrm>
          <a:prstGeom prst="rect">
            <a:avLst/>
          </a:prstGeom>
          <a:noFill/>
          <a:ln>
            <a:noFill/>
          </a:ln>
        </p:spPr>
        <p:txBody>
          <a:bodyPr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US" sz="2000">
                <a:latin typeface="Calibri Light" panose="020F0302020204030204" pitchFamily="34" charset="0"/>
                <a:cs typeface="Calibri Light" panose="020F0302020204030204" pitchFamily="34" charset="0"/>
                <a:sym typeface="+mn-ea"/>
              </a:rPr>
              <a:t> Autonomous Robotics</a:t>
            </a:r>
            <a:r>
              <a:rPr lang="en-US" sz="2000">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 — Structure-from-Motion (SfM)</a:t>
            </a:r>
            <a:endParaRPr lang="en-US" altLang="en-US" sz="2000">
              <a:latin typeface="Calibri Light" panose="020F0302020204030204" pitchFamily="34" charset="0"/>
              <a:cs typeface="Calibri Light" panose="020F0302020204030204" pitchFamily="34" charset="0"/>
            </a:endParaRPr>
          </a:p>
        </p:txBody>
      </p:sp>
      <p:pic>
        <p:nvPicPr>
          <p:cNvPr id="13" name="Picture 12" descr="master_vibot"/>
          <p:cNvPicPr>
            <a:picLocks noChangeAspect="1"/>
          </p:cNvPicPr>
          <p:nvPr userDrawn="1"/>
        </p:nvPicPr>
        <p:blipFill>
          <a:blip r:embed="rId8"/>
          <a:stretch>
            <a:fillRect/>
          </a:stretch>
        </p:blipFill>
        <p:spPr>
          <a:xfrm>
            <a:off x="10673715" y="6327775"/>
            <a:ext cx="1085215" cy="487045"/>
          </a:xfrm>
          <a:prstGeom prst="rect">
            <a:avLst/>
          </a:prstGeom>
        </p:spPr>
      </p:pic>
      <p:pic>
        <p:nvPicPr>
          <p:cNvPr id="4" name="Picture 3" descr="cropped-sans-titr-petite2-1"/>
          <p:cNvPicPr>
            <a:picLocks noChangeAspect="1"/>
          </p:cNvPicPr>
          <p:nvPr userDrawn="1"/>
        </p:nvPicPr>
        <p:blipFill>
          <a:blip r:embed="rId9"/>
          <a:stretch>
            <a:fillRect/>
          </a:stretch>
        </p:blipFill>
        <p:spPr>
          <a:xfrm>
            <a:off x="9284335" y="6327775"/>
            <a:ext cx="1352550" cy="499110"/>
          </a:xfrm>
          <a:prstGeom prst="rect">
            <a:avLst/>
          </a:prstGeom>
        </p:spPr>
      </p:pic>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Light" panose="020F0302020204030204" pitchFamily="34" charset="0"/>
          <a:ea typeface="Arial" panose="020B0604020202020204"/>
          <a:cs typeface="Calibri Light" panose="020F03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302020204030204" charset="0"/>
          <a:ea typeface="Arial" panose="020B0604020202020204"/>
          <a:cs typeface="Calibri" panose="020F030202020403020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1443355" y="1231265"/>
            <a:ext cx="6252210" cy="571500"/>
          </a:xfrm>
          <a:prstGeom prst="rect">
            <a:avLst/>
          </a:prstGeom>
        </p:spPr>
        <p:txBody>
          <a:bodyPr>
            <a:normAutofit fontScale="90000"/>
          </a:bodyPr>
          <a:lstStyle/>
          <a:p>
            <a:pPr algn="l"/>
            <a:r>
              <a:rPr lang="en-US" altLang="en-US" dirty="0">
                <a:solidFill>
                  <a:schemeClr val="tx1"/>
                </a:solidFill>
              </a:rPr>
              <a:t>Medical Image Anaysis</a:t>
            </a:r>
            <a:endParaRPr lang="en-US" altLang="en-US" dirty="0">
              <a:solidFill>
                <a:schemeClr val="tx1"/>
              </a:solidFill>
            </a:endParaRPr>
          </a:p>
        </p:txBody>
      </p:sp>
      <p:sp>
        <p:nvSpPr>
          <p:cNvPr id="8" name="Text Box 7"/>
          <p:cNvSpPr txBox="1"/>
          <p:nvPr/>
        </p:nvSpPr>
        <p:spPr>
          <a:xfrm>
            <a:off x="699135" y="2178050"/>
            <a:ext cx="5959475" cy="368300"/>
          </a:xfrm>
          <a:prstGeom prst="rect">
            <a:avLst/>
          </a:prstGeom>
          <a:noFill/>
        </p:spPr>
        <p:txBody>
          <a:bodyPr wrap="square" rtlCol="0">
            <a:spAutoFit/>
          </a:bodyPr>
          <a:lstStyle/>
          <a:p>
            <a:endParaRPr lang="en-US"/>
          </a:p>
        </p:txBody>
      </p:sp>
      <p:sp>
        <p:nvSpPr>
          <p:cNvPr id="9" name="Text Box 8"/>
          <p:cNvSpPr txBox="1"/>
          <p:nvPr/>
        </p:nvSpPr>
        <p:spPr>
          <a:xfrm>
            <a:off x="1422400" y="4690110"/>
            <a:ext cx="8664575" cy="953135"/>
          </a:xfrm>
          <a:prstGeom prst="rect">
            <a:avLst/>
          </a:prstGeom>
          <a:noFill/>
        </p:spPr>
        <p:txBody>
          <a:bodyPr wrap="square" rtlCol="0">
            <a:spAutoFit/>
          </a:bodyPr>
          <a:lstStyle/>
          <a:p>
            <a:pPr algn="l"/>
            <a:r>
              <a:rPr lang="en-US" altLang="en-US" sz="1200"/>
              <a:t> </a:t>
            </a:r>
            <a:endParaRPr lang="en-US" altLang="en-US" sz="4400"/>
          </a:p>
          <a:p>
            <a:pPr algn="l"/>
            <a:r>
              <a:rPr lang="en-US" altLang="en-US" sz="2200">
                <a:sym typeface="+mn-ea"/>
              </a:rPr>
              <a:t>Atanda Abdullahi Adewale, Qian Zhilling </a:t>
            </a:r>
            <a:endParaRPr lang="en-US" altLang="en-US" sz="2200">
              <a:sym typeface="+mn-ea"/>
            </a:endParaRPr>
          </a:p>
          <a:p>
            <a:pPr algn="l"/>
            <a:r>
              <a:rPr lang="en-US" altLang="en-US" sz="2200">
                <a:solidFill>
                  <a:schemeClr val="accent1">
                    <a:lumMod val="75000"/>
                  </a:schemeClr>
                </a:solidFill>
                <a:sym typeface="+mn-ea"/>
              </a:rPr>
              <a:t>VIBOT Univ. Bourgogne - MSc in Computer Vision, 2023</a:t>
            </a:r>
            <a:endParaRPr lang="en-US" altLang="en-US" sz="2200"/>
          </a:p>
        </p:txBody>
      </p:sp>
      <p:pic>
        <p:nvPicPr>
          <p:cNvPr id="4" name="Picture 3" descr="Copy of Beige and Blue Minimal Geometry Portrait University Research Poster"/>
          <p:cNvPicPr>
            <a:picLocks noChangeAspect="1"/>
          </p:cNvPicPr>
          <p:nvPr/>
        </p:nvPicPr>
        <p:blipFill>
          <a:blip r:embed="rId1"/>
          <a:srcRect l="63563" t="17094" r="9740" b="19469"/>
          <a:stretch>
            <a:fillRect/>
          </a:stretch>
        </p:blipFill>
        <p:spPr>
          <a:xfrm>
            <a:off x="9766300" y="753110"/>
            <a:ext cx="1285240" cy="1528445"/>
          </a:xfrm>
          <a:prstGeom prst="rect">
            <a:avLst/>
          </a:prstGeom>
        </p:spPr>
      </p:pic>
      <p:sp>
        <p:nvSpPr>
          <p:cNvPr id="5" name="Text Box 4"/>
          <p:cNvSpPr txBox="1"/>
          <p:nvPr/>
        </p:nvSpPr>
        <p:spPr>
          <a:xfrm>
            <a:off x="1401445" y="2530475"/>
            <a:ext cx="7765415" cy="1753235"/>
          </a:xfrm>
          <a:prstGeom prst="rect">
            <a:avLst/>
          </a:prstGeom>
          <a:noFill/>
        </p:spPr>
        <p:txBody>
          <a:bodyPr wrap="square" rtlCol="0">
            <a:spAutoFit/>
          </a:bodyPr>
          <a:p>
            <a:r>
              <a:rPr lang="en-US" altLang="en-US" sz="5400" b="1">
                <a:sym typeface="+mn-ea"/>
              </a:rPr>
              <a:t>Automated Capillary Detection </a:t>
            </a:r>
            <a:endParaRPr lang="en-US" altLang="en-US" sz="5400" b="1">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Features </a:t>
            </a:r>
            <a:endParaRPr lang="en-US" sz="3600" b="0" dirty="0"/>
          </a:p>
        </p:txBody>
      </p:sp>
      <p:pic>
        <p:nvPicPr>
          <p:cNvPr id="4" name="Picture 3"/>
          <p:cNvPicPr>
            <a:picLocks noChangeAspect="1"/>
          </p:cNvPicPr>
          <p:nvPr/>
        </p:nvPicPr>
        <p:blipFill>
          <a:blip r:embed="rId1"/>
          <a:stretch>
            <a:fillRect/>
          </a:stretch>
        </p:blipFill>
        <p:spPr>
          <a:xfrm>
            <a:off x="411480" y="1019175"/>
            <a:ext cx="6067425" cy="2695575"/>
          </a:xfrm>
          <a:prstGeom prst="rect">
            <a:avLst/>
          </a:prstGeom>
        </p:spPr>
      </p:pic>
      <p:pic>
        <p:nvPicPr>
          <p:cNvPr id="6" name="Picture 5"/>
          <p:cNvPicPr>
            <a:picLocks noChangeAspect="1"/>
          </p:cNvPicPr>
          <p:nvPr/>
        </p:nvPicPr>
        <p:blipFill>
          <a:blip r:embed="rId2"/>
          <a:stretch>
            <a:fillRect/>
          </a:stretch>
        </p:blipFill>
        <p:spPr>
          <a:xfrm>
            <a:off x="421005" y="3955415"/>
            <a:ext cx="6057900" cy="2647950"/>
          </a:xfrm>
          <a:prstGeom prst="rect">
            <a:avLst/>
          </a:prstGeom>
        </p:spPr>
      </p:pic>
      <p:grpSp>
        <p:nvGrpSpPr>
          <p:cNvPr id="15" name="Group 14"/>
          <p:cNvGrpSpPr/>
          <p:nvPr/>
        </p:nvGrpSpPr>
        <p:grpSpPr>
          <a:xfrm>
            <a:off x="6809105" y="2921000"/>
            <a:ext cx="4957445" cy="2541905"/>
            <a:chOff x="10723" y="4600"/>
            <a:chExt cx="7807" cy="4003"/>
          </a:xfrm>
        </p:grpSpPr>
        <p:pic>
          <p:nvPicPr>
            <p:cNvPr id="8" name="Picture 7"/>
            <p:cNvPicPr>
              <a:picLocks noChangeAspect="1"/>
            </p:cNvPicPr>
            <p:nvPr/>
          </p:nvPicPr>
          <p:blipFill>
            <a:blip r:embed="rId3"/>
            <a:stretch>
              <a:fillRect/>
            </a:stretch>
          </p:blipFill>
          <p:spPr>
            <a:xfrm>
              <a:off x="10723" y="4755"/>
              <a:ext cx="7665" cy="3165"/>
            </a:xfrm>
            <a:prstGeom prst="rect">
              <a:avLst/>
            </a:prstGeom>
          </p:spPr>
        </p:pic>
        <p:sp>
          <p:nvSpPr>
            <p:cNvPr id="11" name="Rectangles 10"/>
            <p:cNvSpPr/>
            <p:nvPr/>
          </p:nvSpPr>
          <p:spPr>
            <a:xfrm rot="20340000">
              <a:off x="17610" y="4658"/>
              <a:ext cx="921" cy="2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ectangles 11"/>
            <p:cNvSpPr/>
            <p:nvPr/>
          </p:nvSpPr>
          <p:spPr>
            <a:xfrm rot="20340000">
              <a:off x="16486" y="5810"/>
              <a:ext cx="921" cy="2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ectangles 12"/>
            <p:cNvSpPr/>
            <p:nvPr/>
          </p:nvSpPr>
          <p:spPr>
            <a:xfrm rot="20760000">
              <a:off x="13699" y="4600"/>
              <a:ext cx="578" cy="2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ectangles 13"/>
            <p:cNvSpPr/>
            <p:nvPr/>
          </p:nvSpPr>
          <p:spPr>
            <a:xfrm rot="20760000">
              <a:off x="12892" y="6591"/>
              <a:ext cx="578" cy="2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6" name="Text Box 15"/>
          <p:cNvSpPr txBox="1"/>
          <p:nvPr/>
        </p:nvSpPr>
        <p:spPr>
          <a:xfrm>
            <a:off x="7190105" y="5434965"/>
            <a:ext cx="4603750" cy="368300"/>
          </a:xfrm>
          <a:prstGeom prst="rect">
            <a:avLst/>
          </a:prstGeom>
          <a:noFill/>
        </p:spPr>
        <p:txBody>
          <a:bodyPr wrap="square" rtlCol="0" anchor="t">
            <a:spAutoFit/>
          </a:bodyPr>
          <a:p>
            <a:r>
              <a:rPr lang="en-US"/>
              <a:t>Number of True Capillaries Present is: 6</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Conclusion</a:t>
            </a:r>
            <a:endParaRPr lang="en-US" sz="3600" b="0" dirty="0"/>
          </a:p>
        </p:txBody>
      </p:sp>
      <p:sp>
        <p:nvSpPr>
          <p:cNvPr id="3" name="Text Box 2"/>
          <p:cNvSpPr txBox="1"/>
          <p:nvPr/>
        </p:nvSpPr>
        <p:spPr>
          <a:xfrm>
            <a:off x="432435" y="1075690"/>
            <a:ext cx="11138535" cy="5631180"/>
          </a:xfrm>
          <a:prstGeom prst="rect">
            <a:avLst/>
          </a:prstGeom>
          <a:noFill/>
        </p:spPr>
        <p:txBody>
          <a:bodyPr wrap="square" rtlCol="0" anchor="t">
            <a:spAutoFit/>
          </a:bodyPr>
          <a:p>
            <a:r>
              <a:rPr lang="en-US" sz="2400"/>
              <a:t>Our capillary detection work demonstrates the effectiveness of the proposed methodology combining preprocessing, adaptive Gaussian thresholding, and feature extraction techniques. </a:t>
            </a:r>
            <a:endParaRPr lang="en-US" sz="2400"/>
          </a:p>
          <a:p>
            <a:endParaRPr lang="en-US" sz="2400"/>
          </a:p>
          <a:p>
            <a:r>
              <a:rPr lang="en-US" sz="2400"/>
              <a:t>The preprocessing stage enhances image quality, reducing noise and artifacts. The adaptive Gaussian thresholding accurately segments capillary structures by adapting to local image characteristics. </a:t>
            </a:r>
            <a:endParaRPr lang="en-US" sz="2400"/>
          </a:p>
          <a:p>
            <a:endParaRPr lang="en-US" sz="2400"/>
          </a:p>
          <a:p>
            <a:r>
              <a:rPr lang="en-US" sz="2400"/>
              <a:t>Finally, the feature extraction step captures relevant capillary characteristics, enabling quantitative analysis and aiding in the diagnosis of microvascular disorders. </a:t>
            </a:r>
            <a:endParaRPr lang="en-US" sz="2400"/>
          </a:p>
          <a:p>
            <a:endParaRPr lang="en-US" sz="2400"/>
          </a:p>
          <a:p>
            <a:r>
              <a:rPr lang="en-US" sz="2400"/>
              <a:t>Overall, our approach offers a robust framework for automated capillary detection in low-quality images, contributing to the advancement of capillaroscopic analysis in medical research and clinical practice.</a:t>
            </a:r>
            <a:endParaRPr 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nvSpPr>
        <p:spPr>
          <a:xfrm>
            <a:off x="4427855" y="3018790"/>
            <a:ext cx="3336290" cy="820420"/>
          </a:xfrm>
          <a:prstGeom prst="rect">
            <a:avLst/>
          </a:prstGeom>
          <a:noFill/>
          <a:ln>
            <a:noFill/>
          </a:ln>
        </p:spPr>
        <p:txBody>
          <a:bodyPr vert="horz" wrap="square" lIns="91440" tIns="45720" rIns="91440" bIns="45720" rtlCol="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50800" indent="0" algn="just">
              <a:lnSpc>
                <a:spcPct val="100000"/>
              </a:lnSpc>
              <a:buFontTx/>
              <a:buNone/>
            </a:pPr>
            <a:r>
              <a:rPr lang="en-US" sz="4000" b="1" dirty="0"/>
              <a:t>THANK YOU </a:t>
            </a:r>
            <a:endParaRPr lang="en-US" sz="4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Abstract </a:t>
            </a:r>
            <a:endParaRPr lang="en-US" sz="3600" b="0" dirty="0"/>
          </a:p>
        </p:txBody>
      </p:sp>
      <p:sp>
        <p:nvSpPr>
          <p:cNvPr id="2" name="Text Placeholder 1"/>
          <p:cNvSpPr>
            <a:spLocks noGrp="1"/>
          </p:cNvSpPr>
          <p:nvPr>
            <p:ph type="body" idx="1"/>
          </p:nvPr>
        </p:nvSpPr>
        <p:spPr/>
        <p:txBody>
          <a:bodyPr>
            <a:normAutofit lnSpcReduction="20000"/>
          </a:bodyPr>
          <a:lstStyle/>
          <a:p>
            <a:pPr marL="50800" indent="0">
              <a:lnSpc>
                <a:spcPct val="60000"/>
              </a:lnSpc>
              <a:spcBef>
                <a:spcPts val="0"/>
              </a:spcBef>
              <a:spcAft>
                <a:spcPts val="0"/>
              </a:spcAft>
              <a:buNone/>
            </a:pPr>
            <a:endParaRPr lang="en-US" altLang="en-US" sz="2000">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marL="0" lvl="0" indent="0">
              <a:lnSpc>
                <a:spcPct val="110000"/>
              </a:lnSpc>
              <a:spcBef>
                <a:spcPts val="0"/>
              </a:spcBef>
              <a:spcAft>
                <a:spcPts val="0"/>
              </a:spcAft>
              <a:buClr>
                <a:srgbClr val="FF0000"/>
              </a:buClr>
              <a:buSzPct val="80000"/>
              <a:buFont typeface="东文宋体" charset="0"/>
              <a:buNone/>
            </a:pPr>
            <a:endParaRPr lang="en-US" altLang="en-US">
              <a:latin typeface="Calibri Light" panose="020F0302020204030204" pitchFamily="34" charset="0"/>
              <a:cs typeface="Calibri Light" panose="020F0302020204030204" pitchFamily="34" charset="0"/>
              <a:sym typeface="+mn-ea"/>
            </a:endParaRPr>
          </a:p>
          <a:p>
            <a:pPr marL="50800" lvl="0" indent="0">
              <a:lnSpc>
                <a:spcPct val="110000"/>
              </a:lnSpc>
              <a:spcBef>
                <a:spcPts val="0"/>
              </a:spcBef>
              <a:spcAft>
                <a:spcPts val="0"/>
              </a:spcAft>
              <a:buClr>
                <a:srgbClr val="FF0000"/>
              </a:buClr>
              <a:buSzPct val="80000"/>
              <a:buFont typeface="东文宋体" charset="0"/>
              <a:buNone/>
            </a:pPr>
            <a:endParaRPr lang="en-US" altLang="en-US">
              <a:latin typeface="Calibri Light" panose="020F0302020204030204" pitchFamily="34" charset="0"/>
              <a:cs typeface="Calibri Light" panose="020F0302020204030204" pitchFamily="34" charset="0"/>
              <a:sym typeface="+mn-ea"/>
            </a:endParaRPr>
          </a:p>
          <a:p>
            <a:pPr marL="50800" lvl="0" indent="0">
              <a:lnSpc>
                <a:spcPct val="110000"/>
              </a:lnSpc>
              <a:spcBef>
                <a:spcPts val="0"/>
              </a:spcBef>
              <a:spcAft>
                <a:spcPts val="0"/>
              </a:spcAft>
              <a:buClr>
                <a:srgbClr val="FF0000"/>
              </a:buClr>
              <a:buSzPct val="80000"/>
              <a:buNone/>
            </a:pPr>
            <a:endParaRPr lang="en-US" altLang="en-US" sz="2565">
              <a:latin typeface="Calibri Light" panose="020F0302020204030204" pitchFamily="34" charset="0"/>
              <a:cs typeface="Calibri Light" panose="020F0302020204030204" pitchFamily="34" charset="0"/>
            </a:endParaRPr>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p:txBody>
      </p:sp>
      <p:sp>
        <p:nvSpPr>
          <p:cNvPr id="1028" name="Rectangle 3"/>
          <p:cNvSpPr>
            <a:spLocks noGrp="1" noChangeArrowheads="1"/>
          </p:cNvSpPr>
          <p:nvPr/>
        </p:nvSpPr>
        <p:spPr>
          <a:xfrm>
            <a:off x="404495" y="1221105"/>
            <a:ext cx="11039475" cy="5408295"/>
          </a:xfrm>
          <a:prstGeom prst="rect">
            <a:avLst/>
          </a:prstGeom>
          <a:noFill/>
          <a:ln>
            <a:noFill/>
          </a:ln>
        </p:spPr>
        <p:txBody>
          <a:bodyPr vert="horz" wrap="square" lIns="91440" tIns="45720" rIns="91440" bIns="45720" rtlCol="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50800" indent="0" algn="l">
              <a:lnSpc>
                <a:spcPct val="100000"/>
              </a:lnSpc>
              <a:buFontTx/>
              <a:buNone/>
            </a:pPr>
            <a:r>
              <a:rPr lang="en-US" sz="2000" b="1" dirty="0">
                <a:sym typeface="+mn-ea"/>
              </a:rPr>
              <a:t>Nailfold capillaroscopy</a:t>
            </a:r>
            <a:r>
              <a:rPr lang="en-US" sz="2000" dirty="0">
                <a:sym typeface="+mn-ea"/>
              </a:rPr>
              <a:t> is a non-invasive imaging technique employed to assess the microcirculation of blood capillaries.</a:t>
            </a:r>
            <a:endParaRPr lang="en-US" sz="2000" dirty="0">
              <a:sym typeface="+mn-ea"/>
            </a:endParaRPr>
          </a:p>
          <a:p>
            <a:pPr marL="50800" indent="0" algn="l">
              <a:lnSpc>
                <a:spcPct val="100000"/>
              </a:lnSpc>
              <a:buFontTx/>
              <a:buNone/>
            </a:pPr>
            <a:r>
              <a:rPr lang="en-US" sz="2000" dirty="0">
                <a:sym typeface="+mn-ea"/>
              </a:rPr>
              <a:t>Knowing the numbers of capillaries present in a region of interest is valuable for medical diagnosis, research purposes, image analysis, treatment evaluation, monitoring disease progression and treatment response.</a:t>
            </a:r>
            <a:endParaRPr lang="en-US" sz="2000" dirty="0">
              <a:sym typeface="+mn-ea"/>
            </a:endParaRPr>
          </a:p>
          <a:p>
            <a:pPr marL="50800" indent="0" algn="l">
              <a:lnSpc>
                <a:spcPct val="100000"/>
              </a:lnSpc>
              <a:buFontTx/>
              <a:buNone/>
            </a:pPr>
            <a:r>
              <a:rPr lang="en-US" sz="2000" dirty="0">
                <a:sym typeface="+mn-ea"/>
              </a:rPr>
              <a:t>In this work, we propose a method to detect numbers of present capillaries in a </a:t>
            </a:r>
            <a:r>
              <a:rPr lang="en-US" sz="2000" dirty="0">
                <a:sym typeface="+mn-ea"/>
              </a:rPr>
              <a:t>low quality ROI of Nailfold capillaroscopic images.</a:t>
            </a:r>
            <a:endParaRPr lang="en-US" sz="2000" dirty="0">
              <a:sym typeface="+mn-ea"/>
            </a:endParaRPr>
          </a:p>
          <a:p>
            <a:pPr marL="50800" indent="0" algn="l">
              <a:lnSpc>
                <a:spcPct val="100000"/>
              </a:lnSpc>
              <a:buFontTx/>
              <a:buNone/>
            </a:pPr>
            <a:r>
              <a:rPr lang="en-US" sz="2000" dirty="0">
                <a:sym typeface="+mn-ea"/>
              </a:rPr>
              <a:t>Image processing techniques such as pre-processing, binarization, Adaptive thresholding segmentation and morphological operation are designed to </a:t>
            </a:r>
            <a:r>
              <a:rPr lang="en-US" sz="2000" dirty="0">
                <a:sym typeface="+mn-ea"/>
              </a:rPr>
              <a:t>obtain the number of capilllaries. </a:t>
            </a:r>
            <a:endParaRPr lang="en-US" sz="2000" dirty="0">
              <a:sym typeface="+mn-ea"/>
            </a:endParaRPr>
          </a:p>
          <a:p>
            <a:pPr marL="50800" indent="0" algn="l">
              <a:lnSpc>
                <a:spcPct val="100000"/>
              </a:lnSpc>
              <a:buFontTx/>
              <a:buNone/>
            </a:pPr>
            <a:r>
              <a:rPr lang="en-US" sz="2000" dirty="0">
                <a:sym typeface="+mn-ea"/>
              </a:rPr>
              <a:t>After implementation, all parameters can be measured automatically and the detection has accuracy up to 80% based on groundtruth image.</a:t>
            </a:r>
            <a:endParaRPr lang="en-US" sz="2000" dirty="0"/>
          </a:p>
          <a:p>
            <a:pPr marL="50800" indent="0" algn="l">
              <a:lnSpc>
                <a:spcPct val="100000"/>
              </a:lnSpc>
              <a:buFontTx/>
              <a:buNone/>
            </a:pPr>
            <a:r>
              <a:rPr lang="en-US" sz="2000" dirty="0"/>
              <a:t>Dataset images are four categories images of clean and diseased images with different luminousity variariations, </a:t>
            </a:r>
            <a:r>
              <a:rPr lang="en-US" sz="2000" dirty="0">
                <a:sym typeface="+mn-ea"/>
              </a:rPr>
              <a:t>additionally implementation was done in python Jupyter Notebook with OpenCV and Skimage.</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Introduction</a:t>
            </a:r>
            <a:endParaRPr lang="en-US" sz="3600" b="0" dirty="0"/>
          </a:p>
        </p:txBody>
      </p:sp>
      <p:sp>
        <p:nvSpPr>
          <p:cNvPr id="2" name="Text Placeholder 1"/>
          <p:cNvSpPr>
            <a:spLocks noGrp="1"/>
          </p:cNvSpPr>
          <p:nvPr>
            <p:ph type="body" idx="1"/>
          </p:nvPr>
        </p:nvSpPr>
        <p:spPr/>
        <p:txBody>
          <a:bodyPr>
            <a:normAutofit lnSpcReduction="20000"/>
          </a:bodyPr>
          <a:lstStyle/>
          <a:p>
            <a:pPr marL="50800" indent="0">
              <a:lnSpc>
                <a:spcPct val="60000"/>
              </a:lnSpc>
              <a:spcBef>
                <a:spcPts val="0"/>
              </a:spcBef>
              <a:spcAft>
                <a:spcPts val="0"/>
              </a:spcAft>
              <a:buNone/>
            </a:pPr>
            <a:endParaRPr lang="en-US" altLang="en-US" sz="2000">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lvl="0">
              <a:lnSpc>
                <a:spcPct val="110000"/>
              </a:lnSpc>
              <a:spcBef>
                <a:spcPts val="0"/>
              </a:spcBef>
              <a:spcAft>
                <a:spcPts val="0"/>
              </a:spcAft>
              <a:buClr>
                <a:srgbClr val="FF0000"/>
              </a:buClr>
              <a:buSzPct val="80000"/>
              <a:buFont typeface="东文宋体" charset="0"/>
              <a:buChar char="■"/>
            </a:pPr>
            <a:endParaRPr lang="en-US" altLang="en-US">
              <a:latin typeface="Calibri Light" panose="020F0302020204030204" pitchFamily="34" charset="0"/>
              <a:cs typeface="Calibri Light" panose="020F0302020204030204" pitchFamily="34" charset="0"/>
              <a:sym typeface="+mn-ea"/>
            </a:endParaRPr>
          </a:p>
          <a:p>
            <a:pPr marL="0" lvl="0" indent="0">
              <a:lnSpc>
                <a:spcPct val="110000"/>
              </a:lnSpc>
              <a:spcBef>
                <a:spcPts val="0"/>
              </a:spcBef>
              <a:spcAft>
                <a:spcPts val="0"/>
              </a:spcAft>
              <a:buClr>
                <a:srgbClr val="FF0000"/>
              </a:buClr>
              <a:buSzPct val="80000"/>
              <a:buFont typeface="东文宋体" charset="0"/>
              <a:buNone/>
            </a:pPr>
            <a:endParaRPr lang="en-US" altLang="en-US">
              <a:latin typeface="Calibri Light" panose="020F0302020204030204" pitchFamily="34" charset="0"/>
              <a:cs typeface="Calibri Light" panose="020F0302020204030204" pitchFamily="34" charset="0"/>
              <a:sym typeface="+mn-ea"/>
            </a:endParaRPr>
          </a:p>
          <a:p>
            <a:pPr marL="50800" lvl="0" indent="0">
              <a:lnSpc>
                <a:spcPct val="110000"/>
              </a:lnSpc>
              <a:spcBef>
                <a:spcPts val="0"/>
              </a:spcBef>
              <a:spcAft>
                <a:spcPts val="0"/>
              </a:spcAft>
              <a:buClr>
                <a:srgbClr val="FF0000"/>
              </a:buClr>
              <a:buSzPct val="80000"/>
              <a:buFont typeface="东文宋体" charset="0"/>
              <a:buNone/>
            </a:pPr>
            <a:endParaRPr lang="en-US" altLang="en-US">
              <a:latin typeface="Calibri Light" panose="020F0302020204030204" pitchFamily="34" charset="0"/>
              <a:cs typeface="Calibri Light" panose="020F0302020204030204" pitchFamily="34" charset="0"/>
              <a:sym typeface="+mn-ea"/>
            </a:endParaRPr>
          </a:p>
          <a:p>
            <a:pPr marL="50800" lvl="0" indent="0">
              <a:lnSpc>
                <a:spcPct val="110000"/>
              </a:lnSpc>
              <a:spcBef>
                <a:spcPts val="0"/>
              </a:spcBef>
              <a:spcAft>
                <a:spcPts val="0"/>
              </a:spcAft>
              <a:buClr>
                <a:srgbClr val="FF0000"/>
              </a:buClr>
              <a:buSzPct val="80000"/>
              <a:buNone/>
            </a:pPr>
            <a:endParaRPr lang="en-US" altLang="en-US" sz="2565">
              <a:latin typeface="Calibri Light" panose="020F0302020204030204" pitchFamily="34" charset="0"/>
              <a:cs typeface="Calibri Light" panose="020F0302020204030204" pitchFamily="34" charset="0"/>
            </a:endParaRPr>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a:p>
            <a:pPr>
              <a:lnSpc>
                <a:spcPct val="60000"/>
              </a:lnSpc>
              <a:spcBef>
                <a:spcPts val="0"/>
              </a:spcBef>
              <a:spcAft>
                <a:spcPts val="0"/>
              </a:spcAft>
            </a:pPr>
            <a:endParaRPr lang="en-US" altLang="en-US" sz="2200"/>
          </a:p>
        </p:txBody>
      </p:sp>
      <p:sp>
        <p:nvSpPr>
          <p:cNvPr id="3" name="Text Box 2"/>
          <p:cNvSpPr txBox="1"/>
          <p:nvPr/>
        </p:nvSpPr>
        <p:spPr>
          <a:xfrm>
            <a:off x="608965" y="1099185"/>
            <a:ext cx="11156950" cy="5367655"/>
          </a:xfrm>
          <a:prstGeom prst="rect">
            <a:avLst/>
          </a:prstGeom>
          <a:noFill/>
        </p:spPr>
        <p:txBody>
          <a:bodyPr wrap="square" rtlCol="0" anchor="t">
            <a:spAutoFit/>
          </a:bodyPr>
          <a:p>
            <a:pPr>
              <a:lnSpc>
                <a:spcPct val="110000"/>
              </a:lnSpc>
            </a:pPr>
            <a:r>
              <a:rPr lang="en-US" sz="2400"/>
              <a:t>Capillaroscopy is a non-invasive imaging technique used to visualize capillaries in the human microcirculation, aiding in the diagnosis of various medical conditions. However, the quality of capillaroscopic images can be compromised by low resolution, noise, artifacts, and poor illumination. </a:t>
            </a:r>
            <a:endParaRPr lang="en-US" sz="2400"/>
          </a:p>
          <a:p>
            <a:pPr>
              <a:lnSpc>
                <a:spcPct val="110000"/>
              </a:lnSpc>
            </a:pPr>
            <a:endParaRPr lang="en-US" sz="2400"/>
          </a:p>
          <a:p>
            <a:pPr>
              <a:lnSpc>
                <a:spcPct val="110000"/>
              </a:lnSpc>
            </a:pPr>
            <a:r>
              <a:rPr lang="en-US" sz="2400"/>
              <a:t>This work focuses on developing a computer vision-based solution to accurately detect capillaries in low-quality images. we aim to create a robust algorithm for automated capillary detection. The proposed approach encompasses preprocessing, feature extraction, and model development. </a:t>
            </a:r>
            <a:endParaRPr lang="en-US" sz="2400"/>
          </a:p>
          <a:p>
            <a:pPr>
              <a:lnSpc>
                <a:spcPct val="110000"/>
              </a:lnSpc>
            </a:pPr>
            <a:endParaRPr lang="en-US" sz="2400"/>
          </a:p>
          <a:p>
            <a:pPr>
              <a:lnSpc>
                <a:spcPct val="110000"/>
              </a:lnSpc>
            </a:pPr>
            <a:r>
              <a:rPr lang="en-US" sz="2400"/>
              <a:t>Experimental results and comparative analysis will showcase the algorithm's effectiveness in supporting the analysis and diagnosis of microvascular disorders, thus benefiting medical professionals.</a:t>
            </a:r>
            <a:endParaRPr lang="en-US" sz="2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Methods: Preprocess, Segmentation, Features </a:t>
            </a:r>
            <a:endParaRPr lang="en-US" sz="3600" b="0" dirty="0"/>
          </a:p>
        </p:txBody>
      </p:sp>
      <p:grpSp>
        <p:nvGrpSpPr>
          <p:cNvPr id="29" name="Group 28"/>
          <p:cNvGrpSpPr/>
          <p:nvPr/>
        </p:nvGrpSpPr>
        <p:grpSpPr>
          <a:xfrm>
            <a:off x="756920" y="1102995"/>
            <a:ext cx="5844540" cy="5653405"/>
            <a:chOff x="1192" y="1737"/>
            <a:chExt cx="9204" cy="8903"/>
          </a:xfrm>
        </p:grpSpPr>
        <p:sp>
          <p:nvSpPr>
            <p:cNvPr id="21" name="Rectangles 20"/>
            <p:cNvSpPr/>
            <p:nvPr/>
          </p:nvSpPr>
          <p:spPr>
            <a:xfrm>
              <a:off x="1220" y="1737"/>
              <a:ext cx="8681" cy="1777"/>
            </a:xfrm>
            <a:prstGeom prst="rect">
              <a:avLst/>
            </a:prstGeom>
            <a:solidFill>
              <a:srgbClr val="1F497D">
                <a:alpha val="4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s 19"/>
            <p:cNvSpPr/>
            <p:nvPr/>
          </p:nvSpPr>
          <p:spPr>
            <a:xfrm>
              <a:off x="1200" y="9016"/>
              <a:ext cx="8681" cy="1625"/>
            </a:xfrm>
            <a:prstGeom prst="rect">
              <a:avLst/>
            </a:prstGeom>
            <a:solidFill>
              <a:schemeClr val="accent2">
                <a:lumMod val="75000"/>
                <a:alpha val="4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s 18"/>
            <p:cNvSpPr/>
            <p:nvPr/>
          </p:nvSpPr>
          <p:spPr>
            <a:xfrm>
              <a:off x="1192" y="3950"/>
              <a:ext cx="8681" cy="2921"/>
            </a:xfrm>
            <a:prstGeom prst="rect">
              <a:avLst/>
            </a:prstGeom>
            <a:solidFill>
              <a:schemeClr val="accent1">
                <a:alpha val="4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Text Box 7"/>
            <p:cNvSpPr txBox="1"/>
            <p:nvPr/>
          </p:nvSpPr>
          <p:spPr>
            <a:xfrm>
              <a:off x="1471" y="4774"/>
              <a:ext cx="5161"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Local Contrast Enhancement</a:t>
              </a:r>
              <a:endParaRPr lang="en-US"/>
            </a:p>
          </p:txBody>
        </p:sp>
        <p:sp>
          <p:nvSpPr>
            <p:cNvPr id="9" name="Text Box 8"/>
            <p:cNvSpPr txBox="1"/>
            <p:nvPr/>
          </p:nvSpPr>
          <p:spPr>
            <a:xfrm>
              <a:off x="1452" y="5462"/>
              <a:ext cx="5122"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Gaussian Blur</a:t>
              </a:r>
              <a:endParaRPr lang="en-US"/>
            </a:p>
          </p:txBody>
        </p:sp>
        <p:sp>
          <p:nvSpPr>
            <p:cNvPr id="10" name="Text Box 9"/>
            <p:cNvSpPr txBox="1"/>
            <p:nvPr/>
          </p:nvSpPr>
          <p:spPr>
            <a:xfrm>
              <a:off x="1471" y="6251"/>
              <a:ext cx="5122"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Median Filter</a:t>
              </a:r>
              <a:endParaRPr lang="en-US"/>
            </a:p>
          </p:txBody>
        </p:sp>
        <p:sp>
          <p:nvSpPr>
            <p:cNvPr id="11" name="Text Box 10"/>
            <p:cNvSpPr txBox="1"/>
            <p:nvPr/>
          </p:nvSpPr>
          <p:spPr>
            <a:xfrm>
              <a:off x="1480" y="7348"/>
              <a:ext cx="5202"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Adaptive Gaussian Tresholding</a:t>
              </a:r>
              <a:endParaRPr lang="en-US"/>
            </a:p>
          </p:txBody>
        </p:sp>
        <p:sp>
          <p:nvSpPr>
            <p:cNvPr id="12" name="Text Box 11"/>
            <p:cNvSpPr txBox="1"/>
            <p:nvPr/>
          </p:nvSpPr>
          <p:spPr>
            <a:xfrm>
              <a:off x="1499" y="8068"/>
              <a:ext cx="5122"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Morphology Opening </a:t>
              </a:r>
              <a:endParaRPr lang="en-US"/>
            </a:p>
          </p:txBody>
        </p:sp>
        <p:sp>
          <p:nvSpPr>
            <p:cNvPr id="13" name="Text Box 12"/>
            <p:cNvSpPr txBox="1"/>
            <p:nvPr/>
          </p:nvSpPr>
          <p:spPr>
            <a:xfrm>
              <a:off x="1396" y="9221"/>
              <a:ext cx="5494"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Connected Component Analysis </a:t>
              </a:r>
              <a:endParaRPr lang="en-US"/>
            </a:p>
          </p:txBody>
        </p:sp>
        <p:sp>
          <p:nvSpPr>
            <p:cNvPr id="14" name="Text Box 13"/>
            <p:cNvSpPr txBox="1"/>
            <p:nvPr/>
          </p:nvSpPr>
          <p:spPr>
            <a:xfrm>
              <a:off x="1415" y="9940"/>
              <a:ext cx="5183"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True Capillary Criteria</a:t>
              </a:r>
              <a:endParaRPr lang="en-US"/>
            </a:p>
          </p:txBody>
        </p:sp>
        <p:sp>
          <p:nvSpPr>
            <p:cNvPr id="16" name="Text Box 15"/>
            <p:cNvSpPr txBox="1"/>
            <p:nvPr/>
          </p:nvSpPr>
          <p:spPr>
            <a:xfrm>
              <a:off x="1538" y="2750"/>
              <a:ext cx="5122" cy="531"/>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sz="1600"/>
                <a:t>ROI Crop Method </a:t>
              </a:r>
              <a:endParaRPr lang="en-US" sz="1600"/>
            </a:p>
          </p:txBody>
        </p:sp>
        <p:sp>
          <p:nvSpPr>
            <p:cNvPr id="17" name="Text Box 16"/>
            <p:cNvSpPr txBox="1"/>
            <p:nvPr/>
          </p:nvSpPr>
          <p:spPr>
            <a:xfrm>
              <a:off x="1490" y="4027"/>
              <a:ext cx="5122" cy="580"/>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a:t>Green Channel Extraction </a:t>
              </a:r>
              <a:endParaRPr lang="en-US"/>
            </a:p>
          </p:txBody>
        </p:sp>
        <p:sp>
          <p:nvSpPr>
            <p:cNvPr id="22" name="Text Box 21"/>
            <p:cNvSpPr txBox="1"/>
            <p:nvPr/>
          </p:nvSpPr>
          <p:spPr>
            <a:xfrm>
              <a:off x="1560" y="1998"/>
              <a:ext cx="5122" cy="531"/>
            </a:xfrm>
            <a:prstGeom prst="rect">
              <a:avLst/>
            </a:prstGeom>
            <a:pattFill prst="pct5">
              <a:fgClr>
                <a:schemeClr val="bg1">
                  <a:lumMod val="95000"/>
                </a:schemeClr>
              </a:fgClr>
              <a:bgClr>
                <a:schemeClr val="bg1"/>
              </a:bgClr>
            </a:pattFill>
            <a:ln w="12700" cmpd="sng">
              <a:solidFill>
                <a:schemeClr val="accent1">
                  <a:shade val="50000"/>
                </a:schemeClr>
              </a:solidFill>
              <a:prstDash val="solid"/>
            </a:ln>
          </p:spPr>
          <p:txBody>
            <a:bodyPr wrap="square" rtlCol="0">
              <a:spAutoFit/>
            </a:bodyPr>
            <a:p>
              <a:r>
                <a:rPr lang="en-US" sz="1600"/>
                <a:t>Line Detection</a:t>
              </a:r>
              <a:endParaRPr lang="en-US" sz="1600"/>
            </a:p>
          </p:txBody>
        </p:sp>
        <p:sp>
          <p:nvSpPr>
            <p:cNvPr id="24" name="Text Box 23"/>
            <p:cNvSpPr txBox="1"/>
            <p:nvPr/>
          </p:nvSpPr>
          <p:spPr>
            <a:xfrm>
              <a:off x="7122" y="2526"/>
              <a:ext cx="3218" cy="531"/>
            </a:xfrm>
            <a:prstGeom prst="rect">
              <a:avLst/>
            </a:prstGeom>
            <a:noFill/>
          </p:spPr>
          <p:txBody>
            <a:bodyPr wrap="square" rtlCol="0">
              <a:spAutoFit/>
            </a:bodyPr>
            <a:p>
              <a:r>
                <a:rPr lang="en-US" sz="1600"/>
                <a:t>Image Aquisition</a:t>
              </a:r>
              <a:endParaRPr lang="en-US" sz="1600"/>
            </a:p>
          </p:txBody>
        </p:sp>
        <p:sp>
          <p:nvSpPr>
            <p:cNvPr id="25" name="Text Box 24"/>
            <p:cNvSpPr txBox="1"/>
            <p:nvPr/>
          </p:nvSpPr>
          <p:spPr>
            <a:xfrm>
              <a:off x="7114" y="4961"/>
              <a:ext cx="2758" cy="531"/>
            </a:xfrm>
            <a:prstGeom prst="rect">
              <a:avLst/>
            </a:prstGeom>
            <a:noFill/>
          </p:spPr>
          <p:txBody>
            <a:bodyPr wrap="square" rtlCol="0">
              <a:spAutoFit/>
            </a:bodyPr>
            <a:p>
              <a:r>
                <a:rPr lang="en-US" sz="1600"/>
                <a:t>Pre- Processing</a:t>
              </a:r>
              <a:endParaRPr lang="en-US" sz="1600"/>
            </a:p>
          </p:txBody>
        </p:sp>
        <p:sp>
          <p:nvSpPr>
            <p:cNvPr id="26" name="Text Box 25"/>
            <p:cNvSpPr txBox="1"/>
            <p:nvPr/>
          </p:nvSpPr>
          <p:spPr>
            <a:xfrm>
              <a:off x="7150" y="7814"/>
              <a:ext cx="2777" cy="580"/>
            </a:xfrm>
            <a:prstGeom prst="rect">
              <a:avLst/>
            </a:prstGeom>
            <a:noFill/>
          </p:spPr>
          <p:txBody>
            <a:bodyPr wrap="square" rtlCol="0">
              <a:spAutoFit/>
            </a:bodyPr>
            <a:p>
              <a:r>
                <a:rPr lang="en-US"/>
                <a:t>Segmentation</a:t>
              </a:r>
              <a:endParaRPr lang="en-US"/>
            </a:p>
          </p:txBody>
        </p:sp>
        <p:sp>
          <p:nvSpPr>
            <p:cNvPr id="27" name="Rectangles 26"/>
            <p:cNvSpPr/>
            <p:nvPr/>
          </p:nvSpPr>
          <p:spPr>
            <a:xfrm>
              <a:off x="1200" y="7230"/>
              <a:ext cx="8681" cy="1625"/>
            </a:xfrm>
            <a:prstGeom prst="rect">
              <a:avLst/>
            </a:prstGeom>
            <a:solidFill>
              <a:schemeClr val="accent2">
                <a:lumMod val="75000"/>
                <a:alpha val="4000"/>
              </a:scheme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6974" y="9512"/>
              <a:ext cx="3422" cy="531"/>
            </a:xfrm>
            <a:prstGeom prst="rect">
              <a:avLst/>
            </a:prstGeom>
            <a:noFill/>
          </p:spPr>
          <p:txBody>
            <a:bodyPr wrap="square" rtlCol="0">
              <a:spAutoFit/>
            </a:bodyPr>
            <a:p>
              <a:r>
                <a:rPr lang="en-US" sz="1600"/>
                <a:t>Feature Extraction</a:t>
              </a:r>
              <a:endParaRPr lang="en-US" sz="16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Pre-Processing: </a:t>
            </a:r>
            <a:endParaRPr lang="en-US" sz="3600" b="0" dirty="0"/>
          </a:p>
        </p:txBody>
      </p:sp>
      <p:pic>
        <p:nvPicPr>
          <p:cNvPr id="6" name="Picture 5"/>
          <p:cNvPicPr>
            <a:picLocks noChangeAspect="1"/>
          </p:cNvPicPr>
          <p:nvPr/>
        </p:nvPicPr>
        <p:blipFill>
          <a:blip r:embed="rId1"/>
          <a:stretch>
            <a:fillRect/>
          </a:stretch>
        </p:blipFill>
        <p:spPr>
          <a:xfrm>
            <a:off x="432435" y="1001395"/>
            <a:ext cx="11362690" cy="57334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Pre-Processing: </a:t>
            </a:r>
            <a:endParaRPr lang="en-US" sz="3600" b="0" dirty="0"/>
          </a:p>
        </p:txBody>
      </p:sp>
      <p:pic>
        <p:nvPicPr>
          <p:cNvPr id="4" name="Picture 3"/>
          <p:cNvPicPr>
            <a:picLocks noChangeAspect="1"/>
          </p:cNvPicPr>
          <p:nvPr/>
        </p:nvPicPr>
        <p:blipFill>
          <a:blip r:embed="rId1"/>
          <a:stretch>
            <a:fillRect/>
          </a:stretch>
        </p:blipFill>
        <p:spPr>
          <a:xfrm>
            <a:off x="266065" y="1050290"/>
            <a:ext cx="11730990" cy="450024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Segmentation Methods</a:t>
            </a:r>
            <a:endParaRPr lang="en-US" sz="3600" b="0" dirty="0"/>
          </a:p>
        </p:txBody>
      </p:sp>
      <p:sp>
        <p:nvSpPr>
          <p:cNvPr id="3" name="Text Box 2"/>
          <p:cNvSpPr txBox="1"/>
          <p:nvPr/>
        </p:nvSpPr>
        <p:spPr>
          <a:xfrm>
            <a:off x="648335" y="1317625"/>
            <a:ext cx="10048240" cy="1198880"/>
          </a:xfrm>
          <a:prstGeom prst="rect">
            <a:avLst/>
          </a:prstGeom>
          <a:noFill/>
        </p:spPr>
        <p:txBody>
          <a:bodyPr wrap="square" rtlCol="0" anchor="t">
            <a:spAutoFit/>
          </a:bodyPr>
          <a:p>
            <a:r>
              <a:rPr lang="en-US" sz="2400"/>
              <a:t>Adaptive Gausian thresholding (15, 2) calculates the threshold value based on the local characteristics of the image, accommodating variations in lighting and contrast.</a:t>
            </a:r>
            <a:endParaRPr lang="en-US" sz="2400"/>
          </a:p>
        </p:txBody>
      </p:sp>
      <p:sp>
        <p:nvSpPr>
          <p:cNvPr id="7" name="Text Box 6"/>
          <p:cNvSpPr txBox="1"/>
          <p:nvPr/>
        </p:nvSpPr>
        <p:spPr>
          <a:xfrm>
            <a:off x="668020" y="3608705"/>
            <a:ext cx="7101205" cy="1322070"/>
          </a:xfrm>
          <a:prstGeom prst="rect">
            <a:avLst/>
          </a:prstGeom>
          <a:noFill/>
        </p:spPr>
        <p:txBody>
          <a:bodyPr wrap="square" rtlCol="0" anchor="t">
            <a:spAutoFit/>
          </a:bodyPr>
          <a:p>
            <a:r>
              <a:rPr lang="en-US" sz="2000"/>
              <a:t>B(x, y)   =   neighborhood block around pixel (x, y)</a:t>
            </a:r>
            <a:endParaRPr lang="en-US" sz="2000"/>
          </a:p>
          <a:p>
            <a:r>
              <a:rPr lang="en-US" sz="2000"/>
              <a:t>μ(x, y) =    local Gaussian-weighted average of B(x, y). </a:t>
            </a:r>
            <a:endParaRPr lang="en-US" sz="2000"/>
          </a:p>
          <a:p>
            <a:r>
              <a:rPr lang="en-US" sz="2000"/>
              <a:t>σ(x, y)   =   local standard deviation within block B(x, y). </a:t>
            </a:r>
            <a:endParaRPr lang="en-US" sz="2000"/>
          </a:p>
          <a:p>
            <a:r>
              <a:rPr lang="en-US" sz="2000"/>
              <a:t>k            =    constant value or offset.</a:t>
            </a:r>
            <a:endParaRPr lang="en-US" sz="2000"/>
          </a:p>
        </p:txBody>
      </p:sp>
      <p:sp>
        <p:nvSpPr>
          <p:cNvPr id="8" name="Text Box 7"/>
          <p:cNvSpPr txBox="1"/>
          <p:nvPr/>
        </p:nvSpPr>
        <p:spPr>
          <a:xfrm>
            <a:off x="632460" y="2825115"/>
            <a:ext cx="4617720" cy="521970"/>
          </a:xfrm>
          <a:prstGeom prst="rect">
            <a:avLst/>
          </a:prstGeom>
          <a:noFill/>
        </p:spPr>
        <p:txBody>
          <a:bodyPr wrap="none" rtlCol="0" anchor="t">
            <a:spAutoFit/>
          </a:bodyPr>
          <a:p>
            <a:r>
              <a:rPr lang="en-US" sz="2800">
                <a:sym typeface="+mn-ea"/>
              </a:rPr>
              <a:t>T(x, y) = μ(x, y) - k * σ(x, y)</a:t>
            </a:r>
            <a:endParaRPr lang="en-US" sz="2800">
              <a:sym typeface="+mn-ea"/>
            </a:endParaRPr>
          </a:p>
        </p:txBody>
      </p:sp>
      <p:sp>
        <p:nvSpPr>
          <p:cNvPr id="15" name="Text Box 14"/>
          <p:cNvSpPr txBox="1"/>
          <p:nvPr/>
        </p:nvSpPr>
        <p:spPr>
          <a:xfrm>
            <a:off x="668020" y="5215255"/>
            <a:ext cx="10966450" cy="1322070"/>
          </a:xfrm>
          <a:prstGeom prst="rect">
            <a:avLst/>
          </a:prstGeom>
          <a:noFill/>
        </p:spPr>
        <p:txBody>
          <a:bodyPr wrap="square" rtlCol="0" anchor="t">
            <a:spAutoFit/>
          </a:bodyPr>
          <a:p>
            <a:r>
              <a:rPr lang="en-US" sz="2000"/>
              <a:t>adaptive Gaussian thresholding considers both the mean and standard deviation of the local neighborhood, while adaptive mean thresholding only considers the local mean. Adaptive Gaussian thresholding can be more effective in handling images with varying levels of noise and illumination, as it takes into account the variability in the neighborhood</a:t>
            </a:r>
            <a:endParaRPr 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Segmentation Methods</a:t>
            </a:r>
            <a:endParaRPr lang="en-US" sz="3600" b="0" dirty="0"/>
          </a:p>
        </p:txBody>
      </p:sp>
      <p:pic>
        <p:nvPicPr>
          <p:cNvPr id="2" name="Picture 1"/>
          <p:cNvPicPr>
            <a:picLocks noChangeAspect="1"/>
          </p:cNvPicPr>
          <p:nvPr/>
        </p:nvPicPr>
        <p:blipFill>
          <a:blip r:embed="rId1"/>
          <a:stretch>
            <a:fillRect/>
          </a:stretch>
        </p:blipFill>
        <p:spPr>
          <a:xfrm>
            <a:off x="302895" y="1354455"/>
            <a:ext cx="11584940" cy="44443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prstGeom prst="rect">
            <a:avLst/>
          </a:prstGeom>
        </p:spPr>
        <p:txBody>
          <a:bodyPr>
            <a:noAutofit/>
          </a:bodyPr>
          <a:lstStyle/>
          <a:p>
            <a:pPr algn="l"/>
            <a:r>
              <a:rPr lang="en-US" sz="3600" b="0" dirty="0"/>
              <a:t>Features</a:t>
            </a:r>
            <a:endParaRPr lang="en-US" sz="3600" b="0" dirty="0"/>
          </a:p>
        </p:txBody>
      </p:sp>
      <p:sp>
        <p:nvSpPr>
          <p:cNvPr id="1028" name="Rectangle 3"/>
          <p:cNvSpPr>
            <a:spLocks noGrp="1" noChangeArrowheads="1"/>
          </p:cNvSpPr>
          <p:nvPr/>
        </p:nvSpPr>
        <p:spPr>
          <a:xfrm>
            <a:off x="476885" y="1022985"/>
            <a:ext cx="11269345" cy="5731510"/>
          </a:xfrm>
          <a:prstGeom prst="rect">
            <a:avLst/>
          </a:prstGeom>
          <a:noFill/>
          <a:ln>
            <a:noFill/>
          </a:ln>
        </p:spPr>
        <p:txBody>
          <a:bodyPr vert="horz" wrap="square" lIns="91440" tIns="45720" rIns="91440" bIns="45720" rtlCol="0" anchor="t" anchorCtr="0"/>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302020204030204" charset="0"/>
                <a:ea typeface="Arial" panose="020B0604020202020204"/>
                <a:cs typeface="Calibri" panose="020F0302020204030204" charset="0"/>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50800" indent="0" algn="l">
              <a:lnSpc>
                <a:spcPct val="100000"/>
              </a:lnSpc>
              <a:buFontTx/>
              <a:buNone/>
            </a:pPr>
            <a:endParaRPr lang="en-US" dirty="0">
              <a:sym typeface="+mn-ea"/>
            </a:endParaRPr>
          </a:p>
          <a:p>
            <a:pPr marL="50800" indent="0" algn="l">
              <a:lnSpc>
                <a:spcPct val="100000"/>
              </a:lnSpc>
              <a:buFontTx/>
              <a:buNone/>
            </a:pPr>
            <a:r>
              <a:rPr lang="en-US" dirty="0">
                <a:sym typeface="+mn-ea"/>
              </a:rPr>
              <a:t>Capillary feature extraction, performed after connected component analysis on capillary images, aims to extract relevant characteristics from the identified capillary segments. </a:t>
            </a:r>
            <a:endParaRPr lang="en-US" dirty="0">
              <a:sym typeface="+mn-ea"/>
            </a:endParaRPr>
          </a:p>
          <a:p>
            <a:pPr marL="50800" indent="0" algn="l">
              <a:lnSpc>
                <a:spcPct val="100000"/>
              </a:lnSpc>
              <a:buFontTx/>
              <a:buNone/>
            </a:pPr>
            <a:endParaRPr lang="en-US" dirty="0">
              <a:sym typeface="+mn-ea"/>
            </a:endParaRPr>
          </a:p>
          <a:p>
            <a:pPr marL="50800" indent="0" algn="l">
              <a:lnSpc>
                <a:spcPct val="100000"/>
              </a:lnSpc>
              <a:buFontTx/>
              <a:buNone/>
            </a:pPr>
            <a:r>
              <a:rPr lang="en-US" dirty="0">
                <a:sym typeface="+mn-ea"/>
              </a:rPr>
              <a:t>These characteristics can include metrics such as </a:t>
            </a:r>
            <a:endParaRPr lang="en-US" dirty="0">
              <a:sym typeface="+mn-ea"/>
            </a:endParaRPr>
          </a:p>
          <a:p>
            <a:pPr marL="50800" indent="0" algn="l">
              <a:lnSpc>
                <a:spcPct val="100000"/>
              </a:lnSpc>
              <a:buFontTx/>
              <a:buNone/>
            </a:pPr>
            <a:r>
              <a:rPr lang="en-US" dirty="0">
                <a:sym typeface="+mn-ea"/>
              </a:rPr>
              <a:t>length, width, tortuosity, branching patterns, and density. </a:t>
            </a:r>
            <a:endParaRPr lang="en-US" dirty="0">
              <a:sym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4185</Words>
  <Application>WPS Presentation</Application>
  <PresentationFormat>Widescreen</PresentationFormat>
  <Paragraphs>121</Paragraphs>
  <Slides>12</Slides>
  <Notes>50</Notes>
  <HiddenSlides>0</HiddenSlides>
  <MMClips>6</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12</vt:i4>
      </vt:variant>
    </vt:vector>
  </HeadingPairs>
  <TitlesOfParts>
    <vt:vector size="32" baseType="lpstr">
      <vt:lpstr>Arial</vt:lpstr>
      <vt:lpstr>SimSun</vt:lpstr>
      <vt:lpstr>Wingdings</vt:lpstr>
      <vt:lpstr>Calibri Light</vt:lpstr>
      <vt:lpstr>Calibri</vt:lpstr>
      <vt:lpstr>Trebuchet MS</vt:lpstr>
      <vt:lpstr>Arial</vt:lpstr>
      <vt:lpstr>MS PGothic</vt:lpstr>
      <vt:lpstr>Droid Sans Fallback</vt:lpstr>
      <vt:lpstr>Times New Roman</vt:lpstr>
      <vt:lpstr>东文宋体</vt:lpstr>
      <vt:lpstr>Microsoft YaHei</vt:lpstr>
      <vt:lpstr>Arial Unicode MS</vt:lpstr>
      <vt:lpstr>OpenSymbol</vt:lpstr>
      <vt:lpstr>Office Theme</vt:lpstr>
      <vt:lpstr>2_Office Theme</vt:lpstr>
      <vt:lpstr>1_Office Theme</vt:lpstr>
      <vt:lpstr>3_Office Theme</vt:lpstr>
      <vt:lpstr>4_Office Theme</vt:lpstr>
      <vt:lpstr>5_Office Theme</vt:lpstr>
      <vt:lpstr>Medical Image Anaysis</vt:lpstr>
      <vt:lpstr>Abstract </vt:lpstr>
      <vt:lpstr>Introduction</vt:lpstr>
      <vt:lpstr>Methods: Segmentation </vt:lpstr>
      <vt:lpstr>Segmentation Methods</vt:lpstr>
      <vt:lpstr>Pre-Processing: </vt:lpstr>
      <vt:lpstr>Segmentation Methods</vt:lpstr>
      <vt:lpstr>Segmentation Methods</vt:lpstr>
      <vt:lpstr>Segmentation Methods</vt:lpstr>
      <vt:lpstr>Segmentation Methods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course overview</dc:title>
  <dc:creator>Ioannis Gkioulekas</dc:creator>
  <cp:lastModifiedBy>masters</cp:lastModifiedBy>
  <cp:revision>1899</cp:revision>
  <dcterms:created xsi:type="dcterms:W3CDTF">2023-05-30T09:53:34Z</dcterms:created>
  <dcterms:modified xsi:type="dcterms:W3CDTF">2023-05-30T09:53:34Z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ContentTypeId">
    <vt:lpwstr>0x010100AC26C111A9C2124EBD3D558B188E1E2E</vt:lpwstr>
  </property>
  <property fmtid="{D5CDD505-2E9C-101B-9397-08002B2CF9AE}" pid="4" name="ICV">
    <vt:lpwstr/>
  </property>
</Properties>
</file>