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Ubuntu" charset="1" panose="020B0504030602030204"/>
      <p:regular r:id="rId6"/>
    </p:embeddedFont>
    <p:embeddedFont>
      <p:font typeface="Ubuntu Bold" charset="1" panose="020B0804030602030204"/>
      <p:regular r:id="rId7"/>
    </p:embeddedFont>
    <p:embeddedFont>
      <p:font typeface="Ubuntu Italics" charset="1" panose="020B05040306020A0204"/>
      <p:regular r:id="rId8"/>
    </p:embeddedFont>
    <p:embeddedFont>
      <p:font typeface="Ubuntu Bold Italics" charset="1" panose="020B08040306020A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jpe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v7labs.com/blog/neural-networks-activation-functions" TargetMode="External" Type="http://schemas.openxmlformats.org/officeDocument/2006/relationships/hyperlink"/><Relationship Id="rId4" Target="https://medium.com/@sagarsharma4244?source=post_page-----1cbd9f8d91d6--------------------------------" TargetMode="External" Type="http://schemas.openxmlformats.org/officeDocument/2006/relationships/hyperlink"/><Relationship Id="rId5" Target="https://towardsdatascience.com/activation-functions-neural-networks-1cbd9f8d91d6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3000" y="2947477"/>
            <a:ext cx="17145000" cy="553820"/>
            <a:chOff x="0" y="0"/>
            <a:chExt cx="4654241" cy="1503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54241" cy="150342"/>
            </a:xfrm>
            <a:custGeom>
              <a:avLst/>
              <a:gdLst/>
              <a:ahLst/>
              <a:cxnLst/>
              <a:rect r="r" b="b" t="t" l="l"/>
              <a:pathLst>
                <a:path h="150342" w="4654241">
                  <a:moveTo>
                    <a:pt x="0" y="0"/>
                  </a:moveTo>
                  <a:lnTo>
                    <a:pt x="4654241" y="0"/>
                  </a:lnTo>
                  <a:lnTo>
                    <a:pt x="4654241" y="150342"/>
                  </a:lnTo>
                  <a:lnTo>
                    <a:pt x="0" y="150342"/>
                  </a:lnTo>
                  <a:close/>
                </a:path>
              </a:pathLst>
            </a:custGeom>
            <a:solidFill>
              <a:srgbClr val="504895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654241" cy="178917"/>
            </a:xfrm>
            <a:prstGeom prst="rect">
              <a:avLst/>
            </a:prstGeom>
          </p:spPr>
          <p:txBody>
            <a:bodyPr anchor="ctr" rtlCol="false" tIns="49286" lIns="49286" bIns="49286" rIns="49286"/>
            <a:lstStyle/>
            <a:p>
              <a:pPr algn="ctr">
                <a:lnSpc>
                  <a:spcPts val="2580"/>
                </a:lnSpc>
                <a:spcBef>
                  <a:spcPct val="0"/>
                </a:spcBef>
              </a:pPr>
              <a:r>
                <a:rPr lang="en-US" sz="1843">
                  <a:solidFill>
                    <a:srgbClr val="FFFFFF">
                      <a:alpha val="6667"/>
                    </a:srgbClr>
                  </a:solidFill>
                  <a:latin typeface="Canva Sans"/>
                </a:rPr>
                <a:t>ll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00702" y="1211673"/>
            <a:ext cx="1735804" cy="1735804"/>
          </a:xfrm>
          <a:custGeom>
            <a:avLst/>
            <a:gdLst/>
            <a:ahLst/>
            <a:cxnLst/>
            <a:rect r="r" b="b" t="t" l="l"/>
            <a:pathLst>
              <a:path h="1735804" w="1735804">
                <a:moveTo>
                  <a:pt x="0" y="0"/>
                </a:moveTo>
                <a:lnTo>
                  <a:pt x="1735804" y="0"/>
                </a:lnTo>
                <a:lnTo>
                  <a:pt x="1735804" y="1735804"/>
                </a:lnTo>
                <a:lnTo>
                  <a:pt x="0" y="1735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36506" y="1480475"/>
            <a:ext cx="1389242" cy="1322451"/>
          </a:xfrm>
          <a:custGeom>
            <a:avLst/>
            <a:gdLst/>
            <a:ahLst/>
            <a:cxnLst/>
            <a:rect r="r" b="b" t="t" l="l"/>
            <a:pathLst>
              <a:path h="1322451" w="1389242">
                <a:moveTo>
                  <a:pt x="0" y="0"/>
                </a:moveTo>
                <a:lnTo>
                  <a:pt x="1389242" y="0"/>
                </a:lnTo>
                <a:lnTo>
                  <a:pt x="1389242" y="1322451"/>
                </a:lnTo>
                <a:lnTo>
                  <a:pt x="0" y="13224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64375" y="5082379"/>
            <a:ext cx="8024147" cy="3401677"/>
          </a:xfrm>
          <a:custGeom>
            <a:avLst/>
            <a:gdLst/>
            <a:ahLst/>
            <a:cxnLst/>
            <a:rect r="r" b="b" t="t" l="l"/>
            <a:pathLst>
              <a:path h="3401677" w="8024147">
                <a:moveTo>
                  <a:pt x="0" y="0"/>
                </a:moveTo>
                <a:lnTo>
                  <a:pt x="8024146" y="0"/>
                </a:lnTo>
                <a:lnTo>
                  <a:pt x="8024146" y="3401677"/>
                </a:lnTo>
                <a:lnTo>
                  <a:pt x="0" y="34016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27" t="0" r="-392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2241" y="7817838"/>
            <a:ext cx="10336771" cy="65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414">
                <a:solidFill>
                  <a:srgbClr val="000000"/>
                </a:solidFill>
                <a:latin typeface="Canva Sans Bold"/>
              </a:rPr>
              <a:t>Conclusion</a:t>
            </a:r>
          </a:p>
          <a:p>
            <a:pPr>
              <a:lnSpc>
                <a:spcPts val="1928"/>
              </a:lnSpc>
            </a:pPr>
            <a:r>
              <a:rPr lang="en-US" sz="1377">
                <a:solidFill>
                  <a:srgbClr val="000000"/>
                </a:solidFill>
                <a:latin typeface="Canva Sans Bold"/>
              </a:rPr>
              <a:t>Future directions in the research and development of activation functions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2241" y="6850511"/>
            <a:ext cx="10336771" cy="65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414">
                <a:solidFill>
                  <a:srgbClr val="000000"/>
                </a:solidFill>
                <a:latin typeface="Canva Sans Bold"/>
              </a:rPr>
              <a:t>Activation Functions in Deep Neural Network Training</a:t>
            </a:r>
          </a:p>
          <a:p>
            <a:pPr>
              <a:lnSpc>
                <a:spcPts val="1928"/>
              </a:lnSpc>
            </a:pPr>
            <a:r>
              <a:rPr lang="en-US" sz="1377">
                <a:solidFill>
                  <a:srgbClr val="000000"/>
                </a:solidFill>
                <a:latin typeface="Canva Sans Bold"/>
              </a:rPr>
              <a:t>The vanishing and exploding gradient problems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2241" y="5672809"/>
            <a:ext cx="10336771" cy="89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Canva Sans Bold"/>
              </a:rPr>
              <a:t>Types of Activation Functions</a:t>
            </a:r>
          </a:p>
          <a:p>
            <a:pPr>
              <a:lnSpc>
                <a:spcPts val="1928"/>
              </a:lnSpc>
            </a:pPr>
            <a:r>
              <a:rPr lang="en-US" sz="1377">
                <a:solidFill>
                  <a:srgbClr val="000000"/>
                </a:solidFill>
                <a:latin typeface="Canva Sans Bold"/>
              </a:rPr>
              <a:t>Linear Activation Function</a:t>
            </a:r>
          </a:p>
          <a:p>
            <a:pPr>
              <a:lnSpc>
                <a:spcPts val="1928"/>
              </a:lnSpc>
            </a:pPr>
            <a:r>
              <a:rPr lang="en-US" sz="1377">
                <a:solidFill>
                  <a:srgbClr val="000000"/>
                </a:solidFill>
                <a:latin typeface="Canva Sans Bold"/>
              </a:rPr>
              <a:t>Non-linear Activation Functions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2241" y="4552256"/>
            <a:ext cx="10336771" cy="89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Canva Sans Bold"/>
              </a:rPr>
              <a:t>Introduction</a:t>
            </a:r>
          </a:p>
          <a:p>
            <a:pPr>
              <a:lnSpc>
                <a:spcPts val="1928"/>
              </a:lnSpc>
            </a:pPr>
            <a:r>
              <a:rPr lang="en-US" sz="1377">
                <a:solidFill>
                  <a:srgbClr val="000000"/>
                </a:solidFill>
                <a:latin typeface="Canva Sans Bold"/>
              </a:rPr>
              <a:t>Definition and role in neural networks</a:t>
            </a:r>
          </a:p>
          <a:p>
            <a:pPr>
              <a:lnSpc>
                <a:spcPts val="1928"/>
              </a:lnSpc>
            </a:pPr>
            <a:r>
              <a:rPr lang="en-US" sz="1377">
                <a:solidFill>
                  <a:srgbClr val="000000"/>
                </a:solidFill>
                <a:latin typeface="Canva Sans Bold"/>
              </a:rPr>
              <a:t>Why non-linearity is essential in deep learning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0103" y="2925520"/>
            <a:ext cx="14342466" cy="491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Canva Sans Bold"/>
              </a:rPr>
              <a:t> What are they and how do they help in machine learning!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2241" y="9498989"/>
            <a:ext cx="14538191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Canva Sans Bold"/>
              </a:rPr>
              <a:t>Atanda Abdullahi Adewale, 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7966" y="1352713"/>
            <a:ext cx="10708446" cy="139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Ubuntu Bold"/>
              </a:rPr>
              <a:t>Activation Functions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977" y="603998"/>
            <a:ext cx="1273162" cy="1273162"/>
          </a:xfrm>
          <a:custGeom>
            <a:avLst/>
            <a:gdLst/>
            <a:ahLst/>
            <a:cxnLst/>
            <a:rect r="r" b="b" t="t" l="l"/>
            <a:pathLst>
              <a:path h="1273162" w="1273162">
                <a:moveTo>
                  <a:pt x="0" y="0"/>
                </a:moveTo>
                <a:lnTo>
                  <a:pt x="1273162" y="0"/>
                </a:lnTo>
                <a:lnTo>
                  <a:pt x="1273162" y="1273161"/>
                </a:lnTo>
                <a:lnTo>
                  <a:pt x="0" y="1273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9373" y="1848584"/>
            <a:ext cx="18845956" cy="493490"/>
            <a:chOff x="0" y="0"/>
            <a:chExt cx="4963544" cy="129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3544" cy="129973"/>
            </a:xfrm>
            <a:custGeom>
              <a:avLst/>
              <a:gdLst/>
              <a:ahLst/>
              <a:cxnLst/>
              <a:rect r="r" b="b" t="t" l="l"/>
              <a:pathLst>
                <a:path h="129973" w="4963544">
                  <a:moveTo>
                    <a:pt x="0" y="0"/>
                  </a:moveTo>
                  <a:lnTo>
                    <a:pt x="4963544" y="0"/>
                  </a:lnTo>
                  <a:lnTo>
                    <a:pt x="4963544" y="129973"/>
                  </a:lnTo>
                  <a:lnTo>
                    <a:pt x="0" y="129973"/>
                  </a:lnTo>
                  <a:close/>
                </a:path>
              </a:pathLst>
            </a:custGeom>
            <a:solidFill>
              <a:srgbClr val="504895">
                <a:alpha val="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3544" cy="16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02723" y="6242965"/>
            <a:ext cx="6387842" cy="1136923"/>
            <a:chOff x="0" y="0"/>
            <a:chExt cx="8517122" cy="151589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300558" cy="1515897"/>
              <a:chOff x="0" y="0"/>
              <a:chExt cx="1804022" cy="32946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04022" cy="329461"/>
              </a:xfrm>
              <a:custGeom>
                <a:avLst/>
                <a:gdLst/>
                <a:ahLst/>
                <a:cxnLst/>
                <a:rect r="r" b="b" t="t" l="l"/>
                <a:pathLst>
                  <a:path h="329461" w="1804022">
                    <a:moveTo>
                      <a:pt x="0" y="0"/>
                    </a:moveTo>
                    <a:lnTo>
                      <a:pt x="1804022" y="0"/>
                    </a:lnTo>
                    <a:lnTo>
                      <a:pt x="1804022" y="329461"/>
                    </a:lnTo>
                    <a:lnTo>
                      <a:pt x="0" y="329461"/>
                    </a:lnTo>
                    <a:close/>
                  </a:path>
                </a:pathLst>
              </a:custGeom>
              <a:solidFill>
                <a:srgbClr val="28456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04022" cy="367561"/>
              </a:xfrm>
              <a:prstGeom prst="rect">
                <a:avLst/>
              </a:prstGeom>
            </p:spPr>
            <p:txBody>
              <a:bodyPr anchor="ctr" rtlCol="false" tIns="49768" lIns="49768" bIns="49768" rIns="497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75388" y="131004"/>
              <a:ext cx="8441734" cy="1113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36"/>
                </a:lnSpc>
                <a:spcBef>
                  <a:spcPct val="0"/>
                </a:spcBef>
              </a:pPr>
              <a:r>
                <a:rPr lang="en-US" sz="1097">
                  <a:solidFill>
                    <a:srgbClr val="FBFDFD"/>
                  </a:solidFill>
                  <a:latin typeface="Canva Sans Bold"/>
                </a:rPr>
                <a:t>import </a:t>
              </a:r>
              <a:r>
                <a:rPr lang="en-US" sz="1097">
                  <a:solidFill>
                    <a:srgbClr val="5CE1E6"/>
                  </a:solidFill>
                  <a:latin typeface="Canva Sans Bold"/>
                </a:rPr>
                <a:t>torch</a:t>
              </a:r>
              <a:r>
                <a:rPr lang="en-US" sz="1097">
                  <a:solidFill>
                    <a:srgbClr val="FBFDFD"/>
                  </a:solidFill>
                  <a:latin typeface="Canva Sans Bold"/>
                </a:rPr>
                <a:t>.nn as </a:t>
              </a:r>
              <a:r>
                <a:rPr lang="en-US" sz="1097">
                  <a:solidFill>
                    <a:srgbClr val="5CE1E6"/>
                  </a:solidFill>
                  <a:latin typeface="Canva Sans Bold"/>
                </a:rPr>
                <a:t>nn</a:t>
              </a:r>
            </a:p>
            <a:p>
              <a:pPr>
                <a:lnSpc>
                  <a:spcPts val="515"/>
                </a:lnSpc>
                <a:spcBef>
                  <a:spcPct val="0"/>
                </a:spcBef>
              </a:pPr>
            </a:p>
            <a:p>
              <a:pPr>
                <a:lnSpc>
                  <a:spcPts val="1278"/>
                </a:lnSpc>
                <a:spcBef>
                  <a:spcPct val="0"/>
                </a:spcBef>
              </a:pPr>
              <a:r>
                <a:rPr lang="en-US" sz="913">
                  <a:solidFill>
                    <a:srgbClr val="FBFDFD"/>
                  </a:solidFill>
                  <a:latin typeface="Canva Sans"/>
                </a:rPr>
                <a:t># Assuming previous layers have been defined in `model`</a:t>
              </a:r>
            </a:p>
            <a:p>
              <a:pPr>
                <a:lnSpc>
                  <a:spcPts val="515"/>
                </a:lnSpc>
                <a:spcBef>
                  <a:spcPct val="0"/>
                </a:spcBef>
              </a:pPr>
            </a:p>
            <a:p>
              <a:pPr>
                <a:lnSpc>
                  <a:spcPts val="1278"/>
                </a:lnSpc>
                <a:spcBef>
                  <a:spcPct val="0"/>
                </a:spcBef>
              </a:pPr>
              <a:r>
                <a:rPr lang="en-US" sz="913">
                  <a:solidFill>
                    <a:srgbClr val="FBFDFD"/>
                  </a:solidFill>
                  <a:latin typeface="Canva Sans"/>
                </a:rPr>
                <a:t># Output layer with linear activation for regression task</a:t>
              </a:r>
            </a:p>
            <a:p>
              <a:pPr>
                <a:lnSpc>
                  <a:spcPts val="1663"/>
                </a:lnSpc>
                <a:spcBef>
                  <a:spcPct val="0"/>
                </a:spcBef>
              </a:pPr>
              <a:r>
                <a:rPr lang="en-US" sz="1188">
                  <a:solidFill>
                    <a:srgbClr val="FBFDFD"/>
                  </a:solidFill>
                  <a:latin typeface="Canva Sans Bold"/>
                </a:rPr>
                <a:t>model.add_module(</a:t>
              </a:r>
              <a:r>
                <a:rPr lang="en-US" sz="1188">
                  <a:solidFill>
                    <a:srgbClr val="259A21"/>
                  </a:solidFill>
                  <a:latin typeface="Canva Sans Bold"/>
                </a:rPr>
                <a:t>"</a:t>
              </a:r>
              <a:r>
                <a:rPr lang="en-US" sz="1188">
                  <a:solidFill>
                    <a:srgbClr val="C1FF72"/>
                  </a:solidFill>
                  <a:latin typeface="Canva Sans Bold"/>
                </a:rPr>
                <a:t>output"</a:t>
              </a:r>
              <a:r>
                <a:rPr lang="en-US" sz="1188">
                  <a:solidFill>
                    <a:srgbClr val="FBFDFD"/>
                  </a:solidFill>
                  <a:latin typeface="Canva Sans Bold"/>
                </a:rPr>
                <a:t>, nn.Linear(in_features=hidden_units, out_features=1))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128827" y="5410200"/>
            <a:ext cx="2866922" cy="2293538"/>
          </a:xfrm>
          <a:custGeom>
            <a:avLst/>
            <a:gdLst/>
            <a:ahLst/>
            <a:cxnLst/>
            <a:rect r="r" b="b" t="t" l="l"/>
            <a:pathLst>
              <a:path h="2293538" w="2866922">
                <a:moveTo>
                  <a:pt x="0" y="0"/>
                </a:moveTo>
                <a:lnTo>
                  <a:pt x="2866922" y="0"/>
                </a:lnTo>
                <a:lnTo>
                  <a:pt x="2866922" y="2293538"/>
                </a:lnTo>
                <a:lnTo>
                  <a:pt x="0" y="2293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02723" y="2868657"/>
            <a:ext cx="8217807" cy="3045435"/>
            <a:chOff x="0" y="0"/>
            <a:chExt cx="10957076" cy="406058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10957076" cy="408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33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</a:rPr>
                <a:t>Linear activation functions: Output is a linear transformation (directly proportional) of the input. </a:t>
              </a:r>
            </a:p>
            <a:p>
              <a:pPr algn="just">
                <a:lnSpc>
                  <a:spcPts val="828"/>
                </a:lnSpc>
              </a:pPr>
            </a:p>
            <a:p>
              <a:pPr algn="just">
                <a:lnSpc>
                  <a:spcPts val="1933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</a:rPr>
                <a:t>Basic example is </a:t>
              </a:r>
              <a:r>
                <a:rPr lang="en-US" sz="1380">
                  <a:solidFill>
                    <a:srgbClr val="000000"/>
                  </a:solidFill>
                  <a:latin typeface="Canva Sans Bold Italics"/>
                </a:rPr>
                <a:t>f(x)=x  or   f</a:t>
              </a:r>
              <a:r>
                <a:rPr lang="en-US" sz="1380">
                  <a:solidFill>
                    <a:srgbClr val="000000"/>
                  </a:solidFill>
                  <a:latin typeface="Canva Sans Bold"/>
                </a:rPr>
                <a:t>(</a:t>
              </a:r>
              <a:r>
                <a:rPr lang="en-US" sz="1380">
                  <a:solidFill>
                    <a:srgbClr val="000000"/>
                  </a:solidFill>
                  <a:latin typeface="Canva Sans Bold Italics"/>
                </a:rPr>
                <a:t>x</a:t>
              </a:r>
              <a:r>
                <a:rPr lang="en-US" sz="1380">
                  <a:solidFill>
                    <a:srgbClr val="000000"/>
                  </a:solidFill>
                  <a:latin typeface="Canva Sans Bold"/>
                </a:rPr>
                <a:t>)=</a:t>
              </a:r>
              <a:r>
                <a:rPr lang="en-US" sz="1380">
                  <a:solidFill>
                    <a:srgbClr val="000000"/>
                  </a:solidFill>
                  <a:latin typeface="Canva Sans Bold Italics"/>
                </a:rPr>
                <a:t>ax</a:t>
              </a:r>
              <a:r>
                <a:rPr lang="en-US" sz="1380">
                  <a:solidFill>
                    <a:srgbClr val="000000"/>
                  </a:solidFill>
                  <a:latin typeface="Canva Sans Bold"/>
                </a:rPr>
                <a:t>+</a:t>
              </a:r>
              <a:r>
                <a:rPr lang="en-US" sz="1380">
                  <a:solidFill>
                    <a:srgbClr val="000000"/>
                  </a:solidFill>
                  <a:latin typeface="Canva Sans Bold Italics"/>
                </a:rPr>
                <a:t>b    </a:t>
              </a:r>
              <a:r>
                <a:rPr lang="en-US" sz="1380">
                  <a:solidFill>
                    <a:srgbClr val="000000"/>
                  </a:solidFill>
                  <a:latin typeface="Canva Sans Italics"/>
                </a:rPr>
                <a:t>a = coefficients or weights</a:t>
              </a:r>
              <a:r>
                <a:rPr lang="en-US" sz="1380">
                  <a:solidFill>
                    <a:srgbClr val="000000"/>
                  </a:solidFill>
                  <a:latin typeface="Canva Sans Bold Italics"/>
                </a:rPr>
                <a:t> </a:t>
              </a:r>
            </a:p>
            <a:p>
              <a:pPr algn="just">
                <a:lnSpc>
                  <a:spcPts val="1933"/>
                </a:lnSpc>
              </a:pPr>
            </a:p>
            <a:p>
              <a:pPr algn="just">
                <a:lnSpc>
                  <a:spcPts val="1242"/>
                </a:lnSpc>
              </a:pPr>
            </a:p>
            <a:p>
              <a:pPr algn="just">
                <a:lnSpc>
                  <a:spcPts val="1242"/>
                </a:lnSpc>
              </a:pPr>
            </a:p>
            <a:p>
              <a:pPr algn="just">
                <a:lnSpc>
                  <a:spcPts val="1242"/>
                </a:lnSpc>
              </a:pPr>
            </a:p>
            <a:p>
              <a:pPr algn="just">
                <a:lnSpc>
                  <a:spcPts val="1242"/>
                </a:lnSpc>
              </a:pPr>
            </a:p>
            <a:p>
              <a:pPr algn="just">
                <a:lnSpc>
                  <a:spcPts val="1242"/>
                </a:lnSpc>
              </a:pPr>
            </a:p>
            <a:p>
              <a:pPr algn="just">
                <a:lnSpc>
                  <a:spcPts val="1242"/>
                </a:lnSpc>
              </a:pPr>
            </a:p>
            <a:p>
              <a:pPr algn="just">
                <a:lnSpc>
                  <a:spcPts val="953"/>
                </a:lnSpc>
              </a:pPr>
            </a:p>
            <a:p>
              <a:pPr algn="just">
                <a:lnSpc>
                  <a:spcPts val="1933"/>
                </a:lnSpc>
              </a:pPr>
              <a:r>
                <a:rPr lang="en-US" sz="1380">
                  <a:solidFill>
                    <a:srgbClr val="000000"/>
                  </a:solidFill>
                  <a:latin typeface="Canva Sans Bold"/>
                </a:rPr>
                <a:t>Layer Stacking Redundancy</a:t>
              </a:r>
            </a:p>
            <a:p>
              <a:pPr algn="just">
                <a:lnSpc>
                  <a:spcPts val="533"/>
                </a:lnSpc>
              </a:pPr>
            </a:p>
            <a:p>
              <a:pPr algn="just">
                <a:lnSpc>
                  <a:spcPts val="1933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</a:rPr>
                <a:t>No matter the number of layers, the composition of two linear function is a linear function itself. </a:t>
              </a:r>
            </a:p>
            <a:p>
              <a:pPr algn="just">
                <a:lnSpc>
                  <a:spcPts val="1933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</a:rPr>
                <a:t>So, essentially, a linear activation function turns the  network into just one layer.</a:t>
              </a:r>
            </a:p>
            <a:p>
              <a:pPr algn="just">
                <a:lnSpc>
                  <a:spcPts val="1233"/>
                </a:lnSpc>
              </a:pPr>
            </a:p>
            <a:p>
              <a:pPr algn="just">
                <a:lnSpc>
                  <a:spcPts val="1933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</a:rPr>
                <a:t>B</a:t>
              </a:r>
              <a:r>
                <a:rPr lang="en-US" sz="1380">
                  <a:solidFill>
                    <a:srgbClr val="000000"/>
                  </a:solidFill>
                  <a:latin typeface="Canva Sans"/>
                </a:rPr>
                <a:t>ackpropagation not possible: derivative of function is a constant, no relation to the input x. 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88977"/>
              <a:ext cx="6946331" cy="1100155"/>
            </a:xfrm>
            <a:custGeom>
              <a:avLst/>
              <a:gdLst/>
              <a:ahLst/>
              <a:cxnLst/>
              <a:rect r="r" b="b" t="t" l="l"/>
              <a:pathLst>
                <a:path h="1100155" w="6946331">
                  <a:moveTo>
                    <a:pt x="0" y="0"/>
                  </a:moveTo>
                  <a:lnTo>
                    <a:pt x="6946331" y="0"/>
                  </a:lnTo>
                  <a:lnTo>
                    <a:pt x="6946331" y="1100156"/>
                  </a:lnTo>
                  <a:lnTo>
                    <a:pt x="0" y="1100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134" t="-4357" r="-2134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592351" y="3082522"/>
            <a:ext cx="3490146" cy="1615556"/>
          </a:xfrm>
          <a:custGeom>
            <a:avLst/>
            <a:gdLst/>
            <a:ahLst/>
            <a:cxnLst/>
            <a:rect r="r" b="b" t="t" l="l"/>
            <a:pathLst>
              <a:path h="1615556" w="3490146">
                <a:moveTo>
                  <a:pt x="0" y="0"/>
                </a:moveTo>
                <a:lnTo>
                  <a:pt x="3490146" y="0"/>
                </a:lnTo>
                <a:lnTo>
                  <a:pt x="3490146" y="1615556"/>
                </a:lnTo>
                <a:lnTo>
                  <a:pt x="0" y="1615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92351" y="7589438"/>
            <a:ext cx="6363623" cy="2589590"/>
          </a:xfrm>
          <a:custGeom>
            <a:avLst/>
            <a:gdLst/>
            <a:ahLst/>
            <a:cxnLst/>
            <a:rect r="r" b="b" t="t" l="l"/>
            <a:pathLst>
              <a:path h="2589590" w="6363623">
                <a:moveTo>
                  <a:pt x="0" y="0"/>
                </a:moveTo>
                <a:lnTo>
                  <a:pt x="6363623" y="0"/>
                </a:lnTo>
                <a:lnTo>
                  <a:pt x="6363623" y="2589590"/>
                </a:lnTo>
                <a:lnTo>
                  <a:pt x="0" y="25895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81051" y="3189936"/>
            <a:ext cx="3017238" cy="1682591"/>
          </a:xfrm>
          <a:custGeom>
            <a:avLst/>
            <a:gdLst/>
            <a:ahLst/>
            <a:cxnLst/>
            <a:rect r="r" b="b" t="t" l="l"/>
            <a:pathLst>
              <a:path h="1682591" w="3017238">
                <a:moveTo>
                  <a:pt x="0" y="0"/>
                </a:moveTo>
                <a:lnTo>
                  <a:pt x="3017238" y="0"/>
                </a:lnTo>
                <a:lnTo>
                  <a:pt x="3017238" y="1682591"/>
                </a:lnTo>
                <a:lnTo>
                  <a:pt x="0" y="16825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11837" y="3189936"/>
            <a:ext cx="3965422" cy="1645694"/>
          </a:xfrm>
          <a:custGeom>
            <a:avLst/>
            <a:gdLst/>
            <a:ahLst/>
            <a:cxnLst/>
            <a:rect r="r" b="b" t="t" l="l"/>
            <a:pathLst>
              <a:path h="1645694" w="3965422">
                <a:moveTo>
                  <a:pt x="0" y="0"/>
                </a:moveTo>
                <a:lnTo>
                  <a:pt x="3965422" y="0"/>
                </a:lnTo>
                <a:lnTo>
                  <a:pt x="3965422" y="1645694"/>
                </a:lnTo>
                <a:lnTo>
                  <a:pt x="0" y="16456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860" t="-15277" r="-1907" b="-1347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0" y="640510"/>
            <a:ext cx="13108402" cy="105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Ubuntu Bold"/>
              </a:rPr>
              <a:t>Types of Activation Functions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12248" y="1820009"/>
            <a:ext cx="14984701" cy="44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Canva Sans Bold"/>
              </a:rPr>
              <a:t>Linear Activation Function also known as "no activation," or "identity function"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2248" y="8072673"/>
            <a:ext cx="8208282" cy="1578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</a:rPr>
              <a:t>To transform the summed weighted input as input to the next hidden layer, they Introduce non-linearity for learning complex data patterns and makes back-propagation of gradients possible</a:t>
            </a:r>
          </a:p>
          <a:p>
            <a:pPr algn="just">
              <a:lnSpc>
                <a:spcPts val="980"/>
              </a:lnSpc>
            </a:pPr>
          </a:p>
          <a:p>
            <a:pPr algn="just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</a:rPr>
              <a:t>Non-linear activations allow neural networks to be deeply stacked, with each layer adding to the model's ability to learn higher-level features and abstractions.</a:t>
            </a:r>
          </a:p>
          <a:p>
            <a:pPr algn="just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</a:rPr>
              <a:t>This stacking capability is crucial for tasks beyond linear regression, including classification, clustering, or more advanced ML challenges. like image recognition, NLP etc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2248" y="7675163"/>
            <a:ext cx="855090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Non- linear Activation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977" y="603998"/>
            <a:ext cx="1273162" cy="1273162"/>
          </a:xfrm>
          <a:custGeom>
            <a:avLst/>
            <a:gdLst/>
            <a:ahLst/>
            <a:cxnLst/>
            <a:rect r="r" b="b" t="t" l="l"/>
            <a:pathLst>
              <a:path h="1273162" w="1273162">
                <a:moveTo>
                  <a:pt x="0" y="0"/>
                </a:moveTo>
                <a:lnTo>
                  <a:pt x="1273162" y="0"/>
                </a:lnTo>
                <a:lnTo>
                  <a:pt x="1273162" y="1273161"/>
                </a:lnTo>
                <a:lnTo>
                  <a:pt x="0" y="1273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9373" y="2047766"/>
            <a:ext cx="18845956" cy="493490"/>
            <a:chOff x="0" y="0"/>
            <a:chExt cx="4963544" cy="129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3544" cy="129973"/>
            </a:xfrm>
            <a:custGeom>
              <a:avLst/>
              <a:gdLst/>
              <a:ahLst/>
              <a:cxnLst/>
              <a:rect r="r" b="b" t="t" l="l"/>
              <a:pathLst>
                <a:path h="129973" w="4963544">
                  <a:moveTo>
                    <a:pt x="0" y="0"/>
                  </a:moveTo>
                  <a:lnTo>
                    <a:pt x="4963544" y="0"/>
                  </a:lnTo>
                  <a:lnTo>
                    <a:pt x="4963544" y="129973"/>
                  </a:lnTo>
                  <a:lnTo>
                    <a:pt x="0" y="129973"/>
                  </a:lnTo>
                  <a:close/>
                </a:path>
              </a:pathLst>
            </a:custGeom>
            <a:solidFill>
              <a:srgbClr val="504895">
                <a:alpha val="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3544" cy="16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801408" y="2931781"/>
            <a:ext cx="8613987" cy="3528956"/>
          </a:xfrm>
          <a:custGeom>
            <a:avLst/>
            <a:gdLst/>
            <a:ahLst/>
            <a:cxnLst/>
            <a:rect r="r" b="b" t="t" l="l"/>
            <a:pathLst>
              <a:path h="3528956" w="8613987">
                <a:moveTo>
                  <a:pt x="0" y="0"/>
                </a:moveTo>
                <a:lnTo>
                  <a:pt x="8613988" y="0"/>
                </a:lnTo>
                <a:lnTo>
                  <a:pt x="8613988" y="3528956"/>
                </a:lnTo>
                <a:lnTo>
                  <a:pt x="0" y="3528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12248" y="3418787"/>
            <a:ext cx="6456480" cy="1927415"/>
            <a:chOff x="0" y="0"/>
            <a:chExt cx="8608640" cy="256988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608640" cy="2569886"/>
              <a:chOff x="0" y="0"/>
              <a:chExt cx="1700472" cy="50763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700472" cy="507632"/>
              </a:xfrm>
              <a:custGeom>
                <a:avLst/>
                <a:gdLst/>
                <a:ahLst/>
                <a:cxnLst/>
                <a:rect r="r" b="b" t="t" l="l"/>
                <a:pathLst>
                  <a:path h="507632" w="1700472">
                    <a:moveTo>
                      <a:pt x="0" y="0"/>
                    </a:moveTo>
                    <a:lnTo>
                      <a:pt x="1700472" y="0"/>
                    </a:lnTo>
                    <a:lnTo>
                      <a:pt x="1700472" y="507632"/>
                    </a:lnTo>
                    <a:lnTo>
                      <a:pt x="0" y="507632"/>
                    </a:lnTo>
                    <a:close/>
                  </a:path>
                </a:pathLst>
              </a:custGeom>
              <a:solidFill>
                <a:srgbClr val="639CC7">
                  <a:alpha val="4706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700472" cy="5457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5372" y="124244"/>
              <a:ext cx="8247224" cy="2300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9"/>
                </a:lnSpc>
              </a:pP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Sigmoid / Logistic Activation Function </a:t>
              </a:r>
            </a:p>
            <a:p>
              <a:pPr algn="just">
                <a:lnSpc>
                  <a:spcPts val="653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This function takes any real value input and outputs  in range of 0 to 1.</a:t>
              </a: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 </a:t>
              </a:r>
            </a:p>
            <a:p>
              <a:pPr algn="just">
                <a:lnSpc>
                  <a:spcPts val="559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As input x becomes larger and positive, the output of the sigmoid function approaches 1, indicating a high probability or likelihood.</a:t>
              </a:r>
            </a:p>
            <a:p>
              <a:pPr algn="just">
                <a:lnSpc>
                  <a:spcPts val="560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It's particularly effective in binary classification tasks, where the output can be interpreted as the probability of belonging to one of two class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2248" y="5498601"/>
            <a:ext cx="6456480" cy="1861160"/>
            <a:chOff x="0" y="0"/>
            <a:chExt cx="8608640" cy="248154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8608640" cy="2481547"/>
              <a:chOff x="0" y="0"/>
              <a:chExt cx="1700472" cy="49018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700472" cy="490182"/>
              </a:xfrm>
              <a:custGeom>
                <a:avLst/>
                <a:gdLst/>
                <a:ahLst/>
                <a:cxnLst/>
                <a:rect r="r" b="b" t="t" l="l"/>
                <a:pathLst>
                  <a:path h="490182" w="1700472">
                    <a:moveTo>
                      <a:pt x="0" y="0"/>
                    </a:moveTo>
                    <a:lnTo>
                      <a:pt x="1700472" y="0"/>
                    </a:lnTo>
                    <a:lnTo>
                      <a:pt x="1700472" y="490182"/>
                    </a:lnTo>
                    <a:lnTo>
                      <a:pt x="0" y="490182"/>
                    </a:lnTo>
                    <a:close/>
                  </a:path>
                </a:pathLst>
              </a:custGeom>
              <a:solidFill>
                <a:srgbClr val="DEFB17">
                  <a:alpha val="4706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700472" cy="5282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5372" y="173085"/>
              <a:ext cx="8247224" cy="2164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9"/>
                </a:lnSpc>
              </a:pP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Hyperbolic Tangent (Tanh)</a:t>
              </a:r>
            </a:p>
            <a:p>
              <a:pPr algn="just">
                <a:lnSpc>
                  <a:spcPts val="513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The</a:t>
              </a: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anva Sans"/>
                </a:rPr>
                <a:t>difference from Sigmoid is that output range of -1 to 1. In Tanh, the smaller the input (more negative), the closer the output will be to -1.0.</a:t>
              </a:r>
            </a:p>
            <a:p>
              <a:pPr algn="just">
                <a:lnSpc>
                  <a:spcPts val="560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Output of the tanh is Zero centered; hence we can easily map the output values as strongly negative, neutral, or strongly positive.</a:t>
              </a:r>
            </a:p>
            <a:p>
              <a:pPr algn="just">
                <a:lnSpc>
                  <a:spcPts val="16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12248" y="7423254"/>
            <a:ext cx="6456480" cy="1964063"/>
            <a:chOff x="0" y="0"/>
            <a:chExt cx="8608640" cy="261875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8608640" cy="2618751"/>
              <a:chOff x="0" y="0"/>
              <a:chExt cx="1700472" cy="51728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700472" cy="517284"/>
              </a:xfrm>
              <a:custGeom>
                <a:avLst/>
                <a:gdLst/>
                <a:ahLst/>
                <a:cxnLst/>
                <a:rect r="r" b="b" t="t" l="l"/>
                <a:pathLst>
                  <a:path h="517284" w="1700472">
                    <a:moveTo>
                      <a:pt x="0" y="0"/>
                    </a:moveTo>
                    <a:lnTo>
                      <a:pt x="1700472" y="0"/>
                    </a:lnTo>
                    <a:lnTo>
                      <a:pt x="1700472" y="517284"/>
                    </a:lnTo>
                    <a:lnTo>
                      <a:pt x="0" y="517284"/>
                    </a:lnTo>
                    <a:close/>
                  </a:path>
                </a:pathLst>
              </a:custGeom>
              <a:solidFill>
                <a:srgbClr val="66EF63">
                  <a:alpha val="4706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700472" cy="5553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80708" y="135742"/>
              <a:ext cx="8247224" cy="2329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9"/>
                </a:lnSpc>
              </a:pP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ReLU (Rectified Linear Unit) </a:t>
              </a:r>
            </a:p>
            <a:p>
              <a:pPr algn="just">
                <a:lnSpc>
                  <a:spcPts val="1693"/>
                </a:lnSpc>
              </a:pPr>
              <a:r>
                <a:rPr lang="en-US" sz="1209">
                  <a:solidFill>
                    <a:srgbClr val="000000"/>
                  </a:solidFill>
                  <a:latin typeface="Canva Sans"/>
                </a:rPr>
                <a:t>Unlike a linear function, ReLU has a derivative function and allows for backpropagation while simultaneously making it computationally efficient. </a:t>
              </a:r>
            </a:p>
            <a:p>
              <a:pPr algn="just">
                <a:lnSpc>
                  <a:spcPts val="853"/>
                </a:lnSpc>
              </a:pPr>
            </a:p>
            <a:p>
              <a:pPr algn="just">
                <a:lnSpc>
                  <a:spcPts val="1693"/>
                </a:lnSpc>
              </a:pPr>
              <a:r>
                <a:rPr lang="en-US" sz="1209">
                  <a:solidFill>
                    <a:srgbClr val="000000"/>
                  </a:solidFill>
                  <a:latin typeface="Canva Sans"/>
                </a:rPr>
                <a:t>Neurons will only be deactivated if the output of the linear transformation is less than 0.</a:t>
              </a:r>
            </a:p>
            <a:p>
              <a:pPr algn="just">
                <a:lnSpc>
                  <a:spcPts val="579"/>
                </a:lnSpc>
              </a:pPr>
            </a:p>
            <a:p>
              <a:pPr algn="just">
                <a:lnSpc>
                  <a:spcPts val="1699"/>
                </a:lnSpc>
              </a:pPr>
              <a:r>
                <a:rPr lang="en-US" sz="1213">
                  <a:solidFill>
                    <a:srgbClr val="000000"/>
                  </a:solidFill>
                  <a:latin typeface="Canva Sans"/>
                </a:rPr>
                <a:t>ReLU accelerates the convergence of gradient descent towards the global minimum of the loss function due to its linear, non-saturating property.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222314" y="6670287"/>
            <a:ext cx="1892648" cy="1893122"/>
          </a:xfrm>
          <a:custGeom>
            <a:avLst/>
            <a:gdLst/>
            <a:ahLst/>
            <a:cxnLst/>
            <a:rect r="r" b="b" t="t" l="l"/>
            <a:pathLst>
              <a:path h="1893122" w="1892648">
                <a:moveTo>
                  <a:pt x="0" y="0"/>
                </a:moveTo>
                <a:lnTo>
                  <a:pt x="1892648" y="0"/>
                </a:lnTo>
                <a:lnTo>
                  <a:pt x="1892648" y="1893122"/>
                </a:lnTo>
                <a:lnTo>
                  <a:pt x="0" y="189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05" r="-31911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900670" y="6670287"/>
            <a:ext cx="2713759" cy="1942777"/>
          </a:xfrm>
          <a:custGeom>
            <a:avLst/>
            <a:gdLst/>
            <a:ahLst/>
            <a:cxnLst/>
            <a:rect r="r" b="b" t="t" l="l"/>
            <a:pathLst>
              <a:path h="1942777" w="2713759">
                <a:moveTo>
                  <a:pt x="0" y="0"/>
                </a:moveTo>
                <a:lnTo>
                  <a:pt x="2713759" y="0"/>
                </a:lnTo>
                <a:lnTo>
                  <a:pt x="2713759" y="1942777"/>
                </a:lnTo>
                <a:lnTo>
                  <a:pt x="0" y="19427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039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724562" y="6772289"/>
            <a:ext cx="3206015" cy="1689119"/>
          </a:xfrm>
          <a:custGeom>
            <a:avLst/>
            <a:gdLst/>
            <a:ahLst/>
            <a:cxnLst/>
            <a:rect r="r" b="b" t="t" l="l"/>
            <a:pathLst>
              <a:path h="1689119" w="3206015">
                <a:moveTo>
                  <a:pt x="0" y="0"/>
                </a:moveTo>
                <a:lnTo>
                  <a:pt x="3206014" y="0"/>
                </a:lnTo>
                <a:lnTo>
                  <a:pt x="3206014" y="1689119"/>
                </a:lnTo>
                <a:lnTo>
                  <a:pt x="0" y="16891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045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0" y="640510"/>
            <a:ext cx="13108402" cy="105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Ubuntu Bold"/>
              </a:rPr>
              <a:t>Types of Activation Functions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2248" y="2019191"/>
            <a:ext cx="14984701" cy="44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Canva Sans Bold"/>
              </a:rPr>
              <a:t>Non-Linear Activation Function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762662" y="8946439"/>
            <a:ext cx="1682948" cy="56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10"/>
              </a:lnSpc>
              <a:spcBef>
                <a:spcPct val="0"/>
              </a:spcBef>
            </a:pPr>
            <a:r>
              <a:rPr lang="en-US" sz="1078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m = nn.Tanh()</a:t>
            </a:r>
          </a:p>
          <a:p>
            <a:pPr>
              <a:lnSpc>
                <a:spcPts val="1510"/>
              </a:lnSpc>
              <a:spcBef>
                <a:spcPct val="0"/>
              </a:spcBef>
            </a:pPr>
            <a:r>
              <a:rPr lang="en-US" sz="1078">
                <a:solidFill>
                  <a:srgbClr val="504895"/>
                </a:solidFill>
                <a:latin typeface="Canva Sans"/>
              </a:rPr>
              <a:t>i&gt;&gt;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 input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= torch.randn(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2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)</a:t>
            </a:r>
          </a:p>
          <a:p>
            <a:pPr>
              <a:lnSpc>
                <a:spcPts val="1510"/>
              </a:lnSpc>
              <a:spcBef>
                <a:spcPct val="0"/>
              </a:spcBef>
            </a:pPr>
            <a:r>
              <a:rPr lang="en-US" sz="1078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output = m(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54873" y="8946439"/>
            <a:ext cx="1720304" cy="56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10"/>
              </a:lnSpc>
            </a:pPr>
            <a:r>
              <a:rPr lang="en-US" sz="1078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m = nn.Sigmoid()</a:t>
            </a:r>
          </a:p>
          <a:p>
            <a:pPr>
              <a:lnSpc>
                <a:spcPts val="1510"/>
              </a:lnSpc>
            </a:pPr>
            <a:r>
              <a:rPr lang="en-US" sz="1078">
                <a:solidFill>
                  <a:srgbClr val="000000"/>
                </a:solidFill>
                <a:latin typeface="Canva Sans"/>
              </a:rPr>
              <a:t>&gt;&gt;&gt; 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= torch.randn(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2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)</a:t>
            </a:r>
          </a:p>
          <a:p>
            <a:pPr>
              <a:lnSpc>
                <a:spcPts val="1510"/>
              </a:lnSpc>
              <a:spcBef>
                <a:spcPct val="0"/>
              </a:spcBef>
            </a:pPr>
            <a:r>
              <a:rPr lang="en-US" sz="1078">
                <a:solidFill>
                  <a:srgbClr val="000000"/>
                </a:solidFill>
                <a:latin typeface="Canva Sans"/>
              </a:rPr>
              <a:t>&gt;&gt;&gt; 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output = m(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891145" y="8975014"/>
            <a:ext cx="1783705" cy="56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10"/>
              </a:lnSpc>
            </a:pPr>
            <a:r>
              <a:rPr lang="en-US" sz="1078">
                <a:solidFill>
                  <a:srgbClr val="000000"/>
                </a:solidFill>
                <a:latin typeface="Canva Sans Bold"/>
              </a:rPr>
              <a:t>  </a:t>
            </a:r>
            <a:r>
              <a:rPr lang="en-US" sz="1078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m = nn.ReLU()</a:t>
            </a:r>
          </a:p>
          <a:p>
            <a:pPr>
              <a:lnSpc>
                <a:spcPts val="1510"/>
              </a:lnSpc>
            </a:pPr>
            <a:r>
              <a:rPr lang="en-US" sz="1078">
                <a:solidFill>
                  <a:srgbClr val="000000"/>
                </a:solidFill>
                <a:latin typeface="Canva Sans Bold"/>
              </a:rPr>
              <a:t>  </a:t>
            </a:r>
            <a:r>
              <a:rPr lang="en-US" sz="1078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= torch.randn(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2)</a:t>
            </a:r>
          </a:p>
          <a:p>
            <a:pPr>
              <a:lnSpc>
                <a:spcPts val="1510"/>
              </a:lnSpc>
              <a:spcBef>
                <a:spcPct val="0"/>
              </a:spcBef>
            </a:pPr>
            <a:r>
              <a:rPr lang="en-US" sz="1078">
                <a:solidFill>
                  <a:srgbClr val="000000"/>
                </a:solidFill>
                <a:latin typeface="Canva Sans Bold"/>
              </a:rPr>
              <a:t>  </a:t>
            </a:r>
            <a:r>
              <a:rPr lang="en-US" sz="1078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 output = m(</a:t>
            </a:r>
            <a:r>
              <a:rPr lang="en-US" sz="1078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078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977" y="603998"/>
            <a:ext cx="1273162" cy="1273162"/>
          </a:xfrm>
          <a:custGeom>
            <a:avLst/>
            <a:gdLst/>
            <a:ahLst/>
            <a:cxnLst/>
            <a:rect r="r" b="b" t="t" l="l"/>
            <a:pathLst>
              <a:path h="1273162" w="1273162">
                <a:moveTo>
                  <a:pt x="0" y="0"/>
                </a:moveTo>
                <a:lnTo>
                  <a:pt x="1273162" y="0"/>
                </a:lnTo>
                <a:lnTo>
                  <a:pt x="1273162" y="1273161"/>
                </a:lnTo>
                <a:lnTo>
                  <a:pt x="0" y="1273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9373" y="2047766"/>
            <a:ext cx="18845956" cy="493490"/>
            <a:chOff x="0" y="0"/>
            <a:chExt cx="4963544" cy="129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3544" cy="129973"/>
            </a:xfrm>
            <a:custGeom>
              <a:avLst/>
              <a:gdLst/>
              <a:ahLst/>
              <a:cxnLst/>
              <a:rect r="r" b="b" t="t" l="l"/>
              <a:pathLst>
                <a:path h="129973" w="4963544">
                  <a:moveTo>
                    <a:pt x="0" y="0"/>
                  </a:moveTo>
                  <a:lnTo>
                    <a:pt x="4963544" y="0"/>
                  </a:lnTo>
                  <a:lnTo>
                    <a:pt x="4963544" y="129973"/>
                  </a:lnTo>
                  <a:lnTo>
                    <a:pt x="0" y="129973"/>
                  </a:lnTo>
                  <a:close/>
                </a:path>
              </a:pathLst>
            </a:custGeom>
            <a:solidFill>
              <a:srgbClr val="504895">
                <a:alpha val="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3544" cy="16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9373" y="2885387"/>
            <a:ext cx="6519757" cy="2032190"/>
            <a:chOff x="0" y="0"/>
            <a:chExt cx="1717138" cy="5352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7138" cy="535227"/>
            </a:xfrm>
            <a:custGeom>
              <a:avLst/>
              <a:gdLst/>
              <a:ahLst/>
              <a:cxnLst/>
              <a:rect r="r" b="b" t="t" l="l"/>
              <a:pathLst>
                <a:path h="535227" w="1717138">
                  <a:moveTo>
                    <a:pt x="0" y="0"/>
                  </a:moveTo>
                  <a:lnTo>
                    <a:pt x="1717138" y="0"/>
                  </a:lnTo>
                  <a:lnTo>
                    <a:pt x="1717138" y="535227"/>
                  </a:lnTo>
                  <a:lnTo>
                    <a:pt x="0" y="535227"/>
                  </a:lnTo>
                  <a:close/>
                </a:path>
              </a:pathLst>
            </a:custGeom>
            <a:solidFill>
              <a:srgbClr val="639CC7">
                <a:alpha val="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17138" cy="57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2248" y="3022993"/>
            <a:ext cx="6567382" cy="1058336"/>
            <a:chOff x="0" y="0"/>
            <a:chExt cx="1729681" cy="2787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81" cy="278739"/>
            </a:xfrm>
            <a:custGeom>
              <a:avLst/>
              <a:gdLst/>
              <a:ahLst/>
              <a:cxnLst/>
              <a:rect r="r" b="b" t="t" l="l"/>
              <a:pathLst>
                <a:path h="278739" w="1729681">
                  <a:moveTo>
                    <a:pt x="0" y="0"/>
                  </a:moveTo>
                  <a:lnTo>
                    <a:pt x="1729681" y="0"/>
                  </a:lnTo>
                  <a:lnTo>
                    <a:pt x="1729681" y="278739"/>
                  </a:lnTo>
                  <a:lnTo>
                    <a:pt x="0" y="278739"/>
                  </a:lnTo>
                  <a:close/>
                </a:path>
              </a:pathLst>
            </a:custGeom>
            <a:solidFill>
              <a:srgbClr val="639CC7">
                <a:alpha val="470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29681" cy="316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7948" y="5231901"/>
            <a:ext cx="6510232" cy="1607136"/>
            <a:chOff x="0" y="0"/>
            <a:chExt cx="8680309" cy="214284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8680309" cy="2142848"/>
              <a:chOff x="0" y="0"/>
              <a:chExt cx="1714629" cy="42327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714629" cy="423279"/>
              </a:xfrm>
              <a:custGeom>
                <a:avLst/>
                <a:gdLst/>
                <a:ahLst/>
                <a:cxnLst/>
                <a:rect r="r" b="b" t="t" l="l"/>
                <a:pathLst>
                  <a:path h="423279" w="1714629">
                    <a:moveTo>
                      <a:pt x="0" y="0"/>
                    </a:moveTo>
                    <a:lnTo>
                      <a:pt x="1714629" y="0"/>
                    </a:lnTo>
                    <a:lnTo>
                      <a:pt x="1714629" y="423279"/>
                    </a:lnTo>
                    <a:lnTo>
                      <a:pt x="0" y="423279"/>
                    </a:lnTo>
                    <a:close/>
                  </a:path>
                </a:pathLst>
              </a:custGeom>
              <a:solidFill>
                <a:srgbClr val="639CC7">
                  <a:alpha val="4706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714629" cy="4613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6582" y="133769"/>
              <a:ext cx="8315885" cy="1788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Parametric Relu </a:t>
              </a:r>
            </a:p>
            <a:p>
              <a:pPr algn="just">
                <a:lnSpc>
                  <a:spcPts val="280"/>
                </a:lnSpc>
              </a:pPr>
            </a:p>
            <a:p>
              <a:pPr algn="just">
                <a:lnSpc>
                  <a:spcPts val="280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For negative Inputs,PReLU allows a small, positive output. This output isn't fixed; it's controlled by slope parameter for negative values </a:t>
              </a: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α</a:t>
              </a:r>
              <a:r>
                <a:rPr lang="en-US" sz="1400">
                  <a:solidFill>
                    <a:srgbClr val="000000"/>
                  </a:solidFill>
                  <a:latin typeface="Canva Sans"/>
                </a:rPr>
                <a:t> learnt during training. </a:t>
              </a: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α</a:t>
              </a:r>
              <a:r>
                <a:rPr lang="en-US" sz="1400">
                  <a:solidFill>
                    <a:srgbClr val="000000"/>
                  </a:solidFill>
                  <a:latin typeface="Canva Sans"/>
                </a:rPr>
                <a:t> starts with an initial value (0.01). During back-propagation, </a:t>
              </a: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α</a:t>
              </a:r>
              <a:r>
                <a:rPr lang="en-US" sz="1400">
                  <a:solidFill>
                    <a:srgbClr val="000000"/>
                  </a:solidFill>
                  <a:latin typeface="Canva Sans"/>
                </a:rPr>
                <a:t> is updated along with other parameters.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26523" y="7486737"/>
            <a:ext cx="6926907" cy="1370526"/>
            <a:chOff x="0" y="0"/>
            <a:chExt cx="9235876" cy="182736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235876" cy="1827368"/>
              <a:chOff x="0" y="0"/>
              <a:chExt cx="1824370" cy="36096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24370" cy="360962"/>
              </a:xfrm>
              <a:custGeom>
                <a:avLst/>
                <a:gdLst/>
                <a:ahLst/>
                <a:cxnLst/>
                <a:rect r="r" b="b" t="t" l="l"/>
                <a:pathLst>
                  <a:path h="360962" w="1824370">
                    <a:moveTo>
                      <a:pt x="0" y="0"/>
                    </a:moveTo>
                    <a:lnTo>
                      <a:pt x="1824370" y="0"/>
                    </a:lnTo>
                    <a:lnTo>
                      <a:pt x="1824370" y="360962"/>
                    </a:lnTo>
                    <a:lnTo>
                      <a:pt x="0" y="360962"/>
                    </a:lnTo>
                    <a:close/>
                  </a:path>
                </a:pathLst>
              </a:custGeom>
              <a:solidFill>
                <a:srgbClr val="639CC7">
                  <a:alpha val="4706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824370" cy="3990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55964" y="124244"/>
              <a:ext cx="8848127" cy="1482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9"/>
                </a:lnSpc>
              </a:pP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Exponential Linear Units (ELU)</a:t>
              </a: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 </a:t>
              </a:r>
            </a:p>
            <a:p>
              <a:pPr algn="just">
                <a:lnSpc>
                  <a:spcPts val="700"/>
                </a:lnSpc>
              </a:pP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</a:rPr>
                <a:t>ELU outputs an exponential decay based on the input. Specifically, </a:t>
              </a:r>
            </a:p>
            <a:p>
              <a:pPr algn="just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f(x)=α(e^x − 1)</a:t>
              </a:r>
              <a:r>
                <a:rPr lang="en-US" sz="1400">
                  <a:solidFill>
                    <a:srgbClr val="000000"/>
                  </a:solidFill>
                  <a:latin typeface="Canva Sans"/>
                </a:rPr>
                <a:t> for x&lt;0, where </a:t>
              </a:r>
              <a:r>
                <a:rPr lang="en-US" sz="1400">
                  <a:solidFill>
                    <a:srgbClr val="000000"/>
                  </a:solidFill>
                  <a:latin typeface="Canva Sans Bold"/>
                </a:rPr>
                <a:t>α</a:t>
              </a:r>
              <a:r>
                <a:rPr lang="en-US" sz="1400">
                  <a:solidFill>
                    <a:srgbClr val="000000"/>
                  </a:solidFill>
                  <a:latin typeface="Canva Sans"/>
                </a:rPr>
                <a:t> is a constant parameter that determines the saturation level for negative inputs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4595939" y="8782050"/>
            <a:ext cx="1599229" cy="1240625"/>
          </a:xfrm>
          <a:custGeom>
            <a:avLst/>
            <a:gdLst/>
            <a:ahLst/>
            <a:cxnLst/>
            <a:rect r="r" b="b" t="t" l="l"/>
            <a:pathLst>
              <a:path h="1240625" w="1599229">
                <a:moveTo>
                  <a:pt x="0" y="0"/>
                </a:moveTo>
                <a:lnTo>
                  <a:pt x="1599228" y="0"/>
                </a:lnTo>
                <a:lnTo>
                  <a:pt x="1599228" y="1240625"/>
                </a:lnTo>
                <a:lnTo>
                  <a:pt x="0" y="1240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113531" y="3401195"/>
            <a:ext cx="7989742" cy="3987404"/>
          </a:xfrm>
          <a:custGeom>
            <a:avLst/>
            <a:gdLst/>
            <a:ahLst/>
            <a:cxnLst/>
            <a:rect r="r" b="b" t="t" l="l"/>
            <a:pathLst>
              <a:path h="3987404" w="7989742">
                <a:moveTo>
                  <a:pt x="0" y="0"/>
                </a:moveTo>
                <a:lnTo>
                  <a:pt x="7989742" y="0"/>
                </a:lnTo>
                <a:lnTo>
                  <a:pt x="7989742" y="3987404"/>
                </a:lnTo>
                <a:lnTo>
                  <a:pt x="0" y="3987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22865" y="3067572"/>
            <a:ext cx="6313889" cy="113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Canva Sans Bold"/>
              </a:rPr>
              <a:t>Leaky Relu</a:t>
            </a:r>
          </a:p>
          <a:p>
            <a:pPr algn="just">
              <a:lnSpc>
                <a:spcPts val="28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 spc="-4">
                <a:solidFill>
                  <a:srgbClr val="000000"/>
                </a:solidFill>
                <a:latin typeface="Canva Sans"/>
              </a:rPr>
              <a:t>Designed to allow a small, non-zero gradient when the input is less than zero. 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f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(x)=x for x&gt;0 x&gt;0 and 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f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(x)=αx for x&lt;0, coefficient 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α = 0.001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just">
              <a:lnSpc>
                <a:spcPts val="14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 spc="-4">
                <a:solidFill>
                  <a:srgbClr val="000000"/>
                </a:solidFill>
                <a:latin typeface="Canva Sans"/>
              </a:rPr>
              <a:t>T</a:t>
            </a:r>
            <a:r>
              <a:rPr lang="en-US" sz="1500" spc="-4">
                <a:solidFill>
                  <a:srgbClr val="000000"/>
                </a:solidFill>
                <a:latin typeface="Canva Sans"/>
              </a:rPr>
              <a:t>he gradient of the left side of the graph comes becomes non-zero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640510"/>
            <a:ext cx="13108402" cy="105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Ubuntu Bold"/>
              </a:rPr>
              <a:t>Types of Activation Functions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2248" y="2019191"/>
            <a:ext cx="14984701" cy="44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Canva Sans Bold"/>
              </a:rPr>
              <a:t>RELU Variants (Avoiding Dying Relu Problem)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12580" y="4386716"/>
            <a:ext cx="4833342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mo Bold"/>
              </a:rPr>
              <a:t>LeakyReLU(x)=max(0,x)+negative_slope∗min(0,x)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28630" y="6819987"/>
            <a:ext cx="284886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mo Bold"/>
              </a:rPr>
              <a:t>PReLU(x)=max(0,x)+a∗min(0,x)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911443" y="8091170"/>
            <a:ext cx="2141041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m = nn.LeakyReLU(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0.1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 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= torch.randn(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2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output = m(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66149" y="8091170"/>
            <a:ext cx="2072283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m = nn.PReLU()</a:t>
            </a:r>
          </a:p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= torch.randn(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2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output = m(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073575" y="8091170"/>
            <a:ext cx="2072283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m = nn.ELU()</a:t>
            </a:r>
          </a:p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= torch.randn(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2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"/>
              </a:rPr>
              <a:t>&gt;&gt;&gt;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 output = m(</a:t>
            </a:r>
            <a:r>
              <a:rPr lang="en-US" sz="13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300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01733" y="4188460"/>
            <a:ext cx="84534" cy="23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Canva Sans Bold"/>
              </a:rPr>
              <a:t>: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7977" y="603998"/>
            <a:ext cx="1273162" cy="1273162"/>
          </a:xfrm>
          <a:custGeom>
            <a:avLst/>
            <a:gdLst/>
            <a:ahLst/>
            <a:cxnLst/>
            <a:rect r="r" b="b" t="t" l="l"/>
            <a:pathLst>
              <a:path h="1273162" w="1273162">
                <a:moveTo>
                  <a:pt x="0" y="0"/>
                </a:moveTo>
                <a:lnTo>
                  <a:pt x="1273162" y="0"/>
                </a:lnTo>
                <a:lnTo>
                  <a:pt x="1273162" y="1273161"/>
                </a:lnTo>
                <a:lnTo>
                  <a:pt x="0" y="1273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9373" y="2047766"/>
            <a:ext cx="18845956" cy="493490"/>
            <a:chOff x="0" y="0"/>
            <a:chExt cx="4963544" cy="129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3544" cy="129973"/>
            </a:xfrm>
            <a:custGeom>
              <a:avLst/>
              <a:gdLst/>
              <a:ahLst/>
              <a:cxnLst/>
              <a:rect r="r" b="b" t="t" l="l"/>
              <a:pathLst>
                <a:path h="129973" w="4963544">
                  <a:moveTo>
                    <a:pt x="0" y="0"/>
                  </a:moveTo>
                  <a:lnTo>
                    <a:pt x="4963544" y="0"/>
                  </a:lnTo>
                  <a:lnTo>
                    <a:pt x="4963544" y="129973"/>
                  </a:lnTo>
                  <a:lnTo>
                    <a:pt x="0" y="129973"/>
                  </a:lnTo>
                  <a:close/>
                </a:path>
              </a:pathLst>
            </a:custGeom>
            <a:solidFill>
              <a:srgbClr val="504895">
                <a:alpha val="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3544" cy="16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1346" y="2885387"/>
            <a:ext cx="6567382" cy="1784540"/>
            <a:chOff x="0" y="0"/>
            <a:chExt cx="1729681" cy="470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9681" cy="470002"/>
            </a:xfrm>
            <a:custGeom>
              <a:avLst/>
              <a:gdLst/>
              <a:ahLst/>
              <a:cxnLst/>
              <a:rect r="r" b="b" t="t" l="l"/>
              <a:pathLst>
                <a:path h="470002" w="1729681">
                  <a:moveTo>
                    <a:pt x="0" y="0"/>
                  </a:moveTo>
                  <a:lnTo>
                    <a:pt x="1729681" y="0"/>
                  </a:lnTo>
                  <a:lnTo>
                    <a:pt x="1729681" y="470002"/>
                  </a:lnTo>
                  <a:lnTo>
                    <a:pt x="0" y="470002"/>
                  </a:lnTo>
                  <a:close/>
                </a:path>
              </a:pathLst>
            </a:custGeom>
            <a:solidFill>
              <a:srgbClr val="639CC7">
                <a:alpha val="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29681" cy="508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2248" y="6666005"/>
            <a:ext cx="6567382" cy="753926"/>
            <a:chOff x="0" y="0"/>
            <a:chExt cx="1729681" cy="1985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81" cy="198565"/>
            </a:xfrm>
            <a:custGeom>
              <a:avLst/>
              <a:gdLst/>
              <a:ahLst/>
              <a:cxnLst/>
              <a:rect r="r" b="b" t="t" l="l"/>
              <a:pathLst>
                <a:path h="198565" w="1729681">
                  <a:moveTo>
                    <a:pt x="0" y="0"/>
                  </a:moveTo>
                  <a:lnTo>
                    <a:pt x="1729681" y="0"/>
                  </a:lnTo>
                  <a:lnTo>
                    <a:pt x="1729681" y="198565"/>
                  </a:lnTo>
                  <a:lnTo>
                    <a:pt x="0" y="198565"/>
                  </a:lnTo>
                  <a:close/>
                </a:path>
              </a:pathLst>
            </a:custGeom>
            <a:solidFill>
              <a:srgbClr val="66EF63">
                <a:alpha val="470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29681" cy="236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2248" y="3206886"/>
            <a:ext cx="7189682" cy="1995553"/>
            <a:chOff x="0" y="0"/>
            <a:chExt cx="9586242" cy="266073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586242" cy="2660738"/>
              <a:chOff x="0" y="0"/>
              <a:chExt cx="1893579" cy="52557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579" cy="525578"/>
              </a:xfrm>
              <a:custGeom>
                <a:avLst/>
                <a:gdLst/>
                <a:ahLst/>
                <a:cxnLst/>
                <a:rect r="r" b="b" t="t" l="l"/>
                <a:pathLst>
                  <a:path h="525578" w="1893579">
                    <a:moveTo>
                      <a:pt x="0" y="0"/>
                    </a:moveTo>
                    <a:lnTo>
                      <a:pt x="1893579" y="0"/>
                    </a:lnTo>
                    <a:lnTo>
                      <a:pt x="1893579" y="525578"/>
                    </a:lnTo>
                    <a:lnTo>
                      <a:pt x="0" y="525578"/>
                    </a:lnTo>
                    <a:close/>
                  </a:path>
                </a:pathLst>
              </a:custGeom>
              <a:solidFill>
                <a:srgbClr val="639CC7">
                  <a:alpha val="4706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893579" cy="5636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61881" y="124244"/>
              <a:ext cx="9183784" cy="2315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9"/>
                </a:lnSpc>
              </a:pP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Softmax Activation Function </a:t>
              </a:r>
            </a:p>
            <a:p>
              <a:pPr algn="just">
                <a:lnSpc>
                  <a:spcPts val="219"/>
                </a:lnSpc>
              </a:pPr>
            </a:p>
            <a:p>
              <a:pPr algn="just">
                <a:lnSpc>
                  <a:spcPts val="513"/>
                </a:lnSpc>
              </a:pPr>
            </a:p>
            <a:p>
              <a:pPr algn="just">
                <a:lnSpc>
                  <a:spcPts val="1820"/>
                </a:lnSpc>
              </a:pP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Softmax applies a standard exponential function to each element of the output layer, and then normalize them with sum of all the exponentials. output values adds up to 1.</a:t>
              </a:r>
            </a:p>
            <a:p>
              <a:pPr algn="just">
                <a:lnSpc>
                  <a:spcPts val="1820"/>
                </a:lnSpc>
              </a:pPr>
            </a:p>
            <a:p>
              <a:pPr algn="just">
                <a:lnSpc>
                  <a:spcPts val="1820"/>
                </a:lnSpc>
              </a:pP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SoftMax function returns the probability of each class. </a:t>
              </a:r>
            </a:p>
            <a:p>
              <a:pPr algn="just">
                <a:lnSpc>
                  <a:spcPts val="1820"/>
                </a:lnSpc>
              </a:pP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For multi-class classification, commonly used in the last layer of the neural network.</a:t>
              </a:r>
            </a:p>
            <a:p>
              <a:pPr algn="just">
                <a:lnSpc>
                  <a:spcPts val="163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12248" y="5245735"/>
            <a:ext cx="7189682" cy="2339773"/>
            <a:chOff x="0" y="0"/>
            <a:chExt cx="9586242" cy="311969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586242" cy="3119697"/>
              <a:chOff x="0" y="0"/>
              <a:chExt cx="1893579" cy="61623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93579" cy="616236"/>
              </a:xfrm>
              <a:custGeom>
                <a:avLst/>
                <a:gdLst/>
                <a:ahLst/>
                <a:cxnLst/>
                <a:rect r="r" b="b" t="t" l="l"/>
                <a:pathLst>
                  <a:path h="616236" w="1893579">
                    <a:moveTo>
                      <a:pt x="0" y="0"/>
                    </a:moveTo>
                    <a:lnTo>
                      <a:pt x="1893579" y="0"/>
                    </a:lnTo>
                    <a:lnTo>
                      <a:pt x="1893579" y="616236"/>
                    </a:lnTo>
                    <a:lnTo>
                      <a:pt x="0" y="616236"/>
                    </a:lnTo>
                    <a:close/>
                  </a:path>
                </a:pathLst>
              </a:custGeom>
              <a:solidFill>
                <a:srgbClr val="639CC7">
                  <a:alpha val="4706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893579" cy="6543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61881" y="124244"/>
              <a:ext cx="9183784" cy="2774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9"/>
                </a:lnSpc>
              </a:pPr>
              <a:r>
                <a:rPr lang="en-US" sz="1656">
                  <a:solidFill>
                    <a:srgbClr val="000000"/>
                  </a:solidFill>
                  <a:latin typeface="Canva Sans Bold"/>
                </a:rPr>
                <a:t>Swish Activation</a:t>
              </a:r>
            </a:p>
            <a:p>
              <a:pPr algn="just">
                <a:lnSpc>
                  <a:spcPts val="219"/>
                </a:lnSpc>
              </a:pPr>
              <a:r>
                <a:rPr lang="en-US" sz="156">
                  <a:solidFill>
                    <a:srgbClr val="000000"/>
                  </a:solidFill>
                  <a:latin typeface="Canva Sans Bold"/>
                </a:rPr>
                <a:t> </a:t>
              </a:r>
            </a:p>
            <a:p>
              <a:pPr algn="just">
                <a:lnSpc>
                  <a:spcPts val="513"/>
                </a:lnSpc>
              </a:pPr>
            </a:p>
            <a:p>
              <a:pPr algn="just">
                <a:lnSpc>
                  <a:spcPts val="1820"/>
                </a:lnSpc>
              </a:pP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Google researchers found Swish to sometimes outperforms RELU. </a:t>
              </a:r>
            </a:p>
            <a:p>
              <a:pPr algn="just">
                <a:lnSpc>
                  <a:spcPts val="1820"/>
                </a:lnSpc>
              </a:pP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L</a:t>
              </a: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inear and Sigmoid function: </a:t>
              </a: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inputx by the output of sigmoid function applied to x</a:t>
              </a:r>
            </a:p>
            <a:p>
              <a:pPr algn="just">
                <a:lnSpc>
                  <a:spcPts val="840"/>
                </a:lnSpc>
              </a:pPr>
            </a:p>
            <a:p>
              <a:pPr algn="just">
                <a:lnSpc>
                  <a:spcPts val="1820"/>
                </a:lnSpc>
              </a:pPr>
              <a:r>
                <a:rPr lang="en-US" sz="1300" spc="-3">
                  <a:solidFill>
                    <a:srgbClr val="000000"/>
                  </a:solidFill>
                  <a:latin typeface="Canva Sans"/>
                </a:rPr>
                <a:t>For large positive values of x, the sigmoid part approaches 1, allowing most of the input to pass through. For values of x around zero or negative, the sigmoid squashes the output, reducing the influence of those inputs.</a:t>
              </a:r>
            </a:p>
            <a:p>
              <a:pPr algn="just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Canva Sans"/>
                </a:rPr>
                <a:t>The output range is not bounded between 0 and 1 unlike Sigmoid</a:t>
              </a:r>
            </a:p>
            <a:p>
              <a:pPr algn="just">
                <a:lnSpc>
                  <a:spcPts val="1699"/>
                </a:lnSpc>
              </a:pPr>
              <a:r>
                <a:rPr lang="en-US" sz="1213">
                  <a:solidFill>
                    <a:srgbClr val="000000"/>
                  </a:solidFill>
                  <a:latin typeface="Canva Sans"/>
                </a:rPr>
                <a:t> 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1609644" y="3468394"/>
            <a:ext cx="2445768" cy="1093239"/>
          </a:xfrm>
          <a:custGeom>
            <a:avLst/>
            <a:gdLst/>
            <a:ahLst/>
            <a:cxnLst/>
            <a:rect r="r" b="b" t="t" l="l"/>
            <a:pathLst>
              <a:path h="1093239" w="2445768">
                <a:moveTo>
                  <a:pt x="0" y="0"/>
                </a:moveTo>
                <a:lnTo>
                  <a:pt x="2445767" y="0"/>
                </a:lnTo>
                <a:lnTo>
                  <a:pt x="2445767" y="1093239"/>
                </a:lnTo>
                <a:lnTo>
                  <a:pt x="0" y="1093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0" t="-17038" r="-2607" b="-15834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23949" y="3468394"/>
            <a:ext cx="2716135" cy="1093239"/>
          </a:xfrm>
          <a:custGeom>
            <a:avLst/>
            <a:gdLst/>
            <a:ahLst/>
            <a:cxnLst/>
            <a:rect r="r" b="b" t="t" l="l"/>
            <a:pathLst>
              <a:path h="1093239" w="2716135">
                <a:moveTo>
                  <a:pt x="0" y="0"/>
                </a:moveTo>
                <a:lnTo>
                  <a:pt x="2716135" y="0"/>
                </a:lnTo>
                <a:lnTo>
                  <a:pt x="2716135" y="1093239"/>
                </a:lnTo>
                <a:lnTo>
                  <a:pt x="0" y="1093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92" t="-20839" r="-1968" b="-24169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144000" y="3177460"/>
            <a:ext cx="2198944" cy="1472372"/>
          </a:xfrm>
          <a:custGeom>
            <a:avLst/>
            <a:gdLst/>
            <a:ahLst/>
            <a:cxnLst/>
            <a:rect r="r" b="b" t="t" l="l"/>
            <a:pathLst>
              <a:path h="1472372" w="2198944">
                <a:moveTo>
                  <a:pt x="0" y="0"/>
                </a:moveTo>
                <a:lnTo>
                  <a:pt x="2198944" y="0"/>
                </a:lnTo>
                <a:lnTo>
                  <a:pt x="2198944" y="1472372"/>
                </a:lnTo>
                <a:lnTo>
                  <a:pt x="0" y="1472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212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883464" y="5599430"/>
            <a:ext cx="2504521" cy="2213370"/>
          </a:xfrm>
          <a:custGeom>
            <a:avLst/>
            <a:gdLst/>
            <a:ahLst/>
            <a:cxnLst/>
            <a:rect r="r" b="b" t="t" l="l"/>
            <a:pathLst>
              <a:path h="2213370" w="2504521">
                <a:moveTo>
                  <a:pt x="0" y="0"/>
                </a:moveTo>
                <a:lnTo>
                  <a:pt x="2504521" y="0"/>
                </a:lnTo>
                <a:lnTo>
                  <a:pt x="2504521" y="2213370"/>
                </a:lnTo>
                <a:lnTo>
                  <a:pt x="0" y="22133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883843" y="5738954"/>
            <a:ext cx="2751354" cy="1854101"/>
          </a:xfrm>
          <a:custGeom>
            <a:avLst/>
            <a:gdLst/>
            <a:ahLst/>
            <a:cxnLst/>
            <a:rect r="r" b="b" t="t" l="l"/>
            <a:pathLst>
              <a:path h="1854101" w="2751354">
                <a:moveTo>
                  <a:pt x="0" y="0"/>
                </a:moveTo>
                <a:lnTo>
                  <a:pt x="2751354" y="0"/>
                </a:lnTo>
                <a:lnTo>
                  <a:pt x="2751354" y="1854101"/>
                </a:lnTo>
                <a:lnTo>
                  <a:pt x="0" y="18541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0" y="640510"/>
            <a:ext cx="13108402" cy="105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Ubuntu Bold"/>
              </a:rPr>
              <a:t>Types of Activation Functions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2248" y="2019191"/>
            <a:ext cx="14984701" cy="44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Canva Sans Bold"/>
              </a:rPr>
              <a:t>Non-Linear Activation Function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16802" y="4863465"/>
            <a:ext cx="2427238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284561"/>
                </a:solidFill>
                <a:latin typeface="Canva Sans"/>
              </a:rPr>
              <a:t>&gt;&gt;&gt;</a:t>
            </a:r>
            <a:r>
              <a:rPr lang="en-US" sz="1400">
                <a:solidFill>
                  <a:srgbClr val="284561"/>
                </a:solidFill>
                <a:latin typeface="Canva Sans Bold"/>
              </a:rPr>
              <a:t> m = nn.Softmax(dim=1)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284561"/>
                </a:solidFill>
                <a:latin typeface="Canva Sans"/>
              </a:rPr>
              <a:t>&gt;&gt;&gt;</a:t>
            </a:r>
            <a:r>
              <a:rPr lang="en-US" sz="1400">
                <a:solidFill>
                  <a:srgbClr val="284561"/>
                </a:solidFill>
                <a:latin typeface="Canva Sans Bold"/>
              </a:rPr>
              <a:t> </a:t>
            </a:r>
            <a:r>
              <a:rPr lang="en-US" sz="14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400">
                <a:solidFill>
                  <a:srgbClr val="284561"/>
                </a:solidFill>
                <a:latin typeface="Canva Sans Bold"/>
              </a:rPr>
              <a:t> = torch.randn(</a:t>
            </a:r>
            <a:r>
              <a:rPr lang="en-US" sz="1400">
                <a:solidFill>
                  <a:srgbClr val="504895"/>
                </a:solidFill>
                <a:latin typeface="Canva Sans Bold"/>
              </a:rPr>
              <a:t>2, 3</a:t>
            </a:r>
            <a:r>
              <a:rPr lang="en-US" sz="1400">
                <a:solidFill>
                  <a:srgbClr val="284561"/>
                </a:solidFill>
                <a:latin typeface="Canva Sans Bold"/>
              </a:rPr>
              <a:t>)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284561"/>
                </a:solidFill>
                <a:latin typeface="Canva Sans"/>
              </a:rPr>
              <a:t>&gt;&gt;&gt;</a:t>
            </a:r>
            <a:r>
              <a:rPr lang="en-US" sz="1400">
                <a:solidFill>
                  <a:srgbClr val="284561"/>
                </a:solidFill>
                <a:latin typeface="Canva Sans Bold"/>
              </a:rPr>
              <a:t> output = m(</a:t>
            </a:r>
            <a:r>
              <a:rPr lang="en-US" sz="1400">
                <a:solidFill>
                  <a:srgbClr val="504895"/>
                </a:solidFill>
                <a:latin typeface="Canva Sans Bold"/>
              </a:rPr>
              <a:t>input</a:t>
            </a:r>
            <a:r>
              <a:rPr lang="en-US" sz="1400">
                <a:solidFill>
                  <a:srgbClr val="284561"/>
                </a:solidFill>
                <a:latin typeface="Canva Sans Bold"/>
              </a:rPr>
              <a:t>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809002" y="6283735"/>
            <a:ext cx="2608659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 Bold"/>
              </a:rPr>
              <a:t># Swish Function 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B63F19"/>
                </a:solidFill>
                <a:latin typeface="Canva Sans Bold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anva Sans Bold"/>
              </a:rPr>
              <a:t> Swish(nn.Module):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1400">
                <a:solidFill>
                  <a:srgbClr val="B63F19"/>
                </a:solidFill>
                <a:latin typeface="Canva Sans Bold"/>
              </a:rPr>
              <a:t>def</a:t>
            </a:r>
            <a:r>
              <a:rPr lang="en-US" sz="1400">
                <a:solidFill>
                  <a:srgbClr val="000000"/>
                </a:solidFill>
                <a:latin typeface="Canva Sans Bold"/>
              </a:rPr>
              <a:t> forward(</a:t>
            </a:r>
            <a:r>
              <a:rPr lang="en-US" sz="1400">
                <a:solidFill>
                  <a:srgbClr val="504895"/>
                </a:solidFill>
                <a:latin typeface="Canva Sans Bold"/>
              </a:rPr>
              <a:t>self</a:t>
            </a:r>
            <a:r>
              <a:rPr lang="en-US" sz="1400">
                <a:solidFill>
                  <a:srgbClr val="000000"/>
                </a:solidFill>
                <a:latin typeface="Canva Sans Bold"/>
              </a:rPr>
              <a:t>, x):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nva Sans Bold"/>
              </a:rPr>
              <a:t>        </a:t>
            </a:r>
            <a:r>
              <a:rPr lang="en-US" sz="1400">
                <a:solidFill>
                  <a:srgbClr val="B63F19"/>
                </a:solidFill>
                <a:latin typeface="Canva Sans Bold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anva Sans Bold"/>
              </a:rPr>
              <a:t> x * torch.sigmoid(x)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91114" y="8001290"/>
            <a:ext cx="14984701" cy="339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>
                <a:solidFill>
                  <a:srgbClr val="000000"/>
                </a:solidFill>
                <a:latin typeface="Canva Sans Bold"/>
              </a:rPr>
              <a:t>Future direction in the research of activation functions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81589" y="8500144"/>
            <a:ext cx="7077036" cy="13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Adaptive and Learnable Activation Functions:</a:t>
            </a:r>
          </a:p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nva Sans"/>
              </a:rPr>
              <a:t>Functions with t</a:t>
            </a:r>
            <a:r>
              <a:rPr lang="en-US" sz="1400">
                <a:solidFill>
                  <a:srgbClr val="000000"/>
                </a:solidFill>
                <a:latin typeface="Canva Sans"/>
              </a:rPr>
              <a:t>rainable parameters that adapt (change, optimize) their shape and amplitude to the target dataset e.g Parametric ReLU (PReLU) and Adaptive Piecewise Linear (APL) functions.</a:t>
            </a:r>
          </a:p>
          <a:p>
            <a:pPr algn="just">
              <a:lnSpc>
                <a:spcPts val="28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62021" y="3120034"/>
            <a:ext cx="6825979" cy="6825979"/>
          </a:xfrm>
          <a:custGeom>
            <a:avLst/>
            <a:gdLst/>
            <a:ahLst/>
            <a:cxnLst/>
            <a:rect r="r" b="b" t="t" l="l"/>
            <a:pathLst>
              <a:path h="6825979" w="6825979">
                <a:moveTo>
                  <a:pt x="0" y="0"/>
                </a:moveTo>
                <a:lnTo>
                  <a:pt x="6825979" y="0"/>
                </a:lnTo>
                <a:lnTo>
                  <a:pt x="6825979" y="6825979"/>
                </a:lnTo>
                <a:lnTo>
                  <a:pt x="0" y="6825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9373" y="1943834"/>
            <a:ext cx="18845956" cy="516740"/>
            <a:chOff x="0" y="0"/>
            <a:chExt cx="4963544" cy="1360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3544" cy="136096"/>
            </a:xfrm>
            <a:custGeom>
              <a:avLst/>
              <a:gdLst/>
              <a:ahLst/>
              <a:cxnLst/>
              <a:rect r="r" b="b" t="t" l="l"/>
              <a:pathLst>
                <a:path h="136096" w="4963544">
                  <a:moveTo>
                    <a:pt x="0" y="0"/>
                  </a:moveTo>
                  <a:lnTo>
                    <a:pt x="4963544" y="0"/>
                  </a:lnTo>
                  <a:lnTo>
                    <a:pt x="4963544" y="136096"/>
                  </a:lnTo>
                  <a:lnTo>
                    <a:pt x="0" y="136096"/>
                  </a:lnTo>
                  <a:close/>
                </a:path>
              </a:pathLst>
            </a:custGeom>
            <a:solidFill>
              <a:srgbClr val="504895">
                <a:alpha val="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3544" cy="174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2248" y="863713"/>
            <a:ext cx="13108402" cy="65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Ubuntu Bold"/>
              </a:rPr>
              <a:t>Appendix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2248" y="1915259"/>
            <a:ext cx="14984701" cy="44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Canva Sans Bold"/>
              </a:rPr>
              <a:t>References: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2248" y="2740946"/>
            <a:ext cx="7079645" cy="7546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1. 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Understanding Convolutional Neural Networks with a Mathematical Model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    C. C. Jay Kuo 2016     </a:t>
            </a:r>
            <a:r>
              <a:rPr lang="en-US" sz="1296">
                <a:solidFill>
                  <a:srgbClr val="000000"/>
                </a:solidFill>
                <a:latin typeface="Canva Sans Italics"/>
              </a:rPr>
              <a:t>  https://arxiv.org/pdf/1609.04112.pdf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2. 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Deep Learning using Rectified Linear Units (ReLU)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    Abien Fred M. Agarap   https://arxiv.org/pdf/1803.08375.pdf</a:t>
            </a: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3. 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Training Stochastic Model Recognition Algorithms as Networks can lead to Maximum     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 Bold"/>
              </a:rPr>
              <a:t>      Mutual Information Estimation of Parameters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 Bold"/>
              </a:rPr>
              <a:t>      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John s. Bridle </a:t>
            </a:r>
          </a:p>
          <a:p>
            <a:pPr algn="just">
              <a:lnSpc>
                <a:spcPts val="1685"/>
              </a:lnSpc>
            </a:pPr>
            <a:r>
              <a:rPr lang="en-US" sz="1203">
                <a:solidFill>
                  <a:srgbClr val="000000"/>
                </a:solidFill>
                <a:latin typeface="Canva Sans"/>
              </a:rPr>
              <a:t>https://proceedings.neurips.cc/paper_files/paper/1989/file/0336dcbab05b9d5ad24f4333c7658a0e-Paper.pdf             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4.  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The generalized sigmoid activation function: Competitive supervised learning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 Bold"/>
              </a:rPr>
              <a:t>       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Sridhar Narayan  1995           https://doi.org/10.1016/S0020-0255(96)00200-9</a:t>
            </a: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5.  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Efficient hardware implementation of the hyperbolic tangent sigmoid function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      June 2009    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https://www.researchgate.net/publication/224535485_Efficient_hardware_implementation_of_the_hyperbolic_tangent_sigmoid_function</a:t>
            </a: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7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.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Activation functions in Neural Networks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 Bold"/>
              </a:rPr>
              <a:t>     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h</a:t>
            </a:r>
            <a:r>
              <a:rPr lang="en-US" sz="1296">
                <a:solidFill>
                  <a:srgbClr val="000000"/>
                </a:solidFill>
                <a:latin typeface="Canva Sans"/>
              </a:rPr>
              <a:t>ttps://www.geeksforgeeks.org/activation-functions-neural-networks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8.  </a:t>
            </a:r>
            <a:r>
              <a:rPr lang="en-US" sz="1296">
                <a:solidFill>
                  <a:srgbClr val="000000"/>
                </a:solidFill>
                <a:latin typeface="Canva Sans Bold"/>
              </a:rPr>
              <a:t>Activation Functions in Neural Networks [12 Types &amp; Use Cases]</a:t>
            </a:r>
          </a:p>
          <a:p>
            <a:pPr algn="just"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    </a:t>
            </a:r>
            <a:r>
              <a:rPr lang="en-US" sz="1296" u="sng">
                <a:solidFill>
                  <a:srgbClr val="000000"/>
                </a:solidFill>
                <a:latin typeface="Canva Sans"/>
                <a:hlinkClick r:id="rId3" tooltip="https://www.v7labs.com/blog/neural-networks-activation-functions"/>
              </a:rPr>
              <a:t>https://www.geeksforgeeks.org/activation-functions-neural-networks</a:t>
            </a: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  <a:r>
              <a:rPr lang="en-US" sz="1296" u="sng">
                <a:solidFill>
                  <a:srgbClr val="000000"/>
                </a:solidFill>
                <a:latin typeface="Canva Sans"/>
              </a:rPr>
              <a:t>9. </a:t>
            </a:r>
            <a:r>
              <a:rPr lang="en-US" sz="1296" u="sng">
                <a:solidFill>
                  <a:srgbClr val="000000"/>
                </a:solidFill>
                <a:latin typeface="Canva Sans Bold"/>
              </a:rPr>
              <a:t>Activation functions in Neural Networks- </a:t>
            </a:r>
            <a:r>
              <a:rPr lang="en-US" sz="1296" u="sng">
                <a:solidFill>
                  <a:srgbClr val="000000"/>
                </a:solidFill>
                <a:latin typeface="Canva Sans Bold"/>
                <a:hlinkClick r:id="rId4" tooltip="https://medium.com/@sagarsharma4244?source=post_page-----1cbd9f8d91d6--------------------------------"/>
              </a:rPr>
              <a:t>SAGAR SHARMA</a:t>
            </a:r>
          </a:p>
          <a:p>
            <a:pPr>
              <a:lnSpc>
                <a:spcPts val="1814"/>
              </a:lnSpc>
            </a:pPr>
            <a:r>
              <a:rPr lang="en-US" sz="1296">
                <a:solidFill>
                  <a:srgbClr val="000000"/>
                </a:solidFill>
                <a:latin typeface="Canva Sans"/>
              </a:rPr>
              <a:t>     </a:t>
            </a:r>
            <a:r>
              <a:rPr lang="en-US" sz="1296" u="sng">
                <a:solidFill>
                  <a:srgbClr val="000000"/>
                </a:solidFill>
                <a:latin typeface="Canva Sans"/>
                <a:hlinkClick r:id="rId5" tooltip="https://towardsdatascience.com/activation-functions-neural-networks-1cbd9f8d91d6"/>
              </a:rPr>
              <a:t>https://towardsdatascience.com/activation-functions-neural-networks-1cbd9f8d91d6</a:t>
            </a: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</a:pPr>
          </a:p>
          <a:p>
            <a:pPr algn="just">
              <a:lnSpc>
                <a:spcPts val="1814"/>
              </a:lnSpc>
              <a:spcBef>
                <a:spcPct val="0"/>
              </a:spcBef>
            </a:pPr>
          </a:p>
          <a:p>
            <a:pPr algn="just">
              <a:lnSpc>
                <a:spcPts val="18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79119" y="290102"/>
            <a:ext cx="9706796" cy="9706796"/>
          </a:xfrm>
          <a:custGeom>
            <a:avLst/>
            <a:gdLst/>
            <a:ahLst/>
            <a:cxnLst/>
            <a:rect r="r" b="b" t="t" l="l"/>
            <a:pathLst>
              <a:path h="9706796" w="9706796">
                <a:moveTo>
                  <a:pt x="0" y="0"/>
                </a:moveTo>
                <a:lnTo>
                  <a:pt x="9706796" y="0"/>
                </a:lnTo>
                <a:lnTo>
                  <a:pt x="9706796" y="9706796"/>
                </a:lnTo>
                <a:lnTo>
                  <a:pt x="0" y="9706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8913" y="3779588"/>
            <a:ext cx="18845956" cy="2727824"/>
            <a:chOff x="0" y="0"/>
            <a:chExt cx="4963544" cy="7184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3544" cy="718439"/>
            </a:xfrm>
            <a:custGeom>
              <a:avLst/>
              <a:gdLst/>
              <a:ahLst/>
              <a:cxnLst/>
              <a:rect r="r" b="b" t="t" l="l"/>
              <a:pathLst>
                <a:path h="718439" w="4963544">
                  <a:moveTo>
                    <a:pt x="0" y="0"/>
                  </a:moveTo>
                  <a:lnTo>
                    <a:pt x="4963544" y="0"/>
                  </a:lnTo>
                  <a:lnTo>
                    <a:pt x="4963544" y="718439"/>
                  </a:lnTo>
                  <a:lnTo>
                    <a:pt x="0" y="718439"/>
                  </a:lnTo>
                  <a:close/>
                </a:path>
              </a:pathLst>
            </a:custGeom>
            <a:solidFill>
              <a:srgbClr val="504895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3544" cy="756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9506" y="3068248"/>
            <a:ext cx="14149826" cy="367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16"/>
              </a:lnSpc>
            </a:pPr>
            <a:r>
              <a:rPr lang="en-US" sz="21011">
                <a:solidFill>
                  <a:srgbClr val="284561"/>
                </a:solidFill>
                <a:latin typeface="Ubuntu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DAF8T28ZGjg</dc:identifier>
  <dcterms:modified xsi:type="dcterms:W3CDTF">2011-08-01T06:04:30Z</dcterms:modified>
  <cp:revision>1</cp:revision>
  <dc:title>Copy of Activation Function</dc:title>
</cp:coreProperties>
</file>