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82" r:id="rId5"/>
    <p:sldId id="274" r:id="rId6"/>
    <p:sldId id="261" r:id="rId7"/>
    <p:sldId id="287" r:id="rId8"/>
    <p:sldId id="305" r:id="rId9"/>
    <p:sldId id="301" r:id="rId10"/>
    <p:sldId id="271" r:id="rId11"/>
    <p:sldId id="285" r:id="rId12"/>
    <p:sldId id="296" r:id="rId13"/>
    <p:sldId id="293" r:id="rId14"/>
    <p:sldId id="292" r:id="rId15"/>
    <p:sldId id="286" r:id="rId16"/>
    <p:sldId id="262" r:id="rId17"/>
    <p:sldId id="269" r:id="rId18"/>
    <p:sldId id="288" r:id="rId19"/>
    <p:sldId id="291" r:id="rId20"/>
    <p:sldId id="298" r:id="rId21"/>
    <p:sldId id="278" r:id="rId22"/>
    <p:sldId id="30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E5C"/>
    <a:srgbClr val="38C8AD"/>
    <a:srgbClr val="1AB2D0"/>
    <a:srgbClr val="107082"/>
    <a:srgbClr val="393939"/>
    <a:srgbClr val="404040"/>
    <a:srgbClr val="345F60"/>
    <a:srgbClr val="5CAFB5"/>
    <a:srgbClr val="546F76"/>
    <a:srgbClr val="C5E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8" autoAdjust="0"/>
    <p:restoredTop sz="94607" autoAdjust="0"/>
  </p:normalViewPr>
  <p:slideViewPr>
    <p:cSldViewPr snapToGrid="0">
      <p:cViewPr varScale="1">
        <p:scale>
          <a:sx n="81" d="100"/>
          <a:sy n="81" d="100"/>
        </p:scale>
        <p:origin x="950" y="72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76"/>
    </p:cViewPr>
  </p:sorterViewPr>
  <p:notesViewPr>
    <p:cSldViewPr snapToGrid="0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1.3893279918959514E-2"/>
          <c:w val="0.92693749999999997"/>
          <c:h val="0.79795444961804618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Signature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21-436F-A7D8-17C8F78359A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Num of CMD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21-436F-A7D8-17C8F78359A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 Size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21-436F-A7D8-17C8F78359A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PeripheralID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A21-436F-A7D8-17C8F78359A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DataSize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A21-436F-A7D8-17C8F78359A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A21-436F-A7D8-17C8F78359A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...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A21-436F-A7D8-17C8F78359A2}"/>
              </c:ext>
            </c:extLst>
          </c:dPt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4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A21-436F-A7D8-17C8F78359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69956768"/>
        <c:axId val="-69951328"/>
      </c:barChart>
      <c:catAx>
        <c:axId val="-699567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69951328"/>
        <c:crosses val="autoZero"/>
        <c:auto val="1"/>
        <c:lblAlgn val="ctr"/>
        <c:lblOffset val="100"/>
        <c:noMultiLvlLbl val="0"/>
      </c:catAx>
      <c:valAx>
        <c:axId val="-6995132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-69956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0.10175</cdr:x>
      <cdr:y>0.60668</cdr:y>
    </cdr:from>
    <cdr:to>
      <cdr:x>0.21582</cdr:x>
      <cdr:y>0.66007</cdr:y>
    </cdr:to>
    <cdr:sp macro="" textlink="">
      <cdr:nvSpPr>
        <cdr:cNvPr id="4" name="TextBox 111"/>
        <cdr:cNvSpPr txBox="1"/>
      </cdr:nvSpPr>
      <cdr:spPr>
        <a:xfrm xmlns:a="http://schemas.openxmlformats.org/drawingml/2006/main">
          <a:off x="1318060" y="3671656"/>
          <a:ext cx="1477528" cy="3231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500" b="1" dirty="0">
              <a:solidFill>
                <a:schemeClr val="bg1"/>
              </a:solidFill>
            </a:rPr>
            <a:t>SIGNATURE</a:t>
          </a:r>
        </a:p>
      </cdr:txBody>
    </cdr:sp>
  </cdr:relSizeAnchor>
  <cdr:relSizeAnchor xmlns:cdr="http://schemas.openxmlformats.org/drawingml/2006/chartDrawing">
    <cdr:from>
      <cdr:x>0.8654</cdr:x>
      <cdr:y>0.86153</cdr:y>
    </cdr:from>
    <cdr:to>
      <cdr:x>0.94354</cdr:x>
      <cdr:y>0.91493</cdr:y>
    </cdr:to>
    <cdr:sp macro="" textlink="">
      <cdr:nvSpPr>
        <cdr:cNvPr id="5" name="TextBox 111"/>
        <cdr:cNvSpPr txBox="1"/>
      </cdr:nvSpPr>
      <cdr:spPr>
        <a:xfrm xmlns:a="http://schemas.openxmlformats.org/drawingml/2006/main">
          <a:off x="11209858" y="5214051"/>
          <a:ext cx="1012213" cy="3231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500" b="1" dirty="0">
              <a:solidFill>
                <a:schemeClr val="bg1"/>
              </a:solidFill>
            </a:rPr>
            <a:t>........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EFA-6533-45C3-8394-23FFC04F750D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2DD4-2E30-4434-A427-2EC5049107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180-10CF-422C-B717-65F1B78C7EB7}" type="datetimeFigureOut">
              <a:rPr lang="en-US" noProof="0" smtClean="0"/>
              <a:t>6/26/2020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75C1-7C5C-42A2-80F2-05631BB3764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88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6190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2564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6503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4193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1514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6328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71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646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0694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1311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247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3391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6716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4210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1234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477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2173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5592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noProof="0"/>
              <a:t>Contact Number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noProof="0"/>
              <a:t>Email or Social Media Handle</a:t>
            </a:r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generated with high confidence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Subtitle, tagline or blurb can go here</a:t>
            </a:r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Emphasized Text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Single line of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sz="1200" b="0" noProof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NAME OR LOGO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3.png"/><Relationship Id="rId5" Type="http://schemas.openxmlformats.org/officeDocument/2006/relationships/image" Target="../media/image22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microsoft.com/office/2007/relationships/hdphoto" Target="../media/hdphoto3.wdp"/><Relationship Id="rId10" Type="http://schemas.openxmlformats.org/officeDocument/2006/relationships/image" Target="../media/image37.png"/><Relationship Id="rId4" Type="http://schemas.openxmlformats.org/officeDocument/2006/relationships/image" Target="../media/image21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38.jp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hyperlink" Target="6edea84dffc69d2c190c427be484143c.png" TargetMode="External"/><Relationship Id="rId9" Type="http://schemas.openxmlformats.org/officeDocument/2006/relationships/hyperlink" Target="https://github.com/Ahmed-Zoher/HIL-TestBench-Over-Linux-OS-using-RaspberryPi4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2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42.png"/><Relationship Id="rId4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6" Type="http://schemas.microsoft.com/office/2007/relationships/hdphoto" Target="../media/hdphoto6.wdp"/><Relationship Id="rId5" Type="http://schemas.openxmlformats.org/officeDocument/2006/relationships/image" Target="../media/image46.png"/><Relationship Id="rId4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g"/><Relationship Id="rId3" Type="http://schemas.openxmlformats.org/officeDocument/2006/relationships/image" Target="../media/image48.jpe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1.jpeg"/><Relationship Id="rId11" Type="http://schemas.openxmlformats.org/officeDocument/2006/relationships/image" Target="../media/image56.jpg"/><Relationship Id="rId5" Type="http://schemas.openxmlformats.org/officeDocument/2006/relationships/image" Target="../media/image50.jpeg"/><Relationship Id="rId10" Type="http://schemas.openxmlformats.org/officeDocument/2006/relationships/image" Target="../media/image55.jpeg"/><Relationship Id="rId4" Type="http://schemas.openxmlformats.org/officeDocument/2006/relationships/image" Target="../media/image49.jpeg"/><Relationship Id="rId9" Type="http://schemas.openxmlformats.org/officeDocument/2006/relationships/image" Target="../media/image54.jp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38.jp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hyperlink" Target="6edea84dffc69d2c190c427be484143c.png" TargetMode="External"/><Relationship Id="rId9" Type="http://schemas.openxmlformats.org/officeDocument/2006/relationships/hyperlink" Target="https://github.com/Ahmed-Zoher/HIL-TestBench-Over-Linux-OS-using-RaspberryPi4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g"/><Relationship Id="rId3" Type="http://schemas.openxmlformats.org/officeDocument/2006/relationships/image" Target="../media/image57.png"/><Relationship Id="rId7" Type="http://schemas.openxmlformats.org/officeDocument/2006/relationships/image" Target="../media/image5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4.jpg"/><Relationship Id="rId5" Type="http://schemas.openxmlformats.org/officeDocument/2006/relationships/image" Target="../media/image51.jpeg"/><Relationship Id="rId4" Type="http://schemas.openxmlformats.org/officeDocument/2006/relationships/image" Target="../media/image5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microsoft.com/office/2007/relationships/hdphoto" Target="../media/hdphoto1.wdp"/><Relationship Id="rId5" Type="http://schemas.openxmlformats.org/officeDocument/2006/relationships/image" Target="../media/image19.png"/><Relationship Id="rId4" Type="http://schemas.openxmlformats.org/officeDocument/2006/relationships/image" Target="../media/image18.sv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29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9" b="8219"/>
          <a:stretch>
            <a:fillRect/>
          </a:stretch>
        </p:blipFill>
        <p:spPr>
          <a:xfrm>
            <a:off x="0" y="0"/>
            <a:ext cx="12192000" cy="6786563"/>
          </a:xfr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93CFE69-79B0-440B-949E-DA17AD834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5999" y="8755"/>
            <a:ext cx="397957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6539896" y="3570800"/>
            <a:ext cx="29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BUG-z, Inc.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6539896" y="2208237"/>
            <a:ext cx="3571782" cy="2387600"/>
          </a:xfrm>
        </p:spPr>
        <p:txBody>
          <a:bodyPr/>
          <a:lstStyle/>
          <a:p>
            <a:r>
              <a:rPr lang="en-US" dirty="0"/>
              <a:t>TEST BENCH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76800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6539896" y="5073674"/>
            <a:ext cx="3571782" cy="1219200"/>
          </a:xfrm>
        </p:spPr>
        <p:txBody>
          <a:bodyPr/>
          <a:lstStyle/>
          <a:p>
            <a:r>
              <a:rPr lang="en-US" dirty="0"/>
              <a:t>A new way to test and validate your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385A3C-2778-4B23-9530-DFD5A61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37" y="831392"/>
            <a:ext cx="11340000" cy="432000"/>
          </a:xfrm>
        </p:spPr>
        <p:txBody>
          <a:bodyPr/>
          <a:lstStyle/>
          <a:p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Initialization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397EA2-CB56-4B2A-B8D7-9EBF17AF910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593993" y="2205683"/>
            <a:ext cx="2811618" cy="1440000"/>
          </a:xfrm>
        </p:spPr>
        <p:txBody>
          <a:bodyPr/>
          <a:lstStyle/>
          <a:p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Server Side</a:t>
            </a:r>
          </a:p>
        </p:txBody>
      </p:sp>
      <p:sp>
        <p:nvSpPr>
          <p:cNvPr id="2" name="Text Placeholder 1" title="Opportunity Graph Circles">
            <a:extLst>
              <a:ext uri="{FF2B5EF4-FFF2-40B4-BE49-F238E27FC236}">
                <a16:creationId xmlns:a16="http://schemas.microsoft.com/office/drawing/2014/main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82176" y="1631450"/>
            <a:ext cx="4348065" cy="4348065"/>
          </a:xfrm>
        </p:spPr>
        <p:txBody>
          <a:bodyPr/>
          <a:lstStyle/>
          <a:p>
            <a:r>
              <a:rPr lang="en-US" dirty="0"/>
              <a:t>Create Services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3BE848-3222-4622-8610-FFB9FFFD4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222492" y="4156760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B0DD0E3-EB68-45D2-ADD8-FC591BDF9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06492" y="4294698"/>
            <a:ext cx="2154736" cy="720000"/>
          </a:xfrm>
        </p:spPr>
        <p:txBody>
          <a:bodyPr/>
          <a:lstStyle/>
          <a:p>
            <a:r>
              <a:rPr lang="en-US"/>
              <a:t>Provides </a:t>
            </a:r>
            <a:r>
              <a:rPr lang="en-US" dirty="0"/>
              <a:t>services, their parameters and return values.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E0CA0B1-C78D-4347-B915-9C13669BE54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264570" y="2205683"/>
            <a:ext cx="2811618" cy="1440000"/>
          </a:xfrm>
        </p:spPr>
        <p:txBody>
          <a:bodyPr/>
          <a:lstStyle/>
          <a:p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Server Side</a:t>
            </a:r>
          </a:p>
        </p:txBody>
      </p:sp>
      <p:sp>
        <p:nvSpPr>
          <p:cNvPr id="3" name="Text Placeholder 2" title="Opportunity Graph Circles">
            <a:extLst>
              <a:ext uri="{FF2B5EF4-FFF2-40B4-BE49-F238E27FC236}">
                <a16:creationId xmlns:a16="http://schemas.microsoft.com/office/drawing/2014/main" id="{7AA1A6A7-6F19-4288-85D6-5B84C5AFEDD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736958" y="1806186"/>
            <a:ext cx="3998591" cy="3998591"/>
          </a:xfrm>
        </p:spPr>
        <p:txBody>
          <a:bodyPr/>
          <a:lstStyle/>
          <a:p>
            <a:r>
              <a:rPr lang="en-US" dirty="0"/>
              <a:t>Implement Methods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E6D00D-52E6-45D5-93DA-8687991C2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05081" y="4156760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5A467A7-E8DF-44D7-89E4-14F0645922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80379" y="4294698"/>
            <a:ext cx="1980000" cy="720000"/>
          </a:xfrm>
        </p:spPr>
        <p:txBody>
          <a:bodyPr/>
          <a:lstStyle/>
          <a:p>
            <a:r>
              <a:rPr lang="en-US" dirty="0"/>
              <a:t>Provides implementation of the methods declared by the services.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5A09F-6080-4B8E-A419-A648032805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0420709" y="6470663"/>
            <a:ext cx="1350604" cy="21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3" title="Opportunity Graph Circles">
            <a:extLst>
              <a:ext uri="{FF2B5EF4-FFF2-40B4-BE49-F238E27FC236}">
                <a16:creationId xmlns:a16="http://schemas.microsoft.com/office/drawing/2014/main" id="{B6E28C1D-A3A4-44CF-9AF6-C1E3D7B8967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238481" y="2308127"/>
            <a:ext cx="3120238" cy="3120238"/>
          </a:xfrm>
        </p:spPr>
        <p:txBody>
          <a:bodyPr/>
          <a:lstStyle/>
          <a:p>
            <a:r>
              <a:rPr lang="en-US" dirty="0"/>
              <a:t>Create Stubs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8409DB-08AB-499E-AEE2-60288B07C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24600" y="4156760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11">
            <a:extLst>
              <a:ext uri="{FF2B5EF4-FFF2-40B4-BE49-F238E27FC236}">
                <a16:creationId xmlns:a16="http://schemas.microsoft.com/office/drawing/2014/main" id="{8822AD60-9BCB-4E41-B8CA-75592FB009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08600" y="4294698"/>
            <a:ext cx="1980000" cy="720000"/>
          </a:xfrm>
        </p:spPr>
        <p:txBody>
          <a:bodyPr/>
          <a:lstStyle/>
          <a:p>
            <a:r>
              <a:rPr lang="en-US" dirty="0"/>
              <a:t>Create Local objects that implements same methods as services.</a:t>
            </a:r>
          </a:p>
        </p:txBody>
      </p:sp>
      <p:sp>
        <p:nvSpPr>
          <p:cNvPr id="62" name="Text Placeholder 8">
            <a:extLst>
              <a:ext uri="{FF2B5EF4-FFF2-40B4-BE49-F238E27FC236}">
                <a16:creationId xmlns:a16="http://schemas.microsoft.com/office/drawing/2014/main" id="{5243970A-31CF-49C9-9A24-2B118246236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580771" y="2205683"/>
            <a:ext cx="2597043" cy="1440000"/>
          </a:xfrm>
        </p:spPr>
        <p:txBody>
          <a:bodyPr/>
          <a:lstStyle/>
          <a:p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 Side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86" y="2649982"/>
            <a:ext cx="665811" cy="592571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175" y="2649981"/>
            <a:ext cx="665811" cy="592571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770" y="2630113"/>
            <a:ext cx="543060" cy="54306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18" y="182906"/>
            <a:ext cx="1551982" cy="6488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52837" y="6274803"/>
            <a:ext cx="373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93939"/>
                </a:solidFill>
              </a:rPr>
              <a:t>* gRPC: (Google Remote Procedure call)</a:t>
            </a:r>
          </a:p>
        </p:txBody>
      </p:sp>
    </p:spTree>
    <p:extLst>
      <p:ext uri="{BB962C8B-B14F-4D97-AF65-F5344CB8AC3E}">
        <p14:creationId xmlns:p14="http://schemas.microsoft.com/office/powerpoint/2010/main" val="412673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C1073E4-F5B8-41C9-BC20-6329036B5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0337" y="4066088"/>
            <a:ext cx="919657" cy="8471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1073E4-F5B8-41C9-BC20-6329036B5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0337" y="1756317"/>
            <a:ext cx="919657" cy="8471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4084BC5-2173-45D5-9E56-563C563D35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270" y="2701904"/>
            <a:ext cx="198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 Server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BD2CC2-A27F-456D-8D6B-3CFE314DB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2940" y="3120958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E306DD9-7B8A-4C24-A2E4-926B6BF6C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3996" y="3231747"/>
            <a:ext cx="2493885" cy="720000"/>
          </a:xfrm>
        </p:spPr>
        <p:txBody>
          <a:bodyPr/>
          <a:lstStyle/>
          <a:p>
            <a:r>
              <a:rPr lang="en-US" dirty="0"/>
              <a:t>Run a gRPC server to handle client call and start receiving requests.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EB121FC-C0E3-46F5-8451-FEBDE3886C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6098" y="4990465"/>
            <a:ext cx="2381684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Execute &amp; Respond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E2A3AC-B89F-458B-A103-9681AD901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6939" y="5475547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8D751D2-CF20-41EC-9EC0-FE072FB970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3480" y="5593900"/>
            <a:ext cx="2493580" cy="720000"/>
          </a:xfrm>
        </p:spPr>
        <p:txBody>
          <a:bodyPr/>
          <a:lstStyle/>
          <a:p>
            <a:r>
              <a:rPr lang="en-US" dirty="0"/>
              <a:t>Execute service methods according to incoming requests and encode response.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4988242-F2AD-4512-B0A1-DB6CCA2AC2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71094" y="2704866"/>
            <a:ext cx="198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 Client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494E1CA-0600-4970-93CD-9FB5EC22F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687094" y="3093662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854B138-BB2C-4433-AB1E-94E987A3E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71094" y="3271026"/>
            <a:ext cx="1980000" cy="720000"/>
          </a:xfrm>
        </p:spPr>
        <p:txBody>
          <a:bodyPr/>
          <a:lstStyle/>
          <a:p>
            <a:r>
              <a:rPr lang="en-US" dirty="0"/>
              <a:t>Run the gRPC client to make the calls.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72000" y="6325155"/>
            <a:ext cx="420000" cy="421200"/>
          </a:xfrm>
        </p:spPr>
        <p:txBody>
          <a:bodyPr/>
          <a:lstStyle/>
          <a:p>
            <a:fld id="{4B73C415-D670-4716-A5EC-CC4D52CA2BA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0421396" y="6430455"/>
            <a:ext cx="1350604" cy="21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4">
            <a:extLst>
              <a:ext uri="{FF2B5EF4-FFF2-40B4-BE49-F238E27FC236}">
                <a16:creationId xmlns:a16="http://schemas.microsoft.com/office/drawing/2014/main" id="{95385A3C-2778-4B23-9530-DFD5A61DA5B0}"/>
              </a:ext>
            </a:extLst>
          </p:cNvPr>
          <p:cNvSpPr txBox="1">
            <a:spLocks/>
          </p:cNvSpPr>
          <p:nvPr/>
        </p:nvSpPr>
        <p:spPr>
          <a:xfrm>
            <a:off x="642000" y="813613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Work Flow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18" y="182906"/>
            <a:ext cx="1551982" cy="648873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8409DB-08AB-499E-AEE2-60288B07C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755824" y="5483104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C1073E4-F5B8-41C9-BC20-6329036B5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67104" y="4098155"/>
            <a:ext cx="919657" cy="8471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14084BC5-2173-45D5-9E56-563C563D35B0}"/>
              </a:ext>
            </a:extLst>
          </p:cNvPr>
          <p:cNvSpPr txBox="1">
            <a:spLocks/>
          </p:cNvSpPr>
          <p:nvPr/>
        </p:nvSpPr>
        <p:spPr>
          <a:xfrm>
            <a:off x="9457037" y="5031774"/>
            <a:ext cx="198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Call methods</a:t>
            </a:r>
          </a:p>
        </p:txBody>
      </p:sp>
      <p:sp>
        <p:nvSpPr>
          <p:cNvPr id="34" name="Content Placeholder 13">
            <a:extLst>
              <a:ext uri="{FF2B5EF4-FFF2-40B4-BE49-F238E27FC236}">
                <a16:creationId xmlns:a16="http://schemas.microsoft.com/office/drawing/2014/main" id="{7E306DD9-7B8A-4C24-A2E4-926B6BF6C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71094" y="5596780"/>
            <a:ext cx="2129758" cy="720000"/>
          </a:xfrm>
        </p:spPr>
        <p:txBody>
          <a:bodyPr/>
          <a:lstStyle/>
          <a:p>
            <a:r>
              <a:rPr lang="en-US" dirty="0"/>
              <a:t>Call the methods and wrap the parameters in the appropriate message type.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1073E4-F5B8-41C9-BC20-6329036B5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67104" y="1756317"/>
            <a:ext cx="919657" cy="8471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34" y="1927414"/>
            <a:ext cx="665811" cy="59257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564" y="1943499"/>
            <a:ext cx="543060" cy="5430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833" y="4262610"/>
            <a:ext cx="460408" cy="4604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026" y="4244876"/>
            <a:ext cx="445826" cy="445826"/>
          </a:xfrm>
          <a:prstGeom prst="rect">
            <a:avLst/>
          </a:prstGeom>
          <a:effectLst>
            <a:innerShdw blurRad="114300">
              <a:schemeClr val="tx1">
                <a:lumMod val="65000"/>
                <a:lumOff val="35000"/>
              </a:schemeClr>
            </a:innerShdw>
          </a:effectLst>
        </p:spPr>
      </p:pic>
      <p:sp>
        <p:nvSpPr>
          <p:cNvPr id="4" name="Rounded Rectangle 3"/>
          <p:cNvSpPr/>
          <p:nvPr/>
        </p:nvSpPr>
        <p:spPr>
          <a:xfrm>
            <a:off x="3379770" y="2579696"/>
            <a:ext cx="1702851" cy="1983169"/>
          </a:xfrm>
          <a:prstGeom prst="roundRect">
            <a:avLst/>
          </a:prstGeom>
          <a:solidFill>
            <a:srgbClr val="5CA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485786" y="2699700"/>
            <a:ext cx="1485253" cy="1244638"/>
          </a:xfrm>
          <a:prstGeom prst="roundRect">
            <a:avLst/>
          </a:prstGeom>
          <a:solidFill>
            <a:srgbClr val="345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518" y="2644096"/>
            <a:ext cx="1463521" cy="10407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36557" y="3536006"/>
            <a:ext cx="144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gRPC Server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24975" y="4142110"/>
            <a:ext cx="144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Service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397563" y="2562404"/>
            <a:ext cx="1702851" cy="1983169"/>
          </a:xfrm>
          <a:prstGeom prst="roundRect">
            <a:avLst/>
          </a:prstGeom>
          <a:solidFill>
            <a:srgbClr val="5CA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7503579" y="2682408"/>
            <a:ext cx="1485253" cy="1244638"/>
          </a:xfrm>
          <a:prstGeom prst="roundRect">
            <a:avLst/>
          </a:prstGeom>
          <a:solidFill>
            <a:srgbClr val="345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760366" y="3517418"/>
            <a:ext cx="144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gRPC  Stub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26977" y="4142110"/>
            <a:ext cx="144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Client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995" y="2701254"/>
            <a:ext cx="828419" cy="828419"/>
          </a:xfrm>
          <a:prstGeom prst="rect">
            <a:avLst/>
          </a:prstGeom>
        </p:spPr>
      </p:pic>
      <p:sp>
        <p:nvSpPr>
          <p:cNvPr id="43" name="Text Placeholder 16">
            <a:extLst>
              <a:ext uri="{FF2B5EF4-FFF2-40B4-BE49-F238E27FC236}">
                <a16:creationId xmlns:a16="http://schemas.microsoft.com/office/drawing/2014/main" id="{14084BC5-2173-45D5-9E56-563C563D35B0}"/>
              </a:ext>
            </a:extLst>
          </p:cNvPr>
          <p:cNvSpPr txBox="1">
            <a:spLocks/>
          </p:cNvSpPr>
          <p:nvPr/>
        </p:nvSpPr>
        <p:spPr>
          <a:xfrm>
            <a:off x="5248701" y="3241213"/>
            <a:ext cx="198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45F60"/>
                </a:solidFill>
              </a:rPr>
              <a:t>Response</a:t>
            </a:r>
          </a:p>
        </p:txBody>
      </p:sp>
      <p:sp>
        <p:nvSpPr>
          <p:cNvPr id="25" name="Down Arrow 24"/>
          <p:cNvSpPr/>
          <p:nvPr/>
        </p:nvSpPr>
        <p:spPr>
          <a:xfrm rot="5400000" flipH="1">
            <a:off x="6150012" y="1933833"/>
            <a:ext cx="178292" cy="2314942"/>
          </a:xfrm>
          <a:prstGeom prst="downArrow">
            <a:avLst/>
          </a:prstGeom>
          <a:solidFill>
            <a:srgbClr val="345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16">
            <a:extLst>
              <a:ext uri="{FF2B5EF4-FFF2-40B4-BE49-F238E27FC236}">
                <a16:creationId xmlns:a16="http://schemas.microsoft.com/office/drawing/2014/main" id="{14084BC5-2173-45D5-9E56-563C563D35B0}"/>
              </a:ext>
            </a:extLst>
          </p:cNvPr>
          <p:cNvSpPr txBox="1">
            <a:spLocks/>
          </p:cNvSpPr>
          <p:nvPr/>
        </p:nvSpPr>
        <p:spPr>
          <a:xfrm>
            <a:off x="5175291" y="2750956"/>
            <a:ext cx="198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45F60"/>
                </a:solidFill>
              </a:rPr>
              <a:t>Request</a:t>
            </a:r>
          </a:p>
        </p:txBody>
      </p:sp>
      <p:sp>
        <p:nvSpPr>
          <p:cNvPr id="48" name="Down Arrow 47"/>
          <p:cNvSpPr/>
          <p:nvPr/>
        </p:nvSpPr>
        <p:spPr>
          <a:xfrm rot="5400000" flipH="1" flipV="1">
            <a:off x="6146919" y="2390131"/>
            <a:ext cx="198065" cy="2329915"/>
          </a:xfrm>
          <a:prstGeom prst="downArrow">
            <a:avLst/>
          </a:prstGeom>
          <a:solidFill>
            <a:srgbClr val="345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1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4" grpId="0" animBg="1"/>
      <p:bldP spid="17" grpId="0" build="p"/>
      <p:bldP spid="14" grpId="0" build="p"/>
      <p:bldP spid="18" grpId="0" build="p"/>
      <p:bldP spid="15" grpId="0" build="p"/>
      <p:bldP spid="19" grpId="0" build="p"/>
      <p:bldP spid="16" grpId="0" build="p"/>
      <p:bldP spid="31" grpId="0" animBg="1"/>
      <p:bldP spid="33" grpId="0"/>
      <p:bldP spid="34" grpId="0" build="p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AE0D-88F0-4123-A369-92983D7E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73866-C6DF-4447-8D2F-8A88CF14E6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2000" y="1913206"/>
            <a:ext cx="3975100" cy="1744662"/>
          </a:xfrm>
        </p:spPr>
        <p:txBody>
          <a:bodyPr/>
          <a:lstStyle/>
          <a:p>
            <a:r>
              <a:rPr lang="en-US" sz="3000" dirty="0"/>
              <a:t>Now it’s time to take a quick tour.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106A1-5BFA-4033-8A49-0E0F2A688C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" r="236"/>
          <a:stretch>
            <a:fillRect/>
          </a:stretch>
        </p:blipFill>
        <p:spPr/>
      </p:pic>
      <p:pic>
        <p:nvPicPr>
          <p:cNvPr id="7" name="Picture 6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847" y="1913206"/>
            <a:ext cx="3948679" cy="28321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039" y="5141564"/>
            <a:ext cx="262969" cy="23075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20709" y="6470663"/>
            <a:ext cx="1350604" cy="21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816" b="92786" l="10000" r="902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8" y="4381500"/>
            <a:ext cx="935957" cy="569564"/>
          </a:xfrm>
          <a:prstGeom prst="rect">
            <a:avLst/>
          </a:prstGeom>
        </p:spPr>
      </p:pic>
      <p:sp>
        <p:nvSpPr>
          <p:cNvPr id="6" name="TextBox 5">
            <a:hlinkClick r:id="rId9"/>
          </p:cNvPr>
          <p:cNvSpPr txBox="1"/>
          <p:nvPr/>
        </p:nvSpPr>
        <p:spPr>
          <a:xfrm>
            <a:off x="1012415" y="4504699"/>
            <a:ext cx="43877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hlinkClick r:id="rId9"/>
              </a:rPr>
              <a:t>GitHub Repo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741449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Product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Our product provides automation to the testing process through a user friendly GUI.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860339-31F7-4884-957E-5C40F818E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213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78577" y="2360347"/>
            <a:ext cx="1800000" cy="360000"/>
          </a:xfrm>
        </p:spPr>
        <p:txBody>
          <a:bodyPr/>
          <a:lstStyle/>
          <a:p>
            <a:r>
              <a:rPr lang="en-US" dirty="0"/>
              <a:t>User Friendly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04577" y="2857547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78577" y="2994747"/>
            <a:ext cx="1953844" cy="720000"/>
          </a:xfrm>
        </p:spPr>
        <p:txBody>
          <a:bodyPr/>
          <a:lstStyle/>
          <a:p>
            <a:r>
              <a:rPr lang="en-US" dirty="0"/>
              <a:t>Provides a user friendly GUI for both direct and HIL mode.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6960D0-0A22-4E28-82F3-B9AA805E9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454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02677" y="2360347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28677" y="2857547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32C294C-1590-42EF-AA55-43D984432B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02676" y="2994747"/>
            <a:ext cx="2018697" cy="720000"/>
          </a:xfrm>
        </p:spPr>
        <p:txBody>
          <a:bodyPr/>
          <a:lstStyle/>
          <a:p>
            <a:r>
              <a:rPr lang="en-US" dirty="0"/>
              <a:t>We offer support to users to help them efficiently use our products.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EBBE7F-98BB-4059-8F15-7198C7DAC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21366" y="375934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78577" y="5010963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Tested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EE8591-D916-4064-8CD3-2AD3F759B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04577" y="55081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Drivers and features are tested and reliable.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92DD94-78B8-4911-A32B-3B174E292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23042" y="375934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2677" y="5010963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 source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D2C94E-1924-4389-B84A-2828D610B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28677" y="5508163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Anyone can enhance and tailor it to their needs.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7" name="Graphic 37" descr="Teacher" title="Placeholder Icon">
            <a:extLst>
              <a:ext uri="{FF2B5EF4-FFF2-40B4-BE49-F238E27FC236}">
                <a16:creationId xmlns:a16="http://schemas.microsoft.com/office/drawing/2014/main" id="{D9AA2FD2-066D-45E0-9569-3280B05C55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6996" y="1394091"/>
            <a:ext cx="522000" cy="522000"/>
          </a:xfrm>
          <a:prstGeom prst="rect">
            <a:avLst/>
          </a:prstGeom>
          <a:effectLst>
            <a:innerShdw blurRad="114300">
              <a:schemeClr val="tx1">
                <a:lumMod val="65000"/>
                <a:lumOff val="35000"/>
              </a:schemeClr>
            </a:innerShdw>
          </a:effectLst>
        </p:spPr>
      </p:pic>
      <p:sp>
        <p:nvSpPr>
          <p:cNvPr id="29" name="Rectangle 28"/>
          <p:cNvSpPr/>
          <p:nvPr/>
        </p:nvSpPr>
        <p:spPr>
          <a:xfrm>
            <a:off x="10420709" y="6470663"/>
            <a:ext cx="1350604" cy="21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Placeholder 34"/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1" r="8421"/>
          <a:stretch>
            <a:fillRect/>
          </a:stretch>
        </p:blipFill>
        <p:spPr/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170" y="4088400"/>
            <a:ext cx="445826" cy="445826"/>
          </a:xfrm>
          <a:prstGeom prst="rect">
            <a:avLst/>
          </a:prstGeom>
          <a:effectLst>
            <a:innerShdw blurRad="114300">
              <a:schemeClr val="tx1">
                <a:lumMod val="65000"/>
                <a:lumOff val="35000"/>
              </a:schemeClr>
            </a:innerShdw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510" y="4052527"/>
            <a:ext cx="856741" cy="494942"/>
          </a:xfrm>
          <a:prstGeom prst="rect">
            <a:avLst/>
          </a:prstGeom>
          <a:effectLst>
            <a:innerShdw blurRad="114300" dist="508000">
              <a:schemeClr val="tx1">
                <a:lumMod val="65000"/>
                <a:lumOff val="35000"/>
              </a:schemeClr>
            </a:innerShdw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245" y="1463894"/>
            <a:ext cx="469270" cy="426983"/>
          </a:xfrm>
          <a:prstGeom prst="rect">
            <a:avLst/>
          </a:prstGeom>
          <a:effectLst>
            <a:innerShdw blurRad="114300" dist="508000">
              <a:schemeClr val="tx1">
                <a:lumMod val="65000"/>
                <a:lumOff val="35000"/>
              </a:schemeClr>
            </a:innerShdw>
          </a:effectLst>
        </p:spPr>
      </p:pic>
    </p:spTree>
    <p:extLst>
      <p:ext uri="{BB962C8B-B14F-4D97-AF65-F5344CB8AC3E}">
        <p14:creationId xmlns:p14="http://schemas.microsoft.com/office/powerpoint/2010/main" val="59096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75A2-ED76-4879-9DA8-A4CFA762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Strategy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314AEEE-BE7A-4B9C-84EC-8DB17BE9E83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How will we scale in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FB630-797D-4BB3-8868-CBF96653612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endParaRPr lang="en-US" dirty="0"/>
          </a:p>
          <a:p>
            <a:r>
              <a:rPr lang="en-US" dirty="0"/>
              <a:t>Phase 1</a:t>
            </a:r>
            <a:br>
              <a:rPr lang="en-US" dirty="0"/>
            </a:b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 lIns="137160" rIns="137160"/>
          <a:lstStyle/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Implementing and testing main peripherals and basic communications in direct mode such as DIO, PWM, ICU, UART and SPI.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Implementing and testing main peripherals and basic communications in HIL mode.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D4EA26-D1CF-447D-9275-30DF8584DD69}"/>
              </a:ext>
            </a:extLst>
          </p:cNvPr>
          <p:cNvSpPr>
            <a:spLocks noGrp="1"/>
          </p:cNvSpPr>
          <p:nvPr>
            <p:ph idx="12"/>
          </p:nvPr>
        </p:nvSpPr>
        <p:spPr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endParaRPr lang="en-US" dirty="0"/>
          </a:p>
          <a:p>
            <a:r>
              <a:rPr lang="en-US" dirty="0"/>
              <a:t>Phase 2</a:t>
            </a:r>
            <a:br>
              <a:rPr lang="en-US" dirty="0"/>
            </a:br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992CF22-512B-4CE4-8046-E36F2B7A9AC4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lIns="137160" rIns="137160"/>
          <a:lstStyle/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Implementing and testing Automotive communications, ADC and DAC in direct mode.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Implementing and testing Automotive communications, ADC and DAC in HIL mode.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96734-70E8-4052-A63A-95F4F8DD0012}"/>
              </a:ext>
            </a:extLst>
          </p:cNvPr>
          <p:cNvSpPr>
            <a:spLocks noGrp="1"/>
          </p:cNvSpPr>
          <p:nvPr>
            <p:ph idx="13"/>
          </p:nvPr>
        </p:nvSpPr>
        <p:spPr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endParaRPr lang="en-US" dirty="0"/>
          </a:p>
          <a:p>
            <a:r>
              <a:rPr lang="en-US" dirty="0"/>
              <a:t>Phase 3</a:t>
            </a:r>
            <a:br>
              <a:rPr lang="en-US" dirty="0"/>
            </a:b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7952536-315E-4C3D-883B-243405D2989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 lIns="137160" rIns="137160"/>
          <a:lstStyle/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Changing the communication medium to be wireless to enable over the air testing.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user can connect to multiple test benches.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98374-402C-493E-B043-05E76BE57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20709" y="6470663"/>
            <a:ext cx="1350604" cy="21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0778" y1="72174" x2="40778" y2="72174"/>
                        <a14:foregroundMark x1="34333" y1="62174" x2="34333" y2="62174"/>
                        <a14:foregroundMark x1="30444" y1="49710" x2="30444" y2="49710"/>
                        <a14:foregroundMark x1="34333" y1="38261" x2="34333" y2="38261"/>
                        <a14:foregroundMark x1="41000" y1="31014" x2="41000" y2="31014"/>
                        <a14:foregroundMark x1="50000" y1="22174" x2="50000" y2="22174"/>
                        <a14:foregroundMark x1="59556" y1="28696" x2="59556" y2="28696"/>
                        <a14:foregroundMark x1="67444" y1="36087" x2="67444" y2="36087"/>
                        <a14:foregroundMark x1="68889" y1="49275" x2="68889" y2="49275"/>
                        <a14:foregroundMark x1="69111" y1="50580" x2="69111" y2="50580"/>
                        <a14:foregroundMark x1="73667" y1="49130" x2="73667" y2="491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35" y="5132807"/>
            <a:ext cx="925241" cy="709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906" b="95508" l="10000" r="90000">
                        <a14:foregroundMark x1="38261" y1="42773" x2="38261" y2="42773"/>
                        <a14:foregroundMark x1="46630" y1="60156" x2="46630" y2="60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88" y="5257800"/>
            <a:ext cx="825423" cy="4593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379" y="5129650"/>
            <a:ext cx="925241" cy="70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80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66700E-2D49-45E0-85C7-750AF51DE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57" y="668213"/>
            <a:ext cx="4416225" cy="988724"/>
          </a:xfrm>
        </p:spPr>
        <p:txBody>
          <a:bodyPr anchor="b"/>
          <a:lstStyle/>
          <a:p>
            <a:r>
              <a:rPr lang="en-US" dirty="0"/>
              <a:t>Our system </a:t>
            </a:r>
            <a:r>
              <a:rPr lang="en-US" b="1" dirty="0"/>
              <a:t>facilitates </a:t>
            </a:r>
            <a:r>
              <a:rPr lang="en-US" dirty="0"/>
              <a:t>and </a:t>
            </a:r>
            <a:r>
              <a:rPr lang="en-US" b="1" dirty="0"/>
              <a:t>automates</a:t>
            </a:r>
            <a:r>
              <a:rPr lang="en-US" dirty="0"/>
              <a:t> the testing process which consequently results in: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E384DC-DAEE-4E7F-9DD5-4E5066C0652B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Summary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4C8A63-F9E3-41F6-B725-B846F2010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5658103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CFACDF-9E04-4412-89F5-EA362056D7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40" b="14040"/>
          <a:stretch>
            <a:fillRect/>
          </a:stretch>
        </p:blipFill>
        <p:spPr/>
      </p:pic>
      <p:sp>
        <p:nvSpPr>
          <p:cNvPr id="8" name="Rectangle 7"/>
          <p:cNvSpPr/>
          <p:nvPr/>
        </p:nvSpPr>
        <p:spPr>
          <a:xfrm>
            <a:off x="6119445" y="618978"/>
            <a:ext cx="633046" cy="126609"/>
          </a:xfrm>
          <a:prstGeom prst="rect">
            <a:avLst/>
          </a:prstGeom>
          <a:solidFill>
            <a:srgbClr val="546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33513" y="529714"/>
            <a:ext cx="1463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19445" y="806713"/>
            <a:ext cx="618978" cy="417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1309" y="756657"/>
            <a:ext cx="105507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C5E5E4"/>
                </a:solidFill>
                <a:latin typeface="Acme" panose="02000706050000020004" pitchFamily="2" charset="0"/>
              </a:rPr>
              <a:t>28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61648" y="745587"/>
            <a:ext cx="14349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546F76"/>
                </a:solidFill>
              </a:rPr>
              <a:t>Sunday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E366700E-2D49-45E0-85C7-750AF51DE523}"/>
              </a:ext>
            </a:extLst>
          </p:cNvPr>
          <p:cNvSpPr txBox="1">
            <a:spLocks/>
          </p:cNvSpPr>
          <p:nvPr/>
        </p:nvSpPr>
        <p:spPr>
          <a:xfrm>
            <a:off x="1064456" y="1305821"/>
            <a:ext cx="4416225" cy="110310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US" sz="1600" b="1" dirty="0"/>
              <a:t>Early testing. </a:t>
            </a:r>
          </a:p>
          <a:p>
            <a:pPr>
              <a:spcBef>
                <a:spcPts val="5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US" sz="1600" dirty="0"/>
              <a:t>Ability to test </a:t>
            </a:r>
            <a:r>
              <a:rPr lang="en-US" sz="1600" b="1" dirty="0"/>
              <a:t>complex scenarios</a:t>
            </a:r>
            <a:r>
              <a:rPr lang="en-US" dirty="0"/>
              <a:t>.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E366700E-2D49-45E0-85C7-750AF51DE523}"/>
              </a:ext>
            </a:extLst>
          </p:cNvPr>
          <p:cNvSpPr txBox="1">
            <a:spLocks/>
          </p:cNvSpPr>
          <p:nvPr/>
        </p:nvSpPr>
        <p:spPr>
          <a:xfrm>
            <a:off x="486656" y="2924369"/>
            <a:ext cx="4416225" cy="55997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system provides a </a:t>
            </a:r>
            <a:r>
              <a:rPr lang="en-US" b="1" dirty="0"/>
              <a:t>GUI</a:t>
            </a:r>
            <a:r>
              <a:rPr lang="en-US" dirty="0"/>
              <a:t> through which the user can choose to start testing via </a:t>
            </a:r>
            <a:r>
              <a:rPr lang="en-US" b="1" dirty="0"/>
              <a:t>Direct Mode </a:t>
            </a:r>
            <a:r>
              <a:rPr lang="en-US" dirty="0"/>
              <a:t>or </a:t>
            </a:r>
            <a:r>
              <a:rPr lang="en-US" b="1" dirty="0"/>
              <a:t>HIL Mode.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E366700E-2D49-45E0-85C7-750AF51DE523}"/>
              </a:ext>
            </a:extLst>
          </p:cNvPr>
          <p:cNvSpPr txBox="1">
            <a:spLocks/>
          </p:cNvSpPr>
          <p:nvPr/>
        </p:nvSpPr>
        <p:spPr>
          <a:xfrm>
            <a:off x="486657" y="5145629"/>
            <a:ext cx="4416225" cy="55997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E366700E-2D49-45E0-85C7-750AF51DE523}"/>
              </a:ext>
            </a:extLst>
          </p:cNvPr>
          <p:cNvSpPr txBox="1">
            <a:spLocks/>
          </p:cNvSpPr>
          <p:nvPr/>
        </p:nvSpPr>
        <p:spPr>
          <a:xfrm>
            <a:off x="486655" y="4034999"/>
            <a:ext cx="4416225" cy="55997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Direct Mode </a:t>
            </a:r>
            <a:r>
              <a:rPr lang="en-US" dirty="0"/>
              <a:t>sends data frames </a:t>
            </a:r>
            <a:r>
              <a:rPr lang="en-US" b="1" dirty="0"/>
              <a:t>cyclically,</a:t>
            </a:r>
            <a:r>
              <a:rPr lang="en-US" dirty="0"/>
              <a:t> containing the data input by user to be updated on the target.</a:t>
            </a:r>
            <a:endParaRPr lang="en-US" b="1" dirty="0"/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366700E-2D49-45E0-85C7-750AF51DE523}"/>
              </a:ext>
            </a:extLst>
          </p:cNvPr>
          <p:cNvSpPr txBox="1">
            <a:spLocks/>
          </p:cNvSpPr>
          <p:nvPr/>
        </p:nvSpPr>
        <p:spPr>
          <a:xfrm>
            <a:off x="486655" y="5302431"/>
            <a:ext cx="4416225" cy="55997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HIL mode </a:t>
            </a:r>
            <a:r>
              <a:rPr lang="en-US" dirty="0"/>
              <a:t>provides a test bench skeleton for the user where they can write scripts containing their own test cases.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0763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72">
            <a:extLst>
              <a:ext uri="{FF2B5EF4-FFF2-40B4-BE49-F238E27FC236}">
                <a16:creationId xmlns:a16="http://schemas.microsoft.com/office/drawing/2014/main" id="{59944BFF-EB0E-47AA-AE6D-B2808E119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91" y="2179351"/>
            <a:ext cx="11340000" cy="432000"/>
          </a:xfrm>
        </p:spPr>
        <p:txBody>
          <a:bodyPr/>
          <a:lstStyle/>
          <a:p>
            <a:r>
              <a:rPr lang="en-US" dirty="0"/>
              <a:t>Team</a:t>
            </a:r>
          </a:p>
        </p:txBody>
      </p:sp>
      <p:pic>
        <p:nvPicPr>
          <p:cNvPr id="88" name="Picture Placeholder 87" descr="Portrait of a man looking down">
            <a:extLst>
              <a:ext uri="{FF2B5EF4-FFF2-40B4-BE49-F238E27FC236}">
                <a16:creationId xmlns:a16="http://schemas.microsoft.com/office/drawing/2014/main" id="{19C1C15E-A3C7-49BA-BCDD-5C95EE28036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6463" y="2852328"/>
            <a:ext cx="1352367" cy="1352367"/>
          </a:xfrm>
        </p:spPr>
      </p:pic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4A28B80-949D-4875-8454-65C677C242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39518" y="3018560"/>
            <a:ext cx="2124000" cy="701538"/>
          </a:xfrm>
        </p:spPr>
        <p:txBody>
          <a:bodyPr/>
          <a:lstStyle/>
          <a:p>
            <a:r>
              <a:rPr lang="en-US" dirty="0"/>
              <a:t>Ahmed Refaat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0BC67F4-4E33-4709-9D60-593B322A8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39518" y="3865238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Placeholder 91" descr="Portrait of a woman with a phone in her hand">
            <a:extLst>
              <a:ext uri="{FF2B5EF4-FFF2-40B4-BE49-F238E27FC236}">
                <a16:creationId xmlns:a16="http://schemas.microsoft.com/office/drawing/2014/main" id="{921A3CFA-B715-446B-83FD-D5AA8586EBE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62335" y="2911230"/>
            <a:ext cx="1352367" cy="1352367"/>
          </a:xfrm>
        </p:spPr>
      </p:pic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E86E6499-D2B1-4F88-A5B6-F0C83093D6C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805390" y="3077462"/>
            <a:ext cx="1808917" cy="70153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Ahmed Zoher</a:t>
            </a:r>
            <a:endParaRPr lang="en-US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57D445D-9983-4AAC-8E68-88EA351CB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805391" y="3924140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Placeholder 93" descr="Portrait of a woman looking relaxed">
            <a:extLst>
              <a:ext uri="{FF2B5EF4-FFF2-40B4-BE49-F238E27FC236}">
                <a16:creationId xmlns:a16="http://schemas.microsoft.com/office/drawing/2014/main" id="{678140F2-20DC-49B9-8BD8-815437A060C9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65331" y="2905400"/>
            <a:ext cx="1352367" cy="1352367"/>
          </a:xfrm>
        </p:spPr>
      </p:pic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33A97CBA-B92B-47D6-939E-FC794AA85C0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499818" y="3071632"/>
            <a:ext cx="2354069" cy="701538"/>
          </a:xfrm>
        </p:spPr>
        <p:txBody>
          <a:bodyPr/>
          <a:lstStyle/>
          <a:p>
            <a:r>
              <a:rPr lang="en-US" dirty="0"/>
              <a:t>Hazem Mekkawy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BCA98FD-268D-47AA-8871-119024D92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499819" y="3918310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2747A2-82B9-46DD-AB31-C25C5835E6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3" name="Picture Placeholder 91" descr="Portrait of a woman with a phone in her hand">
            <a:extLst>
              <a:ext uri="{FF2B5EF4-FFF2-40B4-BE49-F238E27FC236}">
                <a16:creationId xmlns:a16="http://schemas.microsoft.com/office/drawing/2014/main" id="{921A3CFA-B715-446B-83FD-D5AA8586EB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0149" y="4814582"/>
            <a:ext cx="1352367" cy="1352367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0" cap="sq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</p:pic>
      <p:sp>
        <p:nvSpPr>
          <p:cNvPr id="24" name="Text Placeholder 79">
            <a:extLst>
              <a:ext uri="{FF2B5EF4-FFF2-40B4-BE49-F238E27FC236}">
                <a16:creationId xmlns:a16="http://schemas.microsoft.com/office/drawing/2014/main" id="{E86E6499-D2B1-4F88-A5B6-F0C83093D6C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983206" y="4994462"/>
            <a:ext cx="1808917" cy="70153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 Alaa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7D445D-9983-4AAC-8E68-88EA351CB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983207" y="5841140"/>
            <a:ext cx="15480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Placeholder 93" descr="Portrait of a woman looking relaxed">
            <a:extLst>
              <a:ext uri="{FF2B5EF4-FFF2-40B4-BE49-F238E27FC236}">
                <a16:creationId xmlns:a16="http://schemas.microsoft.com/office/drawing/2014/main" id="{678140F2-20DC-49B9-8BD8-815437A060C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058" y="4822400"/>
            <a:ext cx="1352367" cy="1352367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0" cap="sq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</p:pic>
      <p:sp>
        <p:nvSpPr>
          <p:cNvPr id="28" name="Text Placeholder 83">
            <a:extLst>
              <a:ext uri="{FF2B5EF4-FFF2-40B4-BE49-F238E27FC236}">
                <a16:creationId xmlns:a16="http://schemas.microsoft.com/office/drawing/2014/main" id="{33A97CBA-B92B-47D6-939E-FC794AA85C0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709546" y="4988632"/>
            <a:ext cx="2124000" cy="701538"/>
          </a:xfrm>
        </p:spPr>
        <p:txBody>
          <a:bodyPr/>
          <a:lstStyle/>
          <a:p>
            <a:r>
              <a:rPr lang="en-US" dirty="0"/>
              <a:t>Waleed Adel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CA98FD-268D-47AA-8871-119024D92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09546" y="5835310"/>
            <a:ext cx="1548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89" y="2847625"/>
            <a:ext cx="1391939" cy="13919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2" b="21436"/>
          <a:stretch/>
        </p:blipFill>
        <p:spPr>
          <a:xfrm>
            <a:off x="4256208" y="2879383"/>
            <a:ext cx="1387429" cy="13601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04" t="23917" r="48847" b="50648"/>
          <a:stretch/>
        </p:blipFill>
        <p:spPr>
          <a:xfrm flipH="1">
            <a:off x="7965330" y="2910722"/>
            <a:ext cx="1352367" cy="13470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6" t="6291" r="29504" b="60177"/>
          <a:stretch/>
        </p:blipFill>
        <p:spPr>
          <a:xfrm>
            <a:off x="2432365" y="4812464"/>
            <a:ext cx="1330295" cy="13523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59" r="2349" b="21231"/>
          <a:stretch/>
        </p:blipFill>
        <p:spPr>
          <a:xfrm>
            <a:off x="6166491" y="4822400"/>
            <a:ext cx="1401568" cy="1342430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0420709" y="6470663"/>
            <a:ext cx="1350604" cy="21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72">
            <a:extLst>
              <a:ext uri="{FF2B5EF4-FFF2-40B4-BE49-F238E27FC236}">
                <a16:creationId xmlns:a16="http://schemas.microsoft.com/office/drawing/2014/main" id="{59944BFF-EB0E-47AA-AE6D-B2808E119493}"/>
              </a:ext>
            </a:extLst>
          </p:cNvPr>
          <p:cNvSpPr txBox="1">
            <a:spLocks/>
          </p:cNvSpPr>
          <p:nvPr/>
        </p:nvSpPr>
        <p:spPr>
          <a:xfrm>
            <a:off x="511258" y="774056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Supervisor</a:t>
            </a:r>
          </a:p>
        </p:txBody>
      </p:sp>
      <p:sp>
        <p:nvSpPr>
          <p:cNvPr id="38" name="Text Placeholder 74">
            <a:extLst>
              <a:ext uri="{FF2B5EF4-FFF2-40B4-BE49-F238E27FC236}">
                <a16:creationId xmlns:a16="http://schemas.microsoft.com/office/drawing/2014/main" id="{54A28B80-949D-4875-8454-65C677C242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05390" y="420689"/>
            <a:ext cx="2124000" cy="701538"/>
          </a:xfrm>
        </p:spPr>
        <p:txBody>
          <a:bodyPr/>
          <a:lstStyle/>
          <a:p>
            <a:r>
              <a:rPr lang="en-US" dirty="0"/>
              <a:t>Ahmed </a:t>
            </a:r>
            <a:r>
              <a:rPr lang="en-US" dirty="0" err="1"/>
              <a:t>Torky</a:t>
            </a:r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0BC67F4-4E33-4709-9D60-593B322A8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97869" y="1226117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Placeholder 91" descr="Portrait of a woman with a phone in her hand">
            <a:extLst>
              <a:ext uri="{FF2B5EF4-FFF2-40B4-BE49-F238E27FC236}">
                <a16:creationId xmlns:a16="http://schemas.microsoft.com/office/drawing/2014/main" id="{921A3CFA-B715-446B-83FD-D5AA8586EB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4961" y="410320"/>
            <a:ext cx="1352367" cy="1352367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0" cap="sq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460" y="420689"/>
            <a:ext cx="1366516" cy="136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02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AE0D-88F0-4123-A369-92983D7E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73866-C6DF-4447-8D2F-8A88CF14E6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2000" y="1913206"/>
            <a:ext cx="3975100" cy="1744662"/>
          </a:xfrm>
        </p:spPr>
        <p:txBody>
          <a:bodyPr/>
          <a:lstStyle/>
          <a:p>
            <a:r>
              <a:rPr lang="en-US" sz="3000" dirty="0"/>
              <a:t>Now it’s time for the demo.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106A1-5BFA-4033-8A49-0E0F2A688C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" r="236"/>
          <a:stretch>
            <a:fillRect/>
          </a:stretch>
        </p:blipFill>
        <p:spPr/>
      </p:pic>
      <p:pic>
        <p:nvPicPr>
          <p:cNvPr id="7" name="Picture 6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847" y="1913206"/>
            <a:ext cx="3948679" cy="28321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039" y="5141564"/>
            <a:ext cx="262969" cy="23075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20709" y="6470663"/>
            <a:ext cx="1350604" cy="21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816" b="92786" l="10000" r="902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8" y="4381500"/>
            <a:ext cx="935957" cy="569564"/>
          </a:xfrm>
          <a:prstGeom prst="rect">
            <a:avLst/>
          </a:prstGeom>
        </p:spPr>
      </p:pic>
      <p:sp>
        <p:nvSpPr>
          <p:cNvPr id="6" name="TextBox 5">
            <a:hlinkClick r:id="rId9"/>
          </p:cNvPr>
          <p:cNvSpPr txBox="1"/>
          <p:nvPr/>
        </p:nvSpPr>
        <p:spPr>
          <a:xfrm>
            <a:off x="1012415" y="4504699"/>
            <a:ext cx="43877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hlinkClick r:id="rId9"/>
              </a:rPr>
              <a:t>GitHub Repo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431278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5C12D97-9EB3-9E46-86D3-3A2CA06C20D2}"/>
              </a:ext>
            </a:extLst>
          </p:cNvPr>
          <p:cNvSpPr txBox="1"/>
          <p:nvPr/>
        </p:nvSpPr>
        <p:spPr bwMode="gray">
          <a:xfrm>
            <a:off x="6539896" y="2739072"/>
            <a:ext cx="298394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BUG-z, Inc.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Thank You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4822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7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C017C2-6D2F-4A04-B8AA-99B9DFAB5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74" y="5475128"/>
            <a:ext cx="1043642" cy="10436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5C12D97-9EB3-9E46-86D3-3A2CA06C20D2}"/>
              </a:ext>
            </a:extLst>
          </p:cNvPr>
          <p:cNvSpPr txBox="1"/>
          <p:nvPr/>
        </p:nvSpPr>
        <p:spPr bwMode="gray">
          <a:xfrm>
            <a:off x="6539896" y="2739072"/>
            <a:ext cx="298394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BUG-z</a:t>
            </a:r>
            <a:r>
              <a:rPr lang="en-US" b="1" dirty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, Inc.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6539896" y="3579777"/>
            <a:ext cx="3571782" cy="769375"/>
          </a:xfrm>
        </p:spPr>
        <p:txBody>
          <a:bodyPr/>
          <a:lstStyle/>
          <a:p>
            <a:r>
              <a:rPr lang="en-US" sz="4300" dirty="0"/>
              <a:t>QUESTIONS?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4822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9">
            <a:extLst>
              <a:ext uri="{FF2B5EF4-FFF2-40B4-BE49-F238E27FC236}">
                <a16:creationId xmlns:a16="http://schemas.microsoft.com/office/drawing/2014/main" id="{4BADFFEB-FB35-4B32-98C4-F58F7FFC1C1A}"/>
              </a:ext>
            </a:extLst>
          </p:cNvPr>
          <p:cNvSpPr txBox="1">
            <a:spLocks/>
          </p:cNvSpPr>
          <p:nvPr/>
        </p:nvSpPr>
        <p:spPr>
          <a:xfrm>
            <a:off x="1574266" y="5770843"/>
            <a:ext cx="1808917" cy="45759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Ahmed Zoher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0FE3FD-817C-4888-BE35-CAC9A0CB7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42433" y="6195828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48F3BCA-AE23-4A59-882C-46366E42F8B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2" b="21436"/>
          <a:stretch/>
        </p:blipFill>
        <p:spPr>
          <a:xfrm>
            <a:off x="465632" y="5589208"/>
            <a:ext cx="818058" cy="80199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97657A0-EB15-444D-A174-5959AAB23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80" y="466800"/>
            <a:ext cx="1043642" cy="1043642"/>
          </a:xfrm>
          <a:prstGeom prst="rect">
            <a:avLst/>
          </a:prstGeom>
        </p:spPr>
      </p:pic>
      <p:sp>
        <p:nvSpPr>
          <p:cNvPr id="30" name="Text Placeholder 79">
            <a:extLst>
              <a:ext uri="{FF2B5EF4-FFF2-40B4-BE49-F238E27FC236}">
                <a16:creationId xmlns:a16="http://schemas.microsoft.com/office/drawing/2014/main" id="{6663CFFB-0140-4033-A50D-A5FF397288AD}"/>
              </a:ext>
            </a:extLst>
          </p:cNvPr>
          <p:cNvSpPr txBox="1">
            <a:spLocks/>
          </p:cNvSpPr>
          <p:nvPr/>
        </p:nvSpPr>
        <p:spPr>
          <a:xfrm>
            <a:off x="1574272" y="762515"/>
            <a:ext cx="2026767" cy="45759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Hazem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Mekawy</a:t>
            </a:r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9525B5A-5FF3-46D1-8FA7-6BB14554B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42439" y="1187500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EDAC837A-EB56-4DC4-A98B-50B47A8FAC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2" b="21436"/>
          <a:stretch/>
        </p:blipFill>
        <p:spPr>
          <a:xfrm>
            <a:off x="465638" y="580880"/>
            <a:ext cx="818058" cy="80199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2F0491C-1A31-400E-B28C-782470449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75" y="1701241"/>
            <a:ext cx="1043642" cy="1043642"/>
          </a:xfrm>
          <a:prstGeom prst="rect">
            <a:avLst/>
          </a:prstGeom>
        </p:spPr>
      </p:pic>
      <p:sp>
        <p:nvSpPr>
          <p:cNvPr id="34" name="Text Placeholder 79">
            <a:extLst>
              <a:ext uri="{FF2B5EF4-FFF2-40B4-BE49-F238E27FC236}">
                <a16:creationId xmlns:a16="http://schemas.microsoft.com/office/drawing/2014/main" id="{076A6E66-5C86-4A23-93FF-746283BB956C}"/>
              </a:ext>
            </a:extLst>
          </p:cNvPr>
          <p:cNvSpPr txBox="1">
            <a:spLocks/>
          </p:cNvSpPr>
          <p:nvPr/>
        </p:nvSpPr>
        <p:spPr>
          <a:xfrm>
            <a:off x="1574267" y="1996956"/>
            <a:ext cx="2111608" cy="45759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Waleed Adel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D35066F-D449-47B4-ABAF-FABB0BCC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42434" y="2421941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DB306F00-09B1-470F-A112-2B4D0FD057C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2" b="21436"/>
          <a:stretch/>
        </p:blipFill>
        <p:spPr>
          <a:xfrm>
            <a:off x="465633" y="1815321"/>
            <a:ext cx="818058" cy="80199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1500449-9585-476F-8775-A15B4FB6E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75" y="2979686"/>
            <a:ext cx="1043642" cy="1043642"/>
          </a:xfrm>
          <a:prstGeom prst="rect">
            <a:avLst/>
          </a:prstGeom>
        </p:spPr>
      </p:pic>
      <p:sp>
        <p:nvSpPr>
          <p:cNvPr id="38" name="Text Placeholder 79">
            <a:extLst>
              <a:ext uri="{FF2B5EF4-FFF2-40B4-BE49-F238E27FC236}">
                <a16:creationId xmlns:a16="http://schemas.microsoft.com/office/drawing/2014/main" id="{14C7D714-56FF-4A1D-B4BB-F915E6454619}"/>
              </a:ext>
            </a:extLst>
          </p:cNvPr>
          <p:cNvSpPr txBox="1">
            <a:spLocks/>
          </p:cNvSpPr>
          <p:nvPr/>
        </p:nvSpPr>
        <p:spPr>
          <a:xfrm>
            <a:off x="1574267" y="3275401"/>
            <a:ext cx="1808917" cy="45759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Alaa</a:t>
            </a:r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52B88C-797F-4303-88AF-908BF7AD5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42434" y="3700386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26022B5E-A42D-4F64-A736-07DAC2CBD1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2" b="21436"/>
          <a:stretch/>
        </p:blipFill>
        <p:spPr>
          <a:xfrm>
            <a:off x="465633" y="3093766"/>
            <a:ext cx="818058" cy="80199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520C7E1-1517-4036-9CC4-78BA35D93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75" y="4155496"/>
            <a:ext cx="1043642" cy="1043642"/>
          </a:xfrm>
          <a:prstGeom prst="rect">
            <a:avLst/>
          </a:prstGeom>
        </p:spPr>
      </p:pic>
      <p:sp>
        <p:nvSpPr>
          <p:cNvPr id="42" name="Text Placeholder 79">
            <a:extLst>
              <a:ext uri="{FF2B5EF4-FFF2-40B4-BE49-F238E27FC236}">
                <a16:creationId xmlns:a16="http://schemas.microsoft.com/office/drawing/2014/main" id="{905C0713-346E-46A1-9E13-D3D48649E943}"/>
              </a:ext>
            </a:extLst>
          </p:cNvPr>
          <p:cNvSpPr txBox="1">
            <a:spLocks/>
          </p:cNvSpPr>
          <p:nvPr/>
        </p:nvSpPr>
        <p:spPr>
          <a:xfrm>
            <a:off x="1574267" y="4451211"/>
            <a:ext cx="2111608" cy="45759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Ahmed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Refaat</a:t>
            </a:r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472ACF-1D2B-4435-90F9-D32CF38BC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42434" y="4876196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DDB1D87C-5790-481F-8592-C953B3B2D1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67" y="4268288"/>
            <a:ext cx="818058" cy="81805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3190F35-3FE6-4DAD-BDC0-E88D397647F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6" t="6291" r="29504" b="60177"/>
          <a:stretch/>
        </p:blipFill>
        <p:spPr>
          <a:xfrm>
            <a:off x="465634" y="3079438"/>
            <a:ext cx="818058" cy="83163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F8900D6-4A16-4607-B256-98686865D01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59" r="2349" b="21231"/>
          <a:stretch/>
        </p:blipFill>
        <p:spPr>
          <a:xfrm>
            <a:off x="465632" y="1800803"/>
            <a:ext cx="818058" cy="81651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FD1CAB6-49F6-4ACD-BBDC-73155D89BA5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04" t="23917" r="48847" b="50648"/>
          <a:stretch/>
        </p:blipFill>
        <p:spPr>
          <a:xfrm flipH="1">
            <a:off x="465634" y="573826"/>
            <a:ext cx="818056" cy="801992"/>
          </a:xfrm>
          <a:prstGeom prst="rect">
            <a:avLst/>
          </a:prstGeom>
        </p:spPr>
      </p:pic>
      <p:sp>
        <p:nvSpPr>
          <p:cNvPr id="51" name="Text Placeholder 74">
            <a:extLst>
              <a:ext uri="{FF2B5EF4-FFF2-40B4-BE49-F238E27FC236}">
                <a16:creationId xmlns:a16="http://schemas.microsoft.com/office/drawing/2014/main" id="{D0E9A7B1-5E35-458A-9789-5A243754827C}"/>
              </a:ext>
            </a:extLst>
          </p:cNvPr>
          <p:cNvSpPr txBox="1">
            <a:spLocks/>
          </p:cNvSpPr>
          <p:nvPr/>
        </p:nvSpPr>
        <p:spPr>
          <a:xfrm>
            <a:off x="1706189" y="4997049"/>
            <a:ext cx="2076240" cy="15165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ahmed.refaat.rashad@gmail.com </a:t>
            </a:r>
          </a:p>
        </p:txBody>
      </p:sp>
      <p:sp>
        <p:nvSpPr>
          <p:cNvPr id="52" name="Text Placeholder 74">
            <a:extLst>
              <a:ext uri="{FF2B5EF4-FFF2-40B4-BE49-F238E27FC236}">
                <a16:creationId xmlns:a16="http://schemas.microsoft.com/office/drawing/2014/main" id="{C0D5AE4D-1DD7-4D58-80E9-F2EE35552FD5}"/>
              </a:ext>
            </a:extLst>
          </p:cNvPr>
          <p:cNvSpPr txBox="1">
            <a:spLocks/>
          </p:cNvSpPr>
          <p:nvPr/>
        </p:nvSpPr>
        <p:spPr>
          <a:xfrm>
            <a:off x="1706188" y="6270315"/>
            <a:ext cx="2124000" cy="20822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ahmed.o.zoher@gmail.com</a:t>
            </a:r>
          </a:p>
        </p:txBody>
      </p:sp>
      <p:sp>
        <p:nvSpPr>
          <p:cNvPr id="53" name="Text Placeholder 74">
            <a:extLst>
              <a:ext uri="{FF2B5EF4-FFF2-40B4-BE49-F238E27FC236}">
                <a16:creationId xmlns:a16="http://schemas.microsoft.com/office/drawing/2014/main" id="{03FD250B-374A-460F-80FF-F56DED961A03}"/>
              </a:ext>
            </a:extLst>
          </p:cNvPr>
          <p:cNvSpPr txBox="1">
            <a:spLocks/>
          </p:cNvSpPr>
          <p:nvPr/>
        </p:nvSpPr>
        <p:spPr>
          <a:xfrm>
            <a:off x="1706189" y="3791644"/>
            <a:ext cx="2124000" cy="20822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mayelfkiy@gmail.com</a:t>
            </a:r>
          </a:p>
        </p:txBody>
      </p:sp>
      <p:sp>
        <p:nvSpPr>
          <p:cNvPr id="54" name="Text Placeholder 74">
            <a:extLst>
              <a:ext uri="{FF2B5EF4-FFF2-40B4-BE49-F238E27FC236}">
                <a16:creationId xmlns:a16="http://schemas.microsoft.com/office/drawing/2014/main" id="{4475AA55-0244-49DD-9D7A-FC3223F7E149}"/>
              </a:ext>
            </a:extLst>
          </p:cNvPr>
          <p:cNvSpPr txBox="1">
            <a:spLocks/>
          </p:cNvSpPr>
          <p:nvPr/>
        </p:nvSpPr>
        <p:spPr>
          <a:xfrm>
            <a:off x="1706189" y="2561614"/>
            <a:ext cx="2124000" cy="20822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waleedadelhassan@gmail.com</a:t>
            </a:r>
          </a:p>
        </p:txBody>
      </p:sp>
      <p:sp>
        <p:nvSpPr>
          <p:cNvPr id="55" name="Text Placeholder 74">
            <a:extLst>
              <a:ext uri="{FF2B5EF4-FFF2-40B4-BE49-F238E27FC236}">
                <a16:creationId xmlns:a16="http://schemas.microsoft.com/office/drawing/2014/main" id="{44955804-97A2-49B0-98B6-59586BCE343E}"/>
              </a:ext>
            </a:extLst>
          </p:cNvPr>
          <p:cNvSpPr txBox="1">
            <a:spLocks/>
          </p:cNvSpPr>
          <p:nvPr/>
        </p:nvSpPr>
        <p:spPr>
          <a:xfrm>
            <a:off x="1706194" y="1306780"/>
            <a:ext cx="2255922" cy="18740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hazemfawzy.mekawy@gmail.com</a:t>
            </a:r>
          </a:p>
        </p:txBody>
      </p:sp>
    </p:spTree>
    <p:extLst>
      <p:ext uri="{BB962C8B-B14F-4D97-AF65-F5344CB8AC3E}">
        <p14:creationId xmlns:p14="http://schemas.microsoft.com/office/powerpoint/2010/main" val="93420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642391"/>
            <a:ext cx="11340000" cy="432000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17" name="Picture Placeholder 16" descr="Laptop half open">
            <a:extLst>
              <a:ext uri="{FF2B5EF4-FFF2-40B4-BE49-F238E27FC236}">
                <a16:creationId xmlns:a16="http://schemas.microsoft.com/office/drawing/2014/main" id="{6449BBFB-CA06-403B-A774-11459956BDA0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800" y="1735138"/>
            <a:ext cx="1979613" cy="19812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Complex System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74B9A6-D55C-478C-8D92-D0BFBCD7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11413" y="4484234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675343-79F8-46AA-B56E-932984AB75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Systems are becoming more complex and require interactions of many components.</a:t>
            </a:r>
          </a:p>
        </p:txBody>
      </p:sp>
      <p:pic>
        <p:nvPicPr>
          <p:cNvPr id="39" name="Picture Placeholder 38" descr="Woman looking puzzled while looking at a screen">
            <a:extLst>
              <a:ext uri="{FF2B5EF4-FFF2-40B4-BE49-F238E27FC236}">
                <a16:creationId xmlns:a16="http://schemas.microsoft.com/office/drawing/2014/main" id="{0DDAC36A-574D-4761-9BCF-874D3C265750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02387" y="1716449"/>
            <a:ext cx="1979613" cy="19812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06F98B-6BF9-4D0F-B7E7-561F064602F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792000" y="3971432"/>
            <a:ext cx="1980000" cy="360000"/>
          </a:xfrm>
        </p:spPr>
        <p:txBody>
          <a:bodyPr/>
          <a:lstStyle/>
          <a:p>
            <a:r>
              <a:rPr lang="en-US" dirty="0"/>
              <a:t>Human Error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0322F4-E79A-4E4D-98CA-2DC1692F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61850" y="4484234"/>
            <a:ext cx="180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Placeholder 42" descr="Desk from top with someone tapping on a mobile phone">
            <a:extLst>
              <a:ext uri="{FF2B5EF4-FFF2-40B4-BE49-F238E27FC236}">
                <a16:creationId xmlns:a16="http://schemas.microsoft.com/office/drawing/2014/main" id="{3A7E12C8-81B9-4B69-8557-9B66C1AD1251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12287" y="1735138"/>
            <a:ext cx="1979613" cy="198120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0A8A16-8E92-40C1-913D-8CB3B9C1DD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Delayed Testing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C27E82-D5C7-4AE4-BAF3-5DBB12CA0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01900" y="4484234"/>
            <a:ext cx="1800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04944-6423-4C0F-ABB0-9CF01A05FD9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951562" y="4605832"/>
            <a:ext cx="2329132" cy="720000"/>
          </a:xfrm>
        </p:spPr>
        <p:txBody>
          <a:bodyPr/>
          <a:lstStyle/>
          <a:p>
            <a:r>
              <a:rPr lang="en-US" dirty="0"/>
              <a:t>Tests are delayed until final assembly which results in significant risks. Changes can be catastrophic and result in delivery delays and financial losses</a:t>
            </a:r>
          </a:p>
        </p:txBody>
      </p:sp>
      <p:pic>
        <p:nvPicPr>
          <p:cNvPr id="71" name="Picture Placeholder 70" descr="Microchip pins">
            <a:extLst>
              <a:ext uri="{FF2B5EF4-FFF2-40B4-BE49-F238E27FC236}">
                <a16:creationId xmlns:a16="http://schemas.microsoft.com/office/drawing/2014/main" id="{C698E7AD-8D61-4952-9F38-6E6313EE4B05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F93F76-B979-4659-9F60-ADD378371A4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Timing Constrains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3BE7D2-4C35-4BA9-9A98-1A6E17A84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41950" y="4484234"/>
            <a:ext cx="1800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79E7FC2-4098-49F6-8F55-7D42A85A40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820456" y="4603924"/>
            <a:ext cx="1980000" cy="720000"/>
          </a:xfrm>
        </p:spPr>
        <p:txBody>
          <a:bodyPr/>
          <a:lstStyle/>
          <a:p>
            <a:r>
              <a:rPr lang="en-US" dirty="0"/>
              <a:t>Manual debugging is more prone to error</a:t>
            </a:r>
          </a:p>
        </p:txBody>
      </p:sp>
      <p:pic>
        <p:nvPicPr>
          <p:cNvPr id="63" name="Picture Placeholder 62" descr="Tablet with screenshot of analytics">
            <a:extLst>
              <a:ext uri="{FF2B5EF4-FFF2-40B4-BE49-F238E27FC236}">
                <a16:creationId xmlns:a16="http://schemas.microsoft.com/office/drawing/2014/main" id="{DA70A5B7-C485-42A2-BB9D-2180002A6220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810596" y="1715832"/>
            <a:ext cx="1979613" cy="1981200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2EB40D-8479-42AF-A4AE-92D6BE6908B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2771463" y="3971432"/>
            <a:ext cx="1980000" cy="360000"/>
          </a:xfrm>
        </p:spPr>
        <p:txBody>
          <a:bodyPr/>
          <a:lstStyle/>
          <a:p>
            <a:r>
              <a:rPr lang="en-US" dirty="0"/>
              <a:t>Scalability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979D46-D664-4267-B673-E6B048C08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882000" y="4484234"/>
            <a:ext cx="1800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11578AB-8F47-4648-B827-D4367249BDB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2810596" y="4649641"/>
            <a:ext cx="1980000" cy="720000"/>
          </a:xfrm>
        </p:spPr>
        <p:txBody>
          <a:bodyPr/>
          <a:lstStyle/>
          <a:p>
            <a:r>
              <a:rPr lang="en-US" dirty="0"/>
              <a:t>Bigger and more complex scenarios are required to be tested.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93694D25-DE51-4F33-9ED7-7D9F4891DD9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451756" y="4550099"/>
            <a:ext cx="1980000" cy="720000"/>
          </a:xfrm>
        </p:spPr>
        <p:txBody>
          <a:bodyPr/>
          <a:lstStyle/>
          <a:p>
            <a:r>
              <a:rPr lang="en-US" dirty="0"/>
              <a:t>Classic debugging approach doesn’t provide real-time simulation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20709" y="6470663"/>
            <a:ext cx="1350604" cy="21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9" grpId="0" build="p"/>
      <p:bldP spid="10" grpId="0" build="p"/>
      <p:bldP spid="11" grpId="0" build="p"/>
      <p:bldP spid="12" grpId="0" build="p"/>
      <p:bldP spid="13" grpId="0" build="p"/>
      <p:bldP spid="14" grpId="0" build="p"/>
      <p:bldP spid="2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/>
              <a:t>Solution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Previously mentioned problems can ideally be solved by the following three concepts: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860339-31F7-4884-957E-5C40F818E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30791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Graphic 24" descr="Gold bars" title="Placeholder Icon">
            <a:extLst>
              <a:ext uri="{FF2B5EF4-FFF2-40B4-BE49-F238E27FC236}">
                <a16:creationId xmlns:a16="http://schemas.microsoft.com/office/drawing/2014/main" id="{7CF8B318-D925-4AA4-A626-B915F8B9603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9925" y="2691354"/>
            <a:ext cx="516155" cy="51615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8002" y="4130531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Emulate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14002" y="4614863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42008" y="4764931"/>
            <a:ext cx="1945994" cy="720000"/>
          </a:xfrm>
        </p:spPr>
        <p:txBody>
          <a:bodyPr/>
          <a:lstStyle/>
          <a:p>
            <a:r>
              <a:rPr lang="en-US"/>
              <a:t>Emulate </a:t>
            </a:r>
            <a:r>
              <a:rPr lang="en-US" dirty="0"/>
              <a:t>sensors, actuators and any signals necessary before full system completion to prevent delays.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6960D0-0A22-4E28-82F3-B9AA805E9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45316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02527" y="4130531"/>
            <a:ext cx="1800000" cy="360000"/>
          </a:xfrm>
        </p:spPr>
        <p:txBody>
          <a:bodyPr/>
          <a:lstStyle/>
          <a:p>
            <a:r>
              <a:rPr lang="en-US" dirty="0"/>
              <a:t>Automate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28527" y="4614863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02527" y="4764931"/>
            <a:ext cx="1800000" cy="720000"/>
          </a:xfrm>
        </p:spPr>
        <p:txBody>
          <a:bodyPr/>
          <a:lstStyle/>
          <a:p>
            <a:r>
              <a:rPr lang="en-US" dirty="0"/>
              <a:t>Writing automated test cases to overcome human error, complexity and timing.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117052" y="4130531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Fix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D2C94E-1924-4389-B84A-2828D610B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243052" y="46148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17052" y="4764931"/>
            <a:ext cx="1800000" cy="720000"/>
          </a:xfrm>
        </p:spPr>
        <p:txBody>
          <a:bodyPr/>
          <a:lstStyle/>
          <a:p>
            <a:r>
              <a:rPr lang="en-US" dirty="0"/>
              <a:t>Early testing will ideally lead to uncovering of defects earlier so they can be fixed.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2" name="Graphic 37" descr="Teacher" title="Placeholder Icon">
            <a:extLst>
              <a:ext uri="{FF2B5EF4-FFF2-40B4-BE49-F238E27FC236}">
                <a16:creationId xmlns:a16="http://schemas.microsoft.com/office/drawing/2014/main" id="{D9AA2FD2-066D-45E0-9569-3280B05C555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41527" y="2691354"/>
            <a:ext cx="522000" cy="52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56960D0-0A22-4E28-82F3-B9AA805E9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43052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Graphic 28" descr="Pencil" title="Placeholder Icon">
            <a:extLst>
              <a:ext uri="{FF2B5EF4-FFF2-40B4-BE49-F238E27FC236}">
                <a16:creationId xmlns:a16="http://schemas.microsoft.com/office/drawing/2014/main" id="{87645AAE-99D6-4DF7-BBA8-ACD6942E164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45108" y="2681986"/>
            <a:ext cx="516155" cy="516155"/>
          </a:xfrm>
          <a:prstGeom prst="rect">
            <a:avLst/>
          </a:prstGeom>
        </p:spPr>
      </p:pic>
      <p:pic>
        <p:nvPicPr>
          <p:cNvPr id="13" name="Picture Placeholder 12"/>
          <p:cNvPicPr>
            <a:picLocks noGrp="1" noChangeAspect="1"/>
          </p:cNvPicPr>
          <p:nvPr>
            <p:ph type="pic" sz="quarter" idx="12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0" r="8570"/>
          <a:stretch>
            <a:fillRect/>
          </a:stretch>
        </p:blipFill>
        <p:spPr/>
      </p:pic>
      <p:sp>
        <p:nvSpPr>
          <p:cNvPr id="28" name="Rectangle 27"/>
          <p:cNvSpPr/>
          <p:nvPr/>
        </p:nvSpPr>
        <p:spPr>
          <a:xfrm>
            <a:off x="10420709" y="6470663"/>
            <a:ext cx="1350604" cy="21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3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09A8-D7EE-4527-9928-C4753E23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grpSp>
        <p:nvGrpSpPr>
          <p:cNvPr id="4" name="Group 3" title="Fund Category (Grouped)">
            <a:extLst>
              <a:ext uri="{FF2B5EF4-FFF2-40B4-BE49-F238E27FC236}">
                <a16:creationId xmlns:a16="http://schemas.microsoft.com/office/drawing/2014/main" id="{EB374690-D7EC-4B7B-B520-C6B6494CDC89}"/>
              </a:ext>
            </a:extLst>
          </p:cNvPr>
          <p:cNvGrpSpPr/>
          <p:nvPr/>
        </p:nvGrpSpPr>
        <p:grpSpPr>
          <a:xfrm>
            <a:off x="2814889" y="4442046"/>
            <a:ext cx="3439618" cy="1634503"/>
            <a:chOff x="76039" y="1090148"/>
            <a:chExt cx="3439618" cy="1634503"/>
          </a:xfrm>
        </p:grpSpPr>
        <p:pic>
          <p:nvPicPr>
            <p:cNvPr id="8" name="Graphic 7" descr="Network" title="Placeholder Icon">
              <a:extLst>
                <a:ext uri="{FF2B5EF4-FFF2-40B4-BE49-F238E27FC236}">
                  <a16:creationId xmlns:a16="http://schemas.microsoft.com/office/drawing/2014/main" id="{D63A7C78-623A-4758-B41F-76E255427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7866" y="1090148"/>
              <a:ext cx="516155" cy="516155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  <p:sp>
          <p:nvSpPr>
            <p:cNvPr id="16" name="Text Placeholder 80">
              <a:extLst>
                <a:ext uri="{FF2B5EF4-FFF2-40B4-BE49-F238E27FC236}">
                  <a16:creationId xmlns:a16="http://schemas.microsoft.com/office/drawing/2014/main" id="{CF4F0854-D5FB-4746-AF03-270EFD9831A3}"/>
                </a:ext>
              </a:extLst>
            </p:cNvPr>
            <p:cNvSpPr txBox="1">
              <a:spLocks/>
            </p:cNvSpPr>
            <p:nvPr/>
          </p:nvSpPr>
          <p:spPr>
            <a:xfrm>
              <a:off x="76039" y="1627847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Communication</a:t>
              </a:r>
            </a:p>
          </p:txBody>
        </p:sp>
        <p:sp>
          <p:nvSpPr>
            <p:cNvPr id="15" name="Text Placeholder 80">
              <a:extLst>
                <a:ext uri="{FF2B5EF4-FFF2-40B4-BE49-F238E27FC236}">
                  <a16:creationId xmlns:a16="http://schemas.microsoft.com/office/drawing/2014/main" id="{2F35E594-1F1D-4193-9ED6-DD60AE465EB9}"/>
                </a:ext>
              </a:extLst>
            </p:cNvPr>
            <p:cNvSpPr txBox="1">
              <a:spLocks/>
            </p:cNvSpPr>
            <p:nvPr/>
          </p:nvSpPr>
          <p:spPr>
            <a:xfrm>
              <a:off x="725549" y="2007996"/>
              <a:ext cx="2790108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UDP in direct mode to obtain higher speed. Whilst gRPC uses TCP.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D14AED6-9124-430C-9111-F568BD827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82241" y="1694290"/>
              <a:ext cx="167173" cy="16717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 title="Fund Category (Grouped)">
            <a:extLst>
              <a:ext uri="{FF2B5EF4-FFF2-40B4-BE49-F238E27FC236}">
                <a16:creationId xmlns:a16="http://schemas.microsoft.com/office/drawing/2014/main" id="{C349E2FC-8E98-4B50-9315-101FE794E82B}"/>
              </a:ext>
            </a:extLst>
          </p:cNvPr>
          <p:cNvGrpSpPr/>
          <p:nvPr/>
        </p:nvGrpSpPr>
        <p:grpSpPr>
          <a:xfrm>
            <a:off x="471838" y="4977450"/>
            <a:ext cx="2738374" cy="1075439"/>
            <a:chOff x="918113" y="3332706"/>
            <a:chExt cx="2738374" cy="1075439"/>
          </a:xfrm>
        </p:grpSpPr>
        <p:sp>
          <p:nvSpPr>
            <p:cNvPr id="19" name="Text Placeholder 80">
              <a:extLst>
                <a:ext uri="{FF2B5EF4-FFF2-40B4-BE49-F238E27FC236}">
                  <a16:creationId xmlns:a16="http://schemas.microsoft.com/office/drawing/2014/main" id="{813391F3-ECEE-401E-843A-24FFB191AC19}"/>
                </a:ext>
              </a:extLst>
            </p:cNvPr>
            <p:cNvSpPr txBox="1">
              <a:spLocks/>
            </p:cNvSpPr>
            <p:nvPr/>
          </p:nvSpPr>
          <p:spPr>
            <a:xfrm>
              <a:off x="1229239" y="3332706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PC</a:t>
              </a:r>
            </a:p>
          </p:txBody>
        </p:sp>
        <p:sp>
          <p:nvSpPr>
            <p:cNvPr id="18" name="Text Placeholder 80">
              <a:extLst>
                <a:ext uri="{FF2B5EF4-FFF2-40B4-BE49-F238E27FC236}">
                  <a16:creationId xmlns:a16="http://schemas.microsoft.com/office/drawing/2014/main" id="{06B2E7F2-554C-4D23-ADD8-CBF986299300}"/>
                </a:ext>
              </a:extLst>
            </p:cNvPr>
            <p:cNvSpPr txBox="1">
              <a:spLocks/>
            </p:cNvSpPr>
            <p:nvPr/>
          </p:nvSpPr>
          <p:spPr>
            <a:xfrm>
              <a:off x="998131" y="3691490"/>
              <a:ext cx="2658356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PC is used to input direct values (Direct Mode) or write scripts to be executed on remote target (HIL Mode).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043C23-F65D-4CFD-8A97-CDF736E6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8113" y="3406966"/>
              <a:ext cx="167173" cy="16717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 title="Fund Category (Grouped)">
            <a:extLst>
              <a:ext uri="{FF2B5EF4-FFF2-40B4-BE49-F238E27FC236}">
                <a16:creationId xmlns:a16="http://schemas.microsoft.com/office/drawing/2014/main" id="{9B34B456-43A3-4445-A4C1-4D4F01EC9CF5}"/>
              </a:ext>
            </a:extLst>
          </p:cNvPr>
          <p:cNvGrpSpPr/>
          <p:nvPr/>
        </p:nvGrpSpPr>
        <p:grpSpPr>
          <a:xfrm>
            <a:off x="6498418" y="4969554"/>
            <a:ext cx="2710235" cy="1112162"/>
            <a:chOff x="739427" y="5174083"/>
            <a:chExt cx="2710235" cy="1112162"/>
          </a:xfrm>
        </p:grpSpPr>
        <p:sp>
          <p:nvSpPr>
            <p:cNvPr id="22" name="Text Placeholder 80">
              <a:extLst>
                <a:ext uri="{FF2B5EF4-FFF2-40B4-BE49-F238E27FC236}">
                  <a16:creationId xmlns:a16="http://schemas.microsoft.com/office/drawing/2014/main" id="{45EDF17B-0AD3-4441-827B-8CF7F74091C4}"/>
                </a:ext>
              </a:extLst>
            </p:cNvPr>
            <p:cNvSpPr txBox="1">
              <a:spLocks/>
            </p:cNvSpPr>
            <p:nvPr/>
          </p:nvSpPr>
          <p:spPr>
            <a:xfrm>
              <a:off x="1058268" y="5174083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Raspberry Pi</a:t>
              </a:r>
            </a:p>
          </p:txBody>
        </p:sp>
        <p:sp>
          <p:nvSpPr>
            <p:cNvPr id="21" name="Text Placeholder 80">
              <a:extLst>
                <a:ext uri="{FF2B5EF4-FFF2-40B4-BE49-F238E27FC236}">
                  <a16:creationId xmlns:a16="http://schemas.microsoft.com/office/drawing/2014/main" id="{616A2C6A-5A66-4F58-AD4E-A0966B42EA7D}"/>
                </a:ext>
              </a:extLst>
            </p:cNvPr>
            <p:cNvSpPr txBox="1">
              <a:spLocks/>
            </p:cNvSpPr>
            <p:nvPr/>
          </p:nvSpPr>
          <p:spPr>
            <a:xfrm>
              <a:off x="841631" y="5569590"/>
              <a:ext cx="255106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Used as a golden controller with reliable drivers, it applies given values or script to the UUT. 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6AB14F-6F0F-4961-9780-C27577754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9427" y="5258777"/>
              <a:ext cx="167173" cy="16717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 title="Fund Category (Grouped)">
            <a:extLst>
              <a:ext uri="{FF2B5EF4-FFF2-40B4-BE49-F238E27FC236}">
                <a16:creationId xmlns:a16="http://schemas.microsoft.com/office/drawing/2014/main" id="{BEE51485-7E57-4908-B226-0C064509958A}"/>
              </a:ext>
            </a:extLst>
          </p:cNvPr>
          <p:cNvGrpSpPr/>
          <p:nvPr/>
        </p:nvGrpSpPr>
        <p:grpSpPr>
          <a:xfrm>
            <a:off x="9542761" y="4985497"/>
            <a:ext cx="2718234" cy="1287047"/>
            <a:chOff x="8641020" y="2936899"/>
            <a:chExt cx="2718234" cy="1287047"/>
          </a:xfrm>
        </p:grpSpPr>
        <p:sp>
          <p:nvSpPr>
            <p:cNvPr id="13" name="Text Placeholder 80">
              <a:extLst>
                <a:ext uri="{FF2B5EF4-FFF2-40B4-BE49-F238E27FC236}">
                  <a16:creationId xmlns:a16="http://schemas.microsoft.com/office/drawing/2014/main" id="{5CF6044D-8B26-406B-A0D0-BC338A7070B9}"/>
                </a:ext>
              </a:extLst>
            </p:cNvPr>
            <p:cNvSpPr txBox="1">
              <a:spLocks/>
            </p:cNvSpPr>
            <p:nvPr/>
          </p:nvSpPr>
          <p:spPr>
            <a:xfrm>
              <a:off x="8967861" y="2936899"/>
              <a:ext cx="2391393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Unit under test</a:t>
              </a:r>
            </a:p>
          </p:txBody>
        </p:sp>
        <p:sp>
          <p:nvSpPr>
            <p:cNvPr id="9" name="Text Placeholder 80">
              <a:extLst>
                <a:ext uri="{FF2B5EF4-FFF2-40B4-BE49-F238E27FC236}">
                  <a16:creationId xmlns:a16="http://schemas.microsoft.com/office/drawing/2014/main" id="{82546A28-16D0-4697-A7B9-B14A282E1466}"/>
                </a:ext>
              </a:extLst>
            </p:cNvPr>
            <p:cNvSpPr txBox="1">
              <a:spLocks/>
            </p:cNvSpPr>
            <p:nvPr/>
          </p:nvSpPr>
          <p:spPr>
            <a:xfrm>
              <a:off x="8808193" y="3319356"/>
              <a:ext cx="2391394" cy="904590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microcontroller that contains the peripherals that needs to be tested.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B23745-96A6-4255-A589-A91C187EC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41020" y="3005633"/>
              <a:ext cx="167173" cy="1671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843E1-EAFF-4B3D-852C-31228C5ABD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348" y="4375778"/>
            <a:ext cx="612335" cy="61233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" t="17846" r="10999" b="38052"/>
          <a:stretch/>
        </p:blipFill>
        <p:spPr>
          <a:xfrm>
            <a:off x="2115019" y="1259875"/>
            <a:ext cx="7427742" cy="3024555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0420709" y="6470663"/>
            <a:ext cx="1350604" cy="21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704" y="4377852"/>
            <a:ext cx="665811" cy="59257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56" y="4396768"/>
            <a:ext cx="543060" cy="54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95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843E1-EAFF-4B3D-852C-31228C5ABD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20709" y="6470663"/>
            <a:ext cx="1350604" cy="21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12" descr="Table">
            <a:extLst>
              <a:ext uri="{FF2B5EF4-FFF2-40B4-BE49-F238E27FC236}">
                <a16:creationId xmlns:a16="http://schemas.microsoft.com/office/drawing/2014/main" id="{1D6AB21B-0AB3-44DD-AD8E-D2EDD77DEA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4698709"/>
              </p:ext>
            </p:extLst>
          </p:nvPr>
        </p:nvGraphicFramePr>
        <p:xfrm>
          <a:off x="1111341" y="2726784"/>
          <a:ext cx="9847384" cy="2154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421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  <a:gridCol w="2369320">
                  <a:extLst>
                    <a:ext uri="{9D8B030D-6E8A-4147-A177-3AD203B41FA5}">
                      <a16:colId xmlns:a16="http://schemas.microsoft.com/office/drawing/2014/main" val="1440817424"/>
                    </a:ext>
                  </a:extLst>
                </a:gridCol>
                <a:gridCol w="2369323">
                  <a:extLst>
                    <a:ext uri="{9D8B030D-6E8A-4147-A177-3AD203B41FA5}">
                      <a16:colId xmlns:a16="http://schemas.microsoft.com/office/drawing/2014/main" val="1835666774"/>
                    </a:ext>
                  </a:extLst>
                </a:gridCol>
                <a:gridCol w="2369320">
                  <a:extLst>
                    <a:ext uri="{9D8B030D-6E8A-4147-A177-3AD203B41FA5}">
                      <a16:colId xmlns:a16="http://schemas.microsoft.com/office/drawing/2014/main" val="388103177"/>
                    </a:ext>
                  </a:extLst>
                </a:gridCol>
              </a:tblGrid>
              <a:tr h="60783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/>
                          </a:solidFill>
                          <a:latin typeface="+mj-lt"/>
                        </a:rPr>
                        <a:t>Server/Client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/>
                          </a:solidFill>
                          <a:latin typeface="+mj-lt"/>
                        </a:rPr>
                        <a:t>PI</a:t>
                      </a:r>
                      <a:r>
                        <a:rPr lang="en-US" sz="2000" b="1" baseline="0" dirty="0">
                          <a:solidFill>
                            <a:schemeClr val="accent1"/>
                          </a:solidFill>
                          <a:latin typeface="+mj-lt"/>
                        </a:rPr>
                        <a:t> Drivers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/>
                          </a:solidFill>
                          <a:latin typeface="+mj-lt"/>
                        </a:rPr>
                        <a:t>GUI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RPC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15462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Arial 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Arial 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Python:</a:t>
                      </a:r>
                      <a:r>
                        <a:rPr lang="da-DK" sz="1800" i="1" kern="1200" spc="-25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 PyQt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sit amet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</a:tbl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 txBox="1">
            <a:spLocks/>
          </p:cNvSpPr>
          <p:nvPr/>
        </p:nvSpPr>
        <p:spPr bwMode="gray">
          <a:xfrm>
            <a:off x="680729" y="816988"/>
            <a:ext cx="6299682" cy="9432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Implementation Overview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2D433C-2521-498F-AEB8-751A77CDE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 flipV="1">
            <a:off x="554120" y="1472082"/>
            <a:ext cx="5720072" cy="455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088908" y="4872251"/>
            <a:ext cx="9884732" cy="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422365" y="3894625"/>
            <a:ext cx="2353105" cy="720000"/>
          </a:xfrm>
          <a:prstGeom prst="rect">
            <a:avLst/>
          </a:prstGeom>
        </p:spPr>
        <p:txBody>
          <a:bodyPr/>
          <a:lstStyle/>
          <a:p>
            <a:r>
              <a:rPr lang="en-US" sz="1600" dirty="0"/>
              <a:t>Python -&gt; </a:t>
            </a:r>
            <a:r>
              <a:rPr lang="en-US" sz="1600" dirty="0" err="1"/>
              <a:t>PyQt</a:t>
            </a:r>
            <a:r>
              <a:rPr lang="en-US" sz="1600" dirty="0"/>
              <a:t>  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29E0145E-8E4E-439B-A78F-92EC279B320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401944" y="3878018"/>
            <a:ext cx="2463731" cy="720000"/>
          </a:xfrm>
          <a:prstGeom prst="rect">
            <a:avLst/>
          </a:prstGeom>
        </p:spPr>
        <p:txBody>
          <a:bodyPr/>
          <a:lstStyle/>
          <a:p>
            <a:r>
              <a:rPr lang="en-US" sz="1500" dirty="0"/>
              <a:t>C -&gt; Web sockets (Direct Mode)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1D0238C6-EDC9-431C-B062-27BAF34CDE1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692506" y="3894625"/>
            <a:ext cx="2109435" cy="720000"/>
          </a:xfrm>
          <a:prstGeom prst="rect">
            <a:avLst/>
          </a:prstGeom>
        </p:spPr>
        <p:txBody>
          <a:bodyPr/>
          <a:lstStyle/>
          <a:p>
            <a:r>
              <a:rPr lang="en-US" sz="1600" dirty="0"/>
              <a:t>Google Remote procedure Call (HIL Mode)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769" y="3213343"/>
            <a:ext cx="562248" cy="56224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030" y="3032421"/>
            <a:ext cx="748360" cy="86220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913" y="3120778"/>
            <a:ext cx="811333" cy="576948"/>
          </a:xfrm>
          <a:prstGeom prst="rect">
            <a:avLst/>
          </a:prstGeom>
        </p:spPr>
      </p:pic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29E0145E-8E4E-439B-A78F-92EC279B320C}"/>
              </a:ext>
            </a:extLst>
          </p:cNvPr>
          <p:cNvSpPr txBox="1">
            <a:spLocks/>
          </p:cNvSpPr>
          <p:nvPr/>
        </p:nvSpPr>
        <p:spPr>
          <a:xfrm>
            <a:off x="4009460" y="3878018"/>
            <a:ext cx="1764507" cy="7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29E0145E-8E4E-439B-A78F-92EC279B320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935219" y="3902628"/>
            <a:ext cx="2343361" cy="7200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</a:pPr>
            <a:r>
              <a:rPr lang="en-US" sz="1600" dirty="0"/>
              <a:t>PiGPIO library in Python (HIL Mode) &amp; C (Direct Mode)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25" b="9746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688" y="3179290"/>
            <a:ext cx="596301" cy="59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9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16" b="17616"/>
          <a:stretch>
            <a:fillRect/>
          </a:stretch>
        </p:blipFill>
        <p:spPr>
          <a:xfrm>
            <a:off x="-512106" y="0"/>
            <a:ext cx="13142793" cy="6365363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2262"/>
            <a:ext cx="12192000" cy="689762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F6A60A77-3CD9-2340-9CBF-AB127828C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365363"/>
          </a:xfrm>
          <a:prstGeom prst="rect">
            <a:avLst/>
          </a:prstGeom>
          <a:gradFill>
            <a:gsLst>
              <a:gs pos="36000">
                <a:schemeClr val="tx1">
                  <a:alpha val="4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A60A77-3CD9-2340-9CBF-AB127828C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365363"/>
          </a:xfrm>
          <a:prstGeom prst="rect">
            <a:avLst/>
          </a:prstGeom>
          <a:gradFill>
            <a:gsLst>
              <a:gs pos="36000">
                <a:schemeClr val="tx1">
                  <a:alpha val="4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680728" y="3821372"/>
            <a:ext cx="6299682" cy="943227"/>
          </a:xfrm>
        </p:spPr>
        <p:txBody>
          <a:bodyPr/>
          <a:lstStyle/>
          <a:p>
            <a:r>
              <a:rPr lang="en-US" dirty="0"/>
              <a:t>DIRECT MODE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2D433C-2521-498F-AEB8-751A77CDE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4876800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/>
              <a:t>Desired value are directly chosen by the user through the GUI and are cyclically sent to the Pi.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20709" y="6470663"/>
            <a:ext cx="1350604" cy="21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9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D59F-E459-41DB-985E-2CF08A5D0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02" y="715079"/>
            <a:ext cx="11340000" cy="432000"/>
          </a:xfrm>
        </p:spPr>
        <p:txBody>
          <a:bodyPr/>
          <a:lstStyle/>
          <a:p>
            <a:r>
              <a:rPr lang="en-US" dirty="0"/>
              <a:t>Frame Format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BEF4F-BA57-4A0C-83A2-FF3581DE6BD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14626" y="1539740"/>
            <a:ext cx="11339513" cy="360000"/>
          </a:xfrm>
        </p:spPr>
        <p:txBody>
          <a:bodyPr/>
          <a:lstStyle/>
          <a:p>
            <a:r>
              <a:rPr lang="en-US" dirty="0"/>
              <a:t>An agreed upon frame between the PC client and the golden MCU in direct mode.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0FBB9E34-9406-4432-A2AA-735C161D6F1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1628722" y="2972884"/>
            <a:ext cx="1793875" cy="56197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9B9F8F-4732-4438-9D9E-2501EE5F0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99" name="Chart 98"/>
          <p:cNvGraphicFramePr/>
          <p:nvPr>
            <p:extLst>
              <p:ext uri="{D42A27DB-BD31-4B8C-83A1-F6EECF244321}">
                <p14:modId xmlns:p14="http://schemas.microsoft.com/office/powerpoint/2010/main" val="624745680"/>
              </p:ext>
            </p:extLst>
          </p:nvPr>
        </p:nvGraphicFramePr>
        <p:xfrm>
          <a:off x="225894" y="-706663"/>
          <a:ext cx="12753399" cy="7312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378500" y="4356154"/>
            <a:ext cx="14483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bg1"/>
                </a:solidFill>
              </a:rPr>
              <a:t>SIGNATURE</a:t>
            </a:r>
          </a:p>
        </p:txBody>
      </p:sp>
      <p:sp>
        <p:nvSpPr>
          <p:cNvPr id="116" name="Right Brace 115"/>
          <p:cNvSpPr/>
          <p:nvPr/>
        </p:nvSpPr>
        <p:spPr>
          <a:xfrm rot="16200000">
            <a:off x="2314030" y="2092943"/>
            <a:ext cx="389499" cy="36855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1"/>
          <p:cNvSpPr txBox="1"/>
          <p:nvPr/>
        </p:nvSpPr>
        <p:spPr>
          <a:xfrm>
            <a:off x="3170957" y="4361794"/>
            <a:ext cx="14775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bg1"/>
                </a:solidFill>
              </a:rPr>
              <a:t>Total Size</a:t>
            </a:r>
          </a:p>
        </p:txBody>
      </p:sp>
      <p:sp>
        <p:nvSpPr>
          <p:cNvPr id="118" name="TextBox 111"/>
          <p:cNvSpPr txBox="1"/>
          <p:nvPr/>
        </p:nvSpPr>
        <p:spPr>
          <a:xfrm>
            <a:off x="4367796" y="4355149"/>
            <a:ext cx="14775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bg1"/>
                </a:solidFill>
              </a:rPr>
              <a:t>Peripheral ID</a:t>
            </a:r>
          </a:p>
        </p:txBody>
      </p:sp>
      <p:sp>
        <p:nvSpPr>
          <p:cNvPr id="119" name="TextBox 111"/>
          <p:cNvSpPr txBox="1"/>
          <p:nvPr/>
        </p:nvSpPr>
        <p:spPr>
          <a:xfrm>
            <a:off x="6173741" y="4361794"/>
            <a:ext cx="14775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bg1"/>
                </a:solidFill>
              </a:rPr>
              <a:t>Data Size</a:t>
            </a:r>
          </a:p>
        </p:txBody>
      </p:sp>
      <p:sp>
        <p:nvSpPr>
          <p:cNvPr id="120" name="TextBox 111"/>
          <p:cNvSpPr txBox="1"/>
          <p:nvPr/>
        </p:nvSpPr>
        <p:spPr>
          <a:xfrm>
            <a:off x="7667536" y="4355148"/>
            <a:ext cx="19495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bg1"/>
                </a:solidFill>
              </a:rPr>
              <a:t>Peripheral Data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780859" y="3092288"/>
            <a:ext cx="18336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Frame Header</a:t>
            </a:r>
          </a:p>
        </p:txBody>
      </p:sp>
      <p:sp>
        <p:nvSpPr>
          <p:cNvPr id="122" name="Text Placeholder 30">
            <a:extLst>
              <a:ext uri="{FF2B5EF4-FFF2-40B4-BE49-F238E27FC236}">
                <a16:creationId xmlns:a16="http://schemas.microsoft.com/office/drawing/2014/main" id="{0FBB9E34-9406-4432-A2AA-735C161D6F1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250621" y="2976816"/>
            <a:ext cx="1793875" cy="56197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</p:txBody>
      </p:sp>
      <p:sp>
        <p:nvSpPr>
          <p:cNvPr id="123" name="Right Brace 122"/>
          <p:cNvSpPr/>
          <p:nvPr/>
        </p:nvSpPr>
        <p:spPr>
          <a:xfrm rot="16200000">
            <a:off x="7065917" y="1827034"/>
            <a:ext cx="326060" cy="41539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6379657" y="2972884"/>
            <a:ext cx="18336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Peripheral #1 Data Frame</a:t>
            </a:r>
          </a:p>
        </p:txBody>
      </p:sp>
      <p:sp>
        <p:nvSpPr>
          <p:cNvPr id="125" name="Text Placeholder 30">
            <a:extLst>
              <a:ext uri="{FF2B5EF4-FFF2-40B4-BE49-F238E27FC236}">
                <a16:creationId xmlns:a16="http://schemas.microsoft.com/office/drawing/2014/main" id="{0FBB9E34-9406-4432-A2AA-735C161D6F1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10009504" y="2949781"/>
            <a:ext cx="1782114" cy="57170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</p:txBody>
      </p:sp>
      <p:sp>
        <p:nvSpPr>
          <p:cNvPr id="126" name="Right Brace 125"/>
          <p:cNvSpPr/>
          <p:nvPr/>
        </p:nvSpPr>
        <p:spPr>
          <a:xfrm rot="16200000">
            <a:off x="10787347" y="2812868"/>
            <a:ext cx="226429" cy="2214605"/>
          </a:xfrm>
          <a:prstGeom prst="rightBrace">
            <a:avLst>
              <a:gd name="adj1" fmla="val 8333"/>
              <a:gd name="adj2" fmla="val 508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10242939" y="2952057"/>
            <a:ext cx="18339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Peripheral #n Data Frame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082660" y="4355150"/>
            <a:ext cx="9656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bg1"/>
                </a:solidFill>
              </a:rPr>
              <a:t>CMD #</a:t>
            </a:r>
          </a:p>
        </p:txBody>
      </p:sp>
      <p:sp>
        <p:nvSpPr>
          <p:cNvPr id="130" name="TextBox 111"/>
          <p:cNvSpPr txBox="1"/>
          <p:nvPr/>
        </p:nvSpPr>
        <p:spPr>
          <a:xfrm>
            <a:off x="10242455" y="4361795"/>
            <a:ext cx="19495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bg1"/>
                </a:solidFill>
              </a:rPr>
              <a:t>............</a:t>
            </a:r>
          </a:p>
        </p:txBody>
      </p:sp>
    </p:spTree>
    <p:extLst>
      <p:ext uri="{BB962C8B-B14F-4D97-AF65-F5344CB8AC3E}">
        <p14:creationId xmlns:p14="http://schemas.microsoft.com/office/powerpoint/2010/main" val="370804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218344-56B2-4D7E-A91A-A9A083F4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Diagram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80DC6FE-D11C-4C20-A51D-98443F5F4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1586709"/>
            <a:ext cx="735938" cy="8146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Graphic 46" descr="Bullseye" title="Placeholder Icon">
            <a:extLst>
              <a:ext uri="{FF2B5EF4-FFF2-40B4-BE49-F238E27FC236}">
                <a16:creationId xmlns:a16="http://schemas.microsoft.com/office/drawing/2014/main" id="{7ADD6A28-A1C5-4090-8B87-55ECF7A2071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617" y="1805862"/>
            <a:ext cx="376304" cy="376304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353756-1A24-435F-9F00-9485171661F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529072" y="1722438"/>
            <a:ext cx="4122920" cy="735800"/>
          </a:xfrm>
        </p:spPr>
        <p:txBody>
          <a:bodyPr/>
          <a:lstStyle/>
          <a:p>
            <a:r>
              <a:rPr lang="en-US" sz="3000" dirty="0">
                <a:solidFill>
                  <a:srgbClr val="6EB616"/>
                </a:solidFill>
              </a:rPr>
              <a:t>Total Cycle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203D2ED-1358-4F55-BCB3-94A5C18E1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75492" y="1586709"/>
            <a:ext cx="734741" cy="8146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10DA3A-40F2-4987-B2EE-1598E181FA9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sz="3000" dirty="0"/>
              <a:t>Main Frame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099E5-DE93-4E9D-9158-ED2F595D34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3" t="8805" r="22072" b="33585"/>
          <a:stretch/>
        </p:blipFill>
        <p:spPr>
          <a:xfrm>
            <a:off x="1167738" y="2401320"/>
            <a:ext cx="4106174" cy="39508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9" t="22703" r="20016" b="29186"/>
          <a:stretch/>
        </p:blipFill>
        <p:spPr>
          <a:xfrm>
            <a:off x="7158681" y="2870915"/>
            <a:ext cx="4487595" cy="329947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0420709" y="6470663"/>
            <a:ext cx="1350604" cy="21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7" descr="Network" title="Placeholder Icon">
            <a:extLst>
              <a:ext uri="{FF2B5EF4-FFF2-40B4-BE49-F238E27FC236}">
                <a16:creationId xmlns:a16="http://schemas.microsoft.com/office/drawing/2014/main" id="{D63A7C78-623A-4758-B41F-76E2554278E9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50820" y="1798082"/>
            <a:ext cx="384084" cy="38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9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16" b="17616"/>
          <a:stretch>
            <a:fillRect/>
          </a:stretch>
        </p:blipFill>
        <p:spPr>
          <a:xfrm>
            <a:off x="-512106" y="0"/>
            <a:ext cx="13142793" cy="6365363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2262"/>
            <a:ext cx="12192000" cy="689762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F6A60A77-3CD9-2340-9CBF-AB127828C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365363"/>
          </a:xfrm>
          <a:prstGeom prst="rect">
            <a:avLst/>
          </a:prstGeom>
          <a:gradFill>
            <a:gsLst>
              <a:gs pos="36000">
                <a:schemeClr val="tx1">
                  <a:alpha val="4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A60A77-3CD9-2340-9CBF-AB127828C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365363"/>
          </a:xfrm>
          <a:prstGeom prst="rect">
            <a:avLst/>
          </a:prstGeom>
          <a:gradFill>
            <a:gsLst>
              <a:gs pos="36000">
                <a:schemeClr val="tx1">
                  <a:alpha val="4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HIL MODE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2D433C-2521-498F-AEB8-751A77CDE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4876800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/>
              <a:t>A test case script skeleton is generated for the user where they can call the desired APIs on the Pi remotely from their own PC via GRPC.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20709" y="6470663"/>
            <a:ext cx="1350604" cy="21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36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500" b="1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33781529_Tech pitch deck_RVA_v5" id="{A2EB78D0-E53B-4F6A-BDEB-161D0EE79897}" vid="{43D59DC8-94C0-4D1D-B6DD-8A7938E09C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3094F6-5ADD-4195-AF81-00AF033C96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C0BFDF-D948-4F4A-854E-477525F57792}">
  <ds:schemaRefs>
    <ds:schemaRef ds:uri="16c05727-aa75-4e4a-9b5f-8a80a1165891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6E3E58C-5E8A-4781-9921-C2B23BC09E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pitch deck</Template>
  <TotalTime>0</TotalTime>
  <Words>886</Words>
  <Application>Microsoft Office PowerPoint</Application>
  <PresentationFormat>Widescreen</PresentationFormat>
  <Paragraphs>191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Acme</vt:lpstr>
      <vt:lpstr>Arial</vt:lpstr>
      <vt:lpstr>Arial </vt:lpstr>
      <vt:lpstr>Arial Black</vt:lpstr>
      <vt:lpstr>Calibri</vt:lpstr>
      <vt:lpstr>Tahoma</vt:lpstr>
      <vt:lpstr>Times New Roman</vt:lpstr>
      <vt:lpstr>Wingdings</vt:lpstr>
      <vt:lpstr>Office Theme</vt:lpstr>
      <vt:lpstr>TEST BENCH</vt:lpstr>
      <vt:lpstr>The Problem</vt:lpstr>
      <vt:lpstr>Solution</vt:lpstr>
      <vt:lpstr>Block Diagram</vt:lpstr>
      <vt:lpstr>PowerPoint Presentation</vt:lpstr>
      <vt:lpstr>DIRECT MODE</vt:lpstr>
      <vt:lpstr>Frame Format</vt:lpstr>
      <vt:lpstr>Flow Control Diagram</vt:lpstr>
      <vt:lpstr>HIL MODE</vt:lpstr>
      <vt:lpstr>Initialization</vt:lpstr>
      <vt:lpstr>PowerPoint Presentation</vt:lpstr>
      <vt:lpstr>User Experience</vt:lpstr>
      <vt:lpstr>Product</vt:lpstr>
      <vt:lpstr>Growth Strategy</vt:lpstr>
      <vt:lpstr>Summary</vt:lpstr>
      <vt:lpstr>Team</vt:lpstr>
      <vt:lpstr>DEMO</vt:lpstr>
      <vt:lpstr>Thank You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2020-06-20T16:12:22Z</dcterms:created>
  <dcterms:modified xsi:type="dcterms:W3CDTF">2020-06-26T14:12:06Z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