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309" r:id="rId2"/>
    <p:sldId id="331" r:id="rId3"/>
    <p:sldId id="310" r:id="rId4"/>
    <p:sldId id="313" r:id="rId5"/>
    <p:sldId id="286" r:id="rId6"/>
    <p:sldId id="287" r:id="rId7"/>
    <p:sldId id="291" r:id="rId8"/>
    <p:sldId id="290" r:id="rId9"/>
    <p:sldId id="298" r:id="rId10"/>
    <p:sldId id="301" r:id="rId11"/>
    <p:sldId id="303" r:id="rId12"/>
    <p:sldId id="276" r:id="rId13"/>
    <p:sldId id="315" r:id="rId14"/>
  </p:sldIdLst>
  <p:sldSz cx="9144000" cy="6858000" type="screen4x3"/>
  <p:notesSz cx="9144000" cy="6858000"/>
  <p:custDataLst>
    <p:tags r:id="rId17"/>
  </p:custData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4A37"/>
    <a:srgbClr val="00417E"/>
    <a:srgbClr val="FFECD7"/>
    <a:srgbClr val="F7955A"/>
    <a:srgbClr val="666699"/>
    <a:srgbClr val="0066CC"/>
    <a:srgbClr val="00487A"/>
    <a:srgbClr val="D333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47" autoAdjust="0"/>
    <p:restoredTop sz="93202" autoAdjust="0"/>
  </p:normalViewPr>
  <p:slideViewPr>
    <p:cSldViewPr>
      <p:cViewPr varScale="1">
        <p:scale>
          <a:sx n="64" d="100"/>
          <a:sy n="64" d="100"/>
        </p:scale>
        <p:origin x="-1626" y="-102"/>
      </p:cViewPr>
      <p:guideLst>
        <p:guide orient="horz" pos="1209"/>
        <p:guide orient="horz" pos="1803"/>
        <p:guide pos="2880"/>
        <p:guide pos="192"/>
        <p:guide pos="33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8E5D4000-9C5C-4B06-9175-A0442AEEE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E19E53C5-1097-42BD-A320-FFBD6EE68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\\Ps14\ircd\50694_Young_Freedman_13e_IRDVD\Supplied\67546Young13e_marktg\Links\Calatrava-Bridge_sml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5000" b="25000"/>
          <a:stretch/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rgbClr val="D33325"/>
                </a:solidFill>
                <a:latin typeface="Arial" charset="0"/>
              </a:rPr>
              <a:t>PowerPoint</a:t>
            </a:r>
            <a:r>
              <a:rPr lang="en-US" sz="1800" baseline="30000" dirty="0">
                <a:solidFill>
                  <a:srgbClr val="D33325"/>
                </a:solidFill>
                <a:latin typeface="Arial" charset="0"/>
              </a:rPr>
              <a:t>®</a:t>
            </a:r>
            <a:r>
              <a:rPr lang="en-US" sz="1800" dirty="0">
                <a:solidFill>
                  <a:srgbClr val="D33325"/>
                </a:solidFill>
                <a:latin typeface="Arial" charset="0"/>
              </a:rPr>
              <a:t> Lectures for</a:t>
            </a:r>
          </a:p>
          <a:p>
            <a:pPr algn="l">
              <a:defRPr/>
            </a:pPr>
            <a:r>
              <a:rPr lang="en-US" sz="1800" b="1" i="1" dirty="0">
                <a:solidFill>
                  <a:srgbClr val="D33325"/>
                </a:solidFill>
                <a:latin typeface="Arial" charset="0"/>
              </a:rPr>
              <a:t>University Physics, Thirteenth Edition</a:t>
            </a:r>
          </a:p>
          <a:p>
            <a:pPr algn="l">
              <a:defRPr/>
            </a:pPr>
            <a:r>
              <a:rPr lang="en-US" sz="1800" b="1" i="1" dirty="0">
                <a:solidFill>
                  <a:srgbClr val="D33325"/>
                </a:solidFill>
                <a:latin typeface="Times New Roman" charset="0"/>
              </a:rPr>
              <a:t>   – Hugh D. Young and Roger A. Freedman</a:t>
            </a:r>
          </a:p>
        </p:txBody>
      </p:sp>
      <p:sp>
        <p:nvSpPr>
          <p:cNvPr id="6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308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=""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z="1800" b="1" smtClean="0">
                <a:solidFill>
                  <a:srgbClr val="D33325"/>
                </a:solidFill>
                <a:latin typeface="Times New Roman" pitchFamily="-48" charset="0"/>
              </a:rPr>
              <a:t>Lectures by Wayne Anderson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276225" y="6537325"/>
            <a:ext cx="4676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z="1000" dirty="0" smtClean="0">
                <a:latin typeface="Times New Roman" pitchFamily="84" charset="0"/>
              </a:rPr>
              <a:t>Copyright © 2012 Pearson Education </a:t>
            </a:r>
            <a:r>
              <a:rPr lang="en-US" sz="1000" dirty="0" err="1" smtClean="0">
                <a:latin typeface="Times New Roman" pitchFamily="84" charset="0"/>
              </a:rPr>
              <a:t>Inc.modified</a:t>
            </a:r>
            <a:r>
              <a:rPr lang="en-US" sz="1000" dirty="0" smtClean="0">
                <a:latin typeface="Times New Roman" pitchFamily="84" charset="0"/>
              </a:rPr>
              <a:t> Scott Hildreth Chabot College 2016</a:t>
            </a:r>
          </a:p>
          <a:p>
            <a:pPr algn="l">
              <a:defRPr/>
            </a:pPr>
            <a:endParaRPr lang="en-US" sz="1000" dirty="0" smtClean="0">
              <a:latin typeface="Times New Roman" pitchFamily="84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  <a:latin typeface="Times New Roman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defRPr sz="5000">
                <a:latin typeface="Arial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922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922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mtClean="0"/>
              <a:t>Click to edit Master text styles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build="p" bldLvl="2">
        <p:tmplLst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charset="0"/>
        </a:defRPr>
      </a:lvl2pPr>
      <a:lvl3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charset="0"/>
        </a:defRPr>
      </a:lvl3pPr>
      <a:lvl4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charset="0"/>
        </a:defRPr>
      </a:lvl4pPr>
      <a:lvl5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eaLnBrk="0" fontAlgn="base" hangingPunct="0">
        <a:spcBef>
          <a:spcPct val="45000"/>
        </a:spcBef>
        <a:spcAft>
          <a:spcPct val="20000"/>
        </a:spcAft>
        <a:buClr>
          <a:srgbClr val="D33325"/>
        </a:buClr>
        <a:buFont typeface="Times" pitchFamily="18" charset="0"/>
        <a:buChar char="•"/>
        <a:defRPr sz="3000">
          <a:solidFill>
            <a:schemeClr val="tx1"/>
          </a:solidFill>
          <a:latin typeface="+mj-lt"/>
        </a:defRPr>
      </a:lvl2pPr>
      <a:lvl3pPr marL="1254125" indent="-450850" algn="l" rtl="0" eaLnBrk="0" fontAlgn="base" hangingPunct="0">
        <a:spcBef>
          <a:spcPct val="45000"/>
        </a:spcBef>
        <a:spcAft>
          <a:spcPct val="20000"/>
        </a:spcAft>
        <a:buClr>
          <a:srgbClr val="D33325"/>
        </a:buClr>
        <a:buFont typeface="Times New Roman" pitchFamily="18" charset="0"/>
        <a:buChar char="–"/>
        <a:defRPr sz="2800">
          <a:solidFill>
            <a:schemeClr val="tx1"/>
          </a:solidFill>
          <a:latin typeface="+mj-lt"/>
        </a:defRPr>
      </a:lvl3pPr>
      <a:lvl4pPr marL="1828800" indent="-342900" algn="l" rtl="0" eaLnBrk="0" fontAlgn="base" hangingPunct="0">
        <a:spcBef>
          <a:spcPct val="45000"/>
        </a:spcBef>
        <a:spcAft>
          <a:spcPct val="20000"/>
        </a:spcAft>
        <a:buClr>
          <a:srgbClr val="D33325"/>
        </a:buClr>
        <a:buFont typeface="Times" pitchFamily="18" charset="0"/>
        <a:buChar char="•"/>
        <a:defRPr sz="2600">
          <a:solidFill>
            <a:schemeClr val="tx1"/>
          </a:solidFill>
          <a:latin typeface="+mj-lt"/>
        </a:defRPr>
      </a:lvl4pPr>
      <a:lvl5pPr marL="2286000" indent="-334963" algn="l" rtl="0" eaLnBrk="0" fontAlgn="base" hangingPunct="0">
        <a:spcBef>
          <a:spcPct val="45000"/>
        </a:spcBef>
        <a:spcAft>
          <a:spcPct val="20000"/>
        </a:spcAft>
        <a:buClr>
          <a:srgbClr val="D33325"/>
        </a:buClr>
        <a:buFont typeface="Times New Roman" pitchFamily="18" charset="0"/>
        <a:buChar char="–"/>
        <a:defRPr sz="2600">
          <a:solidFill>
            <a:schemeClr val="tx1"/>
          </a:solidFill>
          <a:latin typeface="+mj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Times New Roman" charset="0"/>
        <a:buChar char="–"/>
        <a:defRPr sz="2600">
          <a:solidFill>
            <a:schemeClr val="tx1"/>
          </a:solidFill>
          <a:latin typeface="+mj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Times New Roman" charset="0"/>
        <a:buChar char="–"/>
        <a:defRPr sz="2600">
          <a:solidFill>
            <a:schemeClr val="tx1"/>
          </a:solidFill>
          <a:latin typeface="+mj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Times New Roman" charset="0"/>
        <a:buChar char="–"/>
        <a:defRPr sz="2600">
          <a:solidFill>
            <a:schemeClr val="tx1"/>
          </a:solidFill>
          <a:latin typeface="+mj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Times New Roman" charset="0"/>
        <a:buChar char="–"/>
        <a:defRPr sz="26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ternative-energy-action-now.com/sandia-laboratorie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acitorlab.com/capacitor-types-polym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graphenea.com/pages/graphene-supercapacitors" TargetMode="External"/><Relationship Id="rId4" Type="http://schemas.openxmlformats.org/officeDocument/2006/relationships/hyperlink" Target="https://www.extremetech.com/computing/183839-new-supercapacitor-technology-could-store-conduct-power-on-the-same-copper-wir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76200"/>
            <a:ext cx="8534400" cy="503238"/>
          </a:xfrm>
        </p:spPr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9219" name="AutoShape 2" descr="data:image/jpeg;base64,/9j/4AAQSkZJRgABAQAAAQABAAD/2wCEAAkGBhQSEBUUEhQUFBUVGBcWFxcXFBUUFRQVFxcXFRUXGBcXHSYeFxwkGRcVHy8gIycpLCwsFx4xNTAqNSYrLCkBCQoKDgwOGg8PFywkHBwpLCwsLCwpLCksLCwsLCwpLCwsLCwsLCksLCwpLCksKSkpKSwsKSkpLCkpKSksLCwpLP/AABEIAKgBLAMBIgACEQEDEQH/xAAbAAABBQEBAAAAAAAAAAAAAAAGAAECBAUHA//EAEMQAAEDAQUFBQUFBgUEAwAAAAEAAhEDBAUSITEGQVFhcSIygZGxEyOhwdEHFDNy8EJSU2KS4RVDgpOiJLLC8RZEVP/EABoBAAIDAQEAAAAAAAAAAAAAAAABAgMEBQb/xAAqEQACAgIBBAAFBAMAAAAAAAAAAQIRAwQhEjEzQRMjMlFxBRQikUKh8P/aAAwDAQACEQMRAD8A5MknTIAeEinThqAIqYCnSoFx7IJ6An0WzcdyPNen7SkfZkw7GIEEETx55cEWFWYcJ0RXrssW13NpmmGDDGOtTYc2g6OdO/ovKlsu4OaXvs5aCC4C00pInMCHToo9UfuS6JfYwNUoRPf+yIpPaKD/AGgc3F23U6ZgnswC790tnM5ysWpc9Yf5bj+WHf8AbKdoTi0UklJ7CDmCDzyKaFIiMEk4CSAIOTp3pgEAOlCQUgEAMklCUIASUJQlCAEEycp0ARTBSTIAZMFMhMkAyUpJ4QAyaE6SAGTEJ0kARIUSFMpiEAeZTQpJoQB7JwE+FPKBjALWu67XOpl7Wh5GgPrG9ZQRdsf+Gep5x4JS7Dj3Mav94GThUaOAaWt/4iES7APsbK02qXGHYezInce0JB6Ldsx/QJH9viiK7KQJbiZPjTPnJUKLEzkm0r2utLizFBjvESeGmmUK3sjYKFa0MbaHhjS4TlAI35jRd/u+6qLh2qDD1p0irNe57O0T93pf7dMesJpOhWkcD+0Giz7wG0nmo1ktbAcQBiJ1Opk/BDtnuis49inUPMNI+K71erWNnDTDemH/AMJQ3bqzjuJA5Hr+0ApRjfBFyo5ybrq+zPtsxGUmXDfkeiHA5H+0TT7N0jcfTTJc4sqm4dJBS6i0ykToJXv9yOri1vUrX2bsbajXA8ciOi1LRsYXZgg88wVrhqylBSXNmaWxFS6WDdluwVHhjXFznEAANMknhKavYKbDDnnybu6uBCM9lLofZawL2F7MTSYDHRESRMmY4KhtHs1WtFUupUXBsujJswTvDAAoPBlT+gsWXG19Rg3fdTK1VtNlSC8gAuAwid5wknyBRTtl9nn3Oz0q2NsPDQcIc6HEcYGRMkT0zWFZNj7TSqNcaZOEgwQYMcVu31ZLRaabaZpimGho7IDZDRABJcS6N3oo/t8smmoD+Njiq6gMNhJ7pB/XBeFSiRqIRRZtkHMzJA6mfgMlUvyzNpUjvPFXS1ZKPU1RUtiLlSdg8kAna7glKxGkUJJJIAYp0ySAEmUkyAGTpJJAMnCULZv2yhjaYDA0wZIbBfAb2uhJPxRY6MUhNCIadjIu51Q6SQMxrjaCInTf1IQ/KAaIlMVNMQgR5wmUiFAhAHqXJApQpAIAZF2xXdf1+iFIRRsa/v8AUeiUuxKPcMrEYKLrqMAQJ/WmfRCNhOaMbpiB4KJILrBUBboR1Vl5yK8LE3sr3eMlIiDV7OkHxQlXZ2kX3sBmhK1HMqUPqIy7AxtRRGB3iuV2bVdW2m/DcuVWfVX5+6KsXsK9kaZlxHJHdDFhIgIJ2NPe6o/oVewRHDPeu1pr5MTl7PkZ5U38lZpVDwKgwK7YgzEMeKN+GJ+K2ydKzNFFevUM54vFU6r+RWveLaWI+zLyP5olZtUJQdqxyVMzbQ8xogra4nAeH90dWjRBW2H4Z8Fm2l8uX4LdbyIFbMMl7QoWfReq82dwilCchJADAJJQkgBnFIJ0kAMtPZ6wNrVwx2QIPmNJ5LNhEGw9ObWJ3NPySfYaN20bH2phmixhb/K1pPPUSrG0FC2Nc11FjwBLYwy4gaEiDhEH1XQbHSEBaVEEb1WTs5UytUqWZwq0qjagbIOBrsbsfdwkAN7Oeh0WFQuS0VO9ZQBvODAf+H0XcK88T5ysy3NyOadBZw6/ro+7vA4iYOZCyyFu7fVItYA/d+ZWEpogyMKEL1IUSECPSEpTpEIAZEWyL+04Ielbeyx7bun1Q+xJB5dTu0jC5asmPD4oNu5pEHcZHlE/JFVz1O0PBV2TSDqwuyVh+hVGwP0V2ropogwcvhCNrPaj9b0XXqhC1jt+P1Usf1Cn9IO7SD3ZXK7PqV1naEdkrk9Ado9StOx3Rnw+wv2OGbuo9Ed2fulAmxpzd1HojugOyV2dPwo5mz5We1Ne9MLwYrNILYyhDVQqlUK5WCqVUkDKFdBe2X4Z8PkjWsMignbM9g9Qs+14pfgs138xAxZhkvWF52fur0dO7VebSs7rL1z2EVqzWOMBx3aom282OpWINLCZIblDwCSJPfJz6IZ2bMWqnLg3PUgnPdMLoP2vW5ralGHYnYW6YgR7tmcx1KGgs5iQim4Ngn2miauIABodqzITwc4TlwWC+/qoGE49NC52p3wusfZ3bQLvrGMYFIuwy0nOqRBO7JJ8gcgttlNN7mEyWmF4Kxe9Sa9RwES9xiZiSTCrooBSib7P2Tav9PzCGYRX9nbf+pPJvzSYzr9kGQV9gVOzDRXmBQZI86qy7w0K1KqybyPZKaEcS24fNtPJo9SsoK/ta6ba/lA+CokKYhoUYUkgEhEkxKSZAxwtnZo+8d0+axlsbNH3jh/Kh9hoPbG3KQiG6XkO8EN2I7uEojuZ/aH64qFE7De6zor15vcKTizvRlp8+SxrqrvzENgSB2s90SJyPey6LVrUGu7zQd5M6DUmJ5BTSogwevSpLRpMAxOnHyQtXqTUK3bxaGk4W0mkDXFJ00PiIQnSqTWd2sQ1A4AnIz09ApY1/Ijk7FPaHuHouU0B2j1K6zfw7Dun1XJ6Ped1PqtOz3RRg7MLNj9XdQj2h3UA7Hd53gj6j3V2NPwo5m15WejSmoXhn3DGQmcpImNPj6b/ACNJ0kgndAmN3Pn817WcVcfaIw4hEROGSN/Rv9R4LTNsqgkNabyAdEb9+W85jLSBM8wvNlbE2dMzl0MZr1rOfJBIGuctyjDP/kq1ai7iYz36Z5fBEGwlR51dCgbbMe78QjitogfbTueIVW14pfgNfyr8g3Q7qs2TvhVaWiu3f3wuBr+RHbzP+DCLAC0ZAnmJjzRZdNwUbThdVb7Q5a1HyAMgJDshyWBSY3C0TqeiMdm7ppvwnDnxnM+RXYzRjds4cZySpMsXv9nth9mHNoOmDMVakCOpKFrRYhZ2Op0nPpseIc3GYcAZE79V0697ipCmOyRAOmKPogC3U6LZGEZcdT81mxRjKFouyzyRnTYGXpY2NpjCGgnWBn5oUqkioRmOS6Hf16BjB7MNGWRgT1z0K5492KqScyeO9ZdlJJUbdWUpXZ6wjH7NqfvnnkPUoQhG/wBmTPeVP9PzWI2nVqAV2mqdFXKagSR5VVj3o7sla9UrDvd3ZKaBnDb/AHzbKv5o+AVcqV6Om1VT/OVAFSEPCSRcmlMQk4CZSSGNC19mvxurT8lkrTuB3vv9LkAg6sWo/WqILoqEFsCTO/SEOWJ+QPJEV0VBiEEawRuj6zCQwyuiiZksz3wdcjz10W57FuGHAAaRO6PoFlXVaTkMju3/AEWjbGNc2THmR6dSpAwRvmkQDDGAaTOKJGcmdcm7vqhI2ZweTIaAQAAAchuOWkIovqqGtOAAZ5mHE56ZmJ0KFH2kuIEnPPKBvAPxU4LkhJ8Hjfx7B6LlFIdt3U+q6tfh92fELlVIdt3U+q0bPoo1/YVbH953h80e0dEA7IHtu8PmjyieyuvpeFHN2vKybrQGloM9owP7+YUmWpr4GY7rtBwD413Ag/XRV+2X7olsd3IQcXPdHivSxkyJpiOzozOAeA4ZaaR0WmfYpgRtFJmZxHKdQJ4iCevjPgmfbQTGfw/Wiu2rIOwjjkBqem9Z0OxaZb+yBv8APifFEVQSdjVtEDbajsf6gjmsgbbU9gfmCr2vDL8D1vLEHKYyVu7R21UYMgrl2/iLg63lR2c/jYS1zGHx+SOti3dkfr9bkCWkQGot2QrwfCV18vM2cTtBHQL+d7sdPmuUbTvzgcV02/6vu2/lC5Jfdol7t4lZIKsZfJ9WUo35+Ez8oQg38QopvyrLG7oAQsz8QrJsejoay4LAR99mLPxDzHogELov2Ys7Dz/P8gspqZ0mirtPQ9FToq3TORUCSPCsUP307sFbtcocv9/Yd0TQjhtodNaof5neqUqAMvceJPqpFMB5SDlFMSgR7AJ0kkDFCu3QfejoVSlWLvd7wIAObFUOE9D6fRb10vOLOYI+IiNPFDd31NES3S44wBm4kR4CQgA1uqrkBnnnrG8+WcogrP7AiZKHLsqYgMoM/P8A9ratNSGDkR6oAEdoHGcPTzAQ5WohpEADTREd8MxPPAZ85gf3Q/bHkjkSFZDuVy7FK+/wyuVs/Ef1Pquo347sO/W5cuH4j+p9Vp2vRTr+wm2SPbd4fNH1E9lc/wBlD7x3h80f2d3ZPgutpeFf97Oft+VnhaLsa92IlwOHDkRpDh5w93mo4G03guqCQ5pgjM9lwEwddYPJXmBJ1na4iQDoeciYzHCStco/YzRk/ZUYAauL2hOIGGw6IzM8oxenJM2xw4OLiSOUSYI57irZszRhgd0EN1yB1TPTjH7ilIqVygXbQ9lv5vqjiuUCbZnu/m+Sz7nhkW6vlRisGStXZ+J5KsNFYu53vFwtXyxOxn8bNq2VIeBOXSeXHJEmy1Qh7s9wy3f3QtagS9sTrz4+S3dnq/bO4yOhyXUflZyZr5SC2+r0c6kQc+yBqeei57a6s5HjPijC+asUzJzMHz0QRbX6EcVDL/FBr3Jkb6jCIQzRPaPVEF9vMBD1HUrm53yjqa64LErpf2Yt9y78x+S5mCuh7IFrbvcXFzROrTDu+IjMT0kTos6NDOn0l4Wa09t8OxNgmA/EQRGjZ66clWu6nUHs4I9mKbQWuxY8QGsnPhMpWIhxfBpOlp7gLSZPHLLmOWaQy0LRjBMOEGO0InmOX0Q3tNUik/oVuUzhZ2oEn94unSM3Ek6IV2vtYFGpuyIHMwdEIDj1HevQhQs4yXrKAIQlClKaUCJpJKUIGNCsXf8Ait6quArFiMVG9UAGFi+iJLuecfCRB6HP6Idseg+P6/W9bt21M+gHimAb3SMxOR35cDvgarctJgCM0PXPWOATx8YCJauTDM+fNJsKA2/BJP64ZfBD1tdp8fBb951Yd2gdc+MdOiFrTUknRWR7kJKzxvc+7K5s+nD3H+Yrod52kGmgG0s9478xWjZadFOBVZs7J993h80fUHZIC2VHbd4fNHNI5LraPiRztvyMtsKt2Glie1ukkDzKoNcvehXLSCNQZHgt0ra4Mke/J726nhe4cCR5FUnvXpaK5cSTqTJ6lVnlEbS5CXfgrWhyB9rhJb1+RRraCgzafVvU+iy7nhkXavlRggKzdw94vHCvexGH5rhazrKjs5lcGatWrFVv9+cclv7NWXHVDDlJGcIZqEOeCt65LeaZDx3gQREfGRw9V0W7yNo5c41BBFtxdTqD8OIHJseQJnLiSgiu0a67p8kT7ZX1UtLsZ0hu4D9kA+EhB1oqRHx6qvLfSlIswVbcRbQuzWFZ6fFbF8VQ45GVmNbksGblm/CqiSC6Rsi4tsLYLAS6O20uaZcciBxXOYXUdjLI19kY17Q5pGhEhUouYX2F34YLSSGAYxGDMNJ5jNo3KVKm+mHuc5hymcAp569oj9fN6FAAhwJECIns5CNOgT+2cQ+cOWmDtu8WxryzSGVXy5jYDOy6DDpDQMoBIzPkg/bVx+71S4bjGm+RuRmw9jOd+rQ06ncNEEbf1P8Ap384HmUAcwpNgJ1Ip0AQTSppIA9UiFMJEIGRwqdF2FwPBLCpAIAMLnqBzcTSDuPHxG5btjeAfMfDXLRc8s1mqHNjXmN7Q4nzat+x17azPBWLf5qTiPMtRdDqzpd31sgCN/rpKJH1SaR13ZxxWTdWzlY0mOcQcTWuORGoB10W1/hz8IacAH5jkQMt/ILJ+5i/8X/TLfhtcWv7Ae8Ww7LIzJk68UPWxpjTd4nevO8b+tOIj21mpwSMjTc6J35uKGr0tjzE2j2szIZjaB5taD4StqfszuJfvK3tYIcZdHdGoPPghepJcSdTJ81sbM06brQG1HU2MIdLqkhogT+y1xkxwW1et32WkGup2mzPJcAWzVfAwnMSwRn11CTk77DUVV2ClitbqTw5viOIRhd+1NJ4h5wHnp56IbFZhc6KIqGSA4OqBroMYg1sGMuO9VrU6TmwMy7oDh/3En4rXg2Z4eF2M+bXjk5fc6PRtDXZtcD0IK9wVziw3RWe3HSp1C0GMTQSJHEhKrWrU3YHuqscNWuc4EbxkeS6Ef1Fe4mJ6L9SOjOKr1KoGpA8QsjYC8feVDVe49lobLjqSchvzRLedfsHG3CHMc3OcyWERBGZOSH+o88RMOTHKEnGroGLwv6kzLFiPBufx0CErwthqukiANBw8d5W3sBYada8aFOs0Ppvc4OadD2HkaHiAjz7VtmLHQsLalnpUmPFZrSWa4S2pI14geS5+xuzy/xfCO1h1YY+V3OPYEmtgrof2O3XRr2iuK9OnVDaQwh7QRJeOOhy1RxtlsRYmWG01W2akx7KbnMcyWwQMsgYPksfX0s0tWjh1N06Hl+gVq2NpA0nlH0WI5o4LXtdgaymCARpoTOsLWtlQatdzHkw3xZpWm1jNuE5jLOIJ5RpksqpYJOZ/Wf0PkldTA6phLs3EQXOgb95mNyv02jHhJp6xJ03jVYNvbyPI1fB3tHQwLApdKv2DtusuHPiYVdrVubQWXBkS0mQQWmR4coVG6LtNes2m0xinPgAJJ5pY8jlC5eijZwKGXpgu9FFdX2JI+7U4M5fEahDts2BaGH2b3F4GjgIdyy0WHs3b6tOuxtJ5ZicARkWnqDlKcc0JJteirJgnBpSXc7LUtLWtOJzRl+0QAq9lNNzS33RBEQx2okkiNRmTv3ofqZuz1OpMa6cF6MGUkDyHquZL9S54jx+ToLQjXMnf+jefTDWw0QBuz670BfaA/3PiPVaF87XOszQ3D7QumCXRERrkSdUCX1ftS0mXwANGtGQ+ZXTxZFkipr2c3JjeOTizJhJSITQrCsiU3kpFRQB7gKUpkgUDJpwohOCgCzTtLwID3gcA4geUpVLQd5k8zK8GlThA7NAbQ2jKKr4GgxHw3rzdfVcmTVdOsz9VWa0r2sthNSo1jdXuDR1cYHxKr+FH7EuuX3INfOsqDiF2y8NjrHTGEUKeWU4YJjKSsCvs9Zf4VNqPiJcUP4bfNnLKtMOEZrwfZROnkun1bhs0n3bBznX45LPqXLQkQxsdevNNzQfDYG2W8KtPKnUqMHBj3NA6AFK1W2pVdiqPc90AS9xcY3CTuRuy4LPn7truAxEfGVcbsxZInAz+o/VWR5INUAVkvivSbgp1qlNpk4WvcGydcgYXrV2gtD2lr6peCIOINc4jgXEYtw3o0bs5Zj/AJbRylx+IKu3PsrZX1mtfSbEjPEYOnNWuLruV2rOb2C3Oo1GvbuziSJ5GN0q5bdpq9WjgqPLiTrDWjBHdhoEyc8+CN752WsrKzgym3DJiHO46arLrXFZxpTB5SR6lR6GxNr7AZYbUadRr2kgtIOWsbx5StG9tqK9pp4K9QvDS0tGBjRlMzgAnUazot3/AAKj+43zP1VW03TSA7gHjPzRKPSSi7MW4bzq0KhNF76bi1wBaYl2EluWhz48VqV9s7Zaab6dWu57XU3ZQxvdh5ktaCcmkZ8V50rEyfwx5x46qy27mDMMGhEgneCI8dPFVpJsk7SBgq2+9HPBDgCDoY7QiMIneBC36d10/wCG08vlqjHY3Zuy1agx0Kbs97SZ65q9Yurl+jNPKlXHc5P7bCQd4z8l52lxxuEnUnnmutbc7NWZlY+zoU2jeGtgeW5BBu1mPNg1Hklkx9mWY81ppemDtV5c1pP7GR6Ekgn4jyUrDbnUqjalMw5uk6cweRC2LVZGgkNbkdd0xn45rxZYxHdHwVDSSov6m3d8mva/tAc5mFtJrCRGMOLokahsaidJOiEg9zHSCQ5pmeY3rYbZmHLB6fJZd4UmtqFrTIy5xlp4KEIRjwkTyZJS+phhc+21Nwiu0tIElzcwcwNNQc1pXhtRZm0TUpONQ6YRMid5kCBz5rmweRPPI9Mj6gJlkl+n4nKy9buRKi1el6Or1C93QAaNCpEqSaFtjFRVLsjJKTk7ZElMnhMApERk2FOQnQB6FOAkkgY+JOEkkASBTgpJJgTa4qbHlpkSCMwQSIjeEySYF037X/j1v92p9Uzb8rj/ADqv+4/6pJIAcbRWgf59X/cd9VNu1FpGler/AFuSSQBIbW2r+PU/q+q9Btjax/8AYqeY+iSSLETG3dt//Q//AI/RONvLaM/vFQdIHoEkk7Ag7be2HW0VD1g/JeL9qrUT+M/zSSRbAh/8ltH8V/mmdtJaCfxX/D6JJIEef+OV/wCI7zCb/HK38R/mkkgBG+638V/9RXrS2htDc216oPJ7h6FJJO2hURrX/Xfm6tVdzNRx9SvA3lU/fd/UUkkNsEiJvGp++7+o/VI3jU/ff/WfqmSUSRB1uef23Z5d4/VeCdJICKYFJJACKZJJADEJikkkA0JQkkgD/9k="/>
          <p:cNvSpPr>
            <a:spLocks noChangeAspect="1" noChangeArrowheads="1"/>
          </p:cNvSpPr>
          <p:nvPr/>
        </p:nvSpPr>
        <p:spPr bwMode="auto">
          <a:xfrm>
            <a:off x="8901113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0" name="AutoShape 5" descr="data:image/jpeg;base64,/9j/4AAQSkZJRgABAQAAAQABAAD/2wCEAAkGBhIQEBUSEBQQFRUUFxUXFBQXFRQYFBUXGBUWFRQUFRQXHiYeGBkjGRUVHy8gIycpLCwsFh4xNTAqNSYrLCkBCQoKDgwOFw8PFCocHx4pKSkpKSkpKSkpKSkpKSkpKSkpKSkpLCksKSkpMiksKSkpLCwpKSkpLCkpLCkpKSwpKf/AABEIAKUBMgMBIgACEQEDEQH/xAAcAAABBQEBAQAAAAAAAAAAAAAAAQIDBAUGBwj/xABGEAACAQIDBAYHBAgFAgcAAAABAgADEQQSIQUxQVEGEyJhcZEHIzKBobHBQlJy0RQzYpKissLwJENTguE04hUWJVRjc5P/xAAaAQEAAwEBAQAAAAAAAAAAAAAAAQIEAwUG/8QAJREBAAICAgEDBAMAAAAAAAAAAAECAxEhMRIEE0EiMlFxFEJh/9oADAMBAAIRAxEAPwD2+EIQkQhEJgLCQVMfSX2qlMeLqPrETaFJvZqUz4Op+sI2sQiAxbwkQhCAQhCAQhCAQhCAQhCAQhCAQhCAQhCAQhCAQhCAkDFtEkoEYwj41oQawjY8xIQiMa4kjCNMIMtGsI+0QiBDaEflhA0IQhIdGH0t282EoZ0ALHRb7hzJ5zxPafSvFYhz1tWoRf2cxC/ujSeqek97YdfFvkJ4kD2p3xREs95nenQbLxH3rG+64vNwYGlUQMQLsxXkQdQFULx0Bv38d057Z4ke0cUy3yMwvvsSLjkbb511tz2t4baxw4qBMVXp1EZgoUnI4Gi6jQX1ue6d10e6b4hH6vFdtbL29C4uSt7qAGGnEAzzPC4hRQZetKvdrUyilTe1rErpu4EbvPcwJK1Fz5FZtLU/Z0YixP2rm/gRKXrDpWZe6I1xcRZkdHNqmuj5gB1bsmnELoD4zXmZ3EJm4nb1NHZBmd1sWVbXUHiSSAPOPwm2qVSwBsW3K2hPGw5mTpXzrvW1+EJW2lieqo1Kn3Edv3VJ+khZLVxKL7TKt91yB849XB3EGeR7ER6lNKlTKWbM9QvUYNYuzKSu42367rcZqU8Y9FlFJitrAC+hHeOM1R6aZje3n39fWk6mPnT0mErbOxYq0lccb+YJU/EGWZl6b4nfIhCF4WEIQgEIQgEIQgEIQgESLAwEiER1o0yUSSJaLwjYVIwjWEc0QwgyNMfGtAihFhAvwhCQ6OG9KTepT/d9J4uh7Ws9k9Kh9Wng30njS75pxdM1+27stbnhINsrY675e2FSuePu/OXdrdH2cXDWuLgWBA3DtNe+txoAfnOm9S5uIq/356S7syu2emAT7S/zC39981MLhz+jgmnRJVwM4uaqnrF0KW7fK19xEjrUi2IVwQcr0wboUY3YalDuN/lIsvD2HoE10xF//c1R/FOpnLej8+qrnnia38xnUmZGj4cZjDTFeoajP22YDVgAQMumW1jYnxtMzaVUitRC3zByw53VSqnzYSXAUmxS1ApQHPUYqXznQgAhgQEtmPZHORMufHUV77+dal9FMs8yImckft6PMTprixS2fiHPCmR7zZQPMibd5x3pWq22XVGt3KKLfjB+krEbl6czqJcjsi4pKpNMt1VMqDk1zLe7ZqZJuxbc3dL5PrFvuuo+MdhUGUqua6BVutSmfZsASlyRoDoRzkNd+34En91SfpPWp1L5vLzev7d9sVxSwVNmvYU85A363awHPWIm0ncXtl7t58+ct0cJ/h1pn/TCfwgTmtnbRLpohvnyAdoAWW5zMRbgfZuNQLk3nnUiJmdvZz2tWsRDUxVdxqGbzlTodt56xrUqzAvSquqm2pUMbXtvIFpNUbMgNrcxynM9HsT1O16lM3HWkOORzJY2/wB3yl7VjxcsF58+ZekRlWqFF2IA5kgDzM5j0jbfq4PCCpRNmaoqBrA2BVmO/wDDPF9obar4g3q1KjnvYmYrXir0dvf6nSbCKbNiKAP41lrC7SpVf1VSm/4WB+AnzY+Dq5c5R8pF82U2tewN/GIXq0G1z0238VbxlPdn8I5fTt4Tyj0b9O69WsuHrvnB0UnVgeHa4iepV6uVSx+yCfIXnWLbjaTcRjadO2dlW+653x1DFJUF0ZW8DPPdoYws2ZiCzHXuHhwAlbBbVanUDIQCBfS9iOR5iV8h6hAyDAYsVaa1F3MAfDmJNedEoMZjkormqMFHM8e4DjGYHaVKuL0nVrb7bx4icP0xxnWV3W5si5RyzWu1u+/ymJ0e20cPilftZDZX0Ps8fI6+6Zpz6vp39iZpt65G2hTqBgCpuCAQeYO4yptjaHUUXqWuQLKObHRR5mad8bZtfCxUrKpsSoJ3AkAnwBindPH9q4tmcvVa7Md5PwHITpOgvSdmfqKjZg2lMk3INictzvBtOFc8TOna2Ca127qNtHmJNDOhMWOvCBbhCEh0ef8ApWPYT8LfOeQu6lhlBtYb7b+O6euelY9lPwn5zyBVs2s04ume/bqeja3PDlJtv7eqU2yrl01BObsk33C4Dbza4NrmHRijma9r2I0tfzlPpZRs976G/h7pf5c2dh8Haitc081mBNRapzj1g307WzHuPGXesLYinckF6lFgrhc5XMgDZgNDobrw75zYrMjBlNiDceI1G/fNbo+zVsbQLHXPSufwsoHyi0cLQ9m9Hn/T1Dzr1v5zOmrPlUnfYE252F5zPo4/6MnnVqn+Mzp6j2GsyNPw4DCbTVXCq1NUZSRbMDe5upW1gNDqbRNjUg+0k19lVbxAFYhfG/a900n6HYbEV82Xs02aobEHNUZlOVmHtABLZbkAMJL0Y6NUaTiojsWplwUsAFY3Gt+1oCQBewv4Rtlp6fxtFturnG+lXDNUwFk9rradhxNzuHvtOznn/pONRa2EqdoUaZcuw1AYiysR+zv9x3Wk17hov9ss3B4wjNTFWmFvmWmGzG4NyLH2QCb6X8ZBTu9ZE3l2CC3EsRm8lzGJg9pIwy/aUEH1rPmJ3EK5JG46gnfNvopYYpcyi+oQ8iUbMR7lnpzaIx2mHg1pM5qxZ304fDYNBXxFFgAucsRmN2FydRewTt7tL79d87icftegBjHQgWrU9TlDXuuXtZtLAre1iCTrbj5+KeXr+pj6NtCmE6v1dsutrbu+3d4TjNsYjqdqYVjub2TyKtZh4EFD4qO+djs7Z4pUSoYmxvuAvz/sWA4CcP6RVKthai71rWHvym38M79xMMNOLRLp/SzRDbNY/dqUmH72U/AzyXY+LK9kaX14cp6x6Q6wqbFZx9oUG83SeQ7LBLEjunm5I5h609OnqbT9UtqwZ1C2oCnvYOCENhbvG++6c50g2qa7J6vIFDADibsSeA3G4tbnOyOExXUU8mGoaLTKVVC9ZfrRk1vo19+nHXu47pFSxCMq4n2gvZ1U3FyDcrvNwd+si0cEF6EVCMfRK8HX5gfWfRdWmGBU7iCD7xafPvo9QNtCnYWGZLC9/wDMTjPoWdKRwl5xtLClWKsAGVhrzAPDxEzv0cjW4Pu1P5TptqYZsZjDSQ5Qo7T2uVVTbTvLFgL8jLtHoPSXU1a5PAkoLe4LYyvilodGaRXCUgeIJ8yT8jL+LcrTcjeFYjxAJEyNhVHpO2Gq65Rmpnmt9w+fnNtluLHcd86IeY4HYVbGs3VlVVfbqNc3Y62AG8y9i+gFSlTL9aj5QSRkKkgamxzHWdDsrBrhcQ1JHBWp2gh9tTY3PeLC3lJ+llVhhmCnLmspbkDpqeA5zjGGuuYdpzTvieFfoPXJw2Um+R2UeGh+stdKcMXwr5dStmtzym5HleS9H9mpQoKqNnvdi+nbJ3sLcOU0DOla6rpzm31beJbRoMx0Ate+/h/d5b6IYNji6KjeHDEjkupPw+M29mdDWxDVL1OrRHZNFzMxB13kWFrTT2DsQ4THBGYNemxVrWuO9eB0MzVxW3tqtkrNZj5diY0x5jTNrAZEgTCBbhCEh0ed+lZ7ZPwn5zyWpiMx4f33z2L0p4PNTVu5h9frPGFAvrNOKOGe/buehO1MLTa2IYqLcrj3yl0wriqxqUVc0fsuVsLXte/Lv3ROi1TCU2viVV15BrEactL+Gku9I+kmFamy0FILJ1Y0BKj2fbvqMpNgOJlv7KfDm6eyqTCkQzs7WLUiClxlLGzsALab7y/0ZwOXHJZWCB7C+tipUlb8wbyQ4nthK9RauVD1dOpQdCTuAVbAs1ltfXeZd2J6uzsLCkjPo2YMbaEeLWFuEi1uFqw9H9HQ/wACve9Q/wARm3tUersOJUeZA+sxvR3TI2fTvxLH+IzcxmpprzcH93t/0zK0rCoALAAAbgNAPCVHX1624KxJ/dGvPh5S5KlI3rMeSgeZ/wC2QhclHa6p1RNRVYCxFxexBuD7pemZtNOsq0qXC5d/wrw97ZR5yRy20OhmFp0WxL0r13zMSxJs1TNpbdcBt/MAzd2J0Qp4dxVL1ajgWXMRlS4Aayjj3mXtt4bPS1+yysfAMM3wvNGW8p62jxjfQmJ0gqrTKMb3Jy7uFxvO4C54zbmX0h2Z19EgKWKkMouAbjkTpeKTqVclfKswzqWOpG6lu0L2uCBcGxsdxINtxnJekCsv6IWDDMj02U/tA6292aU9r7P2gwXqutSpUapTVFUhgqhTnZmNiTc3NgNCZE3RXG1KlOjY9aiF2FWqGQEnsuBr2gOA0nf3Ihjr6e24bvSjGip0dDLYdmgrKL9lg6Bl13WM4foFsU4rEhbgBRmJuNNNLA7/AAnoHSno9+j7Eq0cxdgUd25sailiO6ePrWNL2Trx7uXwmG88w3xHDtelFdKTNTp1EbLcDKd+t944g67+E43GVWc3dix5kknzMpPiWMM7d8raZkirovRuf/Uaf4l/nX8p9DCfO3QBSNoUTw6xP5hPomda9J0x9iUgKuINtS4ufP63mxMjY5tiMQP2lPmXH0mvLIZ+ONq1E82I80f6y5V9k232NvLSUNqgdbhyf9TTxyn6XmiwuDAydgbKRA1W16jvUzMdWsHKhbnhYTUrUQ6lWAIO8EXBkGzn7LdzH42b+qW4GbsvDikz000UZSByuWHyUTQmfgl/xFbvyf1S/CFHZ1FUNUKLXqsT4kKSfOLjKC9ZTqEC6ki/EBtCPMiOw+lWqO9T5g/8SXE0syEeUCQxpjKFXMoJ38fEaH4gxxkoMhFhAtQhCQu4D0pbVCKtPebFvPQfKeONYt2tL90996W7HosjYip9gDNpfTcLec8z2ptZENqIo2tv6sXB/CdZ1pfxhxmu5YOAweFf9ZiDT8adRv5VMp4+hRRvVVg4vocrru49oCaW1dpVMNWNEdW7DKxdqYRe0oa1jfdcRh27XqjIKeHLHctNA7m2ptu4AyfeW9pVpdI6wfMzCobAAsLsADfsm11Nzvmx0VPWUqtD7To2Xva6uB7ylvfKNDaCOoDUqV+LDsn3j8pZwRpq4ZM2YG4sdAfGccvqKxHTrTBMvddiYRaWHpU13Ki/K5MkK3rDkqk+9jYfAGZPR3EOcNTzlr2G867vyliniWBve+i3PgL/AFMzR6iJjel5xzvTYMq4Ze3UPeB5Lf8AqMb+lhluLg8txlJMSwQ2NmYknz0+ktOeqsUmWzeUsMt6tR+WVB7hmPxYeUXZ9ZmU5uBsDxOgN/jJcGBlJH2mY/Gw+U61t5RtWY0kqpmUg8QQffvjMHUzIp42sfEEg/EGTGZ+yKlxV5CtUA+BPxJlhoQMIQMXEm+NpW3qDcdxRvyWG36XVZcUujUtH/apEjMp8N48I3DLfHVN+g17+yij3ambGIoB0ZDqGBB9+kIMqolamQbMjqR3FWH5GeYbA9GxxCvUaoKIzsopikrsMpsSWc6a30tO+2DiCcNl+1SLUj3FTlHwKyTo4vqAx/zGep32ZyR8LechLlx6JaXHE1/dTw4/okVT0RU/s4mp/upUT/KFnoMCZI876JdC6aYyoSxYYYplCjKrVDc5jxIAG69rsd89EtMLonRtTqNe5etUJPkBr7vjN2RAyNkULYjEt95k/qP1mvM/Zo9ZW/EvyM0JKGdtynelm4owceIvNBTfUeMhxqXpsDy+usbs1r0U/Co94Fj8oBg8KUzXIN2uLAiwsABvN90swhCVelhMtR3uTntpYWFr7rb9/GTGLEkqypE2xBHOmD5G35S2JQxB/wAXTHOnU+ay+BCFLZy2Dr91z8gZZMr4T26o/aB8x/xLDQGxIXhAtwhCQuZVpBgVYAg6EEXBHIic5jPR3gKmpo5T+y7DXuF7TpoQhwGN9HOExdQVXNUM7OGCsAOwcoA0/Zlih6NcJgz11FqodQwGZgR21KHgNe1Owq0buh5E/GGNwgqoUJIuQbi1wQQRv8IS8+wPo4wa0Vc9YxZmGrWFgzBTYDkBNLA9HsPSN0pJfmdT8bzSpKyYemlQFSpqA332DkBtOYIPvjkUHn5MPiRaYM9fKzTjtqvaVT2TyF/lHU9/fYfKRncfA/KPpePAfKcZj4SktprIKmg05n5ywe+V6mo8T9ZOuCO1rZ9W1Ko3It8FUCX8Ilqajkq/KZFGrehVGvtBeGhaw0m4om/F9sM9uwZS2QOw/wD9ta//AOjfS0vGUtmHWqOVVv4lVv6p0VXYQgZIx8I18bU7lt/IfrNgzntk1b4/FD7tvitL8p0MgYa0MmKqpewroHW32XXssR36g+6amz8J1VJKd75FVb7r2G+0ytrK4x2EYeyetU+NgR8M03RAIQhJGZsUj1yrbs1W3HddVYjzM05HTw6qWKqAWN2IGrG1rnmbSSBnbLHbrfjHymjKOzUINQkEXfS4tcAAXHd3y9AZVW6kcwR8JV2Q16Q7i4/iNvnLsqbNwzUwwbLq7EZb+ybWvfjpAtwhCARsWIZKsseo98eo+5QYn/c+nyE1hMXZfbxeKqcB1dMe4En5zZzQhUw49bV8U+TSwZBT/WP4J/XJTIDYsS8WSLcIQkLiEIQCBhCBBUogupP2QTby1kxW4sZn7QxfV1FO8EEEd14f+KhtFHnOVr1idStFZlVxSWY2txA8ORi5AJDUJG/jED3v5W4TFM8u8RKcPIBU7OgvodOe+wi9YeXjIaI7ILf8SsynS8+E6tKab2eohdvvG+Zj3Cy2A8JsCYGHxxq16SkAZM5JvvOWy2HPU+U3hPQxzExwzWiYnksz9nN62uOTKf4Av9M0Jn0xlxL/ALaKR4qbH+adENCEIQMPY9C2MxjHi1IDT/4wZuRMsWBk7Vpl8RhlANgalRjwAVQAL8yWHxmtEIiwCEIQCEIQC0IQgEIQgEIRLyUCMqvYEx8y+kWJNOgxX2iMq/iY5V+JEIRdHE9Sz/6lSo/uvlX+FR5zTEiweFFKklMbkVVHuFpIIQYVAc24hb+bQMj6y9Qjkq/zH85IYDIQvCBehCEhcQhCAQhCBi7cPrE8D85Wwq94m9WwyP7SqfEA/ORHZdE/5dP90flM18Plbe3St9RpmV1vu3jdIKDaG9vab4tcGax2LQ/00+P5x1DA09TkT2m1sDx8JX2J/K3uMcvY6Wv/AHvjR2SBcGw3zoRhk+6n7oh+jJ91fISP48/k93/HK16gpvnuRYhr8rHW865TM/F7Dp1Uyte2YMdd9iDlPcbTRAnXFjmil7eQmdtFctWjU5MUPg6ka91wJoyntakWotbeBmHiuo+U7qLghGUagZQw3MAfMXj4BCEIBCEIBCEIBCEIBCEIBCEICWiGLAmSgl5ibQPW4ulSsbU/XMbG2gK0xfj2mJ/2TaMjJhAvpGXjzI7whVBtiD30/kyywxjP0cZ+sub5ctr6Wve9uegj2gJCNvCBoQi2haQuSEW0LQEhFtC0BIRbQtCCGQ4emVBzWuWY6brFiR8LSe0LQEhFtC0BIRbQtCSRCI60LQIcJQ6tAl75RYeHD8pLFtC0BIRbTGHSvD9c9Elw1POX7BygIFJa43g5iBbeUf7pgbEJm0+kuEY5RXpE9kWzC92y5Rbmc6ad8VukOGzFFqI9Rc/q0OaoShYMoUfauji3HK3I2DRhM7CbfpOFzZqbMzoEe186HKy5lLITew0Y66bwRNKAkJSx+1VpOlPJUdnDNZADlRCivUNyLgGomi3Y5tAbGxsraq4hc6pUVSFZGYC1RGF0qIVJ0I1ytZhpdRcXC7CYQ6ZYe/a6xF61qQdguUsqO5GjEqbUz2WAbVTlsby5X6R4WmSHrU1Iy7za+Zcy5fv3H3b7wN5EDRvEmbW6S4YXy1FdgFsiEMzlyoQJwYkug32GYXsNYUukNFs9i2VKIrFyLLkJqKRqbhlNNrggW87ENKIZn0ekNBiwLhcqhjmK2KmmtQsCCQQFdbndqOYlmjjqdSmatM51sT2QSdN4ygXzabrXkoSkyNpXwW1EqU3crUTqyy1EbLmUqLkZkZkbQj2WNjcGxBAi6P7ap46l1tNXUXAs5p5tQGBsjtbQ8bHug0tkxsgTbFErc5lvXOHAYqCXDFdO1axsSNb24X0jX27gxmJrU+ycp7WoOvDiOy2o07J5GDSzeNMrnb2D7RFamchytlbN2gxQqAu8hlIIG62snw2Ow9VylOojMAGsrX0NtQRoR2hu3XHODQvElz9EXv8AOEGk0IQkJEIQgEIQgEIQgEIQgEIQgEIQgEIQgEIQgEwsf0Ro1s2ZqozNUY2KWu/Vk9llIZfVL2WBBuQQQbQhAqUfR9hUAyGsCrBlbMpKlaeRLArlIGjag3I1uLqZV6F0gjBauJDM71OsDp1gdhWBYMV0/XuRpwHKEICnoZRZqLu9ZmoZOruKKgCm+dAFSmqoBqvYC5hbNfKpXYxOyqNV0epSpO9OxR2RGZCDcFWIuuoB05QhAix+yhVqU6meqjIGW6FRmRyjOjZlNgTTTVbMLaEXMNkbJGHTIr1WUBVRXK2pooslNcqi4A0u12Ol2NhCECmei9NqpqvUrs1za7JZR1damF0UEgCs9i123a20lfA9B8PRrpXU1S9P2blDfshbMcuZgOFzpoBZQqhIQH1+hOFepUd1DdayOylKJBKulQgsUzsrFFurMRpoBYSXCdFqdK4pvVVTQNAKOqsq53cMvY0YdYwA9m1uybQhAj/8mUMrKTVOemtKoSUvUprS6oK4C2I0DbtGvawZgb+D2OtLDdRTZkGVhnRaVNwWvdwKaKga5vcLvG6EIEeC2J1dOnTFavlpuWH6lcylGXq2FOmoKXbNoA2YA3k2y9lijnOepUaowLO5XMbKFUdhVGigDdfmTFhAqHo6uUr1texxP6R/k3zZw/V/q/1eYA/e/alXE9C6NRBTd6rIj5qSsKDpT0cFVR6ZVgQ7C7hm136CEID8V0PouoUNVWxrEW6ogddiBiH7Loy6OBa40sD7QDCzsvo3Rw9Z6yXLOLEstMtrYsety9a2YgEhmI0FgLQhA14QhA//2Q=="/>
          <p:cNvSpPr>
            <a:spLocks noChangeAspect="1" noChangeArrowheads="1"/>
          </p:cNvSpPr>
          <p:nvPr/>
        </p:nvSpPr>
        <p:spPr bwMode="auto">
          <a:xfrm>
            <a:off x="9053513" y="-301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AutoShape 7" descr="data:image/jpeg;base64,/9j/4AAQSkZJRgABAQAAAQABAAD/2wCEAAkGBhIQEBUSEBQQFRUUFxUXFBQXFRQYFBUXGBUWFRQUFRQXHiYeGBkjGRUVHy8gIycpLCwsFh4xNTAqNSYrLCkBCQoKDgwOFw8PFCocHx4pKSkpKSkpKSkpKSkpKSkpKSkpKSkpLCksKSkpMiksKSkpLCwpKSkpLCkpLCkpKSwpKf/AABEIAKUBMgMBIgACEQEDEQH/xAAcAAABBQEBAQAAAAAAAAAAAAAAAQIDBAUGBwj/xABGEAACAQIDBAYHBAgFAgcAAAABAgADEQQSIQUxQVEGEyJhcZEHIzKBobHBQlJy0RQzYpKissLwJENTguE04hUWJVRjc5P/xAAaAQEAAwEBAQAAAAAAAAAAAAAAAQIEAwUG/8QAJREBAAICAgEDBAMAAAAAAAAAAAECAxEhMRIEE0EiMlFxFEJh/9oADAMBAAIRAxEAPwD2+EIQkQhEJgLCQVMfSX2qlMeLqPrETaFJvZqUz4Op+sI2sQiAxbwkQhCAQhCAQhCAQhCAQhCAQhCAQhCAQhCAQhCAQhCAkDFtEkoEYwj41oQawjY8xIQiMa4kjCNMIMtGsI+0QiBDaEflhA0IQhIdGH0t282EoZ0ALHRb7hzJ5zxPafSvFYhz1tWoRf2cxC/ujSeqek97YdfFvkJ4kD2p3xREs95nenQbLxH3rG+64vNwYGlUQMQLsxXkQdQFULx0Bv38d057Z4ke0cUy3yMwvvsSLjkbb511tz2t4baxw4qBMVXp1EZgoUnI4Gi6jQX1ue6d10e6b4hH6vFdtbL29C4uSt7qAGGnEAzzPC4hRQZetKvdrUyilTe1rErpu4EbvPcwJK1Fz5FZtLU/Z0YixP2rm/gRKXrDpWZe6I1xcRZkdHNqmuj5gB1bsmnELoD4zXmZ3EJm4nb1NHZBmd1sWVbXUHiSSAPOPwm2qVSwBsW3K2hPGw5mTpXzrvW1+EJW2lieqo1Kn3Edv3VJ+khZLVxKL7TKt91yB849XB3EGeR7ER6lNKlTKWbM9QvUYNYuzKSu42367rcZqU8Y9FlFJitrAC+hHeOM1R6aZje3n39fWk6mPnT0mErbOxYq0lccb+YJU/EGWZl6b4nfIhCF4WEIQgEIQgEIQgEIQgESLAwEiER1o0yUSSJaLwjYVIwjWEc0QwgyNMfGtAihFhAvwhCQ6OG9KTepT/d9J4uh7Ws9k9Kh9Wng30njS75pxdM1+27stbnhINsrY675e2FSuePu/OXdrdH2cXDWuLgWBA3DtNe+txoAfnOm9S5uIq/356S7syu2emAT7S/zC39981MLhz+jgmnRJVwM4uaqnrF0KW7fK19xEjrUi2IVwQcr0wboUY3YalDuN/lIsvD2HoE10xF//c1R/FOpnLej8+qrnnia38xnUmZGj4cZjDTFeoajP22YDVgAQMumW1jYnxtMzaVUitRC3zByw53VSqnzYSXAUmxS1ApQHPUYqXznQgAhgQEtmPZHORMufHUV77+dal9FMs8yImckft6PMTprixS2fiHPCmR7zZQPMibd5x3pWq22XVGt3KKLfjB+krEbl6czqJcjsi4pKpNMt1VMqDk1zLe7ZqZJuxbc3dL5PrFvuuo+MdhUGUqua6BVutSmfZsASlyRoDoRzkNd+34En91SfpPWp1L5vLzev7d9sVxSwVNmvYU85A363awHPWIm0ncXtl7t58+ct0cJ/h1pn/TCfwgTmtnbRLpohvnyAdoAWW5zMRbgfZuNQLk3nnUiJmdvZz2tWsRDUxVdxqGbzlTodt56xrUqzAvSquqm2pUMbXtvIFpNUbMgNrcxynM9HsT1O16lM3HWkOORzJY2/wB3yl7VjxcsF58+ZekRlWqFF2IA5kgDzM5j0jbfq4PCCpRNmaoqBrA2BVmO/wDDPF9obar4g3q1KjnvYmYrXir0dvf6nSbCKbNiKAP41lrC7SpVf1VSm/4WB+AnzY+Dq5c5R8pF82U2tewN/GIXq0G1z0238VbxlPdn8I5fTt4Tyj0b9O69WsuHrvnB0UnVgeHa4iepV6uVSx+yCfIXnWLbjaTcRjadO2dlW+653x1DFJUF0ZW8DPPdoYws2ZiCzHXuHhwAlbBbVanUDIQCBfS9iOR5iV8h6hAyDAYsVaa1F3MAfDmJNedEoMZjkormqMFHM8e4DjGYHaVKuL0nVrb7bx4icP0xxnWV3W5si5RyzWu1u+/ymJ0e20cPilftZDZX0Ps8fI6+6Zpz6vp39iZpt65G2hTqBgCpuCAQeYO4yptjaHUUXqWuQLKObHRR5mad8bZtfCxUrKpsSoJ3AkAnwBindPH9q4tmcvVa7Md5PwHITpOgvSdmfqKjZg2lMk3INictzvBtOFc8TOna2Ca127qNtHmJNDOhMWOvCBbhCEh0ef8ApWPYT8LfOeQu6lhlBtYb7b+O6euelY9lPwn5zyBVs2s04ume/bqeja3PDlJtv7eqU2yrl01BObsk33C4Dbza4NrmHRijma9r2I0tfzlPpZRs976G/h7pf5c2dh8Haitc081mBNRapzj1g307WzHuPGXesLYinckF6lFgrhc5XMgDZgNDobrw75zYrMjBlNiDceI1G/fNbo+zVsbQLHXPSufwsoHyi0cLQ9m9Hn/T1Dzr1v5zOmrPlUnfYE252F5zPo4/6MnnVqn+Mzp6j2GsyNPw4DCbTVXCq1NUZSRbMDe5upW1gNDqbRNjUg+0k19lVbxAFYhfG/a900n6HYbEV82Xs02aobEHNUZlOVmHtABLZbkAMJL0Y6NUaTiojsWplwUsAFY3Gt+1oCQBewv4Rtlp6fxtFturnG+lXDNUwFk9rradhxNzuHvtOznn/pONRa2EqdoUaZcuw1AYiysR+zv9x3Wk17hov9ss3B4wjNTFWmFvmWmGzG4NyLH2QCb6X8ZBTu9ZE3l2CC3EsRm8lzGJg9pIwy/aUEH1rPmJ3EK5JG46gnfNvopYYpcyi+oQ8iUbMR7lnpzaIx2mHg1pM5qxZ304fDYNBXxFFgAucsRmN2FydRewTt7tL79d87icftegBjHQgWrU9TlDXuuXtZtLAre1iCTrbj5+KeXr+pj6NtCmE6v1dsutrbu+3d4TjNsYjqdqYVjub2TyKtZh4EFD4qO+djs7Z4pUSoYmxvuAvz/sWA4CcP6RVKthai71rWHvym38M79xMMNOLRLp/SzRDbNY/dqUmH72U/AzyXY+LK9kaX14cp6x6Q6wqbFZx9oUG83SeQ7LBLEjunm5I5h609OnqbT9UtqwZ1C2oCnvYOCENhbvG++6c50g2qa7J6vIFDADibsSeA3G4tbnOyOExXUU8mGoaLTKVVC9ZfrRk1vo19+nHXu47pFSxCMq4n2gvZ1U3FyDcrvNwd+si0cEF6EVCMfRK8HX5gfWfRdWmGBU7iCD7xafPvo9QNtCnYWGZLC9/wDMTjPoWdKRwl5xtLClWKsAGVhrzAPDxEzv0cjW4Pu1P5TptqYZsZjDSQ5Qo7T2uVVTbTvLFgL8jLtHoPSXU1a5PAkoLe4LYyvilodGaRXCUgeIJ8yT8jL+LcrTcjeFYjxAJEyNhVHpO2Gq65Rmpnmt9w+fnNtluLHcd86IeY4HYVbGs3VlVVfbqNc3Y62AG8y9i+gFSlTL9aj5QSRkKkgamxzHWdDsrBrhcQ1JHBWp2gh9tTY3PeLC3lJ+llVhhmCnLmspbkDpqeA5zjGGuuYdpzTvieFfoPXJw2Um+R2UeGh+stdKcMXwr5dStmtzym5HleS9H9mpQoKqNnvdi+nbJ3sLcOU0DOla6rpzm31beJbRoMx0Ate+/h/d5b6IYNji6KjeHDEjkupPw+M29mdDWxDVL1OrRHZNFzMxB13kWFrTT2DsQ4THBGYNemxVrWuO9eB0MzVxW3tqtkrNZj5diY0x5jTNrAZEgTCBbhCEh0ed+lZ7ZPwn5zyWpiMx4f33z2L0p4PNTVu5h9frPGFAvrNOKOGe/buehO1MLTa2IYqLcrj3yl0wriqxqUVc0fsuVsLXte/Lv3ROi1TCU2viVV15BrEactL+Gku9I+kmFamy0FILJ1Y0BKj2fbvqMpNgOJlv7KfDm6eyqTCkQzs7WLUiClxlLGzsALab7y/0ZwOXHJZWCB7C+tipUlb8wbyQ4nthK9RauVD1dOpQdCTuAVbAs1ltfXeZd2J6uzsLCkjPo2YMbaEeLWFuEi1uFqw9H9HQ/wACve9Q/wARm3tUersOJUeZA+sxvR3TI2fTvxLH+IzcxmpprzcH93t/0zK0rCoALAAAbgNAPCVHX1624KxJ/dGvPh5S5KlI3rMeSgeZ/wC2QhclHa6p1RNRVYCxFxexBuD7pemZtNOsq0qXC5d/wrw97ZR5yRy20OhmFp0WxL0r13zMSxJs1TNpbdcBt/MAzd2J0Qp4dxVL1ajgWXMRlS4Aayjj3mXtt4bPS1+yysfAMM3wvNGW8p62jxjfQmJ0gqrTKMb3Jy7uFxvO4C54zbmX0h2Z19EgKWKkMouAbjkTpeKTqVclfKswzqWOpG6lu0L2uCBcGxsdxINtxnJekCsv6IWDDMj02U/tA6292aU9r7P2gwXqutSpUapTVFUhgqhTnZmNiTc3NgNCZE3RXG1KlOjY9aiF2FWqGQEnsuBr2gOA0nf3Ihjr6e24bvSjGip0dDLYdmgrKL9lg6Bl13WM4foFsU4rEhbgBRmJuNNNLA7/AAnoHSno9+j7Eq0cxdgUd25sailiO6ePrWNL2Trx7uXwmG88w3xHDtelFdKTNTp1EbLcDKd+t944g67+E43GVWc3dix5kknzMpPiWMM7d8raZkirovRuf/Uaf4l/nX8p9DCfO3QBSNoUTw6xP5hPomda9J0x9iUgKuINtS4ufP63mxMjY5tiMQP2lPmXH0mvLIZ+ONq1E82I80f6y5V9k232NvLSUNqgdbhyf9TTxyn6XmiwuDAydgbKRA1W16jvUzMdWsHKhbnhYTUrUQ6lWAIO8EXBkGzn7LdzH42b+qW4GbsvDikz000UZSByuWHyUTQmfgl/xFbvyf1S/CFHZ1FUNUKLXqsT4kKSfOLjKC9ZTqEC6ki/EBtCPMiOw+lWqO9T5g/8SXE0syEeUCQxpjKFXMoJ38fEaH4gxxkoMhFhAtQhCQu4D0pbVCKtPebFvPQfKeONYt2tL90996W7HosjYip9gDNpfTcLec8z2ptZENqIo2tv6sXB/CdZ1pfxhxmu5YOAweFf9ZiDT8adRv5VMp4+hRRvVVg4vocrru49oCaW1dpVMNWNEdW7DKxdqYRe0oa1jfdcRh27XqjIKeHLHctNA7m2ptu4AyfeW9pVpdI6wfMzCobAAsLsADfsm11Nzvmx0VPWUqtD7To2Xva6uB7ylvfKNDaCOoDUqV+LDsn3j8pZwRpq4ZM2YG4sdAfGccvqKxHTrTBMvddiYRaWHpU13Ki/K5MkK3rDkqk+9jYfAGZPR3EOcNTzlr2G867vyliniWBve+i3PgL/AFMzR6iJjel5xzvTYMq4Ze3UPeB5Lf8AqMb+lhluLg8txlJMSwQ2NmYknz0+ktOeqsUmWzeUsMt6tR+WVB7hmPxYeUXZ9ZmU5uBsDxOgN/jJcGBlJH2mY/Gw+U61t5RtWY0kqpmUg8QQffvjMHUzIp42sfEEg/EGTGZ+yKlxV5CtUA+BPxJlhoQMIQMXEm+NpW3qDcdxRvyWG36XVZcUujUtH/apEjMp8N48I3DLfHVN+g17+yij3ambGIoB0ZDqGBB9+kIMqolamQbMjqR3FWH5GeYbA9GxxCvUaoKIzsopikrsMpsSWc6a30tO+2DiCcNl+1SLUj3FTlHwKyTo4vqAx/zGep32ZyR8LechLlx6JaXHE1/dTw4/okVT0RU/s4mp/upUT/KFnoMCZI876JdC6aYyoSxYYYplCjKrVDc5jxIAG69rsd89EtMLonRtTqNe5etUJPkBr7vjN2RAyNkULYjEt95k/qP1mvM/Zo9ZW/EvyM0JKGdtynelm4owceIvNBTfUeMhxqXpsDy+usbs1r0U/Co94Fj8oBg8KUzXIN2uLAiwsABvN90swhCVelhMtR3uTntpYWFr7rb9/GTGLEkqypE2xBHOmD5G35S2JQxB/wAXTHOnU+ay+BCFLZy2Dr91z8gZZMr4T26o/aB8x/xLDQGxIXhAtwhCQuZVpBgVYAg6EEXBHIic5jPR3gKmpo5T+y7DXuF7TpoQhwGN9HOExdQVXNUM7OGCsAOwcoA0/Zlih6NcJgz11FqodQwGZgR21KHgNe1Owq0buh5E/GGNwgqoUJIuQbi1wQQRv8IS8+wPo4wa0Vc9YxZmGrWFgzBTYDkBNLA9HsPSN0pJfmdT8bzSpKyYemlQFSpqA332DkBtOYIPvjkUHn5MPiRaYM9fKzTjtqvaVT2TyF/lHU9/fYfKRncfA/KPpePAfKcZj4SktprIKmg05n5ywe+V6mo8T9ZOuCO1rZ9W1Ko3It8FUCX8Ilqajkq/KZFGrehVGvtBeGhaw0m4om/F9sM9uwZS2QOw/wD9ta//AOjfS0vGUtmHWqOVVv4lVv6p0VXYQgZIx8I18bU7lt/IfrNgzntk1b4/FD7tvitL8p0MgYa0MmKqpewroHW32XXssR36g+6amz8J1VJKd75FVb7r2G+0ytrK4x2EYeyetU+NgR8M03RAIQhJGZsUj1yrbs1W3HddVYjzM05HTw6qWKqAWN2IGrG1rnmbSSBnbLHbrfjHymjKOzUINQkEXfS4tcAAXHd3y9AZVW6kcwR8JV2Q16Q7i4/iNvnLsqbNwzUwwbLq7EZb+ybWvfjpAtwhCARsWIZKsseo98eo+5QYn/c+nyE1hMXZfbxeKqcB1dMe4En5zZzQhUw49bV8U+TSwZBT/WP4J/XJTIDYsS8WSLcIQkLiEIQCBhCBBUogupP2QTby1kxW4sZn7QxfV1FO8EEEd14f+KhtFHnOVr1idStFZlVxSWY2txA8ORi5AJDUJG/jED3v5W4TFM8u8RKcPIBU7OgvodOe+wi9YeXjIaI7ILf8SsynS8+E6tKab2eohdvvG+Zj3Cy2A8JsCYGHxxq16SkAZM5JvvOWy2HPU+U3hPQxzExwzWiYnksz9nN62uOTKf4Av9M0Jn0xlxL/ALaKR4qbH+adENCEIQMPY9C2MxjHi1IDT/4wZuRMsWBk7Vpl8RhlANgalRjwAVQAL8yWHxmtEIiwCEIQCEIQC0IQgEIQgEIRLyUCMqvYEx8y+kWJNOgxX2iMq/iY5V+JEIRdHE9Sz/6lSo/uvlX+FR5zTEiweFFKklMbkVVHuFpIIQYVAc24hb+bQMj6y9Qjkq/zH85IYDIQvCBehCEhcQhCAQhCBi7cPrE8D85Wwq94m9WwyP7SqfEA/ORHZdE/5dP90flM18Plbe3St9RpmV1vu3jdIKDaG9vab4tcGax2LQ/00+P5x1DA09TkT2m1sDx8JX2J/K3uMcvY6Wv/AHvjR2SBcGw3zoRhk+6n7oh+jJ91fISP48/k93/HK16gpvnuRYhr8rHW865TM/F7Dp1Uyte2YMdd9iDlPcbTRAnXFjmil7eQmdtFctWjU5MUPg6ka91wJoyntakWotbeBmHiuo+U7qLghGUagZQw3MAfMXj4BCEIBCEIBCEIBCEIBCEIBCEICWiGLAmSgl5ibQPW4ulSsbU/XMbG2gK0xfj2mJ/2TaMjJhAvpGXjzI7whVBtiD30/kyywxjP0cZ+sub5ctr6Wve9uegj2gJCNvCBoQi2haQuSEW0LQEhFtC0BIRbQtCCGQ4emVBzWuWY6brFiR8LSe0LQEhFtC0BIRbQtCSRCI60LQIcJQ6tAl75RYeHD8pLFtC0BIRbTGHSvD9c9Elw1POX7BygIFJa43g5iBbeUf7pgbEJm0+kuEY5RXpE9kWzC92y5Rbmc6ad8VukOGzFFqI9Rc/q0OaoShYMoUfauji3HK3I2DRhM7CbfpOFzZqbMzoEe186HKy5lLITew0Y66bwRNKAkJSx+1VpOlPJUdnDNZADlRCivUNyLgGomi3Y5tAbGxsraq4hc6pUVSFZGYC1RGF0qIVJ0I1ytZhpdRcXC7CYQ6ZYe/a6xF61qQdguUsqO5GjEqbUz2WAbVTlsby5X6R4WmSHrU1Iy7za+Zcy5fv3H3b7wN5EDRvEmbW6S4YXy1FdgFsiEMzlyoQJwYkug32GYXsNYUukNFs9i2VKIrFyLLkJqKRqbhlNNrggW87ENKIZn0ekNBiwLhcqhjmK2KmmtQsCCQQFdbndqOYlmjjqdSmatM51sT2QSdN4ygXzabrXkoSkyNpXwW1EqU3crUTqyy1EbLmUqLkZkZkbQj2WNjcGxBAi6P7ap46l1tNXUXAs5p5tQGBsjtbQ8bHug0tkxsgTbFErc5lvXOHAYqCXDFdO1axsSNb24X0jX27gxmJrU+ycp7WoOvDiOy2o07J5GDSzeNMrnb2D7RFamchytlbN2gxQqAu8hlIIG62snw2Ow9VylOojMAGsrX0NtQRoR2hu3XHODQvElz9EXv8AOEGk0IQkJEIQgEIQgEIQgEIQgEIQgEIQgEIQgEIQgEwsf0Ro1s2ZqozNUY2KWu/Vk9llIZfVL2WBBuQQQbQhAqUfR9hUAyGsCrBlbMpKlaeRLArlIGjag3I1uLqZV6F0gjBauJDM71OsDp1gdhWBYMV0/XuRpwHKEICnoZRZqLu9ZmoZOruKKgCm+dAFSmqoBqvYC5hbNfKpXYxOyqNV0epSpO9OxR2RGZCDcFWIuuoB05QhAix+yhVqU6meqjIGW6FRmRyjOjZlNgTTTVbMLaEXMNkbJGHTIr1WUBVRXK2pooslNcqi4A0u12Ol2NhCECmei9NqpqvUrs1za7JZR1damF0UEgCs9i123a20lfA9B8PRrpXU1S9P2blDfshbMcuZgOFzpoBZQqhIQH1+hOFepUd1DdayOylKJBKulQgsUzsrFFurMRpoBYSXCdFqdK4pvVVTQNAKOqsq53cMvY0YdYwA9m1uybQhAj/8mUMrKTVOemtKoSUvUprS6oK4C2I0DbtGvawZgb+D2OtLDdRTZkGVhnRaVNwWvdwKaKga5vcLvG6EIEeC2J1dOnTFavlpuWH6lcylGXq2FOmoKXbNoA2YA3k2y9lijnOepUaowLO5XMbKFUdhVGigDdfmTFhAqHo6uUr1texxP6R/k3zZw/V/q/1eYA/e/alXE9C6NRBTd6rIj5qSsKDpT0cFVR6ZVgQ7C7hm136CEID8V0PouoUNVWxrEW6ogddiBiH7Loy6OBa40sD7QDCzsvo3Rw9Z6yXLOLEstMtrYsety9a2YgEhmI0FgLQhA14QhA//2Q=="/>
          <p:cNvSpPr>
            <a:spLocks noChangeAspect="1" noChangeArrowheads="1"/>
          </p:cNvSpPr>
          <p:nvPr/>
        </p:nvSpPr>
        <p:spPr bwMode="auto">
          <a:xfrm>
            <a:off x="9205913" y="122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222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5" y="923925"/>
            <a:ext cx="7486650" cy="5010150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 smtClean="0"/>
              <a:t>Capacitors in parallel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685800"/>
            <a:ext cx="8820150" cy="4926013"/>
          </a:xfrm>
        </p:spPr>
        <p:txBody>
          <a:bodyPr/>
          <a:lstStyle/>
          <a:p>
            <a:pPr marL="457200" lvl="1" indent="-342900">
              <a:lnSpc>
                <a:spcPct val="90000"/>
              </a:lnSpc>
              <a:buFontTx/>
              <a:buChar char="•"/>
            </a:pPr>
            <a:r>
              <a:rPr lang="en-US" sz="2600" smtClean="0"/>
              <a:t>Capacitors are connected in </a:t>
            </a:r>
            <a:r>
              <a:rPr lang="en-US" sz="2600" i="1" smtClean="0"/>
              <a:t>parallel</a:t>
            </a:r>
            <a:r>
              <a:rPr lang="en-US" sz="2600" smtClean="0"/>
              <a:t> between </a:t>
            </a:r>
            <a:r>
              <a:rPr lang="en-US" sz="2600" i="1" smtClean="0"/>
              <a:t>a</a:t>
            </a:r>
            <a:r>
              <a:rPr lang="en-US" sz="2600" smtClean="0"/>
              <a:t> and </a:t>
            </a:r>
            <a:r>
              <a:rPr lang="en-US" sz="2600" i="1" smtClean="0"/>
              <a:t>b</a:t>
            </a:r>
            <a:r>
              <a:rPr lang="en-US" sz="2600" smtClean="0"/>
              <a:t> if potential difference </a:t>
            </a:r>
            <a:r>
              <a:rPr lang="en-US" sz="2600" i="1" smtClean="0"/>
              <a:t>V</a:t>
            </a:r>
            <a:r>
              <a:rPr lang="en-US" sz="2600" i="1" baseline="-25000" smtClean="0"/>
              <a:t>ab</a:t>
            </a:r>
            <a:r>
              <a:rPr lang="en-US" sz="2600" smtClean="0"/>
              <a:t> is the same for all the capacitors. </a:t>
            </a:r>
          </a:p>
          <a:p>
            <a:pPr marL="457200" lvl="1" indent="-342900">
              <a:lnSpc>
                <a:spcPct val="90000"/>
              </a:lnSpc>
              <a:buFontTx/>
              <a:buChar char="•"/>
            </a:pPr>
            <a:r>
              <a:rPr lang="en-US" sz="2600" smtClean="0"/>
              <a:t>The </a:t>
            </a:r>
            <a:r>
              <a:rPr lang="en-US" sz="2600" i="1" smtClean="0"/>
              <a:t>equivalent capacitance </a:t>
            </a:r>
            <a:r>
              <a:rPr lang="en-US" sz="2600" smtClean="0"/>
              <a:t>of a parallel combination is the </a:t>
            </a:r>
            <a:r>
              <a:rPr lang="en-US" sz="2600" i="1" smtClean="0"/>
              <a:t>sum</a:t>
            </a:r>
            <a:r>
              <a:rPr lang="en-US" sz="2600" smtClean="0"/>
              <a:t> of the individual capacitances: </a:t>
            </a:r>
            <a:r>
              <a:rPr lang="en-US" sz="2600" i="1" smtClean="0"/>
              <a:t>C</a:t>
            </a:r>
            <a:r>
              <a:rPr lang="en-US" sz="2600" baseline="-25000" smtClean="0"/>
              <a:t>eq</a:t>
            </a:r>
            <a:r>
              <a:rPr lang="en-US" sz="2600" smtClean="0"/>
              <a:t> = </a:t>
            </a:r>
            <a:r>
              <a:rPr lang="en-US" sz="2600" i="1" smtClean="0"/>
              <a:t>C</a:t>
            </a:r>
            <a:r>
              <a:rPr lang="en-US" sz="2600" baseline="-25000" smtClean="0"/>
              <a:t>1</a:t>
            </a:r>
            <a:r>
              <a:rPr lang="en-US" sz="2600" smtClean="0"/>
              <a:t> + </a:t>
            </a:r>
            <a:r>
              <a:rPr lang="en-US" sz="2600" i="1" smtClean="0"/>
              <a:t>C</a:t>
            </a:r>
            <a:r>
              <a:rPr lang="en-US" sz="2600" baseline="-25000" smtClean="0"/>
              <a:t>2</a:t>
            </a:r>
            <a:r>
              <a:rPr lang="en-US" sz="2600" smtClean="0"/>
              <a:t> + </a:t>
            </a:r>
            <a:r>
              <a:rPr lang="en-US" sz="2600" i="1" smtClean="0"/>
              <a:t>C</a:t>
            </a:r>
            <a:r>
              <a:rPr lang="en-US" sz="2600" baseline="-25000" smtClean="0"/>
              <a:t>3</a:t>
            </a:r>
            <a:r>
              <a:rPr lang="en-US" sz="2600" smtClean="0"/>
              <a:t> + … .</a:t>
            </a:r>
          </a:p>
          <a:p>
            <a:pPr marL="457200" lvl="1" indent="-342900">
              <a:lnSpc>
                <a:spcPct val="90000"/>
              </a:lnSpc>
              <a:buFontTx/>
              <a:buChar char="•"/>
            </a:pPr>
            <a:r>
              <a:rPr lang="en-US" sz="2600" smtClean="0"/>
              <a:t>Note!</a:t>
            </a:r>
          </a:p>
          <a:p>
            <a:pPr marL="1196975" lvl="2" indent="-342900">
              <a:lnSpc>
                <a:spcPct val="90000"/>
              </a:lnSpc>
              <a:buFontTx/>
              <a:buChar char="•"/>
            </a:pPr>
            <a:r>
              <a:rPr lang="en-US" sz="2400" b="1" smtClean="0">
                <a:solidFill>
                  <a:srgbClr val="C00000"/>
                </a:solidFill>
              </a:rPr>
              <a:t>C</a:t>
            </a:r>
            <a:r>
              <a:rPr lang="en-US" sz="2400" b="1" baseline="-25000" smtClean="0">
                <a:solidFill>
                  <a:srgbClr val="C00000"/>
                </a:solidFill>
              </a:rPr>
              <a:t>eq</a:t>
            </a:r>
            <a:r>
              <a:rPr lang="en-US" sz="2400" b="1" smtClean="0">
                <a:solidFill>
                  <a:srgbClr val="C00000"/>
                </a:solidFill>
              </a:rPr>
              <a:t> is always MORE than largest capacitor in parallel!</a:t>
            </a:r>
          </a:p>
          <a:p>
            <a:pPr marL="1771650" lvl="3">
              <a:lnSpc>
                <a:spcPct val="90000"/>
              </a:lnSpc>
              <a:buFontTx/>
              <a:buChar char="•"/>
            </a:pPr>
            <a:r>
              <a:rPr lang="en-US" sz="2200" smtClean="0"/>
              <a:t>Say C1 = 10 mF, C2 = 20 mF, C3 = 30 mF</a:t>
            </a:r>
          </a:p>
          <a:p>
            <a:pPr marL="1196975" lvl="2" indent="-342900">
              <a:lnSpc>
                <a:spcPct val="90000"/>
              </a:lnSpc>
              <a:buFontTx/>
              <a:buChar char="•"/>
            </a:pPr>
            <a:r>
              <a:rPr lang="en-US" sz="2400" smtClean="0"/>
              <a:t>C</a:t>
            </a:r>
            <a:r>
              <a:rPr lang="en-US" sz="2400" baseline="-25000" smtClean="0"/>
              <a:t>eq</a:t>
            </a:r>
            <a:r>
              <a:rPr lang="en-US" sz="2400" smtClean="0"/>
              <a:t> = 10 + 20 + 30 = 60 mF</a:t>
            </a:r>
            <a:r>
              <a:rPr lang="en-US" sz="2000" smtClean="0"/>
              <a:t> &gt; C3</a:t>
            </a:r>
            <a:br>
              <a:rPr lang="en-US" sz="2000" smtClean="0"/>
            </a:br>
            <a:endParaRPr lang="en-US" sz="2000" smtClean="0"/>
          </a:p>
          <a:p>
            <a:pPr marL="457200" lvl="1" indent="-342900">
              <a:lnSpc>
                <a:spcPct val="90000"/>
              </a:lnSpc>
              <a:buFontTx/>
              <a:buChar char="•"/>
            </a:pPr>
            <a:r>
              <a:rPr lang="en-US" sz="2600" smtClean="0"/>
              <a:t>WHY??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 smtClean="0"/>
              <a:t>Calculations of capacitance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685800"/>
            <a:ext cx="8839200" cy="99695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smtClean="0"/>
              <a:t>Example 24.6, a capacitor network: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smtClean="0"/>
              <a:t>Find C eq?</a:t>
            </a:r>
          </a:p>
        </p:txBody>
      </p:sp>
      <p:pic>
        <p:nvPicPr>
          <p:cNvPr id="40964" name="Picture 4" descr="24_Figure10-I"/>
          <p:cNvPicPr>
            <a:picLocks noChangeAspect="1" noChangeArrowheads="1"/>
          </p:cNvPicPr>
          <p:nvPr/>
        </p:nvPicPr>
        <p:blipFill>
          <a:blip r:embed="rId3"/>
          <a:srcRect b="8733"/>
          <a:stretch>
            <a:fillRect/>
          </a:stretch>
        </p:blipFill>
        <p:spPr bwMode="auto">
          <a:xfrm>
            <a:off x="304800" y="3319463"/>
            <a:ext cx="85471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 smtClean="0"/>
              <a:t>Energy stored in a capacitor</a:t>
            </a:r>
            <a:endParaRPr lang="en-US" sz="260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86800" cy="5491163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 sz="2400" smtClean="0"/>
              <a:t>The potential energy stored in a capacitor is </a:t>
            </a:r>
          </a:p>
          <a:p>
            <a:pPr lvl="4">
              <a:buFontTx/>
              <a:buChar char="•"/>
            </a:pPr>
            <a:r>
              <a:rPr lang="en-US" sz="2800" i="1" smtClean="0">
                <a:solidFill>
                  <a:srgbClr val="FF0000"/>
                </a:solidFill>
              </a:rPr>
              <a:t>U = Q</a:t>
            </a:r>
            <a:r>
              <a:rPr lang="en-US" sz="2800" baseline="30000" smtClean="0">
                <a:solidFill>
                  <a:srgbClr val="FF0000"/>
                </a:solidFill>
              </a:rPr>
              <a:t>2</a:t>
            </a:r>
            <a:r>
              <a:rPr lang="en-US" sz="2800" smtClean="0">
                <a:solidFill>
                  <a:srgbClr val="FF0000"/>
                </a:solidFill>
              </a:rPr>
              <a:t>/2</a:t>
            </a:r>
            <a:r>
              <a:rPr lang="en-US" sz="2800" i="1" smtClean="0">
                <a:solidFill>
                  <a:srgbClr val="FF0000"/>
                </a:solidFill>
              </a:rPr>
              <a:t>C</a:t>
            </a:r>
            <a:r>
              <a:rPr lang="en-US" sz="2800" smtClean="0">
                <a:solidFill>
                  <a:srgbClr val="FF0000"/>
                </a:solidFill>
              </a:rPr>
              <a:t> 	(in JOULES)</a:t>
            </a:r>
          </a:p>
          <a:p>
            <a:pPr lvl="1">
              <a:buFontTx/>
              <a:buChar char="•"/>
            </a:pPr>
            <a:r>
              <a:rPr lang="en-US" sz="2400" i="1" smtClean="0"/>
              <a:t>U increases with more stored charge;</a:t>
            </a:r>
          </a:p>
          <a:p>
            <a:pPr lvl="1">
              <a:buFontTx/>
              <a:buChar char="•"/>
            </a:pPr>
            <a:r>
              <a:rPr lang="en-US" sz="2400" i="1" smtClean="0"/>
              <a:t>U is less for fixed charge on a larger capacitor</a:t>
            </a:r>
            <a:br>
              <a:rPr lang="en-US" sz="2400" i="1" smtClean="0"/>
            </a:br>
            <a:endParaRPr lang="en-US" sz="2400" i="1" smtClean="0"/>
          </a:p>
          <a:p>
            <a:pPr lvl="1">
              <a:buFontTx/>
              <a:buChar char="•"/>
            </a:pPr>
            <a:r>
              <a:rPr lang="en-US" sz="2400" i="1" smtClean="0"/>
              <a:t>U = Q</a:t>
            </a:r>
            <a:r>
              <a:rPr lang="en-US" sz="2400" baseline="30000" smtClean="0"/>
              <a:t>2</a:t>
            </a:r>
            <a:r>
              <a:rPr lang="en-US" sz="2400" smtClean="0"/>
              <a:t>/2</a:t>
            </a:r>
            <a:r>
              <a:rPr lang="en-US" sz="2400" i="1" smtClean="0"/>
              <a:t>C</a:t>
            </a:r>
            <a:r>
              <a:rPr lang="en-US" sz="2400" smtClean="0"/>
              <a:t>   but C = Q/V…. so</a:t>
            </a:r>
          </a:p>
          <a:p>
            <a:pPr lvl="4">
              <a:buFontTx/>
              <a:buChar char="•"/>
            </a:pPr>
            <a:r>
              <a:rPr lang="en-US" sz="2800" i="1" smtClean="0">
                <a:solidFill>
                  <a:srgbClr val="FF0000"/>
                </a:solidFill>
              </a:rPr>
              <a:t>U = </a:t>
            </a:r>
            <a:r>
              <a:rPr lang="en-US" sz="2800" smtClean="0">
                <a:solidFill>
                  <a:srgbClr val="FF0000"/>
                </a:solidFill>
              </a:rPr>
              <a:t>1/2 </a:t>
            </a:r>
            <a:r>
              <a:rPr lang="en-US" sz="2800" i="1" smtClean="0">
                <a:solidFill>
                  <a:srgbClr val="FF0000"/>
                </a:solidFill>
              </a:rPr>
              <a:t>QV</a:t>
            </a:r>
            <a:r>
              <a:rPr lang="en-US" sz="2800" smtClean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•"/>
            </a:pPr>
            <a:r>
              <a:rPr lang="en-US" sz="2400" i="1" smtClean="0"/>
              <a:t>U = Q</a:t>
            </a:r>
            <a:r>
              <a:rPr lang="en-US" sz="2400" baseline="30000" smtClean="0"/>
              <a:t>2</a:t>
            </a:r>
            <a:r>
              <a:rPr lang="en-US" sz="2400" smtClean="0"/>
              <a:t>/2</a:t>
            </a:r>
            <a:r>
              <a:rPr lang="en-US" sz="2400" i="1" smtClean="0"/>
              <a:t>C</a:t>
            </a:r>
            <a:r>
              <a:rPr lang="en-US" sz="2400" smtClean="0"/>
              <a:t>  and  Q = CV … so</a:t>
            </a:r>
          </a:p>
          <a:p>
            <a:pPr lvl="4">
              <a:buFontTx/>
              <a:buChar char="•"/>
            </a:pPr>
            <a:r>
              <a:rPr lang="en-US" sz="2800" smtClean="0">
                <a:solidFill>
                  <a:srgbClr val="FF0000"/>
                </a:solidFill>
              </a:rPr>
              <a:t>U = 1/2 </a:t>
            </a:r>
            <a:r>
              <a:rPr lang="en-US" sz="2800" i="1" smtClean="0">
                <a:solidFill>
                  <a:srgbClr val="FF0000"/>
                </a:solidFill>
              </a:rPr>
              <a:t>CV</a:t>
            </a:r>
            <a:r>
              <a:rPr lang="en-US" sz="2800" baseline="30000" smtClean="0">
                <a:solidFill>
                  <a:srgbClr val="FF0000"/>
                </a:solidFill>
              </a:rPr>
              <a:t>2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 smtClean="0"/>
              <a:t>Energy stored in a capacitor</a:t>
            </a:r>
            <a:endParaRPr lang="en-US" sz="260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86800" cy="3070225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 sz="2400" smtClean="0"/>
              <a:t>The potential energy stored in a capacitor is </a:t>
            </a:r>
          </a:p>
          <a:p>
            <a:pPr lvl="1" algn="ctr">
              <a:buFontTx/>
              <a:buNone/>
            </a:pPr>
            <a:r>
              <a:rPr lang="en-US" sz="2400" i="1" smtClean="0"/>
              <a:t>U = Q</a:t>
            </a:r>
            <a:r>
              <a:rPr lang="en-US" sz="2400" baseline="30000" smtClean="0"/>
              <a:t>2</a:t>
            </a:r>
            <a:r>
              <a:rPr lang="en-US" sz="2400" smtClean="0"/>
              <a:t>/2</a:t>
            </a:r>
            <a:r>
              <a:rPr lang="en-US" sz="2400" i="1" smtClean="0"/>
              <a:t>C</a:t>
            </a:r>
            <a:r>
              <a:rPr lang="en-US" sz="2400" smtClean="0"/>
              <a:t> = 1/2 </a:t>
            </a:r>
            <a:r>
              <a:rPr lang="en-US" sz="2400" i="1" smtClean="0"/>
              <a:t>CV</a:t>
            </a:r>
            <a:r>
              <a:rPr lang="en-US" sz="2400" baseline="30000" smtClean="0"/>
              <a:t>2</a:t>
            </a:r>
            <a:r>
              <a:rPr lang="en-US" sz="2400" smtClean="0"/>
              <a:t> = 1/2 </a:t>
            </a:r>
            <a:r>
              <a:rPr lang="en-US" sz="2400" i="1" smtClean="0"/>
              <a:t>QV</a:t>
            </a:r>
            <a:r>
              <a:rPr lang="en-US" sz="2400" smtClean="0"/>
              <a:t>.</a:t>
            </a:r>
          </a:p>
          <a:p>
            <a:pPr lvl="1">
              <a:buFontTx/>
              <a:buChar char="•"/>
            </a:pPr>
            <a:r>
              <a:rPr lang="en-US" sz="2400" smtClean="0"/>
              <a:t>The capacitor energy is stored in the </a:t>
            </a:r>
            <a:r>
              <a:rPr lang="en-US" sz="2400" i="1" smtClean="0"/>
              <a:t>electric field</a:t>
            </a:r>
            <a:r>
              <a:rPr lang="en-US" sz="2400" smtClean="0"/>
              <a:t> between the plates. The </a:t>
            </a:r>
            <a:r>
              <a:rPr lang="en-US" sz="2400" i="1" smtClean="0"/>
              <a:t>energy density</a:t>
            </a:r>
            <a:r>
              <a:rPr lang="en-US" sz="2400" smtClean="0"/>
              <a:t> is </a:t>
            </a:r>
            <a:r>
              <a:rPr lang="en-US" sz="2400" i="1" smtClean="0"/>
              <a:t>u </a:t>
            </a:r>
            <a:r>
              <a:rPr lang="en-US" sz="2400" smtClean="0"/>
              <a:t>= 1/2 </a:t>
            </a:r>
            <a:r>
              <a:rPr lang="en-US" sz="2200" smtClean="0">
                <a:sym typeface="Symbol" pitchFamily="18" charset="2"/>
              </a:rPr>
              <a:t></a:t>
            </a:r>
            <a:r>
              <a:rPr lang="en-US" sz="2200" baseline="-25000" smtClean="0">
                <a:sym typeface="Symbol" pitchFamily="18" charset="2"/>
              </a:rPr>
              <a:t>0</a:t>
            </a:r>
            <a:r>
              <a:rPr lang="en-US" sz="2400" i="1" smtClean="0"/>
              <a:t>E</a:t>
            </a:r>
            <a:r>
              <a:rPr lang="en-US" sz="2400" baseline="30000" smtClean="0"/>
              <a:t>2</a:t>
            </a:r>
            <a:r>
              <a:rPr lang="en-US" sz="2400" smtClean="0"/>
              <a:t>.</a:t>
            </a:r>
          </a:p>
          <a:p>
            <a:pPr lvl="1">
              <a:buFontTx/>
              <a:buChar char="•"/>
            </a:pPr>
            <a:r>
              <a:rPr lang="en-US" sz="2400" smtClean="0">
                <a:hlinkClick r:id="rId3"/>
              </a:rPr>
              <a:t>The Z machine </a:t>
            </a:r>
            <a:r>
              <a:rPr lang="en-US" sz="2400" smtClean="0"/>
              <a:t>shown below can produce up to 2.9 </a:t>
            </a:r>
            <a:r>
              <a:rPr lang="en-US" sz="2400" smtClean="0">
                <a:sym typeface="Symbol" pitchFamily="18" charset="2"/>
              </a:rPr>
              <a:t></a:t>
            </a:r>
            <a:r>
              <a:rPr lang="en-US" sz="2400" smtClean="0"/>
              <a:t> 10</a:t>
            </a:r>
            <a:r>
              <a:rPr lang="en-US" sz="2400" baseline="30000" smtClean="0"/>
              <a:t>14</a:t>
            </a:r>
            <a:r>
              <a:rPr lang="en-US" sz="2400" smtClean="0"/>
              <a:t> W using capacitors in parallel! </a:t>
            </a:r>
            <a:endParaRPr lang="en-US" sz="2800" smtClean="0"/>
          </a:p>
        </p:txBody>
      </p:sp>
      <p:pic>
        <p:nvPicPr>
          <p:cNvPr id="60420" name="Picture 4" descr="24_Figure11-P"/>
          <p:cNvPicPr>
            <a:picLocks noChangeAspect="1" noChangeArrowheads="1"/>
          </p:cNvPicPr>
          <p:nvPr/>
        </p:nvPicPr>
        <p:blipFill>
          <a:blip r:embed="rId4"/>
          <a:srcRect b="3900"/>
          <a:stretch>
            <a:fillRect/>
          </a:stretch>
        </p:blipFill>
        <p:spPr bwMode="auto">
          <a:xfrm>
            <a:off x="4724400" y="3529013"/>
            <a:ext cx="4419600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 smtClean="0"/>
              <a:t>Capacitors and capacitance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5527675"/>
          </a:xfrm>
        </p:spPr>
        <p:txBody>
          <a:bodyPr/>
          <a:lstStyle/>
          <a:p>
            <a:pPr lvl="1">
              <a:lnSpc>
                <a:spcPct val="90000"/>
              </a:lnSpc>
              <a:buFont typeface="Times" pitchFamily="-48" charset="0"/>
              <a:buChar char="•"/>
              <a:defRPr/>
            </a:pPr>
            <a:r>
              <a:rPr lang="en-US" i="1" dirty="0" smtClean="0"/>
              <a:t>C = Q/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ab</a:t>
            </a:r>
            <a:r>
              <a:rPr lang="en-US" dirty="0"/>
              <a:t> </a:t>
            </a:r>
            <a:r>
              <a:rPr lang="en-US" dirty="0" smtClean="0"/>
              <a:t>	so	</a:t>
            </a:r>
            <a:r>
              <a:rPr lang="en-US" i="1" dirty="0"/>
              <a:t> </a:t>
            </a:r>
            <a:r>
              <a:rPr lang="en-US" i="1" dirty="0" smtClean="0"/>
              <a:t>Q </a:t>
            </a:r>
            <a:r>
              <a:rPr lang="en-US" i="1" dirty="0"/>
              <a:t>= </a:t>
            </a:r>
            <a:r>
              <a:rPr lang="en-US" i="1" dirty="0" err="1"/>
              <a:t>C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ab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lvl="1">
              <a:lnSpc>
                <a:spcPct val="90000"/>
              </a:lnSpc>
              <a:buFont typeface="Times" pitchFamily="-48" charset="0"/>
              <a:buChar char="•"/>
              <a:defRPr/>
            </a:pPr>
            <a:r>
              <a:rPr lang="en-US" dirty="0" smtClean="0"/>
              <a:t>Q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increases</a:t>
            </a:r>
            <a:r>
              <a:rPr lang="en-US" dirty="0" smtClean="0"/>
              <a:t> as C is made larger, for a given pressure</a:t>
            </a:r>
          </a:p>
          <a:p>
            <a:pPr lvl="2">
              <a:lnSpc>
                <a:spcPct val="90000"/>
              </a:lnSpc>
              <a:buFont typeface="Times New Roman" pitchFamily="-48" charset="0"/>
              <a:buChar char="–"/>
              <a:defRPr/>
            </a:pPr>
            <a:r>
              <a:rPr lang="en-US" dirty="0" smtClean="0"/>
              <a:t>more capacity means more charge stored!</a:t>
            </a:r>
            <a:br>
              <a:rPr lang="en-US" dirty="0" smtClean="0"/>
            </a:br>
            <a:endParaRPr lang="en-US" dirty="0" smtClean="0"/>
          </a:p>
          <a:p>
            <a:pPr lvl="1">
              <a:lnSpc>
                <a:spcPct val="90000"/>
              </a:lnSpc>
              <a:buFont typeface="Times" pitchFamily="-48" charset="0"/>
              <a:buChar char="•"/>
              <a:defRPr/>
            </a:pPr>
            <a:r>
              <a:rPr lang="en-US" dirty="0"/>
              <a:t>Q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increases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as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ab</a:t>
            </a:r>
            <a:r>
              <a:rPr lang="en-US" dirty="0" smtClean="0"/>
              <a:t> increases</a:t>
            </a:r>
          </a:p>
          <a:p>
            <a:pPr lvl="2">
              <a:lnSpc>
                <a:spcPct val="90000"/>
              </a:lnSpc>
              <a:buFont typeface="Times New Roman" pitchFamily="-48" charset="0"/>
              <a:buChar char="–"/>
              <a:defRPr/>
            </a:pPr>
            <a:r>
              <a:rPr lang="en-US" dirty="0" smtClean="0"/>
              <a:t>For any particular capacitor, more pressure </a:t>
            </a:r>
            <a:r>
              <a:rPr lang="en-US" dirty="0" err="1" smtClean="0"/>
              <a:t>Vab</a:t>
            </a:r>
            <a:r>
              <a:rPr lang="en-US" dirty="0" smtClean="0"/>
              <a:t> allows it to hold more charge!</a:t>
            </a:r>
            <a:br>
              <a:rPr lang="en-US" dirty="0" smtClean="0"/>
            </a:br>
            <a:endParaRPr lang="en-US" dirty="0" smtClean="0"/>
          </a:p>
          <a:p>
            <a:pPr lvl="1">
              <a:lnSpc>
                <a:spcPct val="90000"/>
              </a:lnSpc>
              <a:buFont typeface="Times" pitchFamily="-48" charset="0"/>
              <a:buChar char="•"/>
              <a:defRPr/>
            </a:pPr>
            <a:r>
              <a:rPr lang="en-US" i="1" dirty="0" smtClean="0"/>
              <a:t>But no voltage applied means no charge stored…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 smtClean="0"/>
              <a:t>Capacitors and capacitance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47371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mtClean="0"/>
              <a:t>The definition of capacitance is </a:t>
            </a:r>
            <a:r>
              <a:rPr lang="en-US" i="1" smtClean="0"/>
              <a:t>C = Q/V</a:t>
            </a:r>
            <a:r>
              <a:rPr lang="en-US" i="1" baseline="-25000" smtClean="0"/>
              <a:t>ab</a:t>
            </a:r>
            <a:r>
              <a:rPr lang="en-US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Units of Capacitance: [</a:t>
            </a:r>
            <a:r>
              <a:rPr lang="en-US" smtClean="0">
                <a:solidFill>
                  <a:schemeClr val="tx2"/>
                </a:solidFill>
              </a:rPr>
              <a:t>Coulombs/Volt</a:t>
            </a:r>
            <a:r>
              <a:rPr lang="en-US" smtClean="0"/>
              <a:t>] = </a:t>
            </a:r>
            <a:r>
              <a:rPr lang="en-US" smtClean="0">
                <a:solidFill>
                  <a:srgbClr val="FF0000"/>
                </a:solidFill>
              </a:rPr>
              <a:t>FARADs</a:t>
            </a:r>
          </a:p>
          <a:p>
            <a:pPr lvl="2">
              <a:lnSpc>
                <a:spcPct val="90000"/>
              </a:lnSpc>
            </a:pPr>
            <a:r>
              <a:rPr lang="en-US" i="1" smtClean="0">
                <a:solidFill>
                  <a:schemeClr val="tx2"/>
                </a:solidFill>
              </a:rPr>
              <a:t>How much charge can you store per joule of work to keep them there?</a:t>
            </a:r>
            <a:br>
              <a:rPr lang="en-US" i="1" smtClean="0">
                <a:solidFill>
                  <a:schemeClr val="tx2"/>
                </a:solidFill>
              </a:rPr>
            </a:br>
            <a:endParaRPr lang="en-US" i="1" smtClean="0">
              <a:solidFill>
                <a:schemeClr val="tx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mtClean="0"/>
              <a:t>But [</a:t>
            </a:r>
            <a:r>
              <a:rPr lang="en-US" smtClean="0">
                <a:solidFill>
                  <a:schemeClr val="tx2"/>
                </a:solidFill>
              </a:rPr>
              <a:t>Volt</a:t>
            </a:r>
            <a:r>
              <a:rPr lang="en-US" smtClean="0"/>
              <a:t>] = [</a:t>
            </a:r>
            <a:r>
              <a:rPr lang="en-US" smtClean="0">
                <a:solidFill>
                  <a:schemeClr val="tx2"/>
                </a:solidFill>
              </a:rPr>
              <a:t>Joules/Coulomb</a:t>
            </a:r>
            <a:r>
              <a:rPr lang="en-US" smtClean="0"/>
              <a:t>]</a:t>
            </a:r>
            <a:br>
              <a:rPr lang="en-US" smtClean="0"/>
            </a:br>
            <a:endParaRPr lang="en-US" smtClean="0"/>
          </a:p>
          <a:p>
            <a:pPr lvl="2">
              <a:lnSpc>
                <a:spcPct val="90000"/>
              </a:lnSpc>
            </a:pPr>
            <a:r>
              <a:rPr lang="en-US" smtClean="0"/>
              <a:t>Farads = Coulombs</a:t>
            </a:r>
            <a:r>
              <a:rPr lang="en-US" baseline="30000" smtClean="0"/>
              <a:t>2</a:t>
            </a:r>
            <a:r>
              <a:rPr lang="en-US" smtClean="0"/>
              <a:t>/Joule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76200"/>
            <a:ext cx="8534400" cy="503238"/>
          </a:xfrm>
        </p:spPr>
        <p:txBody>
          <a:bodyPr/>
          <a:lstStyle/>
          <a:p>
            <a:r>
              <a:rPr lang="en-US" smtClean="0"/>
              <a:t>Evolution in Capacitors</a:t>
            </a:r>
          </a:p>
        </p:txBody>
      </p:sp>
      <p:sp>
        <p:nvSpPr>
          <p:cNvPr id="18435" name="AutoShape 2" descr="data:image/jpeg;base64,/9j/4AAQSkZJRgABAQAAAQABAAD/2wCEAAkGBhQSEBUUEhQUFBUVGBcWFxcXFBUUFRQVFxcXFRUXGBcXHSYeFxwkGRcVHy8gIycpLCwsFx4xNTAqNSYrLCkBCQoKDgwOGg8PFywkHBwpLCwsLCwpLCksLCwsLCwpLCwsLCwsLCksLCwpLCksKSkpKSwsKSkpLCkpKSksLCwpLP/AABEIAKgBLAMBIgACEQEDEQH/xAAbAAABBQEBAAAAAAAAAAAAAAAGAAECBAUHA//EAEMQAAEDAQUFBQUFBgUEAwAAAAEAAhEDBAUSITEGQVFhcSIygZGxEyOhwdEHFDNy8EJSU2KS4RVDgpOiJLLC8RZEVP/EABoBAAIDAQEAAAAAAAAAAAAAAAABAgMEBQb/xAAqEQACAgIBBAAFBAMAAAAAAAAAAQIRAwQhEjEzQRMjMlFxBRQikUKh8P/aAAwDAQACEQMRAD8A5MknTIAeEinThqAIqYCnSoFx7IJ6An0WzcdyPNen7SkfZkw7GIEEETx55cEWFWYcJ0RXrssW13NpmmGDDGOtTYc2g6OdO/ovKlsu4OaXvs5aCC4C00pInMCHToo9UfuS6JfYwNUoRPf+yIpPaKD/AGgc3F23U6ZgnswC790tnM5ysWpc9Yf5bj+WHf8AbKdoTi0UklJ7CDmCDzyKaFIiMEk4CSAIOTp3pgEAOlCQUgEAMklCUIASUJQlCAEEycp0ARTBSTIAZMFMhMkAyUpJ4QAyaE6SAGTEJ0kARIUSFMpiEAeZTQpJoQB7JwE+FPKBjALWu67XOpl7Wh5GgPrG9ZQRdsf+Gep5x4JS7Dj3Mav94GThUaOAaWt/4iES7APsbK02qXGHYezInce0JB6Ldsx/QJH9viiK7KQJbiZPjTPnJUKLEzkm0r2utLizFBjvESeGmmUK3sjYKFa0MbaHhjS4TlAI35jRd/u+6qLh2qDD1p0irNe57O0T93pf7dMesJpOhWkcD+0Giz7wG0nmo1ktbAcQBiJ1Opk/BDtnuis49inUPMNI+K71erWNnDTDemH/AMJQ3bqzjuJA5Hr+0ApRjfBFyo5ybrq+zPtsxGUmXDfkeiHA5H+0TT7N0jcfTTJc4sqm4dJBS6i0ykToJXv9yOri1vUrX2bsbajXA8ciOi1LRsYXZgg88wVrhqylBSXNmaWxFS6WDdluwVHhjXFznEAANMknhKavYKbDDnnybu6uBCM9lLofZawL2F7MTSYDHRESRMmY4KhtHs1WtFUupUXBsujJswTvDAAoPBlT+gsWXG19Rg3fdTK1VtNlSC8gAuAwid5wknyBRTtl9nn3Oz0q2NsPDQcIc6HEcYGRMkT0zWFZNj7TSqNcaZOEgwQYMcVu31ZLRaabaZpimGho7IDZDRABJcS6N3oo/t8smmoD+Njiq6gMNhJ7pB/XBeFSiRqIRRZtkHMzJA6mfgMlUvyzNpUjvPFXS1ZKPU1RUtiLlSdg8kAna7glKxGkUJJJIAYp0ySAEmUkyAGTpJJAMnCULZv2yhjaYDA0wZIbBfAb2uhJPxRY6MUhNCIadjIu51Q6SQMxrjaCInTf1IQ/KAaIlMVNMQgR5wmUiFAhAHqXJApQpAIAZF2xXdf1+iFIRRsa/v8AUeiUuxKPcMrEYKLrqMAQJ/WmfRCNhOaMbpiB4KJILrBUBboR1Vl5yK8LE3sr3eMlIiDV7OkHxQlXZ2kX3sBmhK1HMqUPqIy7AxtRRGB3iuV2bVdW2m/DcuVWfVX5+6KsXsK9kaZlxHJHdDFhIgIJ2NPe6o/oVewRHDPeu1pr5MTl7PkZ5U38lZpVDwKgwK7YgzEMeKN+GJ+K2ydKzNFFevUM54vFU6r+RWveLaWI+zLyP5olZtUJQdqxyVMzbQ8xogra4nAeH90dWjRBW2H4Z8Fm2l8uX4LdbyIFbMMl7QoWfReq82dwilCchJADAJJQkgBnFIJ0kAMtPZ6wNrVwx2QIPmNJ5LNhEGw9ObWJ3NPySfYaN20bH2phmixhb/K1pPPUSrG0FC2Nc11FjwBLYwy4gaEiDhEH1XQbHSEBaVEEb1WTs5UytUqWZwq0qjagbIOBrsbsfdwkAN7Oeh0WFQuS0VO9ZQBvODAf+H0XcK88T5ysy3NyOadBZw6/ro+7vA4iYOZCyyFu7fVItYA/d+ZWEpogyMKEL1IUSECPSEpTpEIAZEWyL+04Ielbeyx7bun1Q+xJB5dTu0jC5asmPD4oNu5pEHcZHlE/JFVz1O0PBV2TSDqwuyVh+hVGwP0V2ropogwcvhCNrPaj9b0XXqhC1jt+P1Usf1Cn9IO7SD3ZXK7PqV1naEdkrk9Ado9StOx3Rnw+wv2OGbuo9Ed2fulAmxpzd1HojugOyV2dPwo5mz5We1Ne9MLwYrNILYyhDVQqlUK5WCqVUkDKFdBe2X4Z8PkjWsMignbM9g9Qs+14pfgs138xAxZhkvWF52fur0dO7VebSs7rL1z2EVqzWOMBx3aom282OpWINLCZIblDwCSJPfJz6IZ2bMWqnLg3PUgnPdMLoP2vW5ralGHYnYW6YgR7tmcx1KGgs5iQim4Ngn2miauIABodqzITwc4TlwWC+/qoGE49NC52p3wusfZ3bQLvrGMYFIuwy0nOqRBO7JJ8gcgttlNN7mEyWmF4Kxe9Sa9RwES9xiZiSTCrooBSib7P2Tav9PzCGYRX9nbf+pPJvzSYzr9kGQV9gVOzDRXmBQZI86qy7w0K1KqybyPZKaEcS24fNtPJo9SsoK/ta6ba/lA+CokKYhoUYUkgEhEkxKSZAxwtnZo+8d0+axlsbNH3jh/Kh9hoPbG3KQiG6XkO8EN2I7uEojuZ/aH64qFE7De6zor15vcKTizvRlp8+SxrqrvzENgSB2s90SJyPey6LVrUGu7zQd5M6DUmJ5BTSogwevSpLRpMAxOnHyQtXqTUK3bxaGk4W0mkDXFJ00PiIQnSqTWd2sQ1A4AnIz09ApY1/Ijk7FPaHuHouU0B2j1K6zfw7Dun1XJ6Ped1PqtOz3RRg7MLNj9XdQj2h3UA7Hd53gj6j3V2NPwo5m15WejSmoXhn3DGQmcpImNPj6b/ACNJ0kgndAmN3Pn817WcVcfaIw4hEROGSN/Rv9R4LTNsqgkNabyAdEb9+W85jLSBM8wvNlbE2dMzl0MZr1rOfJBIGuctyjDP/kq1ai7iYz36Z5fBEGwlR51dCgbbMe78QjitogfbTueIVW14pfgNfyr8g3Q7qs2TvhVaWiu3f3wuBr+RHbzP+DCLAC0ZAnmJjzRZdNwUbThdVb7Q5a1HyAMgJDshyWBSY3C0TqeiMdm7ppvwnDnxnM+RXYzRjds4cZySpMsXv9nth9mHNoOmDMVakCOpKFrRYhZ2Op0nPpseIc3GYcAZE79V0697ipCmOyRAOmKPogC3U6LZGEZcdT81mxRjKFouyzyRnTYGXpY2NpjCGgnWBn5oUqkioRmOS6Hf16BjB7MNGWRgT1z0K5492KqScyeO9ZdlJJUbdWUpXZ6wjH7NqfvnnkPUoQhG/wBmTPeVP9PzWI2nVqAV2mqdFXKagSR5VVj3o7sla9UrDvd3ZKaBnDb/AHzbKv5o+AVcqV6Om1VT/OVAFSEPCSRcmlMQk4CZSSGNC19mvxurT8lkrTuB3vv9LkAg6sWo/WqILoqEFsCTO/SEOWJ+QPJEV0VBiEEawRuj6zCQwyuiiZksz3wdcjz10W57FuGHAAaRO6PoFlXVaTkMju3/AEWjbGNc2THmR6dSpAwRvmkQDDGAaTOKJGcmdcm7vqhI2ZweTIaAQAAAchuOWkIovqqGtOAAZ5mHE56ZmJ0KFH2kuIEnPPKBvAPxU4LkhJ8Hjfx7B6LlFIdt3U+q6tfh92fELlVIdt3U+q0bPoo1/YVbH953h80e0dEA7IHtu8PmjyieyuvpeFHN2vKybrQGloM9owP7+YUmWpr4GY7rtBwD413Ag/XRV+2X7olsd3IQcXPdHivSxkyJpiOzozOAeA4ZaaR0WmfYpgRtFJmZxHKdQJ4iCevjPgmfbQTGfw/Wiu2rIOwjjkBqem9Z0OxaZb+yBv8APifFEVQSdjVtEDbajsf6gjmsgbbU9gfmCr2vDL8D1vLEHKYyVu7R21UYMgrl2/iLg63lR2c/jYS1zGHx+SOti3dkfr9bkCWkQGot2QrwfCV18vM2cTtBHQL+d7sdPmuUbTvzgcV02/6vu2/lC5Jfdol7t4lZIKsZfJ9WUo35+Ez8oQg38QopvyrLG7oAQsz8QrJsejoay4LAR99mLPxDzHogELov2Ys7Dz/P8gspqZ0mirtPQ9FToq3TORUCSPCsUP307sFbtcocv9/Yd0TQjhtodNaof5neqUqAMvceJPqpFMB5SDlFMSgR7AJ0kkDFCu3QfejoVSlWLvd7wIAObFUOE9D6fRb10vOLOYI+IiNPFDd31NES3S44wBm4kR4CQgA1uqrkBnnnrG8+WcogrP7AiZKHLsqYgMoM/P8A9ratNSGDkR6oAEdoHGcPTzAQ5WohpEADTREd8MxPPAZ85gf3Q/bHkjkSFZDuVy7FK+/wyuVs/Ef1Pquo347sO/W5cuH4j+p9Vp2vRTr+wm2SPbd4fNH1E9lc/wBlD7x3h80f2d3ZPgutpeFf97Oft+VnhaLsa92IlwOHDkRpDh5w93mo4G03guqCQ5pgjM9lwEwddYPJXmBJ1na4iQDoeciYzHCStco/YzRk/ZUYAauL2hOIGGw6IzM8oxenJM2xw4OLiSOUSYI57irZszRhgd0EN1yB1TPTjH7ilIqVygXbQ9lv5vqjiuUCbZnu/m+Sz7nhkW6vlRisGStXZ+J5KsNFYu53vFwtXyxOxn8bNq2VIeBOXSeXHJEmy1Qh7s9wy3f3QtagS9sTrz4+S3dnq/bO4yOhyXUflZyZr5SC2+r0c6kQc+yBqeei57a6s5HjPijC+asUzJzMHz0QRbX6EcVDL/FBr3Jkb6jCIQzRPaPVEF9vMBD1HUrm53yjqa64LErpf2Yt9y78x+S5mCuh7IFrbvcXFzROrTDu+IjMT0kTos6NDOn0l4Wa09t8OxNgmA/EQRGjZ66clWu6nUHs4I9mKbQWuxY8QGsnPhMpWIhxfBpOlp7gLSZPHLLmOWaQy0LRjBMOEGO0InmOX0Q3tNUik/oVuUzhZ2oEn94unSM3Ek6IV2vtYFGpuyIHMwdEIDj1HevQhQs4yXrKAIQlClKaUCJpJKUIGNCsXf8Ait6quArFiMVG9UAGFi+iJLuecfCRB6HP6Idseg+P6/W9bt21M+gHimAb3SMxOR35cDvgarctJgCM0PXPWOATx8YCJauTDM+fNJsKA2/BJP64ZfBD1tdp8fBb951Yd2gdc+MdOiFrTUknRWR7kJKzxvc+7K5s+nD3H+Yrod52kGmgG0s9478xWjZadFOBVZs7J993h80fUHZIC2VHbd4fNHNI5LraPiRztvyMtsKt2Glie1ukkDzKoNcvehXLSCNQZHgt0ra4Mke/J726nhe4cCR5FUnvXpaK5cSTqTJ6lVnlEbS5CXfgrWhyB9rhJb1+RRraCgzafVvU+iy7nhkXavlRggKzdw94vHCvexGH5rhazrKjs5lcGatWrFVv9+cclv7NWXHVDDlJGcIZqEOeCt65LeaZDx3gQREfGRw9V0W7yNo5c41BBFtxdTqD8OIHJseQJnLiSgiu0a67p8kT7ZX1UtLsZ0hu4D9kA+EhB1oqRHx6qvLfSlIswVbcRbQuzWFZ6fFbF8VQ45GVmNbksGblm/CqiSC6Rsi4tsLYLAS6O20uaZcciBxXOYXUdjLI19kY17Q5pGhEhUouYX2F34YLSSGAYxGDMNJ5jNo3KVKm+mHuc5hymcAp569oj9fN6FAAhwJECIns5CNOgT+2cQ+cOWmDtu8WxryzSGVXy5jYDOy6DDpDQMoBIzPkg/bVx+71S4bjGm+RuRmw9jOd+rQ06ncNEEbf1P8Ap384HmUAcwpNgJ1Ip0AQTSppIA9UiFMJEIGRwqdF2FwPBLCpAIAMLnqBzcTSDuPHxG5btjeAfMfDXLRc8s1mqHNjXmN7Q4nzat+x17azPBWLf5qTiPMtRdDqzpd31sgCN/rpKJH1SaR13ZxxWTdWzlY0mOcQcTWuORGoB10W1/hz8IacAH5jkQMt/ILJ+5i/8X/TLfhtcWv7Ae8Ww7LIzJk68UPWxpjTd4nevO8b+tOIj21mpwSMjTc6J35uKGr0tjzE2j2szIZjaB5taD4StqfszuJfvK3tYIcZdHdGoPPghepJcSdTJ81sbM06brQG1HU2MIdLqkhogT+y1xkxwW1et32WkGup2mzPJcAWzVfAwnMSwRn11CTk77DUVV2ClitbqTw5viOIRhd+1NJ4h5wHnp56IbFZhc6KIqGSA4OqBroMYg1sGMuO9VrU6TmwMy7oDh/3En4rXg2Z4eF2M+bXjk5fc6PRtDXZtcD0IK9wVziw3RWe3HSp1C0GMTQSJHEhKrWrU3YHuqscNWuc4EbxkeS6Ef1Fe4mJ6L9SOjOKr1KoGpA8QsjYC8feVDVe49lobLjqSchvzRLedfsHG3CHMc3OcyWERBGZOSH+o88RMOTHKEnGroGLwv6kzLFiPBufx0CErwthqukiANBw8d5W3sBYada8aFOs0Ppvc4OadD2HkaHiAjz7VtmLHQsLalnpUmPFZrSWa4S2pI14geS5+xuzy/xfCO1h1YY+V3OPYEmtgrof2O3XRr2iuK9OnVDaQwh7QRJeOOhy1RxtlsRYmWG01W2akx7KbnMcyWwQMsgYPksfX0s0tWjh1N06Hl+gVq2NpA0nlH0WI5o4LXtdgaymCARpoTOsLWtlQatdzHkw3xZpWm1jNuE5jLOIJ5RpksqpYJOZ/Wf0PkldTA6phLs3EQXOgb95mNyv02jHhJp6xJ03jVYNvbyPI1fB3tHQwLApdKv2DtusuHPiYVdrVubQWXBkS0mQQWmR4coVG6LtNes2m0xinPgAJJ5pY8jlC5eijZwKGXpgu9FFdX2JI+7U4M5fEahDts2BaGH2b3F4GjgIdyy0WHs3b6tOuxtJ5ZicARkWnqDlKcc0JJteirJgnBpSXc7LUtLWtOJzRl+0QAq9lNNzS33RBEQx2okkiNRmTv3ofqZuz1OpMa6cF6MGUkDyHquZL9S54jx+ToLQjXMnf+jefTDWw0QBuz670BfaA/3PiPVaF87XOszQ3D7QumCXRERrkSdUCX1ftS0mXwANGtGQ+ZXTxZFkipr2c3JjeOTizJhJSITQrCsiU3kpFRQB7gKUpkgUDJpwohOCgCzTtLwID3gcA4geUpVLQd5k8zK8GlThA7NAbQ2jKKr4GgxHw3rzdfVcmTVdOsz9VWa0r2sthNSo1jdXuDR1cYHxKr+FH7EuuX3INfOsqDiF2y8NjrHTGEUKeWU4YJjKSsCvs9Zf4VNqPiJcUP4bfNnLKtMOEZrwfZROnkun1bhs0n3bBznX45LPqXLQkQxsdevNNzQfDYG2W8KtPKnUqMHBj3NA6AFK1W2pVdiqPc90AS9xcY3CTuRuy4LPn7truAxEfGVcbsxZInAz+o/VWR5INUAVkvivSbgp1qlNpk4WvcGydcgYXrV2gtD2lr6peCIOINc4jgXEYtw3o0bs5Zj/AJbRylx+IKu3PsrZX1mtfSbEjPEYOnNWuLruV2rOb2C3Oo1GvbuziSJ5GN0q5bdpq9WjgqPLiTrDWjBHdhoEyc8+CN752WsrKzgym3DJiHO46arLrXFZxpTB5SR6lR6GxNr7AZYbUadRr2kgtIOWsbx5StG9tqK9pp4K9QvDS0tGBjRlMzgAnUazot3/AAKj+43zP1VW03TSA7gHjPzRKPSSi7MW4bzq0KhNF76bi1wBaYl2EluWhz48VqV9s7Zaab6dWu57XU3ZQxvdh5ktaCcmkZ8V50rEyfwx5x46qy27mDMMGhEgneCI8dPFVpJsk7SBgq2+9HPBDgCDoY7QiMIneBC36d10/wCG08vlqjHY3Zuy1agx0Kbs97SZ65q9Yurl+jNPKlXHc5P7bCQd4z8l52lxxuEnUnnmutbc7NWZlY+zoU2jeGtgeW5BBu1mPNg1Hklkx9mWY81ppemDtV5c1pP7GR6Ekgn4jyUrDbnUqjalMw5uk6cweRC2LVZGgkNbkdd0xn45rxZYxHdHwVDSSov6m3d8mva/tAc5mFtJrCRGMOLokahsaidJOiEg9zHSCQ5pmeY3rYbZmHLB6fJZd4UmtqFrTIy5xlp4KEIRjwkTyZJS+phhc+21Nwiu0tIElzcwcwNNQc1pXhtRZm0TUpONQ6YRMid5kCBz5rmweRPPI9Mj6gJlkl+n4nKy9buRKi1el6Or1C93QAaNCpEqSaFtjFRVLsjJKTk7ZElMnhMApERk2FOQnQB6FOAkkgY+JOEkkASBTgpJJgTa4qbHlpkSCMwQSIjeEySYF037X/j1v92p9Uzb8rj/ADqv+4/6pJIAcbRWgf59X/cd9VNu1FpGler/AFuSSQBIbW2r+PU/q+q9Btjax/8AYqeY+iSSLETG3dt//Q//AI/RONvLaM/vFQdIHoEkk7Ag7be2HW0VD1g/JeL9qrUT+M/zSSRbAh/8ltH8V/mmdtJaCfxX/D6JJIEef+OV/wCI7zCb/HK38R/mkkgBG+638V/9RXrS2htDc216oPJ7h6FJJO2hURrX/Xfm6tVdzNRx9SvA3lU/fd/UUkkNsEiJvGp++7+o/VI3jU/ff/WfqmSUSRB1uef23Z5d4/VeCdJICKYFJJACKZJJADEJikkkA0JQkkgD/9k="/>
          <p:cNvSpPr>
            <a:spLocks noChangeAspect="1" noChangeArrowheads="1"/>
          </p:cNvSpPr>
          <p:nvPr/>
        </p:nvSpPr>
        <p:spPr bwMode="auto">
          <a:xfrm>
            <a:off x="8901113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AutoShape 5" descr="data:image/jpeg;base64,/9j/4AAQSkZJRgABAQAAAQABAAD/2wCEAAkGBhIQEBUSEBQQFRUUFxUXFBQXFRQYFBUXGBUWFRQUFRQXHiYeGBkjGRUVHy8gIycpLCwsFh4xNTAqNSYrLCkBCQoKDgwOFw8PFCocHx4pKSkpKSkpKSkpKSkpKSkpKSkpKSkpLCksKSkpMiksKSkpLCwpKSkpLCkpLCkpKSwpKf/AABEIAKUBMgMBIgACEQEDEQH/xAAcAAABBQEBAQAAAAAAAAAAAAAAAQIDBAUGBwj/xABGEAACAQIDBAYHBAgFAgcAAAABAgADEQQSIQUxQVEGEyJhcZEHIzKBobHBQlJy0RQzYpKissLwJENTguE04hUWJVRjc5P/xAAaAQEAAwEBAQAAAAAAAAAAAAAAAQIEAwUG/8QAJREBAAICAgEDBAMAAAAAAAAAAAECAxEhMRIEE0EiMlFxFEJh/9oADAMBAAIRAxEAPwD2+EIQkQhEJgLCQVMfSX2qlMeLqPrETaFJvZqUz4Op+sI2sQiAxbwkQhCAQhCAQhCAQhCAQhCAQhCAQhCAQhCAQhCAQhCAkDFtEkoEYwj41oQawjY8xIQiMa4kjCNMIMtGsI+0QiBDaEflhA0IQhIdGH0t282EoZ0ALHRb7hzJ5zxPafSvFYhz1tWoRf2cxC/ujSeqek97YdfFvkJ4kD2p3xREs95nenQbLxH3rG+64vNwYGlUQMQLsxXkQdQFULx0Bv38d057Z4ke0cUy3yMwvvsSLjkbb511tz2t4baxw4qBMVXp1EZgoUnI4Gi6jQX1ue6d10e6b4hH6vFdtbL29C4uSt7qAGGnEAzzPC4hRQZetKvdrUyilTe1rErpu4EbvPcwJK1Fz5FZtLU/Z0YixP2rm/gRKXrDpWZe6I1xcRZkdHNqmuj5gB1bsmnELoD4zXmZ3EJm4nb1NHZBmd1sWVbXUHiSSAPOPwm2qVSwBsW3K2hPGw5mTpXzrvW1+EJW2lieqo1Kn3Edv3VJ+khZLVxKL7TKt91yB849XB3EGeR7ER6lNKlTKWbM9QvUYNYuzKSu42367rcZqU8Y9FlFJitrAC+hHeOM1R6aZje3n39fWk6mPnT0mErbOxYq0lccb+YJU/EGWZl6b4nfIhCF4WEIQgEIQgEIQgEIQgESLAwEiER1o0yUSSJaLwjYVIwjWEc0QwgyNMfGtAihFhAvwhCQ6OG9KTepT/d9J4uh7Ws9k9Kh9Wng30njS75pxdM1+27stbnhINsrY675e2FSuePu/OXdrdH2cXDWuLgWBA3DtNe+txoAfnOm9S5uIq/356S7syu2emAT7S/zC39981MLhz+jgmnRJVwM4uaqnrF0KW7fK19xEjrUi2IVwQcr0wboUY3YalDuN/lIsvD2HoE10xF//c1R/FOpnLej8+qrnnia38xnUmZGj4cZjDTFeoajP22YDVgAQMumW1jYnxtMzaVUitRC3zByw53VSqnzYSXAUmxS1ApQHPUYqXznQgAhgQEtmPZHORMufHUV77+dal9FMs8yImckft6PMTprixS2fiHPCmR7zZQPMibd5x3pWq22XVGt3KKLfjB+krEbl6czqJcjsi4pKpNMt1VMqDk1zLe7ZqZJuxbc3dL5PrFvuuo+MdhUGUqua6BVutSmfZsASlyRoDoRzkNd+34En91SfpPWp1L5vLzev7d9sVxSwVNmvYU85A363awHPWIm0ncXtl7t58+ct0cJ/h1pn/TCfwgTmtnbRLpohvnyAdoAWW5zMRbgfZuNQLk3nnUiJmdvZz2tWsRDUxVdxqGbzlTodt56xrUqzAvSquqm2pUMbXtvIFpNUbMgNrcxynM9HsT1O16lM3HWkOORzJY2/wB3yl7VjxcsF58+ZekRlWqFF2IA5kgDzM5j0jbfq4PCCpRNmaoqBrA2BVmO/wDDPF9obar4g3q1KjnvYmYrXir0dvf6nSbCKbNiKAP41lrC7SpVf1VSm/4WB+AnzY+Dq5c5R8pF82U2tewN/GIXq0G1z0238VbxlPdn8I5fTt4Tyj0b9O69WsuHrvnB0UnVgeHa4iepV6uVSx+yCfIXnWLbjaTcRjadO2dlW+653x1DFJUF0ZW8DPPdoYws2ZiCzHXuHhwAlbBbVanUDIQCBfS9iOR5iV8h6hAyDAYsVaa1F3MAfDmJNedEoMZjkormqMFHM8e4DjGYHaVKuL0nVrb7bx4icP0xxnWV3W5si5RyzWu1u+/ymJ0e20cPilftZDZX0Ps8fI6+6Zpz6vp39iZpt65G2hTqBgCpuCAQeYO4yptjaHUUXqWuQLKObHRR5mad8bZtfCxUrKpsSoJ3AkAnwBindPH9q4tmcvVa7Md5PwHITpOgvSdmfqKjZg2lMk3INictzvBtOFc8TOna2Ca127qNtHmJNDOhMWOvCBbhCEh0ef8ApWPYT8LfOeQu6lhlBtYb7b+O6euelY9lPwn5zyBVs2s04ume/bqeja3PDlJtv7eqU2yrl01BObsk33C4Dbza4NrmHRijma9r2I0tfzlPpZRs976G/h7pf5c2dh8Haitc081mBNRapzj1g307WzHuPGXesLYinckF6lFgrhc5XMgDZgNDobrw75zYrMjBlNiDceI1G/fNbo+zVsbQLHXPSufwsoHyi0cLQ9m9Hn/T1Dzr1v5zOmrPlUnfYE252F5zPo4/6MnnVqn+Mzp6j2GsyNPw4DCbTVXCq1NUZSRbMDe5upW1gNDqbRNjUg+0k19lVbxAFYhfG/a900n6HYbEV82Xs02aobEHNUZlOVmHtABLZbkAMJL0Y6NUaTiojsWplwUsAFY3Gt+1oCQBewv4Rtlp6fxtFturnG+lXDNUwFk9rradhxNzuHvtOznn/pONRa2EqdoUaZcuw1AYiysR+zv9x3Wk17hov9ss3B4wjNTFWmFvmWmGzG4NyLH2QCb6X8ZBTu9ZE3l2CC3EsRm8lzGJg9pIwy/aUEH1rPmJ3EK5JG46gnfNvopYYpcyi+oQ8iUbMR7lnpzaIx2mHg1pM5qxZ304fDYNBXxFFgAucsRmN2FydRewTt7tL79d87icftegBjHQgWrU9TlDXuuXtZtLAre1iCTrbj5+KeXr+pj6NtCmE6v1dsutrbu+3d4TjNsYjqdqYVjub2TyKtZh4EFD4qO+djs7Z4pUSoYmxvuAvz/sWA4CcP6RVKthai71rWHvym38M79xMMNOLRLp/SzRDbNY/dqUmH72U/AzyXY+LK9kaX14cp6x6Q6wqbFZx9oUG83SeQ7LBLEjunm5I5h609OnqbT9UtqwZ1C2oCnvYOCENhbvG++6c50g2qa7J6vIFDADibsSeA3G4tbnOyOExXUU8mGoaLTKVVC9ZfrRk1vo19+nHXu47pFSxCMq4n2gvZ1U3FyDcrvNwd+si0cEF6EVCMfRK8HX5gfWfRdWmGBU7iCD7xafPvo9QNtCnYWGZLC9/wDMTjPoWdKRwl5xtLClWKsAGVhrzAPDxEzv0cjW4Pu1P5TptqYZsZjDSQ5Qo7T2uVVTbTvLFgL8jLtHoPSXU1a5PAkoLe4LYyvilodGaRXCUgeIJ8yT8jL+LcrTcjeFYjxAJEyNhVHpO2Gq65Rmpnmt9w+fnNtluLHcd86IeY4HYVbGs3VlVVfbqNc3Y62AG8y9i+gFSlTL9aj5QSRkKkgamxzHWdDsrBrhcQ1JHBWp2gh9tTY3PeLC3lJ+llVhhmCnLmspbkDpqeA5zjGGuuYdpzTvieFfoPXJw2Um+R2UeGh+stdKcMXwr5dStmtzym5HleS9H9mpQoKqNnvdi+nbJ3sLcOU0DOla6rpzm31beJbRoMx0Ate+/h/d5b6IYNji6KjeHDEjkupPw+M29mdDWxDVL1OrRHZNFzMxB13kWFrTT2DsQ4THBGYNemxVrWuO9eB0MzVxW3tqtkrNZj5diY0x5jTNrAZEgTCBbhCEh0ed+lZ7ZPwn5zyWpiMx4f33z2L0p4PNTVu5h9frPGFAvrNOKOGe/buehO1MLTa2IYqLcrj3yl0wriqxqUVc0fsuVsLXte/Lv3ROi1TCU2viVV15BrEactL+Gku9I+kmFamy0FILJ1Y0BKj2fbvqMpNgOJlv7KfDm6eyqTCkQzs7WLUiClxlLGzsALab7y/0ZwOXHJZWCB7C+tipUlb8wbyQ4nthK9RauVD1dOpQdCTuAVbAs1ltfXeZd2J6uzsLCkjPo2YMbaEeLWFuEi1uFqw9H9HQ/wACve9Q/wARm3tUersOJUeZA+sxvR3TI2fTvxLH+IzcxmpprzcH93t/0zK0rCoALAAAbgNAPCVHX1624KxJ/dGvPh5S5KlI3rMeSgeZ/wC2QhclHa6p1RNRVYCxFxexBuD7pemZtNOsq0qXC5d/wrw97ZR5yRy20OhmFp0WxL0r13zMSxJs1TNpbdcBt/MAzd2J0Qp4dxVL1ajgWXMRlS4Aayjj3mXtt4bPS1+yysfAMM3wvNGW8p62jxjfQmJ0gqrTKMb3Jy7uFxvO4C54zbmX0h2Z19EgKWKkMouAbjkTpeKTqVclfKswzqWOpG6lu0L2uCBcGxsdxINtxnJekCsv6IWDDMj02U/tA6292aU9r7P2gwXqutSpUapTVFUhgqhTnZmNiTc3NgNCZE3RXG1KlOjY9aiF2FWqGQEnsuBr2gOA0nf3Ihjr6e24bvSjGip0dDLYdmgrKL9lg6Bl13WM4foFsU4rEhbgBRmJuNNNLA7/AAnoHSno9+j7Eq0cxdgUd25sailiO6ePrWNL2Trx7uXwmG88w3xHDtelFdKTNTp1EbLcDKd+t944g67+E43GVWc3dix5kknzMpPiWMM7d8raZkirovRuf/Uaf4l/nX8p9DCfO3QBSNoUTw6xP5hPomda9J0x9iUgKuINtS4ufP63mxMjY5tiMQP2lPmXH0mvLIZ+ONq1E82I80f6y5V9k232NvLSUNqgdbhyf9TTxyn6XmiwuDAydgbKRA1W16jvUzMdWsHKhbnhYTUrUQ6lWAIO8EXBkGzn7LdzH42b+qW4GbsvDikz000UZSByuWHyUTQmfgl/xFbvyf1S/CFHZ1FUNUKLXqsT4kKSfOLjKC9ZTqEC6ki/EBtCPMiOw+lWqO9T5g/8SXE0syEeUCQxpjKFXMoJ38fEaH4gxxkoMhFhAtQhCQu4D0pbVCKtPebFvPQfKeONYt2tL90996W7HosjYip9gDNpfTcLec8z2ptZENqIo2tv6sXB/CdZ1pfxhxmu5YOAweFf9ZiDT8adRv5VMp4+hRRvVVg4vocrru49oCaW1dpVMNWNEdW7DKxdqYRe0oa1jfdcRh27XqjIKeHLHctNA7m2ptu4AyfeW9pVpdI6wfMzCobAAsLsADfsm11Nzvmx0VPWUqtD7To2Xva6uB7ylvfKNDaCOoDUqV+LDsn3j8pZwRpq4ZM2YG4sdAfGccvqKxHTrTBMvddiYRaWHpU13Ki/K5MkK3rDkqk+9jYfAGZPR3EOcNTzlr2G867vyliniWBve+i3PgL/AFMzR6iJjel5xzvTYMq4Ze3UPeB5Lf8AqMb+lhluLg8txlJMSwQ2NmYknz0+ktOeqsUmWzeUsMt6tR+WVB7hmPxYeUXZ9ZmU5uBsDxOgN/jJcGBlJH2mY/Gw+U61t5RtWY0kqpmUg8QQffvjMHUzIp42sfEEg/EGTGZ+yKlxV5CtUA+BPxJlhoQMIQMXEm+NpW3qDcdxRvyWG36XVZcUujUtH/apEjMp8N48I3DLfHVN+g17+yij3ambGIoB0ZDqGBB9+kIMqolamQbMjqR3FWH5GeYbA9GxxCvUaoKIzsopikrsMpsSWc6a30tO+2DiCcNl+1SLUj3FTlHwKyTo4vqAx/zGep32ZyR8LechLlx6JaXHE1/dTw4/okVT0RU/s4mp/upUT/KFnoMCZI876JdC6aYyoSxYYYplCjKrVDc5jxIAG69rsd89EtMLonRtTqNe5etUJPkBr7vjN2RAyNkULYjEt95k/qP1mvM/Zo9ZW/EvyM0JKGdtynelm4owceIvNBTfUeMhxqXpsDy+usbs1r0U/Co94Fj8oBg8KUzXIN2uLAiwsABvN90swhCVelhMtR3uTntpYWFr7rb9/GTGLEkqypE2xBHOmD5G35S2JQxB/wAXTHOnU+ay+BCFLZy2Dr91z8gZZMr4T26o/aB8x/xLDQGxIXhAtwhCQuZVpBgVYAg6EEXBHIic5jPR3gKmpo5T+y7DXuF7TpoQhwGN9HOExdQVXNUM7OGCsAOwcoA0/Zlih6NcJgz11FqodQwGZgR21KHgNe1Owq0buh5E/GGNwgqoUJIuQbi1wQQRv8IS8+wPo4wa0Vc9YxZmGrWFgzBTYDkBNLA9HsPSN0pJfmdT8bzSpKyYemlQFSpqA332DkBtOYIPvjkUHn5MPiRaYM9fKzTjtqvaVT2TyF/lHU9/fYfKRncfA/KPpePAfKcZj4SktprIKmg05n5ywe+V6mo8T9ZOuCO1rZ9W1Ko3It8FUCX8Ilqajkq/KZFGrehVGvtBeGhaw0m4om/F9sM9uwZS2QOw/wD9ta//AOjfS0vGUtmHWqOVVv4lVv6p0VXYQgZIx8I18bU7lt/IfrNgzntk1b4/FD7tvitL8p0MgYa0MmKqpewroHW32XXssR36g+6amz8J1VJKd75FVb7r2G+0ytrK4x2EYeyetU+NgR8M03RAIQhJGZsUj1yrbs1W3HddVYjzM05HTw6qWKqAWN2IGrG1rnmbSSBnbLHbrfjHymjKOzUINQkEXfS4tcAAXHd3y9AZVW6kcwR8JV2Q16Q7i4/iNvnLsqbNwzUwwbLq7EZb+ybWvfjpAtwhCARsWIZKsseo98eo+5QYn/c+nyE1hMXZfbxeKqcB1dMe4En5zZzQhUw49bV8U+TSwZBT/WP4J/XJTIDYsS8WSLcIQkLiEIQCBhCBBUogupP2QTby1kxW4sZn7QxfV1FO8EEEd14f+KhtFHnOVr1idStFZlVxSWY2txA8ORi5AJDUJG/jED3v5W4TFM8u8RKcPIBU7OgvodOe+wi9YeXjIaI7ILf8SsynS8+E6tKab2eohdvvG+Zj3Cy2A8JsCYGHxxq16SkAZM5JvvOWy2HPU+U3hPQxzExwzWiYnksz9nN62uOTKf4Av9M0Jn0xlxL/ALaKR4qbH+adENCEIQMPY9C2MxjHi1IDT/4wZuRMsWBk7Vpl8RhlANgalRjwAVQAL8yWHxmtEIiwCEIQCEIQC0IQgEIQgEIRLyUCMqvYEx8y+kWJNOgxX2iMq/iY5V+JEIRdHE9Sz/6lSo/uvlX+FR5zTEiweFFKklMbkVVHuFpIIQYVAc24hb+bQMj6y9Qjkq/zH85IYDIQvCBehCEhcQhCAQhCBi7cPrE8D85Wwq94m9WwyP7SqfEA/ORHZdE/5dP90flM18Plbe3St9RpmV1vu3jdIKDaG9vab4tcGax2LQ/00+P5x1DA09TkT2m1sDx8JX2J/K3uMcvY6Wv/AHvjR2SBcGw3zoRhk+6n7oh+jJ91fISP48/k93/HK16gpvnuRYhr8rHW865TM/F7Dp1Uyte2YMdd9iDlPcbTRAnXFjmil7eQmdtFctWjU5MUPg6ka91wJoyntakWotbeBmHiuo+U7qLghGUagZQw3MAfMXj4BCEIBCEIBCEIBCEIBCEIBCEICWiGLAmSgl5ibQPW4ulSsbU/XMbG2gK0xfj2mJ/2TaMjJhAvpGXjzI7whVBtiD30/kyywxjP0cZ+sub5ctr6Wve9uegj2gJCNvCBoQi2haQuSEW0LQEhFtC0BIRbQtCCGQ4emVBzWuWY6brFiR8LSe0LQEhFtC0BIRbQtCSRCI60LQIcJQ6tAl75RYeHD8pLFtC0BIRbTGHSvD9c9Elw1POX7BygIFJa43g5iBbeUf7pgbEJm0+kuEY5RXpE9kWzC92y5Rbmc6ad8VukOGzFFqI9Rc/q0OaoShYMoUfauji3HK3I2DRhM7CbfpOFzZqbMzoEe186HKy5lLITew0Y66bwRNKAkJSx+1VpOlPJUdnDNZADlRCivUNyLgGomi3Y5tAbGxsraq4hc6pUVSFZGYC1RGF0qIVJ0I1ytZhpdRcXC7CYQ6ZYe/a6xF61qQdguUsqO5GjEqbUz2WAbVTlsby5X6R4WmSHrU1Iy7za+Zcy5fv3H3b7wN5EDRvEmbW6S4YXy1FdgFsiEMzlyoQJwYkug32GYXsNYUukNFs9i2VKIrFyLLkJqKRqbhlNNrggW87ENKIZn0ekNBiwLhcqhjmK2KmmtQsCCQQFdbndqOYlmjjqdSmatM51sT2QSdN4ygXzabrXkoSkyNpXwW1EqU3crUTqyy1EbLmUqLkZkZkbQj2WNjcGxBAi6P7ap46l1tNXUXAs5p5tQGBsjtbQ8bHug0tkxsgTbFErc5lvXOHAYqCXDFdO1axsSNb24X0jX27gxmJrU+ycp7WoOvDiOy2o07J5GDSzeNMrnb2D7RFamchytlbN2gxQqAu8hlIIG62snw2Ow9VylOojMAGsrX0NtQRoR2hu3XHODQvElz9EXv8AOEGk0IQkJEIQgEIQgEIQgEIQgEIQgEIQgEIQgEIQgEwsf0Ro1s2ZqozNUY2KWu/Vk9llIZfVL2WBBuQQQbQhAqUfR9hUAyGsCrBlbMpKlaeRLArlIGjag3I1uLqZV6F0gjBauJDM71OsDp1gdhWBYMV0/XuRpwHKEICnoZRZqLu9ZmoZOruKKgCm+dAFSmqoBqvYC5hbNfKpXYxOyqNV0epSpO9OxR2RGZCDcFWIuuoB05QhAix+yhVqU6meqjIGW6FRmRyjOjZlNgTTTVbMLaEXMNkbJGHTIr1WUBVRXK2pooslNcqi4A0u12Ol2NhCECmei9NqpqvUrs1za7JZR1damF0UEgCs9i123a20lfA9B8PRrpXU1S9P2blDfshbMcuZgOFzpoBZQqhIQH1+hOFepUd1DdayOylKJBKulQgsUzsrFFurMRpoBYSXCdFqdK4pvVVTQNAKOqsq53cMvY0YdYwA9m1uybQhAj/8mUMrKTVOemtKoSUvUprS6oK4C2I0DbtGvawZgb+D2OtLDdRTZkGVhnRaVNwWvdwKaKga5vcLvG6EIEeC2J1dOnTFavlpuWH6lcylGXq2FOmoKXbNoA2YA3k2y9lijnOepUaowLO5XMbKFUdhVGigDdfmTFhAqHo6uUr1texxP6R/k3zZw/V/q/1eYA/e/alXE9C6NRBTd6rIj5qSsKDpT0cFVR6ZVgQ7C7hm136CEID8V0PouoUNVWxrEW6ogddiBiH7Loy6OBa40sD7QDCzsvo3Rw9Z6yXLOLEstMtrYsety9a2YgEhmI0FgLQhA14QhA//2Q=="/>
          <p:cNvSpPr>
            <a:spLocks noChangeAspect="1" noChangeArrowheads="1"/>
          </p:cNvSpPr>
          <p:nvPr/>
        </p:nvSpPr>
        <p:spPr bwMode="auto">
          <a:xfrm>
            <a:off x="9053513" y="-301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AutoShape 7" descr="data:image/jpeg;base64,/9j/4AAQSkZJRgABAQAAAQABAAD/2wCEAAkGBhIQEBUSEBQQFRUUFxUXFBQXFRQYFBUXGBUWFRQUFRQXHiYeGBkjGRUVHy8gIycpLCwsFh4xNTAqNSYrLCkBCQoKDgwOFw8PFCocHx4pKSkpKSkpKSkpKSkpKSkpKSkpKSkpLCksKSkpMiksKSkpLCwpKSkpLCkpLCkpKSwpKf/AABEIAKUBMgMBIgACEQEDEQH/xAAcAAABBQEBAQAAAAAAAAAAAAAAAQIDBAUGBwj/xABGEAACAQIDBAYHBAgFAgcAAAABAgADEQQSIQUxQVEGEyJhcZEHIzKBobHBQlJy0RQzYpKissLwJENTguE04hUWJVRjc5P/xAAaAQEAAwEBAQAAAAAAAAAAAAAAAQIEAwUG/8QAJREBAAICAgEDBAMAAAAAAAAAAAECAxEhMRIEE0EiMlFxFEJh/9oADAMBAAIRAxEAPwD2+EIQkQhEJgLCQVMfSX2qlMeLqPrETaFJvZqUz4Op+sI2sQiAxbwkQhCAQhCAQhCAQhCAQhCAQhCAQhCAQhCAQhCAQhCAkDFtEkoEYwj41oQawjY8xIQiMa4kjCNMIMtGsI+0QiBDaEflhA0IQhIdGH0t282EoZ0ALHRb7hzJ5zxPafSvFYhz1tWoRf2cxC/ujSeqek97YdfFvkJ4kD2p3xREs95nenQbLxH3rG+64vNwYGlUQMQLsxXkQdQFULx0Bv38d057Z4ke0cUy3yMwvvsSLjkbb511tz2t4baxw4qBMVXp1EZgoUnI4Gi6jQX1ue6d10e6b4hH6vFdtbL29C4uSt7qAGGnEAzzPC4hRQZetKvdrUyilTe1rErpu4EbvPcwJK1Fz5FZtLU/Z0YixP2rm/gRKXrDpWZe6I1xcRZkdHNqmuj5gB1bsmnELoD4zXmZ3EJm4nb1NHZBmd1sWVbXUHiSSAPOPwm2qVSwBsW3K2hPGw5mTpXzrvW1+EJW2lieqo1Kn3Edv3VJ+khZLVxKL7TKt91yB849XB3EGeR7ER6lNKlTKWbM9QvUYNYuzKSu42367rcZqU8Y9FlFJitrAC+hHeOM1R6aZje3n39fWk6mPnT0mErbOxYq0lccb+YJU/EGWZl6b4nfIhCF4WEIQgEIQgEIQgEIQgESLAwEiER1o0yUSSJaLwjYVIwjWEc0QwgyNMfGtAihFhAvwhCQ6OG9KTepT/d9J4uh7Ws9k9Kh9Wng30njS75pxdM1+27stbnhINsrY675e2FSuePu/OXdrdH2cXDWuLgWBA3DtNe+txoAfnOm9S5uIq/356S7syu2emAT7S/zC39981MLhz+jgmnRJVwM4uaqnrF0KW7fK19xEjrUi2IVwQcr0wboUY3YalDuN/lIsvD2HoE10xF//c1R/FOpnLej8+qrnnia38xnUmZGj4cZjDTFeoajP22YDVgAQMumW1jYnxtMzaVUitRC3zByw53VSqnzYSXAUmxS1ApQHPUYqXznQgAhgQEtmPZHORMufHUV77+dal9FMs8yImckft6PMTprixS2fiHPCmR7zZQPMibd5x3pWq22XVGt3KKLfjB+krEbl6czqJcjsi4pKpNMt1VMqDk1zLe7ZqZJuxbc3dL5PrFvuuo+MdhUGUqua6BVutSmfZsASlyRoDoRzkNd+34En91SfpPWp1L5vLzev7d9sVxSwVNmvYU85A363awHPWIm0ncXtl7t58+ct0cJ/h1pn/TCfwgTmtnbRLpohvnyAdoAWW5zMRbgfZuNQLk3nnUiJmdvZz2tWsRDUxVdxqGbzlTodt56xrUqzAvSquqm2pUMbXtvIFpNUbMgNrcxynM9HsT1O16lM3HWkOORzJY2/wB3yl7VjxcsF58+ZekRlWqFF2IA5kgDzM5j0jbfq4PCCpRNmaoqBrA2BVmO/wDDPF9obar4g3q1KjnvYmYrXir0dvf6nSbCKbNiKAP41lrC7SpVf1VSm/4WB+AnzY+Dq5c5R8pF82U2tewN/GIXq0G1z0238VbxlPdn8I5fTt4Tyj0b9O69WsuHrvnB0UnVgeHa4iepV6uVSx+yCfIXnWLbjaTcRjadO2dlW+653x1DFJUF0ZW8DPPdoYws2ZiCzHXuHhwAlbBbVanUDIQCBfS9iOR5iV8h6hAyDAYsVaa1F3MAfDmJNedEoMZjkormqMFHM8e4DjGYHaVKuL0nVrb7bx4icP0xxnWV3W5si5RyzWu1u+/ymJ0e20cPilftZDZX0Ps8fI6+6Zpz6vp39iZpt65G2hTqBgCpuCAQeYO4yptjaHUUXqWuQLKObHRR5mad8bZtfCxUrKpsSoJ3AkAnwBindPH9q4tmcvVa7Md5PwHITpOgvSdmfqKjZg2lMk3INictzvBtOFc8TOna2Ca127qNtHmJNDOhMWOvCBbhCEh0ef8ApWPYT8LfOeQu6lhlBtYb7b+O6euelY9lPwn5zyBVs2s04ume/bqeja3PDlJtv7eqU2yrl01BObsk33C4Dbza4NrmHRijma9r2I0tfzlPpZRs976G/h7pf5c2dh8Haitc081mBNRapzj1g307WzHuPGXesLYinckF6lFgrhc5XMgDZgNDobrw75zYrMjBlNiDceI1G/fNbo+zVsbQLHXPSufwsoHyi0cLQ9m9Hn/T1Dzr1v5zOmrPlUnfYE252F5zPo4/6MnnVqn+Mzp6j2GsyNPw4DCbTVXCq1NUZSRbMDe5upW1gNDqbRNjUg+0k19lVbxAFYhfG/a900n6HYbEV82Xs02aobEHNUZlOVmHtABLZbkAMJL0Y6NUaTiojsWplwUsAFY3Gt+1oCQBewv4Rtlp6fxtFturnG+lXDNUwFk9rradhxNzuHvtOznn/pONRa2EqdoUaZcuw1AYiysR+zv9x3Wk17hov9ss3B4wjNTFWmFvmWmGzG4NyLH2QCb6X8ZBTu9ZE3l2CC3EsRm8lzGJg9pIwy/aUEH1rPmJ3EK5JG46gnfNvopYYpcyi+oQ8iUbMR7lnpzaIx2mHg1pM5qxZ304fDYNBXxFFgAucsRmN2FydRewTt7tL79d87icftegBjHQgWrU9TlDXuuXtZtLAre1iCTrbj5+KeXr+pj6NtCmE6v1dsutrbu+3d4TjNsYjqdqYVjub2TyKtZh4EFD4qO+djs7Z4pUSoYmxvuAvz/sWA4CcP6RVKthai71rWHvym38M79xMMNOLRLp/SzRDbNY/dqUmH72U/AzyXY+LK9kaX14cp6x6Q6wqbFZx9oUG83SeQ7LBLEjunm5I5h609OnqbT9UtqwZ1C2oCnvYOCENhbvG++6c50g2qa7J6vIFDADibsSeA3G4tbnOyOExXUU8mGoaLTKVVC9ZfrRk1vo19+nHXu47pFSxCMq4n2gvZ1U3FyDcrvNwd+si0cEF6EVCMfRK8HX5gfWfRdWmGBU7iCD7xafPvo9QNtCnYWGZLC9/wDMTjPoWdKRwl5xtLClWKsAGVhrzAPDxEzv0cjW4Pu1P5TptqYZsZjDSQ5Qo7T2uVVTbTvLFgL8jLtHoPSXU1a5PAkoLe4LYyvilodGaRXCUgeIJ8yT8jL+LcrTcjeFYjxAJEyNhVHpO2Gq65Rmpnmt9w+fnNtluLHcd86IeY4HYVbGs3VlVVfbqNc3Y62AG8y9i+gFSlTL9aj5QSRkKkgamxzHWdDsrBrhcQ1JHBWp2gh9tTY3PeLC3lJ+llVhhmCnLmspbkDpqeA5zjGGuuYdpzTvieFfoPXJw2Um+R2UeGh+stdKcMXwr5dStmtzym5HleS9H9mpQoKqNnvdi+nbJ3sLcOU0DOla6rpzm31beJbRoMx0Ate+/h/d5b6IYNji6KjeHDEjkupPw+M29mdDWxDVL1OrRHZNFzMxB13kWFrTT2DsQ4THBGYNemxVrWuO9eB0MzVxW3tqtkrNZj5diY0x5jTNrAZEgTCBbhCEh0ed+lZ7ZPwn5zyWpiMx4f33z2L0p4PNTVu5h9frPGFAvrNOKOGe/buehO1MLTa2IYqLcrj3yl0wriqxqUVc0fsuVsLXte/Lv3ROi1TCU2viVV15BrEactL+Gku9I+kmFamy0FILJ1Y0BKj2fbvqMpNgOJlv7KfDm6eyqTCkQzs7WLUiClxlLGzsALab7y/0ZwOXHJZWCB7C+tipUlb8wbyQ4nthK9RauVD1dOpQdCTuAVbAs1ltfXeZd2J6uzsLCkjPo2YMbaEeLWFuEi1uFqw9H9HQ/wACve9Q/wARm3tUersOJUeZA+sxvR3TI2fTvxLH+IzcxmpprzcH93t/0zK0rCoALAAAbgNAPCVHX1624KxJ/dGvPh5S5KlI3rMeSgeZ/wC2QhclHa6p1RNRVYCxFxexBuD7pemZtNOsq0qXC5d/wrw97ZR5yRy20OhmFp0WxL0r13zMSxJs1TNpbdcBt/MAzd2J0Qp4dxVL1ajgWXMRlS4Aayjj3mXtt4bPS1+yysfAMM3wvNGW8p62jxjfQmJ0gqrTKMb3Jy7uFxvO4C54zbmX0h2Z19EgKWKkMouAbjkTpeKTqVclfKswzqWOpG6lu0L2uCBcGxsdxINtxnJekCsv6IWDDMj02U/tA6292aU9r7P2gwXqutSpUapTVFUhgqhTnZmNiTc3NgNCZE3RXG1KlOjY9aiF2FWqGQEnsuBr2gOA0nf3Ihjr6e24bvSjGip0dDLYdmgrKL9lg6Bl13WM4foFsU4rEhbgBRmJuNNNLA7/AAnoHSno9+j7Eq0cxdgUd25sailiO6ePrWNL2Trx7uXwmG88w3xHDtelFdKTNTp1EbLcDKd+t944g67+E43GVWc3dix5kknzMpPiWMM7d8raZkirovRuf/Uaf4l/nX8p9DCfO3QBSNoUTw6xP5hPomda9J0x9iUgKuINtS4ufP63mxMjY5tiMQP2lPmXH0mvLIZ+ONq1E82I80f6y5V9k232NvLSUNqgdbhyf9TTxyn6XmiwuDAydgbKRA1W16jvUzMdWsHKhbnhYTUrUQ6lWAIO8EXBkGzn7LdzH42b+qW4GbsvDikz000UZSByuWHyUTQmfgl/xFbvyf1S/CFHZ1FUNUKLXqsT4kKSfOLjKC9ZTqEC6ki/EBtCPMiOw+lWqO9T5g/8SXE0syEeUCQxpjKFXMoJ38fEaH4gxxkoMhFhAtQhCQu4D0pbVCKtPebFvPQfKeONYt2tL90996W7HosjYip9gDNpfTcLec8z2ptZENqIo2tv6sXB/CdZ1pfxhxmu5YOAweFf9ZiDT8adRv5VMp4+hRRvVVg4vocrru49oCaW1dpVMNWNEdW7DKxdqYRe0oa1jfdcRh27XqjIKeHLHctNA7m2ptu4AyfeW9pVpdI6wfMzCobAAsLsADfsm11Nzvmx0VPWUqtD7To2Xva6uB7ylvfKNDaCOoDUqV+LDsn3j8pZwRpq4ZM2YG4sdAfGccvqKxHTrTBMvddiYRaWHpU13Ki/K5MkK3rDkqk+9jYfAGZPR3EOcNTzlr2G867vyliniWBve+i3PgL/AFMzR6iJjel5xzvTYMq4Ze3UPeB5Lf8AqMb+lhluLg8txlJMSwQ2NmYknz0+ktOeqsUmWzeUsMt6tR+WVB7hmPxYeUXZ9ZmU5uBsDxOgN/jJcGBlJH2mY/Gw+U61t5RtWY0kqpmUg8QQffvjMHUzIp42sfEEg/EGTGZ+yKlxV5CtUA+BPxJlhoQMIQMXEm+NpW3qDcdxRvyWG36XVZcUujUtH/apEjMp8N48I3DLfHVN+g17+yij3ambGIoB0ZDqGBB9+kIMqolamQbMjqR3FWH5GeYbA9GxxCvUaoKIzsopikrsMpsSWc6a30tO+2DiCcNl+1SLUj3FTlHwKyTo4vqAx/zGep32ZyR8LechLlx6JaXHE1/dTw4/okVT0RU/s4mp/upUT/KFnoMCZI876JdC6aYyoSxYYYplCjKrVDc5jxIAG69rsd89EtMLonRtTqNe5etUJPkBr7vjN2RAyNkULYjEt95k/qP1mvM/Zo9ZW/EvyM0JKGdtynelm4owceIvNBTfUeMhxqXpsDy+usbs1r0U/Co94Fj8oBg8KUzXIN2uLAiwsABvN90swhCVelhMtR3uTntpYWFr7rb9/GTGLEkqypE2xBHOmD5G35S2JQxB/wAXTHOnU+ay+BCFLZy2Dr91z8gZZMr4T26o/aB8x/xLDQGxIXhAtwhCQuZVpBgVYAg6EEXBHIic5jPR3gKmpo5T+y7DXuF7TpoQhwGN9HOExdQVXNUM7OGCsAOwcoA0/Zlih6NcJgz11FqodQwGZgR21KHgNe1Owq0buh5E/GGNwgqoUJIuQbi1wQQRv8IS8+wPo4wa0Vc9YxZmGrWFgzBTYDkBNLA9HsPSN0pJfmdT8bzSpKyYemlQFSpqA332DkBtOYIPvjkUHn5MPiRaYM9fKzTjtqvaVT2TyF/lHU9/fYfKRncfA/KPpePAfKcZj4SktprIKmg05n5ywe+V6mo8T9ZOuCO1rZ9W1Ko3It8FUCX8Ilqajkq/KZFGrehVGvtBeGhaw0m4om/F9sM9uwZS2QOw/wD9ta//AOjfS0vGUtmHWqOVVv4lVv6p0VXYQgZIx8I18bU7lt/IfrNgzntk1b4/FD7tvitL8p0MgYa0MmKqpewroHW32XXssR36g+6amz8J1VJKd75FVb7r2G+0ytrK4x2EYeyetU+NgR8M03RAIQhJGZsUj1yrbs1W3HddVYjzM05HTw6qWKqAWN2IGrG1rnmbSSBnbLHbrfjHymjKOzUINQkEXfS4tcAAXHd3y9AZVW6kcwR8JV2Q16Q7i4/iNvnLsqbNwzUwwbLq7EZb+ybWvfjpAtwhCARsWIZKsseo98eo+5QYn/c+nyE1hMXZfbxeKqcB1dMe4En5zZzQhUw49bV8U+TSwZBT/WP4J/XJTIDYsS8WSLcIQkLiEIQCBhCBBUogupP2QTby1kxW4sZn7QxfV1FO8EEEd14f+KhtFHnOVr1idStFZlVxSWY2txA8ORi5AJDUJG/jED3v5W4TFM8u8RKcPIBU7OgvodOe+wi9YeXjIaI7ILf8SsynS8+E6tKab2eohdvvG+Zj3Cy2A8JsCYGHxxq16SkAZM5JvvOWy2HPU+U3hPQxzExwzWiYnksz9nN62uOTKf4Av9M0Jn0xlxL/ALaKR4qbH+adENCEIQMPY9C2MxjHi1IDT/4wZuRMsWBk7Vpl8RhlANgalRjwAVQAL8yWHxmtEIiwCEIQCEIQC0IQgEIQgEIRLyUCMqvYEx8y+kWJNOgxX2iMq/iY5V+JEIRdHE9Sz/6lSo/uvlX+FR5zTEiweFFKklMbkVVHuFpIIQYVAc24hb+bQMj6y9Qjkq/zH85IYDIQvCBehCEhcQhCAQhCBi7cPrE8D85Wwq94m9WwyP7SqfEA/ORHZdE/5dP90flM18Plbe3St9RpmV1vu3jdIKDaG9vab4tcGax2LQ/00+P5x1DA09TkT2m1sDx8JX2J/K3uMcvY6Wv/AHvjR2SBcGw3zoRhk+6n7oh+jJ91fISP48/k93/HK16gpvnuRYhr8rHW865TM/F7Dp1Uyte2YMdd9iDlPcbTRAnXFjmil7eQmdtFctWjU5MUPg6ka91wJoyntakWotbeBmHiuo+U7qLghGUagZQw3MAfMXj4BCEIBCEIBCEIBCEIBCEIBCEICWiGLAmSgl5ibQPW4ulSsbU/XMbG2gK0xfj2mJ/2TaMjJhAvpGXjzI7whVBtiD30/kyywxjP0cZ+sub5ctr6Wve9uegj2gJCNvCBoQi2haQuSEW0LQEhFtC0BIRbQtCCGQ4emVBzWuWY6brFiR8LSe0LQEhFtC0BIRbQtCSRCI60LQIcJQ6tAl75RYeHD8pLFtC0BIRbTGHSvD9c9Elw1POX7BygIFJa43g5iBbeUf7pgbEJm0+kuEY5RXpE9kWzC92y5Rbmc6ad8VukOGzFFqI9Rc/q0OaoShYMoUfauji3HK3I2DRhM7CbfpOFzZqbMzoEe186HKy5lLITew0Y66bwRNKAkJSx+1VpOlPJUdnDNZADlRCivUNyLgGomi3Y5tAbGxsraq4hc6pUVSFZGYC1RGF0qIVJ0I1ytZhpdRcXC7CYQ6ZYe/a6xF61qQdguUsqO5GjEqbUz2WAbVTlsby5X6R4WmSHrU1Iy7za+Zcy5fv3H3b7wN5EDRvEmbW6S4YXy1FdgFsiEMzlyoQJwYkug32GYXsNYUukNFs9i2VKIrFyLLkJqKRqbhlNNrggW87ENKIZn0ekNBiwLhcqhjmK2KmmtQsCCQQFdbndqOYlmjjqdSmatM51sT2QSdN4ygXzabrXkoSkyNpXwW1EqU3crUTqyy1EbLmUqLkZkZkbQj2WNjcGxBAi6P7ap46l1tNXUXAs5p5tQGBsjtbQ8bHug0tkxsgTbFErc5lvXOHAYqCXDFdO1axsSNb24X0jX27gxmJrU+ycp7WoOvDiOy2o07J5GDSzeNMrnb2D7RFamchytlbN2gxQqAu8hlIIG62snw2Ow9VylOojMAGsrX0NtQRoR2hu3XHODQvElz9EXv8AOEGk0IQkJEIQgEIQgEIQgEIQgEIQgEIQgEIQgEIQgEwsf0Ro1s2ZqozNUY2KWu/Vk9llIZfVL2WBBuQQQbQhAqUfR9hUAyGsCrBlbMpKlaeRLArlIGjag3I1uLqZV6F0gjBauJDM71OsDp1gdhWBYMV0/XuRpwHKEICnoZRZqLu9ZmoZOruKKgCm+dAFSmqoBqvYC5hbNfKpXYxOyqNV0epSpO9OxR2RGZCDcFWIuuoB05QhAix+yhVqU6meqjIGW6FRmRyjOjZlNgTTTVbMLaEXMNkbJGHTIr1WUBVRXK2pooslNcqi4A0u12Ol2NhCECmei9NqpqvUrs1za7JZR1damF0UEgCs9i123a20lfA9B8PRrpXU1S9P2blDfshbMcuZgOFzpoBZQqhIQH1+hOFepUd1DdayOylKJBKulQgsUzsrFFurMRpoBYSXCdFqdK4pvVVTQNAKOqsq53cMvY0YdYwA9m1uybQhAj/8mUMrKTVOemtKoSUvUprS6oK4C2I0DbtGvawZgb+D2OtLDdRTZkGVhnRaVNwWvdwKaKga5vcLvG6EIEeC2J1dOnTFavlpuWH6lcylGXq2FOmoKXbNoA2YA3k2y9lijnOepUaowLO5XMbKFUdhVGigDdfmTFhAqHo6uUr1texxP6R/k3zZw/V/q/1eYA/e/alXE9C6NRBTd6rIj5qSsKDpT0cFVR6ZVgQ7C7hm136CEID8V0PouoUNVWxrEW6ogddiBiH7Loy6OBa40sD7QDCzsvo3Rw9Z6yXLOLEstMtrYsety9a2YgEhmI0FgLQhA14QhA//2Q=="/>
          <p:cNvSpPr>
            <a:spLocks noChangeAspect="1" noChangeArrowheads="1"/>
          </p:cNvSpPr>
          <p:nvPr/>
        </p:nvSpPr>
        <p:spPr bwMode="auto">
          <a:xfrm>
            <a:off x="9205913" y="122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1371600"/>
            <a:ext cx="7467600" cy="5200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2800" dirty="0">
                <a:latin typeface="+mj-lt"/>
              </a:rPr>
              <a:t>Film dielectrics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2800" dirty="0">
                <a:latin typeface="+mj-lt"/>
              </a:rPr>
              <a:t>“Wet” electrolytic capacitors</a:t>
            </a:r>
          </a:p>
          <a:p>
            <a:pPr algn="l">
              <a:defRPr/>
            </a:pPr>
            <a:endParaRPr lang="en-US" sz="2800" dirty="0">
              <a:latin typeface="+mj-lt"/>
            </a:endParaRP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2800" dirty="0">
                <a:latin typeface="+mj-lt"/>
              </a:rPr>
              <a:t>Ceramic Capacitors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800" dirty="0">
              <a:latin typeface="+mj-lt"/>
            </a:endParaRP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2800" dirty="0">
                <a:latin typeface="+mj-lt"/>
                <a:hlinkClick r:id="rId3"/>
              </a:rPr>
              <a:t>Polymer Capacitors</a:t>
            </a:r>
            <a:endParaRPr lang="en-US" sz="2800" dirty="0">
              <a:latin typeface="+mj-lt"/>
            </a:endParaRPr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sz="2800" dirty="0">
              <a:latin typeface="+mj-lt"/>
            </a:endParaRP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2800" dirty="0">
                <a:latin typeface="+mj-lt"/>
                <a:hlinkClick r:id="rId4"/>
              </a:rPr>
              <a:t>Super Capacitors!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2800" dirty="0" err="1">
                <a:latin typeface="+mj-lt"/>
                <a:hlinkClick r:id="rId5"/>
              </a:rPr>
              <a:t>Graphene</a:t>
            </a:r>
            <a:r>
              <a:rPr lang="en-US" sz="2800" dirty="0">
                <a:latin typeface="+mj-lt"/>
                <a:hlinkClick r:id="rId5"/>
              </a:rPr>
              <a:t>!</a:t>
            </a: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Arial" charset="0"/>
              </a:rPr>
              <a:t> </a:t>
            </a:r>
          </a:p>
        </p:txBody>
      </p:sp>
      <p:pic>
        <p:nvPicPr>
          <p:cNvPr id="18439" name="Picture 2" descr="Metallized Foil Capacito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00588" y="3276600"/>
            <a:ext cx="42005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 smtClean="0"/>
              <a:t>Parallel-plate capacitor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8" y="914400"/>
            <a:ext cx="9072562" cy="1255713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600" smtClean="0"/>
              <a:t>The capacitance of a parallel-plate capacitor is </a:t>
            </a:r>
            <a:br>
              <a:rPr lang="en-US" sz="2600" smtClean="0"/>
            </a:br>
            <a:r>
              <a:rPr lang="en-US" sz="2600" smtClean="0"/>
              <a:t/>
            </a:r>
            <a:br>
              <a:rPr lang="en-US" sz="2600" smtClean="0"/>
            </a:br>
            <a:r>
              <a:rPr lang="en-US" sz="2600" smtClean="0"/>
              <a:t>				</a:t>
            </a:r>
            <a:r>
              <a:rPr lang="en-US" sz="3200" i="1" smtClean="0">
                <a:solidFill>
                  <a:srgbClr val="FF0000"/>
                </a:solidFill>
              </a:rPr>
              <a:t>C = </a:t>
            </a:r>
            <a:r>
              <a:rPr lang="en-US" sz="3200" smtClean="0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en-US" sz="3200" baseline="-25000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sz="3200" i="1" smtClean="0">
                <a:solidFill>
                  <a:srgbClr val="FF0000"/>
                </a:solidFill>
              </a:rPr>
              <a:t>A/d</a:t>
            </a:r>
            <a:endParaRPr lang="en-US" sz="3200" smtClean="0">
              <a:solidFill>
                <a:srgbClr val="FF0000"/>
              </a:solidFill>
            </a:endParaRPr>
          </a:p>
        </p:txBody>
      </p:sp>
      <p:pic>
        <p:nvPicPr>
          <p:cNvPr id="19460" name="Picture 4" descr="24_Figure02-I"/>
          <p:cNvPicPr>
            <a:picLocks noChangeAspect="1" noChangeArrowheads="1"/>
          </p:cNvPicPr>
          <p:nvPr/>
        </p:nvPicPr>
        <p:blipFill>
          <a:blip r:embed="rId3"/>
          <a:srcRect b="5466"/>
          <a:stretch>
            <a:fillRect/>
          </a:stretch>
        </p:blipFill>
        <p:spPr bwMode="auto">
          <a:xfrm>
            <a:off x="341313" y="2706688"/>
            <a:ext cx="8229600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 smtClean="0"/>
              <a:t>Parallel-plate capacitor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90600"/>
            <a:ext cx="9072562" cy="267335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600" smtClean="0"/>
              <a:t>The capacitance of a parallel-plate capacitor is </a:t>
            </a:r>
            <a:r>
              <a:rPr lang="en-US" sz="2600" i="1" smtClean="0"/>
              <a:t>C = </a:t>
            </a:r>
            <a:r>
              <a:rPr lang="en-US" sz="2600" smtClean="0">
                <a:sym typeface="Symbol" pitchFamily="18" charset="2"/>
              </a:rPr>
              <a:t></a:t>
            </a:r>
            <a:r>
              <a:rPr lang="en-US" sz="2600" baseline="-25000" smtClean="0">
                <a:sym typeface="Symbol" pitchFamily="18" charset="2"/>
              </a:rPr>
              <a:t>0</a:t>
            </a:r>
            <a:r>
              <a:rPr lang="en-US" sz="2600" i="1" smtClean="0"/>
              <a:t>A/d</a:t>
            </a:r>
            <a:r>
              <a:rPr lang="en-US" sz="260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Note!  </a:t>
            </a:r>
            <a:r>
              <a:rPr lang="en-US" sz="2600" smtClean="0">
                <a:solidFill>
                  <a:srgbClr val="FF0000"/>
                </a:solidFill>
              </a:rPr>
              <a:t>C is </a:t>
            </a:r>
            <a:r>
              <a:rPr lang="en-US" sz="2600" i="1" smtClean="0">
                <a:solidFill>
                  <a:srgbClr val="FF0000"/>
                </a:solidFill>
              </a:rPr>
              <a:t>engineered!  </a:t>
            </a:r>
            <a:r>
              <a:rPr lang="en-US" sz="2600" i="1" smtClean="0"/>
              <a:t>You control Area &amp; distance by design!</a:t>
            </a:r>
          </a:p>
          <a:p>
            <a:pPr lvl="1">
              <a:lnSpc>
                <a:spcPct val="90000"/>
              </a:lnSpc>
            </a:pPr>
            <a:r>
              <a:rPr lang="en-US" sz="2600" i="1" smtClean="0"/>
              <a:t>C </a:t>
            </a:r>
            <a:r>
              <a:rPr lang="en-US" sz="2600" b="1" i="1" smtClean="0"/>
              <a:t>increases</a:t>
            </a:r>
            <a:r>
              <a:rPr lang="en-US" sz="2600" i="1" smtClean="0"/>
              <a:t> with Area</a:t>
            </a:r>
          </a:p>
          <a:p>
            <a:pPr lvl="1">
              <a:lnSpc>
                <a:spcPct val="90000"/>
              </a:lnSpc>
            </a:pPr>
            <a:r>
              <a:rPr lang="en-US" sz="2600" i="1" smtClean="0"/>
              <a:t>C </a:t>
            </a:r>
            <a:r>
              <a:rPr lang="en-US" sz="2600" b="1" i="1" smtClean="0"/>
              <a:t>decreases</a:t>
            </a:r>
            <a:r>
              <a:rPr lang="en-US" sz="2600" i="1" smtClean="0"/>
              <a:t> with separation</a:t>
            </a:r>
            <a:endParaRPr lang="en-US" sz="2600" smtClean="0"/>
          </a:p>
        </p:txBody>
      </p:sp>
      <p:pic>
        <p:nvPicPr>
          <p:cNvPr id="20484" name="Picture 4" descr="24_Figure02-I"/>
          <p:cNvPicPr>
            <a:picLocks noChangeAspect="1" noChangeArrowheads="1"/>
          </p:cNvPicPr>
          <p:nvPr/>
        </p:nvPicPr>
        <p:blipFill>
          <a:blip r:embed="rId3"/>
          <a:srcRect r="47408" b="5466"/>
          <a:stretch>
            <a:fillRect/>
          </a:stretch>
        </p:blipFill>
        <p:spPr bwMode="auto">
          <a:xfrm>
            <a:off x="4816475" y="3200400"/>
            <a:ext cx="4327525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 smtClean="0"/>
              <a:t>Parallel-plate capacitor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3" y="914400"/>
            <a:ext cx="9072562" cy="7034213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600" smtClean="0"/>
              <a:t>The capacitance of a parallel-plate capacitor is </a:t>
            </a:r>
            <a:r>
              <a:rPr lang="en-US" sz="2600" i="1" smtClean="0"/>
              <a:t>C = </a:t>
            </a:r>
            <a:r>
              <a:rPr lang="en-US" sz="2600" smtClean="0">
                <a:sym typeface="Symbol" pitchFamily="18" charset="2"/>
              </a:rPr>
              <a:t></a:t>
            </a:r>
            <a:r>
              <a:rPr lang="en-US" sz="2600" baseline="-25000" smtClean="0">
                <a:sym typeface="Symbol" pitchFamily="18" charset="2"/>
              </a:rPr>
              <a:t>0</a:t>
            </a:r>
            <a:r>
              <a:rPr lang="en-US" sz="2600" i="1" smtClean="0"/>
              <a:t>A/d</a:t>
            </a:r>
            <a:r>
              <a:rPr lang="en-US" sz="260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So….</a:t>
            </a:r>
            <a:r>
              <a:rPr lang="en-US" sz="2400" baseline="-25000" smtClean="0">
                <a:sym typeface="Symbol" pitchFamily="18" charset="2"/>
              </a:rPr>
              <a:t>0 </a:t>
            </a:r>
            <a:r>
              <a:rPr lang="en-US" sz="2400" smtClean="0">
                <a:sym typeface="Symbol" pitchFamily="18" charset="2"/>
              </a:rPr>
              <a:t> = C x d/A = [Farads x meters/meters</a:t>
            </a:r>
            <a:r>
              <a:rPr lang="en-US" sz="2400" baseline="30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]</a:t>
            </a:r>
            <a:endParaRPr lang="en-US" sz="2400" baseline="30000" smtClean="0"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</a:t>
            </a:r>
            <a:r>
              <a:rPr lang="en-US" sz="2400" baseline="-25000" smtClean="0">
                <a:sym typeface="Symbol" pitchFamily="18" charset="2"/>
              </a:rPr>
              <a:t>0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 has units of  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[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Farads/meter</a:t>
            </a:r>
            <a:r>
              <a:rPr lang="en-US" sz="2400" smtClean="0">
                <a:sym typeface="Symbol" pitchFamily="18" charset="2"/>
              </a:rPr>
              <a:t>]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600" smtClean="0"/>
              <a:t>Recall “</a:t>
            </a:r>
            <a:r>
              <a:rPr lang="en-US" sz="2600" smtClean="0">
                <a:sym typeface="Symbol" pitchFamily="18" charset="2"/>
              </a:rPr>
              <a:t></a:t>
            </a:r>
            <a:r>
              <a:rPr lang="en-US" sz="2600" baseline="-25000" smtClean="0">
                <a:sym typeface="Symbol" pitchFamily="18" charset="2"/>
              </a:rPr>
              <a:t>0</a:t>
            </a:r>
            <a:r>
              <a:rPr lang="en-US" sz="2600" i="1" smtClean="0">
                <a:sym typeface="Symbol" pitchFamily="18" charset="2"/>
              </a:rPr>
              <a:t>” </a:t>
            </a:r>
            <a:r>
              <a:rPr lang="en-US" sz="2600" smtClean="0">
                <a:sym typeface="Symbol" pitchFamily="18" charset="2"/>
              </a:rPr>
              <a:t> from Coulomb’s Law: Force = (1/4</a:t>
            </a:r>
            <a:r>
              <a:rPr lang="en-US" sz="2600" smtClean="0">
                <a:latin typeface="Symbol" pitchFamily="18" charset="2"/>
                <a:sym typeface="Symbol" pitchFamily="18" charset="2"/>
              </a:rPr>
              <a:t>p</a:t>
            </a:r>
            <a:r>
              <a:rPr lang="en-US" sz="2600" smtClean="0">
                <a:sym typeface="Symbol" pitchFamily="18" charset="2"/>
              </a:rPr>
              <a:t> </a:t>
            </a:r>
            <a:r>
              <a:rPr lang="en-US" sz="2600" baseline="-25000" smtClean="0">
                <a:sym typeface="Symbol" pitchFamily="18" charset="2"/>
              </a:rPr>
              <a:t>0</a:t>
            </a:r>
            <a:r>
              <a:rPr lang="en-US" sz="2600" smtClean="0">
                <a:sym typeface="Symbol" pitchFamily="18" charset="2"/>
              </a:rPr>
              <a:t>) q</a:t>
            </a:r>
            <a:r>
              <a:rPr lang="en-US" sz="2600" baseline="-25000" smtClean="0">
                <a:sym typeface="Symbol" pitchFamily="18" charset="2"/>
              </a:rPr>
              <a:t>1</a:t>
            </a:r>
            <a:r>
              <a:rPr lang="en-US" sz="2600" smtClean="0">
                <a:sym typeface="Symbol" pitchFamily="18" charset="2"/>
              </a:rPr>
              <a:t>q</a:t>
            </a:r>
            <a:r>
              <a:rPr lang="en-US" sz="2600" baseline="-25000" smtClean="0">
                <a:sym typeface="Symbol" pitchFamily="18" charset="2"/>
              </a:rPr>
              <a:t>2</a:t>
            </a:r>
            <a:r>
              <a:rPr lang="en-US" sz="2600" smtClean="0">
                <a:sym typeface="Symbol" pitchFamily="18" charset="2"/>
              </a:rPr>
              <a:t>/r</a:t>
            </a:r>
            <a:r>
              <a:rPr lang="en-US" sz="2600" baseline="30000" smtClean="0">
                <a:sym typeface="Symbol" pitchFamily="18" charset="2"/>
              </a:rPr>
              <a:t>2</a:t>
            </a:r>
            <a:endParaRPr lang="en-US" sz="2600" smtClean="0"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Units of </a:t>
            </a:r>
            <a:r>
              <a:rPr lang="en-US" sz="2400" baseline="-25000" smtClean="0">
                <a:sym typeface="Symbol" pitchFamily="18" charset="2"/>
              </a:rPr>
              <a:t>0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 were 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Coulomb</a:t>
            </a:r>
            <a:r>
              <a:rPr lang="en-US" sz="2400" baseline="30000" smtClean="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/Newton-meter</a:t>
            </a:r>
            <a:r>
              <a:rPr lang="en-US" sz="2400" baseline="30000" smtClean="0">
                <a:solidFill>
                  <a:schemeClr val="tx2"/>
                </a:solidFill>
                <a:sym typeface="Symbol" pitchFamily="18" charset="2"/>
              </a:rPr>
              <a:t>2</a:t>
            </a:r>
            <a:endParaRPr lang="en-US" sz="2400" baseline="3000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600" smtClean="0">
                <a:sym typeface="Symbol" pitchFamily="18" charset="2"/>
              </a:rPr>
              <a:t>So [</a:t>
            </a:r>
            <a:r>
              <a:rPr lang="en-US" sz="2600" smtClean="0">
                <a:solidFill>
                  <a:schemeClr val="tx2"/>
                </a:solidFill>
                <a:sym typeface="Symbol" pitchFamily="18" charset="2"/>
              </a:rPr>
              <a:t>Farads/meter</a:t>
            </a:r>
            <a:r>
              <a:rPr lang="en-US" sz="2600" smtClean="0">
                <a:sym typeface="Symbol" pitchFamily="18" charset="2"/>
              </a:rPr>
              <a:t>] = [</a:t>
            </a:r>
            <a:r>
              <a:rPr lang="en-US" sz="2800" smtClean="0">
                <a:solidFill>
                  <a:schemeClr val="tx2"/>
                </a:solidFill>
                <a:sym typeface="Symbol" pitchFamily="18" charset="2"/>
              </a:rPr>
              <a:t>Coulomb</a:t>
            </a:r>
            <a:r>
              <a:rPr lang="en-US" sz="2800" baseline="30000" smtClean="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en-US" sz="2800" smtClean="0">
                <a:solidFill>
                  <a:schemeClr val="tx2"/>
                </a:solidFill>
                <a:sym typeface="Symbol" pitchFamily="18" charset="2"/>
              </a:rPr>
              <a:t>/Newton-meter</a:t>
            </a:r>
            <a:r>
              <a:rPr lang="en-US" sz="2800" baseline="30000" smtClean="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en-US" sz="2800" smtClean="0">
                <a:solidFill>
                  <a:schemeClr val="tx2"/>
                </a:solidFill>
                <a:sym typeface="Symbol" pitchFamily="18" charset="2"/>
              </a:rPr>
              <a:t>]</a:t>
            </a:r>
            <a:endParaRPr lang="en-US" sz="2800" baseline="30000" smtClean="0">
              <a:solidFill>
                <a:schemeClr val="tx2"/>
              </a:solidFill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800" smtClean="0">
                <a:solidFill>
                  <a:schemeClr val="tx2"/>
                </a:solidFill>
                <a:sym typeface="Symbol" pitchFamily="18" charset="2"/>
              </a:rPr>
              <a:t> 		[Farads] =  </a:t>
            </a:r>
            <a:r>
              <a:rPr lang="en-US" sz="2600" smtClean="0">
                <a:sym typeface="Symbol" pitchFamily="18" charset="2"/>
              </a:rPr>
              <a:t>[</a:t>
            </a:r>
            <a:r>
              <a:rPr lang="en-US" sz="2800" smtClean="0">
                <a:solidFill>
                  <a:schemeClr val="tx2"/>
                </a:solidFill>
                <a:sym typeface="Symbol" pitchFamily="18" charset="2"/>
              </a:rPr>
              <a:t>Coulomb</a:t>
            </a:r>
            <a:r>
              <a:rPr lang="en-US" sz="2800" baseline="30000" smtClean="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en-US" sz="2800" smtClean="0">
                <a:solidFill>
                  <a:schemeClr val="tx2"/>
                </a:solidFill>
                <a:sym typeface="Symbol" pitchFamily="18" charset="2"/>
              </a:rPr>
              <a:t>/Newton-meter]</a:t>
            </a:r>
          </a:p>
          <a:p>
            <a:pPr lvl="1">
              <a:lnSpc>
                <a:spcPct val="90000"/>
              </a:lnSpc>
            </a:pPr>
            <a:r>
              <a:rPr lang="en-US" sz="2800" smtClean="0">
                <a:solidFill>
                  <a:schemeClr val="tx2"/>
                </a:solidFill>
                <a:sym typeface="Symbol" pitchFamily="18" charset="2"/>
              </a:rPr>
              <a:t> 		[Farads] = [Coulomb</a:t>
            </a:r>
            <a:r>
              <a:rPr lang="en-US" sz="2800" baseline="30000" smtClean="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en-US" sz="2800" smtClean="0">
                <a:solidFill>
                  <a:schemeClr val="tx2"/>
                </a:solidFill>
                <a:sym typeface="Symbol" pitchFamily="18" charset="2"/>
              </a:rPr>
              <a:t>/Joule]</a:t>
            </a:r>
          </a:p>
          <a:p>
            <a:pPr lvl="1">
              <a:lnSpc>
                <a:spcPct val="90000"/>
              </a:lnSpc>
            </a:pPr>
            <a:endParaRPr lang="en-US" sz="2800" smtClean="0">
              <a:solidFill>
                <a:schemeClr val="tx2"/>
              </a:solidFill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sz="260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 smtClean="0"/>
              <a:t>Parallel-plate capacitor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90600"/>
            <a:ext cx="9072562" cy="62182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Example 24.2:</a:t>
            </a:r>
          </a:p>
          <a:p>
            <a:pPr>
              <a:defRPr/>
            </a:pPr>
            <a:r>
              <a:rPr lang="en-US" dirty="0" smtClean="0"/>
              <a:t>Plates 2.00 m</a:t>
            </a:r>
            <a:r>
              <a:rPr lang="en-US" baseline="30000" dirty="0" smtClean="0"/>
              <a:t>2</a:t>
            </a:r>
            <a:r>
              <a:rPr lang="en-US" dirty="0" smtClean="0"/>
              <a:t> in area; 5.00 mm apart; </a:t>
            </a:r>
            <a:br>
              <a:rPr lang="en-US" dirty="0" smtClean="0"/>
            </a:br>
            <a:r>
              <a:rPr lang="en-US" dirty="0" smtClean="0"/>
              <a:t>10 kV applied Potential Difference.  </a:t>
            </a:r>
          </a:p>
          <a:p>
            <a:pPr lvl="2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  <a:defRPr/>
            </a:pPr>
            <a:r>
              <a:rPr lang="en-US" sz="2200" kern="1200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2200" kern="1200" dirty="0" smtClean="0">
                <a:solidFill>
                  <a:srgbClr val="000000"/>
                </a:solidFill>
                <a:latin typeface="Arial" charset="0"/>
              </a:rPr>
              <a:t>= </a:t>
            </a:r>
            <a:r>
              <a:rPr lang="en-US" sz="2200" kern="1200" dirty="0" smtClean="0">
                <a:solidFill>
                  <a:srgbClr val="000000"/>
                </a:solidFill>
                <a:latin typeface="Symbol" pitchFamily="18" charset="2"/>
              </a:rPr>
              <a:t>e</a:t>
            </a:r>
            <a:r>
              <a:rPr lang="en-US" sz="2200" kern="1200" baseline="-25000" dirty="0" smtClean="0">
                <a:solidFill>
                  <a:srgbClr val="000000"/>
                </a:solidFill>
                <a:latin typeface="Arial" charset="0"/>
              </a:rPr>
              <a:t>0</a:t>
            </a:r>
            <a:r>
              <a:rPr lang="en-US" sz="2200" kern="12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200" kern="1200" dirty="0" err="1" smtClean="0">
                <a:solidFill>
                  <a:srgbClr val="000000"/>
                </a:solidFill>
                <a:latin typeface="Arial" charset="0"/>
              </a:rPr>
              <a:t>A/d</a:t>
            </a:r>
            <a:r>
              <a:rPr lang="en-US" sz="2200" kern="12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200" kern="1200" dirty="0" smtClean="0">
                <a:solidFill>
                  <a:schemeClr val="accent2"/>
                </a:solidFill>
                <a:latin typeface="Arial" charset="0"/>
              </a:rPr>
              <a:t>= 8.85 x 10</a:t>
            </a:r>
            <a:r>
              <a:rPr lang="en-US" sz="2200" kern="1200" baseline="30000" dirty="0" smtClean="0">
                <a:solidFill>
                  <a:schemeClr val="accent2"/>
                </a:solidFill>
                <a:latin typeface="Arial" charset="0"/>
              </a:rPr>
              <a:t>-12</a:t>
            </a:r>
            <a:r>
              <a:rPr lang="en-US" sz="2200" kern="1200" dirty="0" smtClean="0">
                <a:solidFill>
                  <a:schemeClr val="accent2"/>
                </a:solidFill>
                <a:latin typeface="Arial" charset="0"/>
              </a:rPr>
              <a:t> F/m *2.00 m</a:t>
            </a:r>
            <a:r>
              <a:rPr lang="en-US" sz="2200" kern="1200" baseline="30000" dirty="0" smtClean="0">
                <a:solidFill>
                  <a:schemeClr val="accent2"/>
                </a:solidFill>
                <a:latin typeface="Arial" charset="0"/>
              </a:rPr>
              <a:t>2</a:t>
            </a:r>
            <a:r>
              <a:rPr lang="en-US" sz="2200" kern="1200" dirty="0" smtClean="0">
                <a:solidFill>
                  <a:schemeClr val="accent2"/>
                </a:solidFill>
                <a:latin typeface="Arial" charset="0"/>
              </a:rPr>
              <a:t>/.005 m </a:t>
            </a:r>
            <a:r>
              <a:rPr lang="en-US" sz="2200" kern="1200" dirty="0" smtClean="0">
                <a:solidFill>
                  <a:srgbClr val="000000"/>
                </a:solidFill>
                <a:latin typeface="Arial" charset="0"/>
              </a:rPr>
              <a:t>= </a:t>
            </a:r>
            <a:r>
              <a:rPr lang="en-US" sz="2200" kern="1200" dirty="0" smtClean="0">
                <a:solidFill>
                  <a:schemeClr val="accent2"/>
                </a:solidFill>
                <a:latin typeface="Arial" charset="0"/>
              </a:rPr>
              <a:t>3.54 x 10</a:t>
            </a:r>
            <a:r>
              <a:rPr lang="en-US" sz="2200" kern="1200" baseline="30000" dirty="0" smtClean="0">
                <a:solidFill>
                  <a:schemeClr val="accent2"/>
                </a:solidFill>
                <a:latin typeface="Arial" charset="0"/>
              </a:rPr>
              <a:t>-9</a:t>
            </a:r>
            <a:r>
              <a:rPr lang="en-US" sz="2200" kern="1200" dirty="0" smtClean="0">
                <a:solidFill>
                  <a:schemeClr val="accent2"/>
                </a:solidFill>
                <a:latin typeface="Arial" charset="0"/>
              </a:rPr>
              <a:t> F</a:t>
            </a:r>
            <a:r>
              <a:rPr lang="en-US" sz="2200" kern="1200" dirty="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2200" kern="1200" dirty="0" smtClean="0">
                <a:solidFill>
                  <a:srgbClr val="000000"/>
                </a:solidFill>
                <a:latin typeface="Arial" charset="0"/>
              </a:rPr>
            </a:br>
            <a:endParaRPr lang="en-US" sz="2200" kern="1200" dirty="0">
              <a:solidFill>
                <a:srgbClr val="000000"/>
              </a:solidFill>
              <a:latin typeface="Arial" charset="0"/>
            </a:endParaRPr>
          </a:p>
          <a:p>
            <a:pPr lvl="2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  <a:defRPr/>
            </a:pPr>
            <a:r>
              <a:rPr lang="en-US" sz="2200" kern="1200" dirty="0">
                <a:solidFill>
                  <a:srgbClr val="000000"/>
                </a:solidFill>
                <a:latin typeface="Arial" charset="0"/>
              </a:rPr>
              <a:t>Q on each plate </a:t>
            </a:r>
            <a:r>
              <a:rPr lang="en-US" sz="2200" kern="1200" dirty="0" smtClean="0">
                <a:solidFill>
                  <a:srgbClr val="000000"/>
                </a:solidFill>
                <a:latin typeface="Arial" charset="0"/>
              </a:rPr>
              <a:t>from C = Q/V  so Q = CV = </a:t>
            </a:r>
            <a:r>
              <a:rPr lang="en-US" sz="2200" kern="1200" dirty="0" smtClean="0">
                <a:solidFill>
                  <a:schemeClr val="accent2"/>
                </a:solidFill>
                <a:latin typeface="Arial" charset="0"/>
              </a:rPr>
              <a:t>3.54 x 10</a:t>
            </a:r>
            <a:r>
              <a:rPr lang="en-US" sz="2200" kern="1200" baseline="30000" dirty="0" smtClean="0">
                <a:solidFill>
                  <a:schemeClr val="accent2"/>
                </a:solidFill>
                <a:latin typeface="Arial" charset="0"/>
              </a:rPr>
              <a:t>-5</a:t>
            </a:r>
            <a:r>
              <a:rPr lang="en-US" sz="2200" kern="1200" dirty="0" smtClean="0">
                <a:solidFill>
                  <a:schemeClr val="accent2"/>
                </a:solidFill>
                <a:latin typeface="Arial" charset="0"/>
              </a:rPr>
              <a:t> C</a:t>
            </a:r>
            <a:r>
              <a:rPr lang="en-US" sz="2200" kern="1200" dirty="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2200" kern="1200" dirty="0" smtClean="0">
                <a:solidFill>
                  <a:srgbClr val="000000"/>
                </a:solidFill>
                <a:latin typeface="Arial" charset="0"/>
              </a:rPr>
            </a:br>
            <a:endParaRPr lang="en-US" sz="2200" kern="1200" dirty="0">
              <a:solidFill>
                <a:srgbClr val="000000"/>
              </a:solidFill>
              <a:latin typeface="Arial" charset="0"/>
            </a:endParaRPr>
          </a:p>
          <a:p>
            <a:pPr lvl="2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  <a:defRPr/>
            </a:pPr>
            <a:r>
              <a:rPr lang="en-US" sz="2200" kern="1200" dirty="0">
                <a:solidFill>
                  <a:srgbClr val="000000"/>
                </a:solidFill>
                <a:latin typeface="Arial" charset="0"/>
              </a:rPr>
              <a:t>E field between plates </a:t>
            </a:r>
            <a:r>
              <a:rPr lang="en-US" sz="2200" kern="1200" dirty="0" smtClean="0">
                <a:solidFill>
                  <a:srgbClr val="000000"/>
                </a:solidFill>
                <a:latin typeface="Arial" charset="0"/>
              </a:rPr>
              <a:t>from V = Ed so </a:t>
            </a:r>
            <a:br>
              <a:rPr lang="en-US" sz="2200" kern="120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2200" kern="1200" dirty="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2200" kern="120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2200" kern="1200" dirty="0" smtClean="0">
                <a:solidFill>
                  <a:srgbClr val="000000"/>
                </a:solidFill>
                <a:latin typeface="Arial" charset="0"/>
              </a:rPr>
              <a:t>E = V/d = </a:t>
            </a:r>
            <a:r>
              <a:rPr lang="en-US" sz="2200" kern="1200" dirty="0" smtClean="0">
                <a:solidFill>
                  <a:schemeClr val="accent2"/>
                </a:solidFill>
                <a:latin typeface="Arial" charset="0"/>
              </a:rPr>
              <a:t>2.00 x 10</a:t>
            </a:r>
            <a:r>
              <a:rPr lang="en-US" sz="2200" kern="1200" baseline="30000" dirty="0" smtClean="0">
                <a:solidFill>
                  <a:schemeClr val="accent2"/>
                </a:solidFill>
                <a:latin typeface="Arial" charset="0"/>
              </a:rPr>
              <a:t>-6 </a:t>
            </a:r>
            <a:r>
              <a:rPr lang="en-US" sz="2200" kern="1200" dirty="0" smtClean="0">
                <a:solidFill>
                  <a:schemeClr val="accent2"/>
                </a:solidFill>
                <a:latin typeface="Arial" charset="0"/>
              </a:rPr>
              <a:t>V/m</a:t>
            </a:r>
          </a:p>
          <a:p>
            <a:pPr lvl="2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  <a:defRPr/>
            </a:pPr>
            <a:endParaRPr lang="en-US" sz="2200" kern="1200" dirty="0">
              <a:solidFill>
                <a:srgbClr val="000000"/>
              </a:solidFill>
              <a:latin typeface="Arial" charset="0"/>
            </a:endParaRPr>
          </a:p>
          <a:p>
            <a:pPr lvl="2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  <a:defRPr/>
            </a:pPr>
            <a:r>
              <a:rPr lang="en-US" sz="2200" kern="1200" dirty="0" smtClean="0">
                <a:solidFill>
                  <a:srgbClr val="000000"/>
                </a:solidFill>
                <a:latin typeface="Arial" charset="0"/>
              </a:rPr>
              <a:t>Or…  E = </a:t>
            </a:r>
            <a:r>
              <a:rPr lang="en-US" sz="2200" kern="1200" dirty="0" smtClean="0">
                <a:solidFill>
                  <a:srgbClr val="000000"/>
                </a:solidFill>
                <a:latin typeface="Symbol" pitchFamily="18" charset="2"/>
              </a:rPr>
              <a:t>s/e</a:t>
            </a:r>
            <a:r>
              <a:rPr lang="en-US" sz="2200" kern="1200" baseline="-25000" dirty="0" smtClean="0">
                <a:solidFill>
                  <a:srgbClr val="000000"/>
                </a:solidFill>
                <a:latin typeface="Arial" charset="0"/>
              </a:rPr>
              <a:t>0 </a:t>
            </a:r>
            <a:r>
              <a:rPr lang="en-US" sz="2200" kern="1200" dirty="0" smtClean="0">
                <a:solidFill>
                  <a:srgbClr val="000000"/>
                </a:solidFill>
                <a:latin typeface="Arial" charset="0"/>
              </a:rPr>
              <a:t>= (Q/Area)/</a:t>
            </a:r>
            <a:r>
              <a:rPr lang="en-US" sz="2200" kern="1200" dirty="0">
                <a:solidFill>
                  <a:srgbClr val="000000"/>
                </a:solidFill>
                <a:latin typeface="Symbol" pitchFamily="18" charset="2"/>
              </a:rPr>
              <a:t>e</a:t>
            </a:r>
            <a:r>
              <a:rPr lang="en-US" sz="2200" kern="1200" baseline="-25000" dirty="0">
                <a:solidFill>
                  <a:srgbClr val="000000"/>
                </a:solidFill>
                <a:latin typeface="Arial" charset="0"/>
              </a:rPr>
              <a:t>0</a:t>
            </a:r>
            <a:r>
              <a:rPr lang="en-US" sz="2200" kern="1200" dirty="0" smtClean="0">
                <a:solidFill>
                  <a:srgbClr val="000000"/>
                </a:solidFill>
                <a:latin typeface="Arial" charset="0"/>
              </a:rPr>
              <a:t>   = </a:t>
            </a:r>
            <a:r>
              <a:rPr lang="en-US" sz="2200" kern="1200" dirty="0">
                <a:solidFill>
                  <a:srgbClr val="000000"/>
                </a:solidFill>
                <a:latin typeface="Arial" charset="0"/>
              </a:rPr>
              <a:t>3.54 x 10</a:t>
            </a:r>
            <a:r>
              <a:rPr lang="en-US" sz="2200" kern="1200" baseline="30000" dirty="0">
                <a:solidFill>
                  <a:srgbClr val="000000"/>
                </a:solidFill>
                <a:latin typeface="Arial" charset="0"/>
              </a:rPr>
              <a:t>-5</a:t>
            </a:r>
            <a:r>
              <a:rPr lang="en-US" sz="2200" kern="1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200" kern="1200" dirty="0" smtClean="0">
                <a:solidFill>
                  <a:srgbClr val="000000"/>
                </a:solidFill>
                <a:latin typeface="Arial" charset="0"/>
              </a:rPr>
              <a:t>C/2.00</a:t>
            </a:r>
            <a:r>
              <a:rPr lang="en-US" sz="2200" kern="1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200" kern="1200" dirty="0" smtClean="0">
                <a:solidFill>
                  <a:srgbClr val="000000"/>
                </a:solidFill>
                <a:latin typeface="Arial" charset="0"/>
              </a:rPr>
              <a:t>m</a:t>
            </a:r>
            <a:r>
              <a:rPr lang="en-US" sz="2200" kern="1200" baseline="30000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2200" kern="1200" dirty="0" smtClean="0">
                <a:solidFill>
                  <a:srgbClr val="000000"/>
                </a:solidFill>
                <a:latin typeface="Arial" charset="0"/>
              </a:rPr>
              <a:t> / </a:t>
            </a:r>
            <a:r>
              <a:rPr lang="en-US" sz="2200" kern="1200" dirty="0">
                <a:solidFill>
                  <a:srgbClr val="000000"/>
                </a:solidFill>
                <a:latin typeface="Symbol" pitchFamily="18" charset="2"/>
              </a:rPr>
              <a:t>e</a:t>
            </a:r>
            <a:r>
              <a:rPr lang="en-US" sz="2200" kern="1200" baseline="-25000" dirty="0">
                <a:solidFill>
                  <a:srgbClr val="000000"/>
                </a:solidFill>
                <a:latin typeface="Arial" charset="0"/>
              </a:rPr>
              <a:t>0</a:t>
            </a:r>
            <a:r>
              <a:rPr lang="en-US" sz="2200" kern="1200" dirty="0">
                <a:solidFill>
                  <a:srgbClr val="000000"/>
                </a:solidFill>
                <a:latin typeface="Arial" charset="0"/>
              </a:rPr>
              <a:t> </a:t>
            </a:r>
            <a:endParaRPr lang="en-US" sz="2200" kern="1200" baseline="-25000" dirty="0">
              <a:solidFill>
                <a:srgbClr val="000000"/>
              </a:solidFill>
              <a:latin typeface="Arial" charset="0"/>
            </a:endParaRPr>
          </a:p>
          <a:p>
            <a:pPr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buFont typeface="Times" pitchFamily="-48" charset="0"/>
              <a:buChar char="•"/>
              <a:defRPr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 smtClean="0"/>
              <a:t>Capacitors in series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685800"/>
            <a:ext cx="8896350" cy="4873625"/>
          </a:xfrm>
        </p:spPr>
        <p:txBody>
          <a:bodyPr/>
          <a:lstStyle/>
          <a:p>
            <a:pPr marL="457200" lvl="1" indent="-342900">
              <a:lnSpc>
                <a:spcPct val="90000"/>
              </a:lnSpc>
              <a:buFontTx/>
              <a:buChar char="•"/>
            </a:pPr>
            <a:r>
              <a:rPr lang="en-US" sz="2600" smtClean="0"/>
              <a:t>Capacitors are in </a:t>
            </a:r>
            <a:r>
              <a:rPr lang="en-US" sz="2600" b="1" i="1" smtClean="0"/>
              <a:t>series</a:t>
            </a:r>
            <a:r>
              <a:rPr lang="en-US" sz="2600" i="1" smtClean="0"/>
              <a:t> </a:t>
            </a:r>
            <a:r>
              <a:rPr lang="en-US" sz="2600" smtClean="0"/>
              <a:t>if connected one after the other</a:t>
            </a:r>
          </a:p>
          <a:p>
            <a:pPr marL="457200" lvl="1" indent="-342900">
              <a:lnSpc>
                <a:spcPct val="90000"/>
              </a:lnSpc>
              <a:buFontTx/>
              <a:buChar char="•"/>
            </a:pPr>
            <a:r>
              <a:rPr lang="en-US" sz="2600" smtClean="0"/>
              <a:t>E</a:t>
            </a:r>
            <a:r>
              <a:rPr lang="en-US" sz="2600" i="1" smtClean="0"/>
              <a:t>quivalent capacitance</a:t>
            </a:r>
            <a:r>
              <a:rPr lang="en-US" sz="2600" smtClean="0"/>
              <a:t> of a series combination:</a:t>
            </a:r>
            <a:br>
              <a:rPr lang="en-US" sz="2600" smtClean="0"/>
            </a:br>
            <a:r>
              <a:rPr lang="en-US" sz="2600" smtClean="0"/>
              <a:t>1/</a:t>
            </a:r>
            <a:r>
              <a:rPr lang="en-US" sz="2600" i="1" smtClean="0"/>
              <a:t>C</a:t>
            </a:r>
            <a:r>
              <a:rPr lang="en-US" sz="2600" baseline="-25000" smtClean="0"/>
              <a:t>eq</a:t>
            </a:r>
            <a:r>
              <a:rPr lang="en-US" sz="2600" smtClean="0"/>
              <a:t> = 1/</a:t>
            </a:r>
            <a:r>
              <a:rPr lang="en-US" sz="2600" i="1" smtClean="0"/>
              <a:t>C</a:t>
            </a:r>
            <a:r>
              <a:rPr lang="en-US" sz="2600" baseline="-25000" smtClean="0"/>
              <a:t>1</a:t>
            </a:r>
            <a:r>
              <a:rPr lang="en-US" sz="2600" smtClean="0"/>
              <a:t> + 1/</a:t>
            </a:r>
            <a:r>
              <a:rPr lang="en-US" sz="2600" i="1" smtClean="0"/>
              <a:t>C</a:t>
            </a:r>
            <a:r>
              <a:rPr lang="en-US" sz="2600" baseline="-25000" smtClean="0"/>
              <a:t>2</a:t>
            </a:r>
            <a:r>
              <a:rPr lang="en-US" sz="2600" smtClean="0"/>
              <a:t> + 1/</a:t>
            </a:r>
            <a:r>
              <a:rPr lang="en-US" sz="2600" i="1" smtClean="0"/>
              <a:t>C</a:t>
            </a:r>
            <a:r>
              <a:rPr lang="en-US" sz="2600" baseline="-25000" smtClean="0"/>
              <a:t>3</a:t>
            </a:r>
            <a:r>
              <a:rPr lang="en-US" sz="2600" smtClean="0"/>
              <a:t> + …</a:t>
            </a:r>
          </a:p>
          <a:p>
            <a:pPr marL="457200" lvl="1" indent="-342900">
              <a:lnSpc>
                <a:spcPct val="90000"/>
              </a:lnSpc>
              <a:buFontTx/>
              <a:buChar char="•"/>
            </a:pPr>
            <a:r>
              <a:rPr lang="en-US" sz="2600" smtClean="0"/>
              <a:t>NOTE</a:t>
            </a:r>
          </a:p>
          <a:p>
            <a:pPr marL="1196975" lvl="2" indent="-342900">
              <a:lnSpc>
                <a:spcPct val="90000"/>
              </a:lnSpc>
              <a:buFontTx/>
              <a:buChar char="•"/>
            </a:pPr>
            <a:r>
              <a:rPr lang="en-US" sz="2400" b="1" smtClean="0">
                <a:solidFill>
                  <a:srgbClr val="C00000"/>
                </a:solidFill>
              </a:rPr>
              <a:t>C</a:t>
            </a:r>
            <a:r>
              <a:rPr lang="en-US" sz="2400" b="1" baseline="-25000" smtClean="0">
                <a:solidFill>
                  <a:srgbClr val="C00000"/>
                </a:solidFill>
              </a:rPr>
              <a:t>eq</a:t>
            </a:r>
            <a:r>
              <a:rPr lang="en-US" sz="2400" b="1" smtClean="0">
                <a:solidFill>
                  <a:srgbClr val="C00000"/>
                </a:solidFill>
              </a:rPr>
              <a:t> is always LESS than the smallest capacitor in series!</a:t>
            </a:r>
          </a:p>
          <a:p>
            <a:pPr marL="1771650" lvl="3">
              <a:lnSpc>
                <a:spcPct val="90000"/>
              </a:lnSpc>
              <a:buFontTx/>
              <a:buChar char="•"/>
            </a:pPr>
            <a:r>
              <a:rPr lang="en-US" sz="2200" smtClean="0"/>
              <a:t>Say C1 = 10 mF, C2 = 20 mF, C3 = 30 mF</a:t>
            </a:r>
          </a:p>
          <a:p>
            <a:pPr marL="1196975" lvl="2" indent="-342900">
              <a:lnSpc>
                <a:spcPct val="90000"/>
              </a:lnSpc>
              <a:buFontTx/>
              <a:buChar char="•"/>
            </a:pPr>
            <a:r>
              <a:rPr lang="en-US" sz="2400" smtClean="0"/>
              <a:t>1/C</a:t>
            </a:r>
            <a:r>
              <a:rPr lang="en-US" sz="2400" baseline="-25000" smtClean="0"/>
              <a:t>eq</a:t>
            </a:r>
            <a:r>
              <a:rPr lang="en-US" sz="2400" smtClean="0"/>
              <a:t> = 1/10 + 1/20 + 1/30 = 6/60 + 3/60 + 2/60 = 11/60</a:t>
            </a:r>
          </a:p>
          <a:p>
            <a:pPr marL="1196975" lvl="2" indent="-342900">
              <a:lnSpc>
                <a:spcPct val="90000"/>
              </a:lnSpc>
              <a:buFontTx/>
              <a:buChar char="•"/>
            </a:pPr>
            <a:r>
              <a:rPr lang="en-US" sz="2400" smtClean="0"/>
              <a:t>C</a:t>
            </a:r>
            <a:r>
              <a:rPr lang="en-US" sz="2400" baseline="-25000" smtClean="0"/>
              <a:t>eq</a:t>
            </a:r>
            <a:r>
              <a:rPr lang="en-US" sz="2400" smtClean="0"/>
              <a:t> =  60/11 = 5.45 mF (&lt; C1 !!)</a:t>
            </a:r>
          </a:p>
          <a:p>
            <a:pPr marL="457200" lvl="1" indent="-342900">
              <a:lnSpc>
                <a:spcPct val="90000"/>
              </a:lnSpc>
              <a:buFontTx/>
              <a:buChar char="•"/>
            </a:pPr>
            <a:r>
              <a:rPr lang="en-US" sz="2600" smtClean="0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VERSION" val="XP"/>
  <p:tag name="ISGAMESHOW" val="False"/>
</p:tagLst>
</file>

<file path=ppt/theme/theme1.xml><?xml version="1.0" encoding="utf-8"?>
<a:theme xmlns:a="http://schemas.openxmlformats.org/drawingml/2006/main" name="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8739</TotalTime>
  <Words>346</Words>
  <Application>Microsoft Office PowerPoint</Application>
  <PresentationFormat>On-screen Show (4:3)</PresentationFormat>
  <Paragraphs>84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C6eActiveLectureQuestions</vt:lpstr>
      <vt:lpstr>Introduction</vt:lpstr>
      <vt:lpstr>Capacitors and capacitance</vt:lpstr>
      <vt:lpstr>Capacitors and capacitance</vt:lpstr>
      <vt:lpstr>Evolution in Capacitors</vt:lpstr>
      <vt:lpstr>Parallel-plate capacitor</vt:lpstr>
      <vt:lpstr>Parallel-plate capacitor</vt:lpstr>
      <vt:lpstr>Parallel-plate capacitor</vt:lpstr>
      <vt:lpstr>Parallel-plate capacitor</vt:lpstr>
      <vt:lpstr>Capacitors in series</vt:lpstr>
      <vt:lpstr>Capacitors in parallel</vt:lpstr>
      <vt:lpstr>Calculations of capacitance</vt:lpstr>
      <vt:lpstr>Energy stored in a capacitor</vt:lpstr>
      <vt:lpstr>Energy stored in a capacitor</vt:lpstr>
    </vt:vector>
  </TitlesOfParts>
  <Company>Benjamin Cummings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slide</dc:title>
  <dc:creator>BCP User</dc:creator>
  <cp:lastModifiedBy>kazim</cp:lastModifiedBy>
  <cp:revision>457</cp:revision>
  <cp:lastPrinted>2011-04-21T16:57:54Z</cp:lastPrinted>
  <dcterms:created xsi:type="dcterms:W3CDTF">2002-07-11T17:04:39Z</dcterms:created>
  <dcterms:modified xsi:type="dcterms:W3CDTF">2017-12-19T09:24:41Z</dcterms:modified>
</cp:coreProperties>
</file>