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7C551-570C-42D3-B22C-6409DE4D1992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4DCD-0400-441E-917E-6F9E37D1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692075"/>
            <a:ext cx="4868862" cy="3415819"/>
          </a:xfrm>
          <a:ln cap="flat"/>
        </p:spPr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noFill/>
          <a:ln w="9525"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692075"/>
            <a:ext cx="4868862" cy="3415819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noFill/>
          <a:ln w="9525"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86134"/>
            <a:ext cx="4884738" cy="3427700"/>
          </a:xfrm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5AA37EC-C2F2-4DED-BD8C-CAFBCD6C4B29}" type="slidenum">
              <a:rPr lang="en-US"/>
              <a:pPr/>
              <a:t>15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9" y="686134"/>
            <a:ext cx="4886325" cy="3429186"/>
          </a:xfrm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32"/>
            <a:ext cx="5029200" cy="411383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527050"/>
            <a:ext cx="8836025" cy="698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0188" y="1677988"/>
            <a:ext cx="4265612" cy="184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7988"/>
            <a:ext cx="4265613" cy="184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8" y="-20638"/>
            <a:ext cx="9064625" cy="5964238"/>
          </a:xfrm>
        </p:spPr>
        <p:txBody>
          <a:bodyPr/>
          <a:lstStyle/>
          <a:p>
            <a:pPr eaLnBrk="1" hangingPunct="1"/>
            <a:r>
              <a:rPr lang="en-AU" sz="4800" smtClean="0">
                <a:solidFill>
                  <a:srgbClr val="FF0000"/>
                </a:solidFill>
              </a:rPr>
              <a:t>Review of Semiconductor Physics, PN Junction Diodes and Resistors</a:t>
            </a:r>
            <a:r>
              <a:rPr lang="en-AU" sz="4800" smtClean="0"/>
              <a:t/>
            </a:r>
            <a:br>
              <a:rPr lang="en-AU" sz="4800" smtClean="0"/>
            </a:br>
            <a:r>
              <a:rPr lang="en-AU" sz="4800" smtClean="0"/>
              <a:t/>
            </a:r>
            <a:br>
              <a:rPr lang="en-AU" sz="4800" smtClean="0"/>
            </a:br>
            <a:r>
              <a:rPr lang="en-AU" sz="5400" smtClean="0"/>
              <a:t/>
            </a:r>
            <a:br>
              <a:rPr lang="en-AU" sz="5400" smtClean="0"/>
            </a:br>
            <a:r>
              <a:rPr lang="en-AU" sz="5400" smtClean="0"/>
              <a:t>Sikandar Khan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8450"/>
            <a:ext cx="7772400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Impurities</a:t>
            </a:r>
            <a:endParaRPr lang="en-US" sz="36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080000"/>
          </a:xfrm>
        </p:spPr>
        <p:txBody>
          <a:bodyPr/>
          <a:lstStyle/>
          <a:p>
            <a:pPr eaLnBrk="1" hangingPunct="1"/>
            <a:r>
              <a:rPr lang="en-US" sz="2000" smtClean="0"/>
              <a:t>Replace Si atom in crystal with Group V atom</a:t>
            </a:r>
          </a:p>
          <a:p>
            <a:pPr lvl="1" eaLnBrk="1" hangingPunct="1"/>
            <a:r>
              <a:rPr lang="en-US" sz="2000" smtClean="0"/>
              <a:t>substitution of 5 electrons for 4 electrons in outer shell</a:t>
            </a:r>
          </a:p>
          <a:p>
            <a:pPr lvl="1" eaLnBrk="1" hangingPunct="1"/>
            <a:r>
              <a:rPr lang="en-US" sz="2000" smtClean="0"/>
              <a:t>extra electron not needed for crystal bonding structure</a:t>
            </a:r>
          </a:p>
          <a:p>
            <a:pPr lvl="2" eaLnBrk="1" hangingPunct="1"/>
            <a:r>
              <a:rPr lang="en-US" smtClean="0"/>
              <a:t>can move to other areas of semiconductor</a:t>
            </a:r>
          </a:p>
          <a:p>
            <a:pPr lvl="2" eaLnBrk="1" hangingPunct="1"/>
            <a:r>
              <a:rPr lang="en-US" smtClean="0"/>
              <a:t>current flows more easily - resistivity decreases</a:t>
            </a:r>
          </a:p>
          <a:p>
            <a:pPr lvl="2" eaLnBrk="1" hangingPunct="1"/>
            <a:r>
              <a:rPr lang="en-US" smtClean="0"/>
              <a:t>many extra electrons </a:t>
            </a:r>
            <a:r>
              <a:rPr lang="en-US" smtClean="0">
                <a:latin typeface="Tahoma" pitchFamily="34" charset="0"/>
              </a:rPr>
              <a:t>--&gt; </a:t>
            </a:r>
            <a:r>
              <a:rPr lang="en-US" smtClean="0"/>
              <a:t>“donor” or n-type material</a:t>
            </a:r>
          </a:p>
          <a:p>
            <a:pPr eaLnBrk="1" hangingPunct="1"/>
            <a:r>
              <a:rPr lang="en-US" sz="2000" smtClean="0"/>
              <a:t>Replace Si atom with Group III atom</a:t>
            </a:r>
          </a:p>
          <a:p>
            <a:pPr lvl="1" eaLnBrk="1" hangingPunct="1"/>
            <a:r>
              <a:rPr lang="en-US" sz="2000" smtClean="0"/>
              <a:t>substitution of 3 electrons for 4 electrons </a:t>
            </a:r>
          </a:p>
          <a:p>
            <a:pPr lvl="1" eaLnBrk="1" hangingPunct="1"/>
            <a:r>
              <a:rPr lang="en-US" sz="2000" smtClean="0"/>
              <a:t>extra electron now needed for crystal bonding structure</a:t>
            </a:r>
          </a:p>
          <a:p>
            <a:pPr lvl="2" eaLnBrk="1" hangingPunct="1"/>
            <a:r>
              <a:rPr lang="en-US" smtClean="0"/>
              <a:t>“hole” created (missing electron)</a:t>
            </a:r>
          </a:p>
          <a:p>
            <a:pPr lvl="2" eaLnBrk="1" hangingPunct="1"/>
            <a:r>
              <a:rPr lang="en-US" smtClean="0"/>
              <a:t>electrons needed </a:t>
            </a:r>
            <a:r>
              <a:rPr lang="en-US" smtClean="0">
                <a:latin typeface="Tahoma" pitchFamily="34" charset="0"/>
              </a:rPr>
              <a:t>--&gt; </a:t>
            </a:r>
            <a:r>
              <a:rPr lang="en-US" smtClean="0"/>
              <a:t>“acceptor” or p-type material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COUNTER DOPING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19400"/>
            <a:ext cx="365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2971800"/>
            <a:ext cx="35052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latin typeface="Modern No. 20" pitchFamily="18" charset="0"/>
              </a:rPr>
              <a:t>Insert more than one type of Ion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latin typeface="Modern No. 20" pitchFamily="18" charset="0"/>
              </a:rPr>
              <a:t>The extra electron and the extra hole cancel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LITTLE MATH 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78486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>
                <a:latin typeface="Modern No. 20" pitchFamily="18" charset="0"/>
              </a:rPr>
              <a:t>n= number of free electrons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>
                <a:latin typeface="Modern No. 20" pitchFamily="18" charset="0"/>
              </a:rPr>
              <a:t>p=number of holes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>
                <a:latin typeface="Modern No. 20" pitchFamily="18" charset="0"/>
              </a:rPr>
              <a:t>ni=number of electrons in intrinsic silicon=10</a:t>
            </a:r>
            <a:r>
              <a:rPr lang="en-US" sz="2800">
                <a:latin typeface="Modern No. 20" pitchFamily="18" charset="0"/>
                <a:cs typeface="Arial" pitchFamily="34" charset="0"/>
              </a:rPr>
              <a:t>¹º/cm³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Modern No. 20" pitchFamily="18" charset="0"/>
                <a:cs typeface="Arial" pitchFamily="34" charset="0"/>
              </a:rPr>
              <a:t>pi-number of holes in intrinsic silicon= </a:t>
            </a:r>
            <a:r>
              <a:rPr lang="en-US" sz="2800">
                <a:latin typeface="Modern No. 20" pitchFamily="18" charset="0"/>
              </a:rPr>
              <a:t>10</a:t>
            </a:r>
            <a:r>
              <a:rPr lang="en-US" sz="2800">
                <a:latin typeface="Modern No. 20" pitchFamily="18" charset="0"/>
                <a:cs typeface="Arial" pitchFamily="34" charset="0"/>
              </a:rPr>
              <a:t>¹º/cm³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Modern No. 20" pitchFamily="18" charset="0"/>
                <a:cs typeface="Arial" pitchFamily="34" charset="0"/>
              </a:rPr>
              <a:t>Mobile negative charge = -1.6*10</a:t>
            </a:r>
            <a:r>
              <a:rPr lang="en-US" sz="2800" baseline="30000">
                <a:latin typeface="Modern No. 20" pitchFamily="18" charset="0"/>
                <a:cs typeface="Arial" pitchFamily="34" charset="0"/>
              </a:rPr>
              <a:t>-19</a:t>
            </a:r>
            <a:r>
              <a:rPr lang="en-US" sz="2800">
                <a:latin typeface="Modern No. 20" pitchFamily="18" charset="0"/>
                <a:cs typeface="Arial" pitchFamily="34" charset="0"/>
              </a:rPr>
              <a:t> Coulombs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Modern No. 20" pitchFamily="18" charset="0"/>
                <a:cs typeface="Arial" pitchFamily="34" charset="0"/>
              </a:rPr>
              <a:t>Mobile positive charge = 1.6*10</a:t>
            </a:r>
            <a:r>
              <a:rPr lang="en-US" sz="2800" baseline="30000">
                <a:latin typeface="Modern No. 20" pitchFamily="18" charset="0"/>
                <a:cs typeface="Arial" pitchFamily="34" charset="0"/>
              </a:rPr>
              <a:t>-19</a:t>
            </a:r>
            <a:r>
              <a:rPr lang="en-US" sz="2800">
                <a:latin typeface="Modern No. 20" pitchFamily="18" charset="0"/>
                <a:cs typeface="Arial" pitchFamily="34" charset="0"/>
              </a:rPr>
              <a:t> Coulombs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  <p:bldP spid="2570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are P-type and N-type </a:t>
            </a:r>
            <a:r>
              <a:rPr lang="en-US" dirty="0"/>
              <a:t>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Semiconductors are classified in to P-type and N-type semiconductor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 P-type</a:t>
            </a:r>
            <a:r>
              <a:rPr lang="en-US" dirty="0"/>
              <a:t>: A  P-type material is one in which holes are majority carriers i.e. they are positively charged materials (++++)</a:t>
            </a:r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N-type</a:t>
            </a:r>
            <a:r>
              <a:rPr lang="en-US" dirty="0"/>
              <a:t>: A N-type material is one in which electrons are majority charge carriers i.e. they are negatively charged materials (-----)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573088"/>
            <a:ext cx="8836025" cy="606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P-N Junction</a:t>
            </a:r>
            <a:endParaRPr lang="en-US" sz="36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7772400" cy="2498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Also known as a diode</a:t>
            </a:r>
          </a:p>
          <a:p>
            <a:pPr eaLnBrk="1" hangingPunct="1"/>
            <a:r>
              <a:rPr lang="en-US" smtClean="0"/>
              <a:t>One of the basics of semiconductor technology -</a:t>
            </a:r>
          </a:p>
          <a:p>
            <a:pPr eaLnBrk="1" hangingPunct="1"/>
            <a:r>
              <a:rPr lang="en-US" smtClean="0"/>
              <a:t>Created by placing n-type and p-type material in close contact</a:t>
            </a:r>
          </a:p>
          <a:p>
            <a:pPr eaLnBrk="1" hangingPunct="1"/>
            <a:r>
              <a:rPr lang="en-US" smtClean="0"/>
              <a:t>Diffusion - mobile charges (holes) in p-type combine with mobile charges (electrons) in n-type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A presentation of eSyst.org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Semiconductor Materials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silicon doped with </a:t>
            </a:r>
            <a:r>
              <a:rPr lang="en-US" u="sng" smtClean="0"/>
              <a:t>extra electrons</a:t>
            </a:r>
            <a:r>
              <a:rPr lang="en-US" smtClean="0"/>
              <a:t> is called an “</a:t>
            </a:r>
            <a:r>
              <a:rPr lang="en-US" u="sng" smtClean="0"/>
              <a:t>N type” semiconductor</a:t>
            </a:r>
            <a:r>
              <a:rPr lang="en-US" smtClean="0"/>
              <a:t>.  </a:t>
            </a:r>
          </a:p>
          <a:p>
            <a:pPr lvl="1"/>
            <a:r>
              <a:rPr lang="en-US" smtClean="0"/>
              <a:t>“</a:t>
            </a:r>
            <a:r>
              <a:rPr lang="en-US" u="sng" smtClean="0"/>
              <a:t>N” is for negative</a:t>
            </a:r>
            <a:r>
              <a:rPr lang="en-US" smtClean="0"/>
              <a:t>, which is the charge of an electron.</a:t>
            </a:r>
          </a:p>
          <a:p>
            <a:r>
              <a:rPr lang="en-US" smtClean="0"/>
              <a:t>Silicon doped with material </a:t>
            </a:r>
            <a:r>
              <a:rPr lang="en-US" u="sng" smtClean="0"/>
              <a:t>missing electrons</a:t>
            </a:r>
            <a:r>
              <a:rPr lang="en-US" smtClean="0"/>
              <a:t> that produce locations called </a:t>
            </a:r>
            <a:r>
              <a:rPr lang="en-US" u="sng" smtClean="0"/>
              <a:t>holes</a:t>
            </a:r>
            <a:r>
              <a:rPr lang="en-US" smtClean="0"/>
              <a:t> is called “</a:t>
            </a:r>
            <a:r>
              <a:rPr lang="en-US" u="sng" smtClean="0"/>
              <a:t>P type” semiconductor</a:t>
            </a:r>
            <a:r>
              <a:rPr lang="en-US" smtClean="0"/>
              <a:t>.  </a:t>
            </a:r>
          </a:p>
          <a:p>
            <a:pPr lvl="1"/>
            <a:r>
              <a:rPr lang="en-US" u="sng" smtClean="0"/>
              <a:t>“P” is for positive</a:t>
            </a:r>
            <a:r>
              <a:rPr lang="en-US" smtClean="0"/>
              <a:t>, which is the charge of a hole.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Diodes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   Electronic devices created by bringing together a </a:t>
            </a:r>
            <a:r>
              <a:rPr lang="en-US" i="1" smtClean="0"/>
              <a:t>p</a:t>
            </a:r>
            <a:r>
              <a:rPr lang="en-US" smtClean="0"/>
              <a:t>-type and </a:t>
            </a:r>
            <a:r>
              <a:rPr lang="en-US" i="1" smtClean="0"/>
              <a:t>n</a:t>
            </a:r>
            <a:r>
              <a:rPr lang="en-US" smtClean="0"/>
              <a:t>-type region within the same semiconductor lattice. Used for  rectifiers, LED etc</a:t>
            </a:r>
          </a:p>
        </p:txBody>
      </p:sp>
      <p:pic>
        <p:nvPicPr>
          <p:cNvPr id="44036" name="Picture 5" descr="PN jun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1148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Diodes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    It is represented by the following symbol, where the arrow indicates the direction of positive current flow.</a:t>
            </a:r>
          </a:p>
        </p:txBody>
      </p:sp>
      <p:pic>
        <p:nvPicPr>
          <p:cNvPr id="45060" name="Picture 4" descr="Di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962400"/>
            <a:ext cx="274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 descr="PN j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86200"/>
            <a:ext cx="39624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mtClean="0"/>
              <a:t>Forward Bias and Reverse Bias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Forward Bias : Connect positive of the Diode to positive of supply…negative of Diode to negative of supply</a:t>
            </a:r>
          </a:p>
          <a:p>
            <a:r>
              <a:rPr lang="en-US" smtClean="0"/>
              <a:t>Reverse Bias: Connect positive of the Diode to negative of supply…negative of diode to positive of supply.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029200"/>
            <a:ext cx="4495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6248400" cy="762000"/>
          </a:xfrm>
        </p:spPr>
        <p:txBody>
          <a:bodyPr/>
          <a:lstStyle/>
          <a:p>
            <a:r>
              <a:rPr lang="en-US" smtClean="0"/>
              <a:t>Characteristics of Diode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Diode always conducts in one direction.</a:t>
            </a:r>
          </a:p>
          <a:p>
            <a:r>
              <a:rPr lang="en-US" smtClean="0"/>
              <a:t>Diodes always conduct current when “Forward Biased” ( Zero resistance)</a:t>
            </a:r>
          </a:p>
          <a:p>
            <a:r>
              <a:rPr lang="en-US" smtClean="0"/>
              <a:t>Diodes do not conduct when Reverse Biased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(Infinite resistance)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Improving Conduction by Doping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3625" cy="3657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70000"/>
              </a:lnSpc>
            </a:pPr>
            <a:r>
              <a:rPr lang="en-US" smtClean="0"/>
              <a:t>To make semiconductors better conductors, add impurities (dopants) to contribute extra electrons or extra holes</a:t>
            </a:r>
          </a:p>
          <a:p>
            <a:pPr lvl="1" eaLnBrk="1" hangingPunct="1"/>
            <a:r>
              <a:rPr lang="en-US" sz="2400" smtClean="0"/>
              <a:t>elements with 5 outer electrons contribute an extra electron to the lattice (</a:t>
            </a:r>
            <a:r>
              <a:rPr lang="en-US" sz="2400" smtClean="0">
                <a:solidFill>
                  <a:srgbClr val="FC0128"/>
                </a:solidFill>
              </a:rPr>
              <a:t>donor</a:t>
            </a:r>
            <a:r>
              <a:rPr lang="en-US" sz="2400" smtClean="0"/>
              <a:t> dopant)</a:t>
            </a:r>
          </a:p>
          <a:p>
            <a:pPr lvl="1" eaLnBrk="1" hangingPunct="1"/>
            <a:r>
              <a:rPr lang="en-US" sz="2400" smtClean="0"/>
              <a:t>elements with 3 outer electrons accept an electron from the silicon (</a:t>
            </a:r>
            <a:r>
              <a:rPr lang="en-US" sz="2400" smtClean="0">
                <a:solidFill>
                  <a:srgbClr val="FC0128"/>
                </a:solidFill>
              </a:rPr>
              <a:t>acceptor</a:t>
            </a:r>
            <a:r>
              <a:rPr lang="en-US" sz="2400" smtClean="0"/>
              <a:t> dopant)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5"/>
          <p:cNvSpPr txBox="1">
            <a:spLocks noChangeArrowheads="1"/>
          </p:cNvSpPr>
          <p:nvPr/>
        </p:nvSpPr>
        <p:spPr bwMode="auto">
          <a:xfrm>
            <a:off x="2438400" y="304800"/>
            <a:ext cx="4038600" cy="588963"/>
          </a:xfrm>
          <a:prstGeom prst="rect">
            <a:avLst/>
          </a:prstGeom>
          <a:solidFill>
            <a:schemeClr val="tx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66FF33"/>
                </a:solidFill>
                <a:latin typeface="Baskerville Old Face" pitchFamily="18" charset="0"/>
              </a:rPr>
              <a:t>N-type Semiconductor</a:t>
            </a:r>
            <a:endParaRPr lang="en-IN" sz="3200" b="1">
              <a:solidFill>
                <a:srgbClr val="66FF33"/>
              </a:solidFill>
              <a:latin typeface="Baskerville Old Face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28800" y="1219200"/>
            <a:ext cx="5224463" cy="4800600"/>
            <a:chOff x="1152" y="864"/>
            <a:chExt cx="3291" cy="30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160" y="2832"/>
              <a:ext cx="1056" cy="1056"/>
              <a:chOff x="3264" y="864"/>
              <a:chExt cx="1056" cy="1056"/>
            </a:xfrm>
          </p:grpSpPr>
          <p:sp>
            <p:nvSpPr>
              <p:cNvPr id="48169" name="Oval 4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8170" name="Oval 5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112" y="912"/>
              <a:ext cx="1056" cy="1056"/>
              <a:chOff x="3264" y="864"/>
              <a:chExt cx="1056" cy="1056"/>
            </a:xfrm>
          </p:grpSpPr>
          <p:sp>
            <p:nvSpPr>
              <p:cNvPr id="48167" name="Oval 7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8168" name="Oval 8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072" y="1872"/>
              <a:ext cx="1056" cy="1056"/>
              <a:chOff x="3264" y="864"/>
              <a:chExt cx="1056" cy="1056"/>
            </a:xfrm>
          </p:grpSpPr>
          <p:sp>
            <p:nvSpPr>
              <p:cNvPr id="48165" name="Oval 10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8166" name="Oval 11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35" name="Oval 12"/>
            <p:cNvSpPr>
              <a:spLocks noChangeArrowheads="1"/>
            </p:cNvSpPr>
            <p:nvPr/>
          </p:nvSpPr>
          <p:spPr bwMode="auto">
            <a:xfrm>
              <a:off x="2400" y="2160"/>
              <a:ext cx="480" cy="432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FF66"/>
                  </a:solidFill>
                </a:rPr>
                <a:t>P</a:t>
              </a:r>
              <a:endParaRPr lang="en-IN" b="1">
                <a:solidFill>
                  <a:srgbClr val="FFFF66"/>
                </a:solidFill>
              </a:endParaRPr>
            </a:p>
          </p:txBody>
        </p:sp>
        <p:sp>
          <p:nvSpPr>
            <p:cNvPr id="48136" name="Oval 13"/>
            <p:cNvSpPr>
              <a:spLocks noChangeArrowheads="1"/>
            </p:cNvSpPr>
            <p:nvPr/>
          </p:nvSpPr>
          <p:spPr bwMode="auto">
            <a:xfrm>
              <a:off x="2112" y="1872"/>
              <a:ext cx="1056" cy="10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152" y="1872"/>
              <a:ext cx="1056" cy="1056"/>
              <a:chOff x="3264" y="864"/>
              <a:chExt cx="1056" cy="1056"/>
            </a:xfrm>
          </p:grpSpPr>
          <p:sp>
            <p:nvSpPr>
              <p:cNvPr id="48163" name="Oval 15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8164" name="Oval 16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38" name="Oval 17"/>
            <p:cNvSpPr>
              <a:spLocks noChangeArrowheads="1"/>
            </p:cNvSpPr>
            <p:nvPr/>
          </p:nvSpPr>
          <p:spPr bwMode="auto">
            <a:xfrm>
              <a:off x="1152" y="211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39" name="Oval 18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0" name="Oval 19"/>
            <p:cNvSpPr>
              <a:spLocks noChangeArrowheads="1"/>
            </p:cNvSpPr>
            <p:nvPr/>
          </p:nvSpPr>
          <p:spPr bwMode="auto">
            <a:xfrm>
              <a:off x="2112" y="25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1" name="Oval 20"/>
            <p:cNvSpPr>
              <a:spLocks noChangeArrowheads="1"/>
            </p:cNvSpPr>
            <p:nvPr/>
          </p:nvSpPr>
          <p:spPr bwMode="auto">
            <a:xfrm>
              <a:off x="2352" y="28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2" name="Oval 21"/>
            <p:cNvSpPr>
              <a:spLocks noChangeArrowheads="1"/>
            </p:cNvSpPr>
            <p:nvPr/>
          </p:nvSpPr>
          <p:spPr bwMode="auto">
            <a:xfrm>
              <a:off x="3072" y="25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3" name="Oval 22"/>
            <p:cNvSpPr>
              <a:spLocks noChangeArrowheads="1"/>
            </p:cNvSpPr>
            <p:nvPr/>
          </p:nvSpPr>
          <p:spPr bwMode="auto">
            <a:xfrm>
              <a:off x="3072" y="211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4" name="Oval 23"/>
            <p:cNvSpPr>
              <a:spLocks noChangeArrowheads="1"/>
            </p:cNvSpPr>
            <p:nvPr/>
          </p:nvSpPr>
          <p:spPr bwMode="auto">
            <a:xfrm>
              <a:off x="2832" y="28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5" name="Oval 24"/>
            <p:cNvSpPr>
              <a:spLocks noChangeArrowheads="1"/>
            </p:cNvSpPr>
            <p:nvPr/>
          </p:nvSpPr>
          <p:spPr bwMode="auto">
            <a:xfrm>
              <a:off x="2832" y="1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6" name="Oval 25"/>
            <p:cNvSpPr>
              <a:spLocks noChangeArrowheads="1"/>
            </p:cNvSpPr>
            <p:nvPr/>
          </p:nvSpPr>
          <p:spPr bwMode="auto">
            <a:xfrm>
              <a:off x="2400" y="1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7" name="Oval 26"/>
            <p:cNvSpPr>
              <a:spLocks noChangeArrowheads="1"/>
            </p:cNvSpPr>
            <p:nvPr/>
          </p:nvSpPr>
          <p:spPr bwMode="auto">
            <a:xfrm>
              <a:off x="2064" y="134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8" name="Oval 27"/>
            <p:cNvSpPr>
              <a:spLocks noChangeArrowheads="1"/>
            </p:cNvSpPr>
            <p:nvPr/>
          </p:nvSpPr>
          <p:spPr bwMode="auto">
            <a:xfrm>
              <a:off x="3168" y="331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49" name="Oval 28"/>
            <p:cNvSpPr>
              <a:spLocks noChangeArrowheads="1"/>
            </p:cNvSpPr>
            <p:nvPr/>
          </p:nvSpPr>
          <p:spPr bwMode="auto">
            <a:xfrm>
              <a:off x="2640" y="37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0" name="Oval 29"/>
            <p:cNvSpPr>
              <a:spLocks noChangeArrowheads="1"/>
            </p:cNvSpPr>
            <p:nvPr/>
          </p:nvSpPr>
          <p:spPr bwMode="auto">
            <a:xfrm>
              <a:off x="2112" y="336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1" name="Oval 30"/>
            <p:cNvSpPr>
              <a:spLocks noChangeArrowheads="1"/>
            </p:cNvSpPr>
            <p:nvPr/>
          </p:nvSpPr>
          <p:spPr bwMode="auto">
            <a:xfrm>
              <a:off x="3552" y="288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2" name="Oval 31"/>
            <p:cNvSpPr>
              <a:spLocks noChangeArrowheads="1"/>
            </p:cNvSpPr>
            <p:nvPr/>
          </p:nvSpPr>
          <p:spPr bwMode="auto">
            <a:xfrm>
              <a:off x="4032" y="230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3" name="Oval 32"/>
            <p:cNvSpPr>
              <a:spLocks noChangeArrowheads="1"/>
            </p:cNvSpPr>
            <p:nvPr/>
          </p:nvSpPr>
          <p:spPr bwMode="auto">
            <a:xfrm>
              <a:off x="3696" y="1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4" name="Oval 33"/>
            <p:cNvSpPr>
              <a:spLocks noChangeArrowheads="1"/>
            </p:cNvSpPr>
            <p:nvPr/>
          </p:nvSpPr>
          <p:spPr bwMode="auto">
            <a:xfrm>
              <a:off x="3120" y="134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5" name="Oval 34"/>
            <p:cNvSpPr>
              <a:spLocks noChangeArrowheads="1"/>
            </p:cNvSpPr>
            <p:nvPr/>
          </p:nvSpPr>
          <p:spPr bwMode="auto">
            <a:xfrm>
              <a:off x="1728" y="18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6" name="Oval 35"/>
            <p:cNvSpPr>
              <a:spLocks noChangeArrowheads="1"/>
            </p:cNvSpPr>
            <p:nvPr/>
          </p:nvSpPr>
          <p:spPr bwMode="auto">
            <a:xfrm>
              <a:off x="2592" y="8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7" name="Oval 36"/>
            <p:cNvSpPr>
              <a:spLocks noChangeArrowheads="1"/>
            </p:cNvSpPr>
            <p:nvPr/>
          </p:nvSpPr>
          <p:spPr bwMode="auto">
            <a:xfrm>
              <a:off x="2112" y="216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8158" name="Text Box 37"/>
            <p:cNvSpPr txBox="1">
              <a:spLocks noChangeArrowheads="1"/>
            </p:cNvSpPr>
            <p:nvPr/>
          </p:nvSpPr>
          <p:spPr bwMode="auto">
            <a:xfrm>
              <a:off x="3408" y="1008"/>
              <a:ext cx="1026" cy="2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00"/>
                  </a:solidFill>
                </a:rPr>
                <a:t>Free electron</a:t>
              </a:r>
              <a:endParaRPr lang="en-IN" b="1">
                <a:solidFill>
                  <a:srgbClr val="FFFF00"/>
                </a:solidFill>
              </a:endParaRPr>
            </a:p>
          </p:txBody>
        </p:sp>
        <p:sp>
          <p:nvSpPr>
            <p:cNvPr id="48159" name="Line 40"/>
            <p:cNvSpPr>
              <a:spLocks noChangeShapeType="1"/>
            </p:cNvSpPr>
            <p:nvPr/>
          </p:nvSpPr>
          <p:spPr bwMode="auto">
            <a:xfrm flipV="1">
              <a:off x="3024" y="1296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41"/>
            <p:cNvSpPr>
              <a:spLocks noChangeShapeType="1"/>
            </p:cNvSpPr>
            <p:nvPr/>
          </p:nvSpPr>
          <p:spPr bwMode="auto">
            <a:xfrm flipH="1" flipV="1">
              <a:off x="2880" y="2592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Text Box 42"/>
            <p:cNvSpPr txBox="1">
              <a:spLocks noChangeArrowheads="1"/>
            </p:cNvSpPr>
            <p:nvPr/>
          </p:nvSpPr>
          <p:spPr bwMode="auto">
            <a:xfrm>
              <a:off x="3552" y="3312"/>
              <a:ext cx="891" cy="3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FF00"/>
                  </a:solidFill>
                </a:rPr>
                <a:t>Impure atom</a:t>
              </a:r>
            </a:p>
            <a:p>
              <a:r>
                <a:rPr lang="en-US" sz="1600" b="1">
                  <a:solidFill>
                    <a:srgbClr val="FFFF00"/>
                  </a:solidFill>
                </a:rPr>
                <a:t>   (Donor)</a:t>
              </a:r>
              <a:endParaRPr lang="en-IN" sz="1600" b="1">
                <a:solidFill>
                  <a:srgbClr val="FFFF00"/>
                </a:solidFill>
              </a:endParaRPr>
            </a:p>
          </p:txBody>
        </p:sp>
        <p:sp>
          <p:nvSpPr>
            <p:cNvPr id="48162" name="Oval 46"/>
            <p:cNvSpPr>
              <a:spLocks noChangeArrowheads="1"/>
            </p:cNvSpPr>
            <p:nvPr/>
          </p:nvSpPr>
          <p:spPr bwMode="auto">
            <a:xfrm>
              <a:off x="3024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1219200"/>
            <a:ext cx="5334000" cy="5021263"/>
            <a:chOff x="1200" y="624"/>
            <a:chExt cx="3360" cy="3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592" y="2592"/>
              <a:ext cx="1056" cy="1056"/>
              <a:chOff x="3264" y="864"/>
              <a:chExt cx="1056" cy="1056"/>
            </a:xfrm>
          </p:grpSpPr>
          <p:sp>
            <p:nvSpPr>
              <p:cNvPr id="49194" name="Oval 4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9195" name="Oval 5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544" y="672"/>
              <a:ext cx="1056" cy="1056"/>
              <a:chOff x="3264" y="864"/>
              <a:chExt cx="1056" cy="1056"/>
            </a:xfrm>
          </p:grpSpPr>
          <p:sp>
            <p:nvSpPr>
              <p:cNvPr id="49192" name="Oval 7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9193" name="Oval 8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504" y="1632"/>
              <a:ext cx="1056" cy="1056"/>
              <a:chOff x="3264" y="864"/>
              <a:chExt cx="1056" cy="1056"/>
            </a:xfrm>
          </p:grpSpPr>
          <p:sp>
            <p:nvSpPr>
              <p:cNvPr id="49190" name="Oval 10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9191" name="Oval 11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59" name="Oval 12"/>
            <p:cNvSpPr>
              <a:spLocks noChangeArrowheads="1"/>
            </p:cNvSpPr>
            <p:nvPr/>
          </p:nvSpPr>
          <p:spPr bwMode="auto">
            <a:xfrm>
              <a:off x="2832" y="1920"/>
              <a:ext cx="480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FF66"/>
                  </a:solidFill>
                </a:rPr>
                <a:t>In</a:t>
              </a:r>
              <a:endParaRPr lang="en-IN" b="1">
                <a:solidFill>
                  <a:srgbClr val="FFFF66"/>
                </a:solidFill>
              </a:endParaRPr>
            </a:p>
          </p:txBody>
        </p:sp>
        <p:sp>
          <p:nvSpPr>
            <p:cNvPr id="49160" name="Oval 13"/>
            <p:cNvSpPr>
              <a:spLocks noChangeArrowheads="1"/>
            </p:cNvSpPr>
            <p:nvPr/>
          </p:nvSpPr>
          <p:spPr bwMode="auto">
            <a:xfrm>
              <a:off x="2544" y="1632"/>
              <a:ext cx="1056" cy="10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584" y="1632"/>
              <a:ext cx="1056" cy="1056"/>
              <a:chOff x="3264" y="864"/>
              <a:chExt cx="1056" cy="1056"/>
            </a:xfrm>
          </p:grpSpPr>
          <p:sp>
            <p:nvSpPr>
              <p:cNvPr id="49188" name="Oval 15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36" cy="336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solidFill>
                      <a:srgbClr val="FFFF66"/>
                    </a:solidFill>
                  </a:rPr>
                  <a:t>Si</a:t>
                </a:r>
                <a:endParaRPr lang="en-IN" b="1">
                  <a:solidFill>
                    <a:srgbClr val="FFFF66"/>
                  </a:solidFill>
                </a:endParaRPr>
              </a:p>
            </p:txBody>
          </p:sp>
          <p:sp>
            <p:nvSpPr>
              <p:cNvPr id="49189" name="Oval 16"/>
              <p:cNvSpPr>
                <a:spLocks noChangeArrowheads="1"/>
              </p:cNvSpPr>
              <p:nvPr/>
            </p:nvSpPr>
            <p:spPr bwMode="auto">
              <a:xfrm>
                <a:off x="3264" y="864"/>
                <a:ext cx="1056" cy="10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62" name="Oval 17"/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63" name="Oval 18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64" name="Oval 19"/>
            <p:cNvSpPr>
              <a:spLocks noChangeArrowheads="1"/>
            </p:cNvSpPr>
            <p:nvPr/>
          </p:nvSpPr>
          <p:spPr bwMode="auto">
            <a:xfrm>
              <a:off x="2544" y="235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65" name="Oval 20"/>
            <p:cNvSpPr>
              <a:spLocks noChangeArrowheads="1"/>
            </p:cNvSpPr>
            <p:nvPr/>
          </p:nvSpPr>
          <p:spPr bwMode="auto">
            <a:xfrm>
              <a:off x="2784" y="259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66" name="Oval 21"/>
            <p:cNvSpPr>
              <a:spLocks noChangeArrowheads="1"/>
            </p:cNvSpPr>
            <p:nvPr/>
          </p:nvSpPr>
          <p:spPr bwMode="auto">
            <a:xfrm>
              <a:off x="3504" y="235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67" name="Oval 22"/>
            <p:cNvSpPr>
              <a:spLocks noChangeArrowheads="1"/>
            </p:cNvSpPr>
            <p:nvPr/>
          </p:nvSpPr>
          <p:spPr bwMode="auto">
            <a:xfrm>
              <a:off x="3456" y="1824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68" name="Oval 23"/>
            <p:cNvSpPr>
              <a:spLocks noChangeArrowheads="1"/>
            </p:cNvSpPr>
            <p:nvPr/>
          </p:nvSpPr>
          <p:spPr bwMode="auto">
            <a:xfrm>
              <a:off x="3264" y="259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69" name="Oval 24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0" name="Oval 25"/>
            <p:cNvSpPr>
              <a:spLocks noChangeArrowheads="1"/>
            </p:cNvSpPr>
            <p:nvPr/>
          </p:nvSpPr>
          <p:spPr bwMode="auto">
            <a:xfrm>
              <a:off x="2832" y="163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1" name="Oval 26"/>
            <p:cNvSpPr>
              <a:spLocks noChangeArrowheads="1"/>
            </p:cNvSpPr>
            <p:nvPr/>
          </p:nvSpPr>
          <p:spPr bwMode="auto">
            <a:xfrm>
              <a:off x="2496" y="1104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2" name="Oval 27"/>
            <p:cNvSpPr>
              <a:spLocks noChangeArrowheads="1"/>
            </p:cNvSpPr>
            <p:nvPr/>
          </p:nvSpPr>
          <p:spPr bwMode="auto">
            <a:xfrm>
              <a:off x="3600" y="307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3" name="Oval 28"/>
            <p:cNvSpPr>
              <a:spLocks noChangeArrowheads="1"/>
            </p:cNvSpPr>
            <p:nvPr/>
          </p:nvSpPr>
          <p:spPr bwMode="auto">
            <a:xfrm>
              <a:off x="3072" y="355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4" name="Oval 29"/>
            <p:cNvSpPr>
              <a:spLocks noChangeArrowheads="1"/>
            </p:cNvSpPr>
            <p:nvPr/>
          </p:nvSpPr>
          <p:spPr bwMode="auto">
            <a:xfrm>
              <a:off x="2544" y="3120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5" name="Oval 30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6" name="Oval 31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7" name="Oval 32"/>
            <p:cNvSpPr>
              <a:spLocks noChangeArrowheads="1"/>
            </p:cNvSpPr>
            <p:nvPr/>
          </p:nvSpPr>
          <p:spPr bwMode="auto">
            <a:xfrm>
              <a:off x="4128" y="1632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8" name="Oval 33"/>
            <p:cNvSpPr>
              <a:spLocks noChangeArrowheads="1"/>
            </p:cNvSpPr>
            <p:nvPr/>
          </p:nvSpPr>
          <p:spPr bwMode="auto">
            <a:xfrm>
              <a:off x="3552" y="1104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79" name="Oval 34"/>
            <p:cNvSpPr>
              <a:spLocks noChangeArrowheads="1"/>
            </p:cNvSpPr>
            <p:nvPr/>
          </p:nvSpPr>
          <p:spPr bwMode="auto">
            <a:xfrm>
              <a:off x="2160" y="1584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80" name="Oval 35"/>
            <p:cNvSpPr>
              <a:spLocks noChangeArrowheads="1"/>
            </p:cNvSpPr>
            <p:nvPr/>
          </p:nvSpPr>
          <p:spPr bwMode="auto">
            <a:xfrm>
              <a:off x="3024" y="624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81" name="Oval 36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66"/>
                </a:solidFill>
              </a:endParaRPr>
            </a:p>
          </p:txBody>
        </p:sp>
        <p:sp>
          <p:nvSpPr>
            <p:cNvPr id="49182" name="Text Box 37"/>
            <p:cNvSpPr txBox="1">
              <a:spLocks noChangeArrowheads="1"/>
            </p:cNvSpPr>
            <p:nvPr/>
          </p:nvSpPr>
          <p:spPr bwMode="auto">
            <a:xfrm>
              <a:off x="3792" y="864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Hole</a:t>
              </a:r>
              <a:endParaRPr lang="en-IN" b="1"/>
            </a:p>
          </p:txBody>
        </p:sp>
        <p:sp>
          <p:nvSpPr>
            <p:cNvPr id="49183" name="Text Box 38"/>
            <p:cNvSpPr txBox="1">
              <a:spLocks noChangeArrowheads="1"/>
            </p:cNvSpPr>
            <p:nvPr/>
          </p:nvSpPr>
          <p:spPr bwMode="auto">
            <a:xfrm>
              <a:off x="1440" y="960"/>
              <a:ext cx="8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Co-Valent </a:t>
              </a:r>
            </a:p>
            <a:p>
              <a:r>
                <a:rPr lang="en-US" b="1"/>
                <a:t>  bonds</a:t>
              </a:r>
              <a:endParaRPr lang="en-IN" b="1"/>
            </a:p>
          </p:txBody>
        </p:sp>
        <p:sp>
          <p:nvSpPr>
            <p:cNvPr id="49184" name="Line 39"/>
            <p:cNvSpPr>
              <a:spLocks noChangeShapeType="1"/>
            </p:cNvSpPr>
            <p:nvPr/>
          </p:nvSpPr>
          <p:spPr bwMode="auto">
            <a:xfrm>
              <a:off x="2160" y="120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40"/>
            <p:cNvSpPr>
              <a:spLocks noChangeShapeType="1"/>
            </p:cNvSpPr>
            <p:nvPr/>
          </p:nvSpPr>
          <p:spPr bwMode="auto">
            <a:xfrm flipV="1">
              <a:off x="3552" y="1104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41"/>
            <p:cNvSpPr>
              <a:spLocks noChangeShapeType="1"/>
            </p:cNvSpPr>
            <p:nvPr/>
          </p:nvSpPr>
          <p:spPr bwMode="auto">
            <a:xfrm flipV="1">
              <a:off x="1920" y="2400"/>
              <a:ext cx="91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Text Box 42"/>
            <p:cNvSpPr txBox="1">
              <a:spLocks noChangeArrowheads="1"/>
            </p:cNvSpPr>
            <p:nvPr/>
          </p:nvSpPr>
          <p:spPr bwMode="auto">
            <a:xfrm>
              <a:off x="1200" y="3421"/>
              <a:ext cx="88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Impure atom</a:t>
              </a:r>
            </a:p>
            <a:p>
              <a:r>
                <a:rPr lang="en-US" sz="1600" b="1"/>
                <a:t>  (acceptor)</a:t>
              </a:r>
              <a:endParaRPr lang="en-IN" sz="1600" b="1"/>
            </a:p>
          </p:txBody>
        </p:sp>
      </p:grpSp>
      <p:sp>
        <p:nvSpPr>
          <p:cNvPr id="49155" name="Rectangle 42"/>
          <p:cNvSpPr>
            <a:spLocks noChangeArrowheads="1"/>
          </p:cNvSpPr>
          <p:nvPr/>
        </p:nvSpPr>
        <p:spPr bwMode="auto">
          <a:xfrm>
            <a:off x="1447800" y="457200"/>
            <a:ext cx="4660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P-type semiconductors</a:t>
            </a:r>
            <a:endParaRPr 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P-N JUNCTION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286000"/>
            <a:ext cx="27527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4724400"/>
            <a:ext cx="2562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3200400"/>
            <a:ext cx="2076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667000" y="862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Junction</a:t>
            </a:r>
          </a:p>
        </p:txBody>
      </p:sp>
      <p:sp>
        <p:nvSpPr>
          <p:cNvPr id="51203" name="Rectangle 1027"/>
          <p:cNvSpPr>
            <a:spLocks noChangeArrowheads="1"/>
          </p:cNvSpPr>
          <p:nvPr/>
        </p:nvSpPr>
        <p:spPr bwMode="auto">
          <a:xfrm>
            <a:off x="2757488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204" name="Picture 1028"/>
          <p:cNvPicPr>
            <a:picLocks noChangeAspect="1" noChangeArrowheads="1"/>
          </p:cNvPicPr>
          <p:nvPr/>
        </p:nvPicPr>
        <p:blipFill>
          <a:blip r:embed="rId3"/>
          <a:srcRect t="6274" b="52940"/>
          <a:stretch>
            <a:fillRect/>
          </a:stretch>
        </p:blipFill>
        <p:spPr bwMode="auto">
          <a:xfrm>
            <a:off x="3886200" y="2362200"/>
            <a:ext cx="44672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10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87563"/>
            <a:ext cx="2286000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10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4343400"/>
            <a:ext cx="22860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Text Box 1031"/>
          <p:cNvSpPr txBox="1">
            <a:spLocks noChangeArrowheads="1"/>
          </p:cNvSpPr>
          <p:nvPr/>
        </p:nvSpPr>
        <p:spPr bwMode="auto">
          <a:xfrm>
            <a:off x="1752600" y="3657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  <a:sym typeface="Wingdings" pitchFamily="2" charset="2"/>
              </a:rPr>
              <a:t></a:t>
            </a:r>
            <a:endParaRPr lang="en-US">
              <a:latin typeface="Modern No. 20" pitchFamily="18" charset="0"/>
            </a:endParaRPr>
          </a:p>
        </p:txBody>
      </p:sp>
      <p:sp>
        <p:nvSpPr>
          <p:cNvPr id="51208" name="Text Box 1032"/>
          <p:cNvSpPr txBox="1">
            <a:spLocks noChangeArrowheads="1"/>
          </p:cNvSpPr>
          <p:nvPr/>
        </p:nvSpPr>
        <p:spPr bwMode="auto">
          <a:xfrm>
            <a:off x="3962400" y="5029200"/>
            <a:ext cx="449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The “potential” or voltage across the silicon changes in the depletion region and goes from + in the n region to – in the p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527050"/>
            <a:ext cx="5691187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Biasing the P-N Diode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757488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 t="7196" b="51476"/>
          <a:stretch>
            <a:fillRect/>
          </a:stretch>
        </p:blipFill>
        <p:spPr bwMode="auto">
          <a:xfrm>
            <a:off x="228600" y="1981200"/>
            <a:ext cx="3629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757488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/>
          <a:srcRect t="52953"/>
          <a:stretch>
            <a:fillRect/>
          </a:stretch>
        </p:blipFill>
        <p:spPr bwMode="auto">
          <a:xfrm>
            <a:off x="4419600" y="1981200"/>
            <a:ext cx="3629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705100" y="2105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267200"/>
            <a:ext cx="37338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819400" y="5486400"/>
            <a:ext cx="990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Modern No. 20" pitchFamily="18" charset="0"/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953000" y="3048000"/>
            <a:ext cx="8382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Modern No. 20" pitchFamily="18" charset="0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648200" y="5334000"/>
            <a:ext cx="129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Modern No. 20" pitchFamily="18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85800" y="3048000"/>
            <a:ext cx="990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Modern No. 20" pitchFamily="18" charset="0"/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28600" y="4419600"/>
            <a:ext cx="19050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Modern No. 20" pitchFamily="18" charset="0"/>
              </a:rPr>
              <a:t>Forward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Modern No. 20" pitchFamily="18" charset="0"/>
              </a:rPr>
              <a:t>Applies - voltage to the n region and + voltage to the p region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Modern No. 20" pitchFamily="18" charset="0"/>
              </a:rPr>
              <a:t>CURRENT!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400800" y="4419600"/>
            <a:ext cx="19812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Modern No. 20" pitchFamily="18" charset="0"/>
              </a:rPr>
              <a:t>Reverse Bias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Modern No. 20" pitchFamily="18" charset="0"/>
              </a:rPr>
              <a:t>Applies + voltage to n region and – voltage to p region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Modern No. 20" pitchFamily="18" charset="0"/>
              </a:rPr>
              <a:t>NO CURRENT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096000" y="2286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THINK OF THE DIODE AS A SWITCH</a:t>
            </a:r>
          </a:p>
        </p:txBody>
      </p:sp>
      <p:pic>
        <p:nvPicPr>
          <p:cNvPr id="52240" name="Picture 16" descr="C:\Documents and Settings\default\Desktop\liteswi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762000"/>
            <a:ext cx="6715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P-N Junction</a:t>
            </a:r>
            <a:r>
              <a:rPr lang="hu-HU" smtClean="0"/>
              <a:t> – Forward Bias</a:t>
            </a:r>
            <a:endParaRPr lang="en-US" sz="3200" smtClean="0"/>
          </a:p>
        </p:txBody>
      </p:sp>
      <p:sp>
        <p:nvSpPr>
          <p:cNvPr id="53251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111250"/>
            <a:ext cx="8839200" cy="2498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positive voltage placed on p-type material</a:t>
            </a:r>
          </a:p>
          <a:p>
            <a:pPr eaLnBrk="1" hangingPunct="1"/>
            <a:r>
              <a:rPr lang="en-US" sz="2400" smtClean="0"/>
              <a:t>holes in p-type move away from positive terminal, electrons in n-type move further from negative terminal</a:t>
            </a:r>
          </a:p>
          <a:p>
            <a:pPr eaLnBrk="1" hangingPunct="1"/>
            <a:r>
              <a:rPr lang="en-US" sz="2400" smtClean="0"/>
              <a:t>depletion region becomes smaller - resistance of device decreases</a:t>
            </a:r>
          </a:p>
          <a:p>
            <a:pPr eaLnBrk="1" hangingPunct="1"/>
            <a:r>
              <a:rPr lang="en-US" sz="2400" smtClean="0"/>
              <a:t>voltage increased until critical voltage is reached, depletion region disappears, current can flow freely</a:t>
            </a:r>
          </a:p>
        </p:txBody>
      </p:sp>
      <p:pic>
        <p:nvPicPr>
          <p:cNvPr id="53252" name="Picture 5" descr="G:\frontiers\img476.gif"/>
          <p:cNvPicPr>
            <a:picLocks noChangeAspect="1" noChangeArrowheads="1"/>
          </p:cNvPicPr>
          <p:nvPr/>
        </p:nvPicPr>
        <p:blipFill>
          <a:blip r:embed="rId2"/>
          <a:srcRect l="49568" b="9727"/>
          <a:stretch>
            <a:fillRect/>
          </a:stretch>
        </p:blipFill>
        <p:spPr bwMode="auto">
          <a:xfrm>
            <a:off x="3276600" y="3810000"/>
            <a:ext cx="33337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5800" y="641350"/>
            <a:ext cx="7772400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P-N Junction</a:t>
            </a:r>
            <a:r>
              <a:rPr lang="hu-HU" smtClean="0"/>
              <a:t> – Reverse Bias</a:t>
            </a:r>
            <a:endParaRPr lang="en-US" smtClean="0"/>
          </a:p>
        </p:txBody>
      </p:sp>
      <p:sp>
        <p:nvSpPr>
          <p:cNvPr id="54275" name="Rectangle 1028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2133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positive voltage placed on n-type material</a:t>
            </a:r>
          </a:p>
          <a:p>
            <a:pPr eaLnBrk="1" hangingPunct="1"/>
            <a:r>
              <a:rPr lang="en-US" sz="2400" smtClean="0"/>
              <a:t>electrons in n-type move closer to positive terminal, holes in p-type move closer to negative terminal</a:t>
            </a:r>
          </a:p>
          <a:p>
            <a:pPr eaLnBrk="1" hangingPunct="1"/>
            <a:r>
              <a:rPr lang="en-US" sz="2400" smtClean="0"/>
              <a:t>width of depletion region increases</a:t>
            </a:r>
          </a:p>
          <a:p>
            <a:pPr eaLnBrk="1" hangingPunct="1"/>
            <a:r>
              <a:rPr lang="en-US" sz="2400" smtClean="0"/>
              <a:t>allowed current is essentially zero (small “drift” current)</a:t>
            </a:r>
          </a:p>
        </p:txBody>
      </p:sp>
      <p:pic>
        <p:nvPicPr>
          <p:cNvPr id="54276" name="Picture 1029" descr="G:\frontiers\img476.gif"/>
          <p:cNvPicPr>
            <a:picLocks noChangeAspect="1" noChangeArrowheads="1"/>
          </p:cNvPicPr>
          <p:nvPr/>
        </p:nvPicPr>
        <p:blipFill>
          <a:blip r:embed="rId2"/>
          <a:srcRect r="50432" b="9969"/>
          <a:stretch>
            <a:fillRect/>
          </a:stretch>
        </p:blipFill>
        <p:spPr bwMode="auto">
          <a:xfrm>
            <a:off x="2667000" y="3733800"/>
            <a:ext cx="32766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P-N Junction - V-I characteristics</a:t>
            </a:r>
            <a:endParaRPr 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Monotype Sorts" charset="2"/>
              <a:buNone/>
            </a:pPr>
            <a:r>
              <a:rPr lang="en-US" sz="2000" smtClean="0"/>
              <a:t>Voltage-Current relationship for a p-n junction (diode) </a:t>
            </a:r>
          </a:p>
          <a:p>
            <a:pPr algn="ctr" eaLnBrk="1" hangingPunct="1">
              <a:buFont typeface="Monotype Sorts" charset="2"/>
              <a:buNone/>
            </a:pPr>
            <a:endParaRPr lang="en-US" sz="2000" smtClean="0"/>
          </a:p>
        </p:txBody>
      </p:sp>
      <p:pic>
        <p:nvPicPr>
          <p:cNvPr id="55300" name="Picture 4" descr="G:\frontiers\i-v char.gif"/>
          <p:cNvPicPr>
            <a:picLocks noChangeAspect="1" noChangeArrowheads="1"/>
          </p:cNvPicPr>
          <p:nvPr/>
        </p:nvPicPr>
        <p:blipFill>
          <a:blip r:embed="rId2"/>
          <a:srcRect l="3790" t="3999" r="7109" b="7098"/>
          <a:stretch>
            <a:fillRect/>
          </a:stretch>
        </p:blipFill>
        <p:spPr bwMode="auto">
          <a:xfrm>
            <a:off x="685800" y="2590800"/>
            <a:ext cx="381000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G:\frontiers\equations.gif"/>
          <p:cNvPicPr>
            <a:picLocks noChangeAspect="1" noChangeArrowheads="1"/>
          </p:cNvPicPr>
          <p:nvPr/>
        </p:nvPicPr>
        <p:blipFill>
          <a:blip r:embed="rId3"/>
          <a:srcRect l="3687" t="17021" r="5991" b="10638"/>
          <a:stretch>
            <a:fillRect/>
          </a:stretch>
        </p:blipFill>
        <p:spPr bwMode="auto">
          <a:xfrm>
            <a:off x="4876800" y="26670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Current-Voltage Characteristics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/>
          <a:srcRect t="9926" r="39999" b="60390"/>
          <a:stretch>
            <a:fillRect/>
          </a:stretch>
        </p:blipFill>
        <p:spPr bwMode="auto">
          <a:xfrm>
            <a:off x="1371600" y="21336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2819400"/>
            <a:ext cx="29718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57200" y="3962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THE IDEAL DIODE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914400" y="4724400"/>
            <a:ext cx="3048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Positive voltage yields finite current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Negative voltage yields zero current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4648200" y="5638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REAL DIODE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/>
      <p:bldP spid="2437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1"/>
          <p:cNvSpPr>
            <a:spLocks noChangeArrowheads="1"/>
          </p:cNvSpPr>
          <p:nvPr/>
        </p:nvSpPr>
        <p:spPr bwMode="auto">
          <a:xfrm>
            <a:off x="4343400" y="1143000"/>
            <a:ext cx="4800600" cy="3962400"/>
          </a:xfrm>
          <a:prstGeom prst="rect">
            <a:avLst/>
          </a:prstGeom>
          <a:solidFill>
            <a:srgbClr val="59D4FB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304800"/>
            <a:ext cx="8836025" cy="698500"/>
          </a:xfrm>
        </p:spPr>
        <p:txBody>
          <a:bodyPr lIns="92075" tIns="46038" rIns="92075" bIns="4603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Improving Conduction by Doping (cont.)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23950"/>
            <a:ext cx="3962400" cy="5334000"/>
          </a:xfrm>
        </p:spPr>
        <p:txBody>
          <a:bodyPr lIns="92075" tIns="46038" rIns="92075" bIns="46038" rtlCol="0">
            <a:normAutofit fontScale="92500" lnSpcReduction="10000"/>
          </a:bodyPr>
          <a:lstStyle/>
          <a:p>
            <a:pPr eaLnBrk="1" fontAlgn="auto" hangingPunct="1">
              <a:lnSpc>
                <a:spcPct val="65000"/>
              </a:lnSpc>
              <a:spcAft>
                <a:spcPts val="0"/>
              </a:spcAft>
              <a:defRPr/>
            </a:pPr>
            <a:r>
              <a:rPr lang="en-US" sz="2200" smtClean="0"/>
              <a:t>Phosphorus and arsenic are donor dopants</a:t>
            </a:r>
            <a:endParaRPr lang="en-US" sz="2000" smtClean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mtClean="0"/>
              <a:t>if phosphorus is introduced into the silicon lattice, there is an extra electron “free” to move around and contribute to electric current</a:t>
            </a: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mtClean="0"/>
              <a:t>very loosely bound to atom and can easily jump to conduction band</a:t>
            </a:r>
            <a:endParaRPr lang="en-US" sz="1800" smtClean="0"/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mtClean="0"/>
              <a:t>produces </a:t>
            </a:r>
            <a:r>
              <a:rPr lang="en-US" smtClean="0">
                <a:solidFill>
                  <a:srgbClr val="FC0128"/>
                </a:solidFill>
              </a:rPr>
              <a:t>n type </a:t>
            </a:r>
            <a:r>
              <a:rPr lang="en-US" smtClean="0"/>
              <a:t>silicon</a:t>
            </a:r>
          </a:p>
          <a:p>
            <a:pPr lvl="2"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mtClean="0"/>
              <a:t>sometimes use + symbol to indicate heavier doping, so n+ silicon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mtClean="0"/>
              <a:t>phosphorus becomes positive ion after giving up electron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18100" y="1231900"/>
            <a:ext cx="3251200" cy="3098800"/>
            <a:chOff x="3224" y="776"/>
            <a:chExt cx="2048" cy="1952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3421" y="968"/>
              <a:ext cx="278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4846" y="968"/>
              <a:ext cx="279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4158" y="968"/>
              <a:ext cx="279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Oval 8"/>
            <p:cNvSpPr>
              <a:spLocks noChangeArrowheads="1"/>
            </p:cNvSpPr>
            <p:nvPr/>
          </p:nvSpPr>
          <p:spPr bwMode="auto">
            <a:xfrm>
              <a:off x="4846" y="2264"/>
              <a:ext cx="279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Oval 9"/>
            <p:cNvSpPr>
              <a:spLocks noChangeArrowheads="1"/>
            </p:cNvSpPr>
            <p:nvPr/>
          </p:nvSpPr>
          <p:spPr bwMode="auto">
            <a:xfrm>
              <a:off x="4158" y="2264"/>
              <a:ext cx="279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Oval 10"/>
            <p:cNvSpPr>
              <a:spLocks noChangeArrowheads="1"/>
            </p:cNvSpPr>
            <p:nvPr/>
          </p:nvSpPr>
          <p:spPr bwMode="auto">
            <a:xfrm>
              <a:off x="3421" y="2264"/>
              <a:ext cx="278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Oval 11"/>
            <p:cNvSpPr>
              <a:spLocks noChangeArrowheads="1"/>
            </p:cNvSpPr>
            <p:nvPr/>
          </p:nvSpPr>
          <p:spPr bwMode="auto">
            <a:xfrm>
              <a:off x="3421" y="1640"/>
              <a:ext cx="278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Oval 12"/>
            <p:cNvSpPr>
              <a:spLocks noChangeArrowheads="1"/>
            </p:cNvSpPr>
            <p:nvPr/>
          </p:nvSpPr>
          <p:spPr bwMode="auto">
            <a:xfrm>
              <a:off x="4846" y="1640"/>
              <a:ext cx="279" cy="27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Oval 13"/>
            <p:cNvSpPr>
              <a:spLocks noChangeArrowheads="1"/>
            </p:cNvSpPr>
            <p:nvPr/>
          </p:nvSpPr>
          <p:spPr bwMode="auto">
            <a:xfrm>
              <a:off x="4158" y="1640"/>
              <a:ext cx="279" cy="272"/>
            </a:xfrm>
            <a:prstGeom prst="ellipse">
              <a:avLst/>
            </a:prstGeom>
            <a:solidFill>
              <a:srgbClr val="114FFB"/>
            </a:solidFill>
            <a:ln w="25400">
              <a:solidFill>
                <a:srgbClr val="114F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Oval 14"/>
            <p:cNvSpPr>
              <a:spLocks noChangeArrowheads="1"/>
            </p:cNvSpPr>
            <p:nvPr/>
          </p:nvSpPr>
          <p:spPr bwMode="auto">
            <a:xfrm>
              <a:off x="3617" y="77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Oval 15"/>
            <p:cNvSpPr>
              <a:spLocks noChangeArrowheads="1"/>
            </p:cNvSpPr>
            <p:nvPr/>
          </p:nvSpPr>
          <p:spPr bwMode="auto">
            <a:xfrm>
              <a:off x="3470" y="140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Oval 16"/>
            <p:cNvSpPr>
              <a:spLocks noChangeArrowheads="1"/>
            </p:cNvSpPr>
            <p:nvPr/>
          </p:nvSpPr>
          <p:spPr bwMode="auto">
            <a:xfrm>
              <a:off x="3470" y="207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Oval 17"/>
            <p:cNvSpPr>
              <a:spLocks noChangeArrowheads="1"/>
            </p:cNvSpPr>
            <p:nvPr/>
          </p:nvSpPr>
          <p:spPr bwMode="auto">
            <a:xfrm>
              <a:off x="3470" y="269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Oval 18"/>
            <p:cNvSpPr>
              <a:spLocks noChangeArrowheads="1"/>
            </p:cNvSpPr>
            <p:nvPr/>
          </p:nvSpPr>
          <p:spPr bwMode="auto">
            <a:xfrm>
              <a:off x="3617" y="140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Oval 19"/>
            <p:cNvSpPr>
              <a:spLocks noChangeArrowheads="1"/>
            </p:cNvSpPr>
            <p:nvPr/>
          </p:nvSpPr>
          <p:spPr bwMode="auto">
            <a:xfrm>
              <a:off x="3617" y="207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Oval 20"/>
            <p:cNvSpPr>
              <a:spLocks noChangeArrowheads="1"/>
            </p:cNvSpPr>
            <p:nvPr/>
          </p:nvSpPr>
          <p:spPr bwMode="auto">
            <a:xfrm>
              <a:off x="4354" y="77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Oval 21"/>
            <p:cNvSpPr>
              <a:spLocks noChangeArrowheads="1"/>
            </p:cNvSpPr>
            <p:nvPr/>
          </p:nvSpPr>
          <p:spPr bwMode="auto">
            <a:xfrm>
              <a:off x="5042" y="77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Oval 22"/>
            <p:cNvSpPr>
              <a:spLocks noChangeArrowheads="1"/>
            </p:cNvSpPr>
            <p:nvPr/>
          </p:nvSpPr>
          <p:spPr bwMode="auto">
            <a:xfrm>
              <a:off x="4207" y="140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Oval 23"/>
            <p:cNvSpPr>
              <a:spLocks noChangeArrowheads="1"/>
            </p:cNvSpPr>
            <p:nvPr/>
          </p:nvSpPr>
          <p:spPr bwMode="auto">
            <a:xfrm>
              <a:off x="4895" y="140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Oval 24"/>
            <p:cNvSpPr>
              <a:spLocks noChangeArrowheads="1"/>
            </p:cNvSpPr>
            <p:nvPr/>
          </p:nvSpPr>
          <p:spPr bwMode="auto">
            <a:xfrm>
              <a:off x="4403" y="1400"/>
              <a:ext cx="34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Oval 25"/>
            <p:cNvSpPr>
              <a:spLocks noChangeArrowheads="1"/>
            </p:cNvSpPr>
            <p:nvPr/>
          </p:nvSpPr>
          <p:spPr bwMode="auto">
            <a:xfrm>
              <a:off x="5042" y="140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Oval 26"/>
            <p:cNvSpPr>
              <a:spLocks noChangeArrowheads="1"/>
            </p:cNvSpPr>
            <p:nvPr/>
          </p:nvSpPr>
          <p:spPr bwMode="auto">
            <a:xfrm>
              <a:off x="4207" y="207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Oval 27"/>
            <p:cNvSpPr>
              <a:spLocks noChangeArrowheads="1"/>
            </p:cNvSpPr>
            <p:nvPr/>
          </p:nvSpPr>
          <p:spPr bwMode="auto">
            <a:xfrm>
              <a:off x="4895" y="207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Oval 28"/>
            <p:cNvSpPr>
              <a:spLocks noChangeArrowheads="1"/>
            </p:cNvSpPr>
            <p:nvPr/>
          </p:nvSpPr>
          <p:spPr bwMode="auto">
            <a:xfrm>
              <a:off x="4403" y="2072"/>
              <a:ext cx="34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Oval 29"/>
            <p:cNvSpPr>
              <a:spLocks noChangeArrowheads="1"/>
            </p:cNvSpPr>
            <p:nvPr/>
          </p:nvSpPr>
          <p:spPr bwMode="auto">
            <a:xfrm>
              <a:off x="5042" y="207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Oval 30"/>
            <p:cNvSpPr>
              <a:spLocks noChangeArrowheads="1"/>
            </p:cNvSpPr>
            <p:nvPr/>
          </p:nvSpPr>
          <p:spPr bwMode="auto">
            <a:xfrm>
              <a:off x="4207" y="269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Oval 31"/>
            <p:cNvSpPr>
              <a:spLocks noChangeArrowheads="1"/>
            </p:cNvSpPr>
            <p:nvPr/>
          </p:nvSpPr>
          <p:spPr bwMode="auto">
            <a:xfrm>
              <a:off x="4895" y="269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Oval 32"/>
            <p:cNvSpPr>
              <a:spLocks noChangeArrowheads="1"/>
            </p:cNvSpPr>
            <p:nvPr/>
          </p:nvSpPr>
          <p:spPr bwMode="auto">
            <a:xfrm>
              <a:off x="3863" y="116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Oval 33"/>
            <p:cNvSpPr>
              <a:spLocks noChangeArrowheads="1"/>
            </p:cNvSpPr>
            <p:nvPr/>
          </p:nvSpPr>
          <p:spPr bwMode="auto">
            <a:xfrm>
              <a:off x="3863" y="968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Oval 34"/>
            <p:cNvSpPr>
              <a:spLocks noChangeArrowheads="1"/>
            </p:cNvSpPr>
            <p:nvPr/>
          </p:nvSpPr>
          <p:spPr bwMode="auto">
            <a:xfrm>
              <a:off x="4600" y="116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Oval 35"/>
            <p:cNvSpPr>
              <a:spLocks noChangeArrowheads="1"/>
            </p:cNvSpPr>
            <p:nvPr/>
          </p:nvSpPr>
          <p:spPr bwMode="auto">
            <a:xfrm>
              <a:off x="4600" y="968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Oval 36"/>
            <p:cNvSpPr>
              <a:spLocks noChangeArrowheads="1"/>
            </p:cNvSpPr>
            <p:nvPr/>
          </p:nvSpPr>
          <p:spPr bwMode="auto">
            <a:xfrm>
              <a:off x="5239" y="116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Oval 37"/>
            <p:cNvSpPr>
              <a:spLocks noChangeArrowheads="1"/>
            </p:cNvSpPr>
            <p:nvPr/>
          </p:nvSpPr>
          <p:spPr bwMode="auto">
            <a:xfrm>
              <a:off x="3224" y="101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Oval 38"/>
            <p:cNvSpPr>
              <a:spLocks noChangeArrowheads="1"/>
            </p:cNvSpPr>
            <p:nvPr/>
          </p:nvSpPr>
          <p:spPr bwMode="auto">
            <a:xfrm>
              <a:off x="3863" y="183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Oval 39"/>
            <p:cNvSpPr>
              <a:spLocks noChangeArrowheads="1"/>
            </p:cNvSpPr>
            <p:nvPr/>
          </p:nvSpPr>
          <p:spPr bwMode="auto">
            <a:xfrm>
              <a:off x="3863" y="1688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Oval 40"/>
            <p:cNvSpPr>
              <a:spLocks noChangeArrowheads="1"/>
            </p:cNvSpPr>
            <p:nvPr/>
          </p:nvSpPr>
          <p:spPr bwMode="auto">
            <a:xfrm>
              <a:off x="4600" y="1688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41"/>
            <p:cNvSpPr>
              <a:spLocks noChangeArrowheads="1"/>
            </p:cNvSpPr>
            <p:nvPr/>
          </p:nvSpPr>
          <p:spPr bwMode="auto">
            <a:xfrm>
              <a:off x="4600" y="1880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Oval 42"/>
            <p:cNvSpPr>
              <a:spLocks noChangeArrowheads="1"/>
            </p:cNvSpPr>
            <p:nvPr/>
          </p:nvSpPr>
          <p:spPr bwMode="auto">
            <a:xfrm>
              <a:off x="5239" y="183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Oval 43"/>
            <p:cNvSpPr>
              <a:spLocks noChangeArrowheads="1"/>
            </p:cNvSpPr>
            <p:nvPr/>
          </p:nvSpPr>
          <p:spPr bwMode="auto">
            <a:xfrm>
              <a:off x="3224" y="1688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Oval 44"/>
            <p:cNvSpPr>
              <a:spLocks noChangeArrowheads="1"/>
            </p:cNvSpPr>
            <p:nvPr/>
          </p:nvSpPr>
          <p:spPr bwMode="auto">
            <a:xfrm>
              <a:off x="3224" y="231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Oval 45"/>
            <p:cNvSpPr>
              <a:spLocks noChangeArrowheads="1"/>
            </p:cNvSpPr>
            <p:nvPr/>
          </p:nvSpPr>
          <p:spPr bwMode="auto">
            <a:xfrm>
              <a:off x="3863" y="245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Oval 46"/>
            <p:cNvSpPr>
              <a:spLocks noChangeArrowheads="1"/>
            </p:cNvSpPr>
            <p:nvPr/>
          </p:nvSpPr>
          <p:spPr bwMode="auto">
            <a:xfrm>
              <a:off x="3863" y="231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47"/>
            <p:cNvSpPr>
              <a:spLocks noChangeArrowheads="1"/>
            </p:cNvSpPr>
            <p:nvPr/>
          </p:nvSpPr>
          <p:spPr bwMode="auto">
            <a:xfrm>
              <a:off x="4600" y="245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Oval 48"/>
            <p:cNvSpPr>
              <a:spLocks noChangeArrowheads="1"/>
            </p:cNvSpPr>
            <p:nvPr/>
          </p:nvSpPr>
          <p:spPr bwMode="auto">
            <a:xfrm>
              <a:off x="4600" y="2312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Oval 49"/>
            <p:cNvSpPr>
              <a:spLocks noChangeArrowheads="1"/>
            </p:cNvSpPr>
            <p:nvPr/>
          </p:nvSpPr>
          <p:spPr bwMode="auto">
            <a:xfrm>
              <a:off x="5239" y="2456"/>
              <a:ext cx="33" cy="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Oval 50"/>
            <p:cNvSpPr>
              <a:spLocks noChangeArrowheads="1"/>
            </p:cNvSpPr>
            <p:nvPr/>
          </p:nvSpPr>
          <p:spPr bwMode="auto">
            <a:xfrm>
              <a:off x="4453" y="1496"/>
              <a:ext cx="131" cy="128"/>
            </a:xfrm>
            <a:prstGeom prst="ellipse">
              <a:avLst/>
            </a:prstGeom>
            <a:solidFill>
              <a:srgbClr val="FC0128"/>
            </a:solidFill>
            <a:ln w="25400">
              <a:solidFill>
                <a:srgbClr val="FC01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0"/>
          <p:cNvSpPr>
            <a:spLocks noChangeArrowheads="1"/>
          </p:cNvSpPr>
          <p:nvPr/>
        </p:nvSpPr>
        <p:spPr bwMode="auto">
          <a:xfrm>
            <a:off x="4343400" y="990600"/>
            <a:ext cx="4800600" cy="4191000"/>
          </a:xfrm>
          <a:prstGeom prst="rect">
            <a:avLst/>
          </a:prstGeom>
          <a:solidFill>
            <a:srgbClr val="59D4FB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6025" cy="698500"/>
          </a:xfrm>
        </p:spPr>
        <p:txBody>
          <a:bodyPr lIns="92075" tIns="46038" rIns="92075" bIns="4603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Improving Conduction by Doping (cont.)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0188" y="1677988"/>
            <a:ext cx="4262437" cy="45704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Boron has 3 electrons in its outer shell, so it contributes a hole if it displaces a silicon atom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boron is an </a:t>
            </a:r>
            <a:r>
              <a:rPr lang="en-US" sz="2400" smtClean="0">
                <a:solidFill>
                  <a:srgbClr val="FC0128"/>
                </a:solidFill>
              </a:rPr>
              <a:t>acceptor</a:t>
            </a:r>
            <a:r>
              <a:rPr lang="en-US" sz="2400" smtClean="0"/>
              <a:t> dopant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yields </a:t>
            </a:r>
            <a:r>
              <a:rPr lang="en-US" sz="2400" smtClean="0">
                <a:solidFill>
                  <a:srgbClr val="FC0128"/>
                </a:solidFill>
              </a:rPr>
              <a:t>p type </a:t>
            </a:r>
            <a:r>
              <a:rPr lang="en-US" sz="2400" smtClean="0"/>
              <a:t>silicon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boron becomes negative ion after accepting an electron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422900" y="15367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632700" y="15367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6565900" y="15367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7632700" y="35941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6565900" y="35941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422900" y="35941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5422900" y="26035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7632700" y="2603500"/>
            <a:ext cx="431800" cy="431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6565900" y="2603500"/>
            <a:ext cx="431800" cy="431800"/>
          </a:xfrm>
          <a:prstGeom prst="ellipse">
            <a:avLst/>
          </a:prstGeom>
          <a:solidFill>
            <a:srgbClr val="00AE00"/>
          </a:solidFill>
          <a:ln w="25400">
            <a:solidFill>
              <a:srgbClr val="00AE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5727700" y="1231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499100" y="2222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5499100" y="3289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5499100" y="4279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5727700" y="2222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5727700" y="3289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6870700" y="1231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7937500" y="1231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6642100" y="2222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7708900" y="2222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6946900" y="2222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7937500" y="2222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6642100" y="3289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7708900" y="3289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6946900" y="3289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7937500" y="3289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6642100" y="4279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7708900" y="4279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6108700" y="1841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6108700" y="15367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Oval 34"/>
          <p:cNvSpPr>
            <a:spLocks noChangeArrowheads="1"/>
          </p:cNvSpPr>
          <p:nvPr/>
        </p:nvSpPr>
        <p:spPr bwMode="auto">
          <a:xfrm>
            <a:off x="7251700" y="1841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7251700" y="15367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Oval 36"/>
          <p:cNvSpPr>
            <a:spLocks noChangeArrowheads="1"/>
          </p:cNvSpPr>
          <p:nvPr/>
        </p:nvSpPr>
        <p:spPr bwMode="auto">
          <a:xfrm>
            <a:off x="8242300" y="1841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5118100" y="1612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>
            <a:off x="6108700" y="2908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6108700" y="26797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7251700" y="29845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8242300" y="2908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5118100" y="26797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Oval 43"/>
          <p:cNvSpPr>
            <a:spLocks noChangeArrowheads="1"/>
          </p:cNvSpPr>
          <p:nvPr/>
        </p:nvSpPr>
        <p:spPr bwMode="auto">
          <a:xfrm>
            <a:off x="5118100" y="3670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6108700" y="3898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6108700" y="3670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Oval 46"/>
          <p:cNvSpPr>
            <a:spLocks noChangeArrowheads="1"/>
          </p:cNvSpPr>
          <p:nvPr/>
        </p:nvSpPr>
        <p:spPr bwMode="auto">
          <a:xfrm>
            <a:off x="7251700" y="3898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Oval 47"/>
          <p:cNvSpPr>
            <a:spLocks noChangeArrowheads="1"/>
          </p:cNvSpPr>
          <p:nvPr/>
        </p:nvSpPr>
        <p:spPr bwMode="auto">
          <a:xfrm>
            <a:off x="7251700" y="36703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Oval 48"/>
          <p:cNvSpPr>
            <a:spLocks noChangeArrowheads="1"/>
          </p:cNvSpPr>
          <p:nvPr/>
        </p:nvSpPr>
        <p:spPr bwMode="auto">
          <a:xfrm>
            <a:off x="8242300" y="3898900"/>
            <a:ext cx="50800" cy="50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Oval 49"/>
          <p:cNvSpPr>
            <a:spLocks noChangeArrowheads="1"/>
          </p:cNvSpPr>
          <p:nvPr/>
        </p:nvSpPr>
        <p:spPr bwMode="auto">
          <a:xfrm>
            <a:off x="7112000" y="2387600"/>
            <a:ext cx="254000" cy="406400"/>
          </a:xfrm>
          <a:prstGeom prst="ellipse">
            <a:avLst/>
          </a:prstGeom>
          <a:noFill/>
          <a:ln w="508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INTRINSIC (PURE) SILICON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3676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419600"/>
            <a:ext cx="3638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724400" y="175260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>
                <a:latin typeface="Modern No. 20" pitchFamily="18" charset="0"/>
                <a:cs typeface="Arial" pitchFamily="34" charset="0"/>
              </a:rPr>
              <a:t>Silicon has 4 valence electrons, it covalently bonds with four adjacent atoms in the crystal lattice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>
              <a:latin typeface="Modern No. 20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3400" y="3965575"/>
            <a:ext cx="3886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latin typeface="Modern No. 20" pitchFamily="18" charset="0"/>
              </a:rPr>
              <a:t>Higher temperatures create free charge carriers.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latin typeface="Modern No. 20" pitchFamily="18" charset="0"/>
                <a:cs typeface="Arial" pitchFamily="34" charset="0"/>
              </a:rPr>
              <a:t>A “hole” is created in the absence of an electron.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527050"/>
            <a:ext cx="3786187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DOPING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0"/>
            <a:ext cx="35909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905000"/>
            <a:ext cx="36861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52400" y="2133600"/>
            <a:ext cx="47244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300">
                <a:latin typeface="Modern No. 20" pitchFamily="18" charset="0"/>
              </a:rPr>
              <a:t>The N in N-type stands for negative.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300">
                <a:latin typeface="Modern No. 20" pitchFamily="18" charset="0"/>
              </a:rPr>
              <a:t>A column V ion is inserted.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300">
                <a:latin typeface="Modern No. 20" pitchFamily="18" charset="0"/>
              </a:rPr>
              <a:t>The extra valence electron is free to move about the lattice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038600" y="533400"/>
            <a:ext cx="4495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There are two types of doping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>
                <a:latin typeface="Modern No. 20" pitchFamily="18" charset="0"/>
              </a:rPr>
              <a:t>N-type and P-type.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191000" y="4495800"/>
            <a:ext cx="47244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300">
                <a:latin typeface="Modern No. 20" pitchFamily="18" charset="0"/>
              </a:rPr>
              <a:t>The P in P-type stands for positive.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300">
                <a:latin typeface="Modern No. 20" pitchFamily="18" charset="0"/>
              </a:rPr>
              <a:t>A column III ion is inserted.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300">
                <a:latin typeface="Modern No. 20" pitchFamily="18" charset="0"/>
              </a:rPr>
              <a:t>Electrons from the surrounding Silicon move to fill the “hole.”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Energy-band Diagram</a:t>
            </a:r>
            <a:endParaRPr lang="en-GB" smtClean="0">
              <a:latin typeface="Times New Roman CE" charset="-1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449388"/>
            <a:ext cx="8683625" cy="47625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GB" sz="2400" smtClean="0"/>
              <a:t>A very important concept in the study of semiconductors is the energy-band diagram</a:t>
            </a:r>
          </a:p>
          <a:p>
            <a:pPr algn="just" eaLnBrk="1" hangingPunct="1"/>
            <a:r>
              <a:rPr lang="en-GB" sz="2400" smtClean="0"/>
              <a:t>It is used to represent the range of energy a valence electron can have</a:t>
            </a:r>
          </a:p>
          <a:p>
            <a:pPr algn="just" eaLnBrk="1" hangingPunct="1"/>
            <a:r>
              <a:rPr lang="en-GB" sz="2400" smtClean="0"/>
              <a:t>For semiconductors the electrons can have any one value of a continuous range of energy levels while they occupy the valence shell of the atom</a:t>
            </a:r>
          </a:p>
          <a:p>
            <a:pPr lvl="1" algn="just" eaLnBrk="1" hangingPunct="1"/>
            <a:r>
              <a:rPr lang="en-GB" sz="2400" smtClean="0"/>
              <a:t>That band of energy levels is called the </a:t>
            </a:r>
            <a:r>
              <a:rPr lang="en-GB" sz="2400" b="1" i="1" smtClean="0"/>
              <a:t>valence band</a:t>
            </a:r>
          </a:p>
          <a:p>
            <a:pPr algn="just" eaLnBrk="1" hangingPunct="1"/>
            <a:r>
              <a:rPr lang="en-GB" sz="2400" smtClean="0"/>
              <a:t>Within the same valence shell, but at a slightly higher energy level, is yet another band of continuously variable, allowed energy levels</a:t>
            </a:r>
          </a:p>
          <a:p>
            <a:pPr lvl="1" algn="just" eaLnBrk="1" hangingPunct="1"/>
            <a:r>
              <a:rPr lang="en-GB" sz="2400" smtClean="0"/>
              <a:t>This is the </a:t>
            </a:r>
            <a:r>
              <a:rPr lang="en-GB" sz="2400" b="1" i="1" smtClean="0"/>
              <a:t>conduction band</a:t>
            </a:r>
            <a:endParaRPr lang="en-GB" sz="2400" b="1" i="1" smtClean="0">
              <a:latin typeface="Times New Roman CE" charset="-1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Band Gap</a:t>
            </a:r>
            <a:endParaRPr lang="en-GB" smtClean="0">
              <a:latin typeface="Times New Roman CE" charset="-1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677988"/>
            <a:ext cx="8683625" cy="3884612"/>
          </a:xfrm>
        </p:spPr>
        <p:txBody>
          <a:bodyPr/>
          <a:lstStyle/>
          <a:p>
            <a:pPr eaLnBrk="1" hangingPunct="1"/>
            <a:r>
              <a:rPr lang="en-GB" smtClean="0"/>
              <a:t>Between the valence and the conduction band is a range of energy levels where there are no allowed states for an electron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This is the band gap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Impurities</a:t>
            </a:r>
            <a:endParaRPr lang="en-US" sz="36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4724400" cy="35210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Silicon crystal in pure form is good insulator - all electrons are bonded to silicon atom</a:t>
            </a:r>
          </a:p>
          <a:p>
            <a:pPr eaLnBrk="1" hangingPunct="1"/>
            <a:r>
              <a:rPr lang="en-US" sz="2800" smtClean="0"/>
              <a:t>Replacement of Si atoms can alter electrical properties of semiconductor</a:t>
            </a:r>
          </a:p>
          <a:p>
            <a:pPr eaLnBrk="1" hangingPunct="1"/>
            <a:r>
              <a:rPr lang="en-US" sz="2800" smtClean="0"/>
              <a:t>Group number - indicates number of electrons in valence level (Si - Group IV)</a:t>
            </a:r>
          </a:p>
        </p:txBody>
      </p:sp>
      <p:pic>
        <p:nvPicPr>
          <p:cNvPr id="36868" name="Picture 4" descr="G:\frontiers\pertab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057400"/>
            <a:ext cx="33909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1140</Words>
  <Application>Microsoft Office PowerPoint</Application>
  <PresentationFormat>On-screen Show (4:3)</PresentationFormat>
  <Paragraphs>145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Review of Semiconductor Physics, PN Junction Diodes and Resistors   Sikandar Khan</vt:lpstr>
      <vt:lpstr>Improving Conduction by Doping</vt:lpstr>
      <vt:lpstr>Improving Conduction by Doping (cont.)</vt:lpstr>
      <vt:lpstr>Improving Conduction by Doping (cont.)</vt:lpstr>
      <vt:lpstr>INTRINSIC (PURE) SILICON</vt:lpstr>
      <vt:lpstr>DOPING</vt:lpstr>
      <vt:lpstr>Energy-band Diagram</vt:lpstr>
      <vt:lpstr>Band Gap</vt:lpstr>
      <vt:lpstr>Impurities</vt:lpstr>
      <vt:lpstr>Impurities</vt:lpstr>
      <vt:lpstr>COUNTER DOPING</vt:lpstr>
      <vt:lpstr>A LITTLE MATH </vt:lpstr>
      <vt:lpstr>What are P-type and N-type ?</vt:lpstr>
      <vt:lpstr>P-N Junction</vt:lpstr>
      <vt:lpstr>Types of Semiconductor Materials</vt:lpstr>
      <vt:lpstr>Diodes</vt:lpstr>
      <vt:lpstr>Diodes</vt:lpstr>
      <vt:lpstr>Forward Bias and Reverse Bias</vt:lpstr>
      <vt:lpstr>Characteristics of Diode</vt:lpstr>
      <vt:lpstr>Slide 20</vt:lpstr>
      <vt:lpstr>Slide 21</vt:lpstr>
      <vt:lpstr>THE P-N JUNCTION</vt:lpstr>
      <vt:lpstr>The Junction</vt:lpstr>
      <vt:lpstr>Biasing the P-N Diode</vt:lpstr>
      <vt:lpstr>P-N Junction – Forward Bias</vt:lpstr>
      <vt:lpstr>P-N Junction – Reverse Bias</vt:lpstr>
      <vt:lpstr>P-N Junction - V-I characteristics</vt:lpstr>
      <vt:lpstr>Current-Voltage Characteristics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Conduction by Doping</dc:title>
  <dc:creator>Sikandar Khan</dc:creator>
  <cp:lastModifiedBy>sikandar</cp:lastModifiedBy>
  <cp:revision>4</cp:revision>
  <dcterms:created xsi:type="dcterms:W3CDTF">2006-08-16T00:00:00Z</dcterms:created>
  <dcterms:modified xsi:type="dcterms:W3CDTF">2014-03-31T05:53:53Z</dcterms:modified>
</cp:coreProperties>
</file>