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Default Extension="wav" ContentType="audio/wav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6"/>
  </p:notesMasterIdLst>
  <p:sldIdLst>
    <p:sldId id="28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C5371-E395-41C0-B538-F9944BFA1065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AE64B-292F-49FD-AB7C-B009D2DBA0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3B331-506C-4100-97B3-5F49DE0C491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What’s going on?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 electromagnet is a magnet that can be turned on and off. In this experiment, the battery is a source of electrons. When you connect the wire to the battery, the electrons flow through the wire. If there is not a complete circuit, the electrons will not flow. Electrons behave like little magnets and when they flow through a wire, they create a magnetic field, which turns the nail into a magnet that can pick up paper clips and staples!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75474-212C-4EA1-9187-FC9F911A0B7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C90CA-267E-4518-81BE-D3A197A8E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622%20Resource.ppt" TargetMode="External"/><Relationship Id="rId3" Type="http://schemas.openxmlformats.org/officeDocument/2006/relationships/slideLayout" Target="../slideLayouts/slideLayout3.xml"/><Relationship Id="rId21" Type="http://schemas.openxmlformats.org/officeDocument/2006/relationships/slide" Target="../slides/slide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7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" Target="../slides/slide9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23" Type="http://schemas.openxmlformats.org/officeDocument/2006/relationships/image" Target="../media/image6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NEWPhysical Background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8" descr="help button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57200" y="6292850"/>
            <a:ext cx="457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20" descr="chapter resources">
            <a:hlinkClick r:id="rId18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682750" y="6372225"/>
            <a:ext cx="16764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 descr="back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4038600" y="6343650"/>
            <a:ext cx="300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 descr="home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4414838" y="6345238"/>
            <a:ext cx="30480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23" descr="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4795838" y="6343650"/>
            <a:ext cx="304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5" descr="end">
            <a:hlinkClick r:id="rId24" action="ppaction://hlinksldjump"/>
          </p:cNvPr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8215313" y="6286500"/>
            <a:ext cx="4857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4.wav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hyperlink" Target="../../Dick/Local%20Settings/Program%20Files/TurningPoint/2003/Questions.html" TargetMode="Externa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ikandar\Desktop\Imag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30" y="0"/>
            <a:ext cx="912537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Properties of Electromagnets</a:t>
            </a:r>
            <a:r>
              <a:rPr lang="en-US" sz="3600" b="1">
                <a:solidFill>
                  <a:schemeClr val="hlink"/>
                </a:solidFill>
              </a:rPr>
              <a:t>  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78486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One end of the electromagnet is a north pole and the other end is a south pole.</a:t>
            </a:r>
            <a:r>
              <a:rPr lang="en-US" b="1"/>
              <a:t> 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33400" y="2438400"/>
            <a:ext cx="8001000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If placed in a magnetic field, an electromagnet will align itself along the magnetic field lines, just as a compass needle will.</a:t>
            </a:r>
            <a:r>
              <a:rPr lang="en-US" b="1"/>
              <a:t> 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533400" y="4419600"/>
            <a:ext cx="80010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An electromagnet also will attract magnetic materials and be attracted or repelled by other magnets.</a:t>
            </a:r>
            <a:r>
              <a:rPr lang="en-US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/>
      <p:bldP spid="131076" grpId="0"/>
      <p:bldP spid="1310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219200" y="228600"/>
            <a:ext cx="69342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mtClean="0"/>
              <a:t>ELECTROMAGNET</a:t>
            </a:r>
          </a:p>
        </p:txBody>
      </p:sp>
      <p:sp>
        <p:nvSpPr>
          <p:cNvPr id="204803" name="Rectangle 3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1981200"/>
            <a:ext cx="4724400" cy="441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buFontTx/>
              <a:buNone/>
            </a:pPr>
            <a:r>
              <a:rPr lang="en-US" sz="2800" b="1" smtClean="0">
                <a:solidFill>
                  <a:schemeClr val="hlink"/>
                </a:solidFill>
              </a:rPr>
              <a:t>Electromagnetism</a:t>
            </a:r>
          </a:p>
          <a:p>
            <a:pPr marL="533400" indent="-533400" eaLnBrk="1" hangingPunct="1">
              <a:buFontTx/>
              <a:buNone/>
            </a:pPr>
            <a:r>
              <a:rPr lang="en-US" sz="2000" smtClean="0"/>
              <a:t>	</a:t>
            </a:r>
            <a:r>
              <a:rPr lang="en-US" sz="2400" smtClean="0"/>
              <a:t>a moving charge (electricity) produces a magnetic field</a:t>
            </a: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  <a:p>
            <a:pPr marL="533400" indent="-533400" eaLnBrk="1" hangingPunct="1"/>
            <a:r>
              <a:rPr lang="en-US" sz="2400" smtClean="0"/>
              <a:t>More coils of wire= </a:t>
            </a:r>
            <a:br>
              <a:rPr lang="en-US" sz="2400" smtClean="0"/>
            </a:br>
            <a:r>
              <a:rPr lang="en-US" sz="2400" smtClean="0"/>
              <a:t>more current = </a:t>
            </a:r>
            <a:br>
              <a:rPr lang="en-US" sz="2400" smtClean="0"/>
            </a:br>
            <a:r>
              <a:rPr lang="en-US" sz="2400" smtClean="0"/>
              <a:t>stronger magnet</a:t>
            </a:r>
            <a:br>
              <a:rPr lang="en-US" sz="2400" smtClean="0"/>
            </a:br>
            <a:endParaRPr lang="en-US" sz="2400" smtClean="0"/>
          </a:p>
          <a:p>
            <a:pPr marL="533400" indent="-533400" eaLnBrk="1" hangingPunct="1"/>
            <a:r>
              <a:rPr lang="en-US" sz="2400" smtClean="0"/>
              <a:t>Bigger battery = </a:t>
            </a:r>
            <a:br>
              <a:rPr lang="en-US" sz="2400" smtClean="0"/>
            </a:br>
            <a:r>
              <a:rPr lang="en-US" sz="2400" smtClean="0"/>
              <a:t>stronger magnet</a:t>
            </a:r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>
            <a:off x="457200" y="609600"/>
            <a:ext cx="533400" cy="838200"/>
          </a:xfrm>
          <a:prstGeom prst="curvedRightArrow">
            <a:avLst>
              <a:gd name="adj1" fmla="val 45237"/>
              <a:gd name="adj2" fmla="val 7579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1066800" y="10668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A magnet with a field produced by an electric current</a:t>
            </a:r>
          </a:p>
        </p:txBody>
      </p:sp>
      <p:pic>
        <p:nvPicPr>
          <p:cNvPr id="204808" name="Picture 8" descr="electroma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810000"/>
            <a:ext cx="1725613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267200"/>
            <a:ext cx="23828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2057400"/>
            <a:ext cx="3667125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  <p:bldP spid="2048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143000" y="228600"/>
            <a:ext cx="69342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mtClean="0">
                <a:solidFill>
                  <a:srgbClr val="00FF00"/>
                </a:solidFill>
              </a:rPr>
              <a:t>INDUCTION</a:t>
            </a:r>
          </a:p>
        </p:txBody>
      </p:sp>
      <p:sp>
        <p:nvSpPr>
          <p:cNvPr id="20480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28600" y="1905000"/>
            <a:ext cx="6096000" cy="4419600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800" b="1" dirty="0" smtClean="0">
                <a:solidFill>
                  <a:schemeClr val="hlink"/>
                </a:solidFill>
              </a:rPr>
              <a:t>Example of induction:</a:t>
            </a:r>
            <a:br>
              <a:rPr lang="en-US" sz="2800" b="1" dirty="0" smtClean="0">
                <a:solidFill>
                  <a:schemeClr val="hlink"/>
                </a:solidFill>
              </a:rPr>
            </a:br>
            <a:r>
              <a:rPr lang="en-US" sz="2800" b="1" dirty="0" smtClean="0">
                <a:solidFill>
                  <a:schemeClr val="hlink"/>
                </a:solidFill>
              </a:rPr>
              <a:t>Making something magnetic</a:t>
            </a:r>
          </a:p>
          <a:p>
            <a:pPr marL="533400" indent="-533400" eaLnBrk="1" hangingPunct="1">
              <a:buFont typeface="Arial" charset="0"/>
              <a:buNone/>
              <a:defRPr/>
            </a:pPr>
            <a:r>
              <a:rPr lang="en-US" sz="2000" dirty="0" smtClean="0"/>
              <a:t>	</a:t>
            </a:r>
          </a:p>
          <a:p>
            <a:pPr marL="533400" indent="-533400" eaLnBrk="1" hangingPunct="1">
              <a:defRPr/>
            </a:pPr>
            <a:r>
              <a:rPr lang="en-US" sz="2400" dirty="0" smtClean="0"/>
              <a:t>Induction by proximity:</a:t>
            </a:r>
            <a:br>
              <a:rPr lang="en-US" sz="2400" dirty="0" smtClean="0"/>
            </a:br>
            <a:r>
              <a:rPr lang="en-US" sz="2400" dirty="0" smtClean="0"/>
              <a:t>putting a magnet on an iron nail induces the nail to become magnetic</a:t>
            </a:r>
            <a:br>
              <a:rPr lang="en-US" sz="2400" dirty="0" smtClean="0"/>
            </a:br>
            <a:endParaRPr lang="en-US" sz="2400" dirty="0" smtClean="0"/>
          </a:p>
          <a:p>
            <a:pPr marL="533400" indent="-533400" eaLnBrk="1" hangingPunct="1">
              <a:defRPr/>
            </a:pPr>
            <a:r>
              <a:rPr lang="en-US" sz="2400" dirty="0" smtClean="0"/>
              <a:t>Electromagnetic Induction:</a:t>
            </a:r>
            <a:br>
              <a:rPr lang="en-US" sz="2400" dirty="0" smtClean="0"/>
            </a:br>
            <a:r>
              <a:rPr lang="en-US" sz="2400" dirty="0" smtClean="0"/>
              <a:t>a moving charge (electricity) through coils around a nail </a:t>
            </a:r>
            <a:r>
              <a:rPr lang="en-US" sz="2400" dirty="0" smtClean="0">
                <a:solidFill>
                  <a:srgbClr val="00FF00"/>
                </a:solidFill>
              </a:rPr>
              <a:t>induces</a:t>
            </a:r>
            <a:r>
              <a:rPr lang="en-US" sz="2400" dirty="0" smtClean="0"/>
              <a:t> the nail to become magnetic</a:t>
            </a:r>
          </a:p>
        </p:txBody>
      </p:sp>
      <p:sp>
        <p:nvSpPr>
          <p:cNvPr id="78852" name="AutoShape 4"/>
          <p:cNvSpPr>
            <a:spLocks noChangeArrowheads="1"/>
          </p:cNvSpPr>
          <p:nvPr/>
        </p:nvSpPr>
        <p:spPr bwMode="auto">
          <a:xfrm>
            <a:off x="457200" y="609600"/>
            <a:ext cx="533400" cy="838200"/>
          </a:xfrm>
          <a:prstGeom prst="curvedRightArrow">
            <a:avLst>
              <a:gd name="adj1" fmla="val 45237"/>
              <a:gd name="adj2" fmla="val 7579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1066800" y="1066800"/>
            <a:ext cx="7620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  <a:latin typeface="Arial" charset="0"/>
              </a:rPr>
              <a:t>Causes a response </a:t>
            </a:r>
          </a:p>
        </p:txBody>
      </p:sp>
      <p:pic>
        <p:nvPicPr>
          <p:cNvPr id="204808" name="Picture 8" descr="electroma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4343400"/>
            <a:ext cx="1725613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1981200"/>
            <a:ext cx="23526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6" name="Picture 4" descr="29 What is Induction p40001"/>
          <p:cNvPicPr>
            <a:picLocks noChangeAspect="1" noChangeArrowheads="1"/>
          </p:cNvPicPr>
          <p:nvPr/>
        </p:nvPicPr>
        <p:blipFill>
          <a:blip r:embed="rId5"/>
          <a:srcRect l="5940" t="74403" r="53142" b="3860"/>
          <a:stretch>
            <a:fillRect/>
          </a:stretch>
        </p:blipFill>
        <p:spPr bwMode="auto">
          <a:xfrm>
            <a:off x="4724400" y="381000"/>
            <a:ext cx="19558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7" name="Picture 5" descr="29 What is Induction p50001"/>
          <p:cNvPicPr>
            <a:picLocks noChangeAspect="1" noChangeArrowheads="1"/>
          </p:cNvPicPr>
          <p:nvPr/>
        </p:nvPicPr>
        <p:blipFill>
          <a:blip r:embed="rId6"/>
          <a:srcRect l="6648" t="4343" r="52559" b="68428"/>
          <a:stretch>
            <a:fillRect/>
          </a:stretch>
        </p:blipFill>
        <p:spPr bwMode="auto">
          <a:xfrm>
            <a:off x="7010400" y="152400"/>
            <a:ext cx="16938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  <p:bldP spid="2048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Using Electromagnets to Make Sound</a:t>
            </a:r>
            <a:r>
              <a:rPr lang="en-US" b="1"/>
              <a:t> 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533400" y="2041525"/>
            <a:ext cx="73152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How does musical information stored on a CD become sound you can hear? 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533400" y="3336925"/>
            <a:ext cx="7772400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sound is produced by a loudspeaker that contains an electromagnet connected to a flexible speaker cone that is usually made from paper, plastic, or metal.</a:t>
            </a:r>
            <a:r>
              <a:rPr lang="en-US" b="1"/>
              <a:t> 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/>
      <p:bldP spid="1331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Using Electromagnets to Make Sound</a:t>
            </a:r>
            <a:r>
              <a:rPr lang="en-US" b="1"/>
              <a:t> 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04800" y="1717675"/>
            <a:ext cx="3276600" cy="4035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electromagnet changes electrical energy to mechanical energy that vibrates the speaker cone to produce sound.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pic>
        <p:nvPicPr>
          <p:cNvPr id="134153" name="Picture 9" descr="im35-speak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676400"/>
            <a:ext cx="4876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Making an Electromagnet Rotate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 dirty="0"/>
              <a:t>The forces exerted on an electromagnet by another magnet can be used to make the electromagnet rotate.</a:t>
            </a:r>
            <a:r>
              <a:rPr lang="en-US" b="1" dirty="0"/>
              <a:t> 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pic>
        <p:nvPicPr>
          <p:cNvPr id="138251" name="Picture 11" descr="im39-electromagn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00400"/>
            <a:ext cx="7315200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54" name="Picture 14" descr="audio on white">
            <a:hlinkClick r:id="" action="ppaction://noaction">
              <a:snd r:embed="rId3" name="PS62215.WAV"/>
            </a:hlinkClick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416300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55" name="Picture 15" descr="audio on white">
            <a:hlinkClick r:id="" action="ppaction://noaction">
              <a:snd r:embed="rId5" name="PS62216.WAV"/>
            </a:hlinkClick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352800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1866900" y="3505200"/>
            <a:ext cx="1866900" cy="2133600"/>
          </a:xfrm>
          <a:prstGeom prst="ellips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5562600" y="3352800"/>
            <a:ext cx="1866900" cy="2133600"/>
          </a:xfrm>
          <a:prstGeom prst="ellips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/>
      <p:bldP spid="138257" grpId="0" animBg="1"/>
      <p:bldP spid="1382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Maglev Train “Tracks”</a:t>
            </a:r>
          </a:p>
        </p:txBody>
      </p:sp>
      <p:pic>
        <p:nvPicPr>
          <p:cNvPr id="84995" name="Picture 3" descr="maglev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39813"/>
            <a:ext cx="457200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6" name="Picture 4" descr="maglev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4419600"/>
            <a:ext cx="4495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410200" y="1828800"/>
            <a:ext cx="2882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Train moving on </a:t>
            </a:r>
          </a:p>
          <a:p>
            <a:r>
              <a:rPr lang="en-US" sz="2400"/>
              <a:t>Guideway at 500 mph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09600" y="4495800"/>
            <a:ext cx="32972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The Yamanashi Guideway</a:t>
            </a:r>
          </a:p>
          <a:p>
            <a:r>
              <a:rPr lang="en-US" sz="2400"/>
              <a:t> for the MLX01</a:t>
            </a:r>
          </a:p>
        </p:txBody>
      </p:sp>
      <p:sp>
        <p:nvSpPr>
          <p:cNvPr id="84999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Making an Electromagnet Rotate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One way to change the forces that make the electromagnet rotate is to change the current in the electromagnet.</a:t>
            </a:r>
            <a:r>
              <a:rPr lang="en-US" b="1"/>
              <a:t> 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533400" y="3810000"/>
            <a:ext cx="78486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Increasing the current increases the strength of the forces between the two magnets.</a:t>
            </a:r>
            <a:r>
              <a:rPr lang="en-US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/>
      <p:bldP spid="1392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1568450" y="685800"/>
            <a:ext cx="66738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Electric Current and Magnetism</a:t>
            </a:r>
            <a:r>
              <a:rPr lang="en-US" b="1"/>
              <a:t>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33400" y="1660525"/>
            <a:ext cx="80010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 dirty="0"/>
              <a:t>In 1820, Han Christian </a:t>
            </a:r>
            <a:r>
              <a:rPr lang="en-US" dirty="0" err="1"/>
              <a:t>Oersted</a:t>
            </a:r>
            <a:r>
              <a:rPr lang="en-US" dirty="0"/>
              <a:t>, a Danish physics teacher, found that electricity and magnetism are related.</a:t>
            </a:r>
            <a:r>
              <a:rPr lang="en-US" b="1" dirty="0"/>
              <a:t> 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33400" y="3489325"/>
            <a:ext cx="8001000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Oersted hypothesized that the electric current must produce a magnetic field around the wire, and the direction of the field changes with the direction of the current.</a:t>
            </a:r>
            <a:r>
              <a:rPr lang="en-US" b="1"/>
              <a:t> 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Galvanometers 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533400" y="1412875"/>
            <a:ext cx="7848600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How does a change in the amount of gasoline in a tank or the water temperature in the engine make a needle move in a gauge on the dashboard?</a:t>
            </a:r>
            <a:r>
              <a:rPr lang="en-US" b="1"/>
              <a:t> 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533400" y="3470275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These gauges are </a:t>
            </a:r>
            <a:r>
              <a:rPr lang="en-US" b="1">
                <a:solidFill>
                  <a:srgbClr val="FF3399"/>
                </a:solidFill>
              </a:rPr>
              <a:t>galvanometers</a:t>
            </a:r>
            <a:r>
              <a:rPr lang="en-US"/>
              <a:t>, which are devices that use an electromagnet to measure electric current.</a:t>
            </a:r>
            <a:r>
              <a:rPr lang="en-US" b="1"/>
              <a:t> </a:t>
            </a:r>
          </a:p>
        </p:txBody>
      </p:sp>
      <p:pic>
        <p:nvPicPr>
          <p:cNvPr id="140296" name="Picture 8" descr="MiddleSchoolAudio">
            <a:hlinkClick r:id="" action="ppaction://noaction">
              <a:snd r:embed="rId2" name="PS62217.WAV"/>
            </a:hlinkClick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6500" y="4432300"/>
            <a:ext cx="39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/>
      <p:bldP spid="1402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Using Galvanometers</a:t>
            </a:r>
            <a:r>
              <a:rPr lang="en-US" b="1"/>
              <a:t> </a:t>
            </a:r>
            <a:r>
              <a:rPr lang="en-US" sz="3600" b="1">
                <a:solidFill>
                  <a:srgbClr val="ECCA22"/>
                </a:solidFill>
              </a:rPr>
              <a:t> 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78486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In a galvanometer, the electromagnet is connected to a small spring.</a:t>
            </a:r>
            <a:r>
              <a:rPr lang="en-US" b="1"/>
              <a:t> 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533400" y="2193925"/>
            <a:ext cx="3733800" cy="3597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Then the electromagnet rotates until the force exerted by the spring is balanced by the magnetic forces on the electromagnet. </a:t>
            </a:r>
          </a:p>
        </p:txBody>
      </p:sp>
      <p:pic>
        <p:nvPicPr>
          <p:cNvPr id="141323" name="Picture 11" descr="im42-galvanome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362200"/>
            <a:ext cx="4572000" cy="296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Using Galvanometers</a:t>
            </a:r>
            <a:r>
              <a:rPr lang="en-US" b="1"/>
              <a:t> </a:t>
            </a:r>
            <a:r>
              <a:rPr lang="en-US" sz="3600" b="1">
                <a:solidFill>
                  <a:srgbClr val="ECCA22"/>
                </a:solidFill>
              </a:rPr>
              <a:t> 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81534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Changing the current in the electromagnet causes the needle to rotate to different positions on the scale.</a:t>
            </a:r>
            <a:r>
              <a:rPr lang="en-US" b="1"/>
              <a:t> </a:t>
            </a:r>
          </a:p>
        </p:txBody>
      </p:sp>
      <p:pic>
        <p:nvPicPr>
          <p:cNvPr id="179208" name="Picture 8" descr="im42-galvanome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2660650"/>
            <a:ext cx="4953000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Electric Motors</a:t>
            </a:r>
            <a:r>
              <a:rPr lang="en-US" b="1"/>
              <a:t> 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 fan uses an </a:t>
            </a:r>
            <a:r>
              <a:rPr lang="en-US" b="1">
                <a:solidFill>
                  <a:srgbClr val="FF3399"/>
                </a:solidFill>
              </a:rPr>
              <a:t>electric motor</a:t>
            </a:r>
            <a:r>
              <a:rPr lang="en-US"/>
              <a:t>, which is a device that changes electrical energy into mechanical energy.</a:t>
            </a:r>
            <a:r>
              <a:rPr lang="en-US" b="1"/>
              <a:t> 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533400" y="2590800"/>
            <a:ext cx="5410200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motor in a fan turns the fan blades, moving air past your skin to make you feel cooler.</a:t>
            </a:r>
            <a:r>
              <a:rPr lang="en-US" b="1"/>
              <a:t>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533400" y="4384675"/>
            <a:ext cx="54864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Almost every appliance in which something moves contains an electric motor.</a:t>
            </a:r>
            <a:r>
              <a:rPr lang="en-US" b="1"/>
              <a:t> </a:t>
            </a:r>
          </a:p>
        </p:txBody>
      </p:sp>
      <p:pic>
        <p:nvPicPr>
          <p:cNvPr id="142346" name="Picture 10" descr="MiddleSchoolAudio">
            <a:hlinkClick r:id="" action="ppaction://noaction">
              <a:snd r:embed="rId2" name="PS62218.WAV"/>
            </a:hlinkClick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8300" y="2184400"/>
            <a:ext cx="39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47" name="Picture 11" descr="slide 4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2209800"/>
            <a:ext cx="24399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/>
      <p:bldP spid="142343" grpId="0"/>
      <p:bldP spid="1423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A Simple Electric Motor</a:t>
            </a:r>
            <a:r>
              <a:rPr lang="en-US" b="1"/>
              <a:t> 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533400" y="1590675"/>
            <a:ext cx="7620000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main parts of a simple electric motor include a wire coil, a permanent magnet, and a source of electric current, such as a battery. 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533400" y="3756025"/>
            <a:ext cx="78486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battery produces the current that makes the coil an electromagnet.</a:t>
            </a:r>
            <a:r>
              <a:rPr lang="en-US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/>
      <p:bldP spid="1433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A Simple Electric Motor</a:t>
            </a:r>
            <a:r>
              <a:rPr lang="en-US" b="1"/>
              <a:t> 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33400" y="1257300"/>
            <a:ext cx="80772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 simple electric motor also includes components called brushes and a commutator.</a:t>
            </a:r>
            <a:r>
              <a:rPr lang="en-US" b="1"/>
              <a:t> 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533400" y="2232025"/>
            <a:ext cx="78486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brushes are conducting pads connected to the battery.</a:t>
            </a:r>
            <a:r>
              <a:rPr lang="en-US" b="1"/>
              <a:t> 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533400" y="3162300"/>
            <a:ext cx="80010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brushes make contact with the commutator, which is a conducting metal ring that is split.</a:t>
            </a:r>
            <a:r>
              <a:rPr lang="en-US" b="1"/>
              <a:t> </a:t>
            </a:r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533400" y="4572000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brushes and the commutator form a closed electric circuit between the battery and the coil.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  <p:bldP spid="144391" grpId="0"/>
      <p:bldP spid="144392" grpId="0"/>
      <p:bldP spid="1443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Making the Motor Spin</a:t>
            </a:r>
            <a:r>
              <a:rPr lang="en-US" b="1"/>
              <a:t> 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533400" y="1257300"/>
            <a:ext cx="80772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 b="1"/>
              <a:t>Step 1.</a:t>
            </a:r>
            <a:r>
              <a:rPr lang="en-US"/>
              <a:t>  When a current flows in the coil, the magnetic forces between the permanent magnet and the coil cause the coil to rotate.</a:t>
            </a:r>
            <a:r>
              <a:rPr lang="en-US" b="1"/>
              <a:t> 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pic>
        <p:nvPicPr>
          <p:cNvPr id="145420" name="Picture 12" descr="im46-electric mo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100" y="2763838"/>
            <a:ext cx="3733800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Making the Motor Spin</a:t>
            </a:r>
            <a:r>
              <a:rPr lang="en-US" b="1"/>
              <a:t> 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72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 b="1"/>
              <a:t>Step 2.  </a:t>
            </a:r>
            <a:r>
              <a:rPr lang="en-US"/>
              <a:t>In this position, the brushes are not in contact with the commutator and no current flows in the coil.</a:t>
            </a:r>
            <a:r>
              <a:rPr lang="en-US" b="1"/>
              <a:t> 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533400" y="2936875"/>
            <a:ext cx="32004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inertia of the coil keeps it rotating. </a:t>
            </a:r>
          </a:p>
        </p:txBody>
      </p:sp>
      <p:pic>
        <p:nvPicPr>
          <p:cNvPr id="146441" name="Picture 9" descr="im47-turning mo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362200"/>
            <a:ext cx="4191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/>
      <p:bldP spid="1464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Making the Motor Spin</a:t>
            </a:r>
            <a:r>
              <a:rPr lang="en-US" b="1"/>
              <a:t> 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533400" y="1393825"/>
            <a:ext cx="80772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 b="1"/>
              <a:t>Step 3.  </a:t>
            </a:r>
            <a:r>
              <a:rPr lang="en-US"/>
              <a:t>The commutator reverses the direction of the current in the coil.  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533400" y="2593975"/>
            <a:ext cx="3429000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This flips the north and south poles of the magnetic field around the coil.</a:t>
            </a:r>
            <a:r>
              <a:rPr lang="en-US" b="1"/>
              <a:t> </a:t>
            </a:r>
          </a:p>
        </p:txBody>
      </p:sp>
      <p:pic>
        <p:nvPicPr>
          <p:cNvPr id="147466" name="Picture 10" descr="im48-current direction 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533650"/>
            <a:ext cx="41148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/>
      <p:bldP spid="1474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Making the Motor Spin</a:t>
            </a:r>
            <a:r>
              <a:rPr lang="en-US" b="1"/>
              <a:t> 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533400" y="1317625"/>
            <a:ext cx="80772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 b="1"/>
              <a:t>Step 4.  </a:t>
            </a:r>
            <a:r>
              <a:rPr lang="en-US"/>
              <a:t>The coil rotates until its poles are opposite the poles of the permanent magnet.</a:t>
            </a:r>
            <a:r>
              <a:rPr lang="en-US" b="1"/>
              <a:t> 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533400" y="2536825"/>
            <a:ext cx="2895600" cy="272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commutator reverses the current, and the coil keeps rotating. </a:t>
            </a:r>
          </a:p>
        </p:txBody>
      </p:sp>
      <p:pic>
        <p:nvPicPr>
          <p:cNvPr id="148489" name="Picture 9" descr="im49-motor_for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401888"/>
            <a:ext cx="426720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  <p:bldP spid="1484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Moving Charges and Magnetic Fields</a:t>
            </a:r>
            <a:r>
              <a:rPr lang="en-US" b="1"/>
              <a:t> 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0010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It is now known that moving charges, like those in an electric current, produce magnetic fields.</a:t>
            </a:r>
            <a:r>
              <a:rPr lang="en-US" b="1"/>
              <a:t> 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2895600" cy="272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Around a current-carrying wire the magnetic field lines form circles.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pic>
        <p:nvPicPr>
          <p:cNvPr id="69639" name="Picture 10" descr="im26-magnetic field_current in wi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048000"/>
            <a:ext cx="47244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  <p:bldP spid="1249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3487738" y="0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Section Check</a:t>
            </a:r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533400" y="1295400"/>
            <a:ext cx="22796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Question 1</a:t>
            </a: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533400" y="3276600"/>
            <a:ext cx="81534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/>
              <a:t>A.  Neils Bohr</a:t>
            </a:r>
          </a:p>
          <a:p>
            <a:pPr marL="342900" indent="-342900"/>
            <a:r>
              <a:rPr lang="en-US"/>
              <a:t>B.  Heinrich Hertz</a:t>
            </a:r>
          </a:p>
          <a:p>
            <a:pPr marL="342900" indent="-342900"/>
            <a:r>
              <a:rPr lang="en-US"/>
              <a:t>C.  Hans Christian Oersted</a:t>
            </a:r>
          </a:p>
          <a:p>
            <a:pPr marL="342900" indent="-342900"/>
            <a:r>
              <a:rPr lang="en-US"/>
              <a:t>D.  Max Planck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549275" y="1987550"/>
            <a:ext cx="75295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Who correctly hypothesized that electric current produces a magnetic field?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5" grpId="0"/>
      <p:bldP spid="188426" grpId="0"/>
      <p:bldP spid="1884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3487738" y="0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Section Check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533400" y="1319213"/>
            <a:ext cx="16827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Answer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549275" y="1987550"/>
            <a:ext cx="7299325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answer is C. In 1820, Oersted hypothesized that electric current produces a magnetic field and that the direction of the field changes with the direction of the current.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  <p:bldP spid="1894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3487738" y="0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Section Check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22796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Question 2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49275" y="1935163"/>
            <a:ext cx="75295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How can you make an electromagnet?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533400" y="3111500"/>
            <a:ext cx="16827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Answer</a:t>
            </a:r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549275" y="3810000"/>
            <a:ext cx="75295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 electromagnet is a temporary magnet made by wrapping a wire coil carrying a current around an iron core.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/>
      <p:bldP spid="197638" grpId="0"/>
      <p:bldP spid="197639" grpId="0"/>
      <p:bldP spid="1976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487738" y="0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Section Check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22796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Question 3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49275" y="1935163"/>
            <a:ext cx="75295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Which of the following is a device that uses an electromagnet to measure current?</a:t>
            </a: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549275" y="3246438"/>
            <a:ext cx="752951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A.  electric motor</a:t>
            </a:r>
          </a:p>
          <a:p>
            <a:r>
              <a:rPr lang="en-US"/>
              <a:t>B.  galvanometer</a:t>
            </a:r>
          </a:p>
          <a:p>
            <a:r>
              <a:rPr lang="en-US"/>
              <a:t>C.  generator</a:t>
            </a:r>
          </a:p>
          <a:p>
            <a:r>
              <a:rPr lang="en-US"/>
              <a:t>D.  transformer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/>
      <p:bldP spid="199685" grpId="0"/>
      <p:bldP spid="19968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3487738" y="0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Section Check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33400" y="1481138"/>
            <a:ext cx="16827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Answer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549275" y="2179638"/>
            <a:ext cx="75295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answer is B. In a galvanometer, the electromagnet is connected to a small spring.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/>
      <p:bldP spid="2007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Moving Charges and Magnetic Fields</a:t>
            </a:r>
            <a:r>
              <a:rPr lang="en-US" b="1"/>
              <a:t> 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229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direction of the magnetic field around the wire reverses when the direction of the current in the wire reverses.</a:t>
            </a:r>
            <a:r>
              <a:rPr lang="en-US" b="1"/>
              <a:t> 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2895600" cy="272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As the current in the wire increases the strength of the magnetic field increases.</a:t>
            </a:r>
            <a:r>
              <a:rPr lang="en-US" b="1"/>
              <a:t> 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pic>
        <p:nvPicPr>
          <p:cNvPr id="70663" name="Picture 9" descr="im26-magnetic field_current in wi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038475"/>
            <a:ext cx="47244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Electromagnets 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010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An </a:t>
            </a:r>
            <a:r>
              <a:rPr lang="en-US" b="1">
                <a:solidFill>
                  <a:srgbClr val="FF3399"/>
                </a:solidFill>
              </a:rPr>
              <a:t>electromagnet</a:t>
            </a:r>
            <a:r>
              <a:rPr lang="en-US"/>
              <a:t> is a temporary magnet made by wrapping a wire coil carrying a current around an iron core.</a:t>
            </a:r>
            <a:r>
              <a:rPr lang="en-US" b="1"/>
              <a:t>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533400" y="2841625"/>
            <a:ext cx="4343400" cy="272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When a current flows through a wire loop, the magnetic field inside the loop is stronger than the field around a straight wire.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pic>
        <p:nvPicPr>
          <p:cNvPr id="126985" name="Picture 9" descr="MiddleSchoolAudio">
            <a:hlinkClick r:id="" action="ppaction://noaction">
              <a:snd r:embed="rId2" name="PS62213.WAV"/>
            </a:hlinkClick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133600"/>
            <a:ext cx="39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86" name="Picture 10" descr="im28-magnetic field_wire loo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590800"/>
            <a:ext cx="35052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/>
      <p:bldP spid="1269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Electromagnets 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533400" y="1317625"/>
            <a:ext cx="78486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 single wire wrapped into a cylindrical wire coil is called a </a:t>
            </a:r>
            <a:r>
              <a:rPr lang="en-US" b="1">
                <a:solidFill>
                  <a:srgbClr val="FF3399"/>
                </a:solidFill>
              </a:rPr>
              <a:t>solenoid</a:t>
            </a:r>
            <a:r>
              <a:rPr lang="en-US"/>
              <a:t>.</a:t>
            </a:r>
            <a:endParaRPr lang="en-US">
              <a:solidFill>
                <a:srgbClr val="00FF00"/>
              </a:solidFill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533400" y="2438400"/>
            <a:ext cx="3048000" cy="272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magnetic field inside a solenoid is stronger than the field in a single loop.</a:t>
            </a:r>
            <a:r>
              <a:rPr lang="en-US" b="1"/>
              <a:t> 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pic>
        <p:nvPicPr>
          <p:cNvPr id="128010" name="Picture 10" descr="MiddleSchoolAudio">
            <a:hlinkClick r:id="" action="ppaction://noaction">
              <a:snd r:embed="rId2" name="PS62214.WAV"/>
            </a:hlinkClick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4700" y="1838325"/>
            <a:ext cx="39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11" name="Picture 11" descr="im29-magnetic field_wi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455863"/>
            <a:ext cx="4800600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/>
      <p:bldP spid="1280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Electromagnets 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533400" y="1546225"/>
            <a:ext cx="80010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If the solenoid is wrapped around an iron core, an electromagnet is formed. 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pic>
        <p:nvPicPr>
          <p:cNvPr id="129033" name="Picture 9" descr="im30-magnetic iron co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819400"/>
            <a:ext cx="4724400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Electromagnets 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533400" y="1298575"/>
            <a:ext cx="8153400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solenoid’s magnetic field magnetizes the iron core.  As a result, the field inside the solenoid with the iron core can be more than 1,000 times greater than the field inside the solenoid without the iron core.</a:t>
            </a:r>
            <a:r>
              <a:rPr lang="en-US" b="1"/>
              <a:t> 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  <p:pic>
        <p:nvPicPr>
          <p:cNvPr id="178183" name="Picture 7" descr="im30-magnetic iron co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695700"/>
            <a:ext cx="3810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67373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Properties of Electromagnets</a:t>
            </a:r>
            <a:r>
              <a:rPr lang="en-US" sz="3600" b="1">
                <a:solidFill>
                  <a:schemeClr val="hlink"/>
                </a:solidFill>
              </a:rPr>
              <a:t>  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533400" y="1638300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Electromagnets are temporary magnets because the magnetic field is present only when current is flowing in the solenoid.</a:t>
            </a:r>
            <a:r>
              <a:rPr lang="en-US" b="1"/>
              <a:t> 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533400" y="3489325"/>
            <a:ext cx="8001000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strength of the magnetic field can be increased by adding more turns of wire to the solenoid or by increasing the current passing through the wire.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8.2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716213" y="0"/>
            <a:ext cx="365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Electricity and Magnetism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/>
      <p:bldP spid="1300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Lecture 12">
  <a:themeElements>
    <a:clrScheme name="">
      <a:dk1>
        <a:srgbClr val="777777"/>
      </a:dk1>
      <a:lt1>
        <a:srgbClr val="FFFFFF"/>
      </a:lt1>
      <a:dk2>
        <a:srgbClr val="F9F9F9"/>
      </a:dk2>
      <a:lt2>
        <a:srgbClr val="D1D1CB"/>
      </a:lt2>
      <a:accent1>
        <a:srgbClr val="909082"/>
      </a:accent1>
      <a:accent2>
        <a:srgbClr val="809EA8"/>
      </a:accent2>
      <a:accent3>
        <a:srgbClr val="FBFBFB"/>
      </a:accent3>
      <a:accent4>
        <a:srgbClr val="DADADA"/>
      </a:accent4>
      <a:accent5>
        <a:srgbClr val="C6C6C1"/>
      </a:accent5>
      <a:accent6>
        <a:srgbClr val="738F98"/>
      </a:accent6>
      <a:hlink>
        <a:srgbClr val="FFCC00"/>
      </a:hlink>
      <a:folHlink>
        <a:srgbClr val="FF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777777"/>
        </a:dk1>
        <a:lt1>
          <a:srgbClr val="FFFFFF"/>
        </a:lt1>
        <a:dk2>
          <a:srgbClr val="F9F9F9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BFBFB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777777"/>
        </a:dk1>
        <a:lt1>
          <a:srgbClr val="FFFFFF"/>
        </a:lt1>
        <a:dk2>
          <a:srgbClr val="F9F9F9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BFBFB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00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77777"/>
        </a:dk1>
        <a:lt1>
          <a:srgbClr val="FFFFFF"/>
        </a:lt1>
        <a:dk2>
          <a:srgbClr val="F9F9F9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BFBFB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FF00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777777"/>
        </a:dk1>
        <a:lt1>
          <a:srgbClr val="FFFFFF"/>
        </a:lt1>
        <a:dk2>
          <a:srgbClr val="F9F9F9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BFBFB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EECC78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12</Template>
  <TotalTime>68</TotalTime>
  <Words>1201</Words>
  <Application>Microsoft Office PowerPoint</Application>
  <PresentationFormat>On-screen Show (4:3)</PresentationFormat>
  <Paragraphs>164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Lecture 12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ELECTROMAGNET</vt:lpstr>
      <vt:lpstr>INDUCTION</vt:lpstr>
      <vt:lpstr>Slide 13</vt:lpstr>
      <vt:lpstr>Slide 14</vt:lpstr>
      <vt:lpstr>Slide 15</vt:lpstr>
      <vt:lpstr>Slide 16</vt:lpstr>
      <vt:lpstr>Slide 17</vt:lpstr>
      <vt:lpstr>Maglev Train “Tracks”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Sikandar Khan</dc:creator>
  <cp:lastModifiedBy>Admin</cp:lastModifiedBy>
  <cp:revision>6</cp:revision>
  <dcterms:created xsi:type="dcterms:W3CDTF">2006-08-16T00:00:00Z</dcterms:created>
  <dcterms:modified xsi:type="dcterms:W3CDTF">2014-10-22T17:15:43Z</dcterms:modified>
</cp:coreProperties>
</file>