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0C49-FBAB-4565-8DCC-38AFA0D7C3C5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E5EC-8E99-4383-8F58-E41E70782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1CBAD-F1A0-4CA9-8FF8-BCD6285A043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1D235-63D4-4791-82C9-8DC5D130FB6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2F3E-E57C-48E0-B913-F3C58BC91C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7.xml"/><Relationship Id="rId25" Type="http://schemas.openxmlformats.org/officeDocument/2006/relationships/slide" Target="../slides/slide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hyperlink" Target="622%20Resource.ppt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NEWPhysical Background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8" descr="help button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57200" y="6292850"/>
            <a:ext cx="457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0" descr="chapter resources">
            <a:hlinkClick r:id="rId19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682750" y="6372225"/>
            <a:ext cx="16764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 descr="back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038600" y="6343650"/>
            <a:ext cx="300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 descr="home">
            <a:hlinkClick r:id="rId22" action="ppaction://hlinksldjump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414838" y="6345238"/>
            <a:ext cx="3048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3" descr="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795838" y="6343650"/>
            <a:ext cx="304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end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8215313" y="6286500"/>
            <a:ext cx="4857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5.wav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5400" b="1" dirty="0" smtClean="0">
                <a:solidFill>
                  <a:srgbClr val="ECCA22"/>
                </a:solidFill>
                <a:latin typeface="Aharoni" pitchFamily="2" charset="-79"/>
                <a:cs typeface="Aharoni" pitchFamily="2" charset="-79"/>
              </a:rPr>
              <a:t>Electricity and Energy 	  	     Resources</a:t>
            </a:r>
            <a:endParaRPr lang="en-US" sz="5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33400" y="1927225"/>
            <a:ext cx="7772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Some power plants first produce thermal energy by burning fossil fuels or using the heat produced by nuclear reactions.</a:t>
            </a:r>
            <a:r>
              <a:rPr lang="en-US" b="1"/>
              <a:t>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3400" y="36036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This thermal energy is used to heat water and produce steam.</a:t>
            </a:r>
            <a:r>
              <a:rPr lang="en-US" b="1"/>
              <a:t> 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77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533400" y="1946275"/>
            <a:ext cx="7391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Thermal energy is then converted to mechanical energy as the steam pushes the turbine blades.</a:t>
            </a:r>
            <a:r>
              <a:rPr lang="en-US" b="1"/>
              <a:t> 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533400" y="35464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generator then changes the mechanical energy of the rotating turbine into the electrical energy you use.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8" grpId="0"/>
      <p:bldP spid="1587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533400" y="1851025"/>
            <a:ext cx="38862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 some areas, fields of windmills can be used to capture the mechanical energy in wind to turn generators.</a:t>
            </a:r>
            <a:r>
              <a:rPr lang="en-US" b="1"/>
              <a:t> 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33400" y="48228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Other power plants use the mechanical energy in falling water to drive the turbine.</a:t>
            </a:r>
            <a:r>
              <a:rPr lang="en-US" b="1"/>
              <a:t> </a:t>
            </a:r>
          </a:p>
        </p:txBody>
      </p:sp>
      <p:pic>
        <p:nvPicPr>
          <p:cNvPr id="159754" name="Picture 10" descr="slid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81200"/>
            <a:ext cx="41148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/>
      <p:bldP spid="159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533400" y="18288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Both generators and electric motors use magnets to produce energy conversions between electrical and mechanical energy.</a:t>
            </a:r>
            <a:r>
              <a:rPr lang="en-US" b="1"/>
              <a:t> </a:t>
            </a:r>
          </a:p>
        </p:txBody>
      </p:sp>
      <p:pic>
        <p:nvPicPr>
          <p:cNvPr id="182280" name="Picture 8" descr="slid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365500"/>
            <a:ext cx="3810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Direct and Alternating Currents 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Because power outages sometimes occur, some electrical devices use batteries as a backup source of electrical energy.</a:t>
            </a:r>
            <a:r>
              <a:rPr lang="en-US" b="1"/>
              <a:t> 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3352800" cy="3159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However, the current produced by a battery is different than the current from an electric generator.</a:t>
            </a:r>
            <a:r>
              <a:rPr lang="en-US" b="1"/>
              <a:t> </a:t>
            </a:r>
          </a:p>
        </p:txBody>
      </p:sp>
      <p:pic>
        <p:nvPicPr>
          <p:cNvPr id="160778" name="Picture 10" descr="slide 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33688"/>
            <a:ext cx="48768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/>
      <p:bldP spid="1607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Direct and Alternating Currents 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pic>
        <p:nvPicPr>
          <p:cNvPr id="161796" name="Picture 4" descr="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6286500"/>
            <a:ext cx="4857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33400" y="1352550"/>
            <a:ext cx="78486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battery produces a direct current.</a:t>
            </a:r>
            <a:r>
              <a:rPr lang="en-US" b="1"/>
              <a:t> 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533400" y="198437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b="1">
                <a:solidFill>
                  <a:srgbClr val="FF3399"/>
                </a:solidFill>
              </a:rPr>
              <a:t>Direct current</a:t>
            </a:r>
            <a:r>
              <a:rPr lang="en-US" b="1"/>
              <a:t> </a:t>
            </a:r>
            <a:r>
              <a:rPr lang="en-US"/>
              <a:t>(DC) flows only in one direction through a wire.</a:t>
            </a:r>
            <a:r>
              <a:rPr lang="en-US" b="1"/>
              <a:t> </a:t>
            </a:r>
          </a:p>
        </p:txBody>
      </p:sp>
      <p:pic>
        <p:nvPicPr>
          <p:cNvPr id="161801" name="Picture 9" descr="MiddleSchoolAudio">
            <a:hlinkClick r:id="" action="ppaction://noaction">
              <a:snd r:embed="rId3" name="PS62226.WAV"/>
            </a:hlinkClick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2700" y="2517775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533400" y="3051175"/>
            <a:ext cx="78486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When you plug your CD player or any other appliance into a wall outlet, you are using alternating current.  </a:t>
            </a:r>
            <a:r>
              <a:rPr lang="en-US" b="1">
                <a:solidFill>
                  <a:srgbClr val="FF3399"/>
                </a:solidFill>
              </a:rPr>
              <a:t>Alternating current</a:t>
            </a:r>
            <a:r>
              <a:rPr lang="en-US"/>
              <a:t> (AC) reverses the direction of the current in a regular pattern.</a:t>
            </a:r>
            <a:r>
              <a:rPr lang="en-US" b="1"/>
              <a:t> </a:t>
            </a:r>
          </a:p>
        </p:txBody>
      </p:sp>
      <p:pic>
        <p:nvPicPr>
          <p:cNvPr id="161803" name="Picture 11" descr="MiddleSchoolAudio">
            <a:hlinkClick r:id="" action="ppaction://noaction">
              <a:snd r:embed="rId5" name="PS62227.WAV"/>
            </a:hlinkClick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7300" y="490855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799" grpId="0"/>
      <p:bldP spid="1618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Transmitting Electrical Energy</a:t>
            </a:r>
            <a:r>
              <a:rPr lang="en-US" b="1"/>
              <a:t> 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33400" y="1279525"/>
            <a:ext cx="81534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When the electric energy is transmitted along power lines, some of the electrical energy is converted into heat due to the electrical resistance of the wires.</a:t>
            </a:r>
            <a:r>
              <a:rPr lang="en-US" b="1"/>
              <a:t> 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40386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electrical resistance and heat production increases as the wires get longer.</a:t>
            </a:r>
            <a:r>
              <a:rPr lang="en-US" b="1"/>
              <a:t> </a:t>
            </a:r>
          </a:p>
        </p:txBody>
      </p:sp>
      <p:pic>
        <p:nvPicPr>
          <p:cNvPr id="163850" name="Picture 10" descr="slide 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797175"/>
            <a:ext cx="38862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Transmitting Electrical Energy</a:t>
            </a:r>
            <a:r>
              <a:rPr lang="en-US" b="1"/>
              <a:t> 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533400" y="1352550"/>
            <a:ext cx="78486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One way to reduce the heat produced in a power line is to transmit the electrical energy at high voltages, typically around 150,000 V.</a:t>
            </a:r>
            <a:r>
              <a:rPr lang="en-US" b="1"/>
              <a:t> 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33400" y="330835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Electrical energy at such high voltage cannot enter your home safely, nor can it be used in home appliances.</a:t>
            </a:r>
            <a:r>
              <a:rPr lang="en-US" b="1"/>
              <a:t> 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533400" y="489902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transformer is used to decrease the voltage.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  <p:bldP spid="164871" grpId="0"/>
      <p:bldP spid="1648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Transformers 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</a:t>
            </a:r>
            <a:r>
              <a:rPr lang="en-US" b="1">
                <a:solidFill>
                  <a:srgbClr val="FF3399"/>
                </a:solidFill>
              </a:rPr>
              <a:t>transformer</a:t>
            </a:r>
            <a:r>
              <a:rPr lang="en-US"/>
              <a:t> is a device that increases or decreases the voltage of an alternating current.</a:t>
            </a:r>
            <a:r>
              <a:rPr lang="en-US" b="1"/>
              <a:t> 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33400" y="2609850"/>
            <a:ext cx="36576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transformer is made of a primary coil and a secondary coil.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3400" y="4460875"/>
            <a:ext cx="3810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These wire coils are wrapped around the same iron core.</a:t>
            </a:r>
            <a:r>
              <a:rPr lang="en-US" b="1"/>
              <a:t> </a:t>
            </a:r>
          </a:p>
        </p:txBody>
      </p:sp>
      <p:pic>
        <p:nvPicPr>
          <p:cNvPr id="165897" name="Picture 9" descr="MiddleSchoolAudio">
            <a:hlinkClick r:id="" action="ppaction://noaction">
              <a:snd r:embed="rId2" name="PS62228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217805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9" name="Picture 11" descr="im65-transform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778125"/>
            <a:ext cx="44196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5" grpId="0"/>
      <p:bldP spid="1658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Transformers 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As an alternating current passes through the primary coil, the coil’s magnetic field magnetizes the iron core.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533400" y="2765425"/>
            <a:ext cx="38100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magnetic field in the primary coil changes direction as the current in the primary coil changes direction.</a:t>
            </a:r>
          </a:p>
        </p:txBody>
      </p:sp>
      <p:pic>
        <p:nvPicPr>
          <p:cNvPr id="166923" name="Picture 11" descr="im65-transform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895600"/>
            <a:ext cx="44196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3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From Mechanical to Electrical Energy</a:t>
            </a:r>
            <a:r>
              <a:rPr lang="en-US" b="1"/>
              <a:t>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1984375"/>
            <a:ext cx="80010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Working independently in 1831, Michael Faraday in Britain and Joseph Henry in the United States both found that moving a loop of wire through a magnetic field caused an electric current to flow in the wire.</a:t>
            </a:r>
            <a:r>
              <a:rPr lang="en-US" b="1"/>
              <a:t>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33400" y="4518025"/>
            <a:ext cx="80010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They also found that moving a magnet through a loop of wire produces a current.</a:t>
            </a:r>
            <a:r>
              <a:rPr lang="en-US" b="1"/>
              <a:t> 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Transformers 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33400" y="14128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This produces a magnetic field in the iron core that changes direction at the same frequency.</a:t>
            </a:r>
            <a:r>
              <a:rPr lang="en-US" b="1"/>
              <a:t> 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533400" y="30130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changing magnetic field in the iron core then induces an alternating current with the same frequency in the secondary coil.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Transformers 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533400" y="16414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changing magnetic field in the iron core then induces an alternating current with the same frequency in the secondary coil.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Transformers 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533400" y="166052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voltage in the primary coil is the input voltage and the voltage in the secondary coil is the output voltage.</a:t>
            </a:r>
            <a:r>
              <a:rPr lang="en-US" b="1"/>
              <a:t> 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533400" y="3489325"/>
            <a:ext cx="78486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output voltage divided by the input voltage equals the number of turns in the secondary coil divided by the number of turns in the primary coil.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1689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23.3 Transformers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905000"/>
            <a:ext cx="8458200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A relationship between voltages and turns for a transformer results because the two coils have a </a:t>
            </a:r>
            <a:r>
              <a:rPr lang="en-US" sz="2400" u="sng" smtClean="0"/>
              <a:t>different</a:t>
            </a:r>
            <a:r>
              <a:rPr lang="en-US" sz="2400" smtClean="0"/>
              <a:t> number of turns.</a:t>
            </a:r>
          </a:p>
        </p:txBody>
      </p:sp>
      <p:pic>
        <p:nvPicPr>
          <p:cNvPr id="8273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3543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7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886200"/>
            <a:ext cx="4038600" cy="197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Step-Up Transformer 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533400" y="1260475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transformer that increases the voltage so that the output voltage is greater than the input voltage is a step-up transformer.</a:t>
            </a:r>
            <a:r>
              <a:rPr lang="en-US" b="1"/>
              <a:t>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33400" y="2632075"/>
            <a:ext cx="4114800" cy="3159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 a step-up transformer the number of wire turns on the secondary coil is greater than the number of turns on the primary coil.</a:t>
            </a:r>
            <a:r>
              <a:rPr lang="en-US" b="1"/>
              <a:t> </a:t>
            </a:r>
          </a:p>
        </p:txBody>
      </p:sp>
      <p:pic>
        <p:nvPicPr>
          <p:cNvPr id="169993" name="Picture 9" descr="im65-transform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895600"/>
            <a:ext cx="403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/>
      <p:bldP spid="1699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Step-Down Transformer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transformer that decreases the voltage so that the output voltage is less than the input voltage is a step-down transformer.</a:t>
            </a:r>
            <a:r>
              <a:rPr lang="en-US" b="1"/>
              <a:t> 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533400" y="2593975"/>
            <a:ext cx="3962400" cy="3159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 a step-down transformer the number of wire turns on the secondary coil is less than the number of turns on the primary coil.</a:t>
            </a:r>
            <a:r>
              <a:rPr lang="en-US" b="1"/>
              <a:t> </a:t>
            </a:r>
          </a:p>
        </p:txBody>
      </p:sp>
      <p:pic>
        <p:nvPicPr>
          <p:cNvPr id="171017" name="Picture 9" descr="im70-step down transform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8194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/>
      <p:bldP spid="1710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Transmitting Alternating Current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533400" y="1527175"/>
            <a:ext cx="78486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Although step-up transformers and step-down transformers change the voltage at which electrical energy is transmitted, they do not change the amount of electrical energy transmitted.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Transmitting Alternating Current 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8305800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 dirty="0"/>
              <a:t>This figure shows how step-up and step-down transformers are used in transmitting electrical energy from power plants to your home.</a:t>
            </a:r>
            <a:r>
              <a:rPr lang="en-US" b="1" dirty="0"/>
              <a:t> </a:t>
            </a:r>
          </a:p>
        </p:txBody>
      </p:sp>
      <p:pic>
        <p:nvPicPr>
          <p:cNvPr id="185351" name="Picture 7" descr="im71-creating electric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78125"/>
            <a:ext cx="640080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1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549275" y="1987550"/>
            <a:ext cx="7529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is electromagnetic induction?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47688" y="3810000"/>
            <a:ext cx="75295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Electromagnetic induction is the generation of a current by a changing magnetic field.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33400" y="3148013"/>
            <a:ext cx="1682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/>
      <p:bldP spid="190474" grpId="0"/>
      <p:bldP spid="190475" grpId="0"/>
      <p:bldP spid="1904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2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49275" y="1987550"/>
            <a:ext cx="752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a power plant, what is the function of the turbine?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  <p:bldP spid="2017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From Mechanical to Electrical Energy</a:t>
            </a:r>
            <a:r>
              <a:rPr lang="en-US" b="1"/>
              <a:t> 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1797050"/>
            <a:ext cx="7772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magnet and wire loop must be moving relative to each other for an electric current to be produced.</a:t>
            </a:r>
            <a:r>
              <a:rPr lang="en-US" b="1"/>
              <a:t> 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33400" y="3317875"/>
            <a:ext cx="7848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This causes the magnetic field inside the loop to change with time.</a:t>
            </a:r>
            <a:r>
              <a:rPr lang="en-US" b="1"/>
              <a:t>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33400" y="4384675"/>
            <a:ext cx="7391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generation of a current by a changing magnetic field is </a:t>
            </a:r>
            <a:r>
              <a:rPr lang="en-US" b="1">
                <a:solidFill>
                  <a:srgbClr val="FF3399"/>
                </a:solidFill>
              </a:rPr>
              <a:t>electromagnetic induction</a:t>
            </a:r>
            <a:r>
              <a:rPr lang="en-US"/>
              <a:t>. </a:t>
            </a:r>
          </a:p>
        </p:txBody>
      </p:sp>
      <p:pic>
        <p:nvPicPr>
          <p:cNvPr id="150537" name="Picture 9" descr="MiddleSchoolAudio">
            <a:hlinkClick r:id="" action="ppaction://noaction">
              <a:snd r:embed="rId2" name="PS62223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6700" y="535305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  <p:bldP spid="150532" grpId="0"/>
      <p:bldP spid="1505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547688" y="2119313"/>
            <a:ext cx="7529512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turbine is a large wheel that rotates when pushed by water, wind or steam. The plant’s generator changes the mechanical energy of the rotating turbine into electrical energy.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533400" y="1457325"/>
            <a:ext cx="1682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22796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Question 3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49275" y="1987550"/>
            <a:ext cx="752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Which will increase the voltage of an alternating current?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47688" y="3581400"/>
            <a:ext cx="75295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A.  battery</a:t>
            </a:r>
          </a:p>
          <a:p>
            <a:r>
              <a:rPr lang="en-US"/>
              <a:t>B.  generator</a:t>
            </a:r>
          </a:p>
          <a:p>
            <a:r>
              <a:rPr lang="en-US"/>
              <a:t>C.  motor</a:t>
            </a:r>
          </a:p>
          <a:p>
            <a:r>
              <a:rPr lang="en-US"/>
              <a:t>D.  transformer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2757" grpId="0"/>
      <p:bldP spid="2027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487738" y="0"/>
            <a:ext cx="215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Section Check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47688" y="2119313"/>
            <a:ext cx="7529512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answer is D. Transformers can also decrease voltage, such as in a step-down transformer.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3400" y="1457325"/>
            <a:ext cx="1682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/>
      <p:bldP spid="2037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 flipH="1" flipV="1">
            <a:off x="2133600" y="1447800"/>
            <a:ext cx="7010400" cy="5410200"/>
            <a:chOff x="0" y="1600200"/>
            <a:chExt cx="5410200" cy="5105400"/>
          </a:xfrm>
          <a:solidFill>
            <a:srgbClr val="9966FF">
              <a:alpha val="29804"/>
            </a:srgbClr>
          </a:solidFill>
        </p:grpSpPr>
        <p:sp>
          <p:nvSpPr>
            <p:cNvPr id="26" name="Arc 25"/>
            <p:cNvSpPr/>
            <p:nvPr/>
          </p:nvSpPr>
          <p:spPr bwMode="auto">
            <a:xfrm>
              <a:off x="0" y="1600200"/>
              <a:ext cx="5410200" cy="5105400"/>
            </a:xfrm>
            <a:prstGeom prst="arc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0" y="1600200"/>
              <a:ext cx="5410200" cy="5105400"/>
              <a:chOff x="0" y="1600200"/>
              <a:chExt cx="5410200" cy="5105400"/>
            </a:xfrm>
            <a:grpFill/>
          </p:grpSpPr>
          <p:sp>
            <p:nvSpPr>
              <p:cNvPr id="28" name="Arc 27"/>
              <p:cNvSpPr/>
              <p:nvPr/>
            </p:nvSpPr>
            <p:spPr bwMode="auto">
              <a:xfrm flipV="1">
                <a:off x="0" y="1600200"/>
                <a:ext cx="5410200" cy="51054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 marL="9144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r>
                  <a:rPr lang="en-US" dirty="0"/>
                  <a:t>Both can cause </a:t>
                </a:r>
                <a:br>
                  <a:rPr lang="en-US" dirty="0"/>
                </a:br>
                <a:r>
                  <a:rPr lang="en-US" dirty="0"/>
                  <a:t>each other</a:t>
                </a:r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r>
                  <a:rPr lang="en-US" dirty="0"/>
                  <a:t>Likes  repel</a:t>
                </a:r>
              </a:p>
              <a:p>
                <a:pPr marL="102870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endParaRPr lang="en-US" dirty="0"/>
              </a:p>
              <a:p>
                <a:pPr marL="857250" indent="-228600">
                  <a:buFont typeface="Arial" pitchFamily="34" charset="0"/>
                  <a:buChar char="•"/>
                  <a:tabLst>
                    <a:tab pos="3257550" algn="l"/>
                  </a:tabLst>
                  <a:defRPr/>
                </a:pPr>
                <a:r>
                  <a:rPr lang="en-US" dirty="0"/>
                  <a:t>Opposites attract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0" y="1600200"/>
                <a:ext cx="2743200" cy="510540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1600200"/>
            <a:ext cx="5410200" cy="5105400"/>
            <a:chOff x="0" y="1600200"/>
            <a:chExt cx="5410200" cy="5105400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0" y="1600200"/>
              <a:ext cx="5410200" cy="5105400"/>
              <a:chOff x="0" y="1600200"/>
              <a:chExt cx="5410200" cy="5105400"/>
            </a:xfrm>
          </p:grpSpPr>
          <p:sp>
            <p:nvSpPr>
              <p:cNvPr id="12" name="Arc 11"/>
              <p:cNvSpPr/>
              <p:nvPr/>
            </p:nvSpPr>
            <p:spPr bwMode="auto">
              <a:xfrm flipV="1">
                <a:off x="0" y="1600200"/>
                <a:ext cx="5410200" cy="5105400"/>
              </a:xfrm>
              <a:prstGeom prst="arc">
                <a:avLst/>
              </a:prstGeom>
              <a:solidFill>
                <a:srgbClr val="9966FF">
                  <a:alpha val="30196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156" name="Rectangle 12"/>
              <p:cNvSpPr>
                <a:spLocks noChangeArrowheads="1"/>
              </p:cNvSpPr>
              <p:nvPr/>
            </p:nvSpPr>
            <p:spPr bwMode="auto">
              <a:xfrm>
                <a:off x="0" y="1600200"/>
                <a:ext cx="2743200" cy="5105400"/>
              </a:xfrm>
              <a:prstGeom prst="rect">
                <a:avLst/>
              </a:prstGeom>
              <a:solidFill>
                <a:srgbClr val="9966FF">
                  <a:alpha val="30196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Arc 10"/>
            <p:cNvSpPr/>
            <p:nvPr/>
          </p:nvSpPr>
          <p:spPr bwMode="auto">
            <a:xfrm>
              <a:off x="0" y="1600200"/>
              <a:ext cx="5410200" cy="5105400"/>
            </a:xfrm>
            <a:prstGeom prst="arc">
              <a:avLst/>
            </a:prstGeom>
            <a:solidFill>
              <a:srgbClr val="9966FF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414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14400" y="152400"/>
            <a:ext cx="793115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>
                <a:solidFill>
                  <a:srgbClr val="00FF00"/>
                </a:solidFill>
              </a:rPr>
              <a:t>SUMMARY OF E &amp; M</a:t>
            </a:r>
          </a:p>
        </p:txBody>
      </p:sp>
      <p:sp>
        <p:nvSpPr>
          <p:cNvPr id="2068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1981200"/>
            <a:ext cx="3429000" cy="44989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hlink"/>
                </a:solidFill>
              </a:rPr>
              <a:t>ELECTRICITY</a:t>
            </a:r>
          </a:p>
          <a:p>
            <a:pPr marL="533400" indent="-533400" eaLnBrk="1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defRPr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>
                <a:solidFill>
                  <a:schemeClr val="hlink"/>
                </a:solidFill>
              </a:rPr>
              <a:t>Can be + or -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>
                <a:solidFill>
                  <a:schemeClr val="hlink"/>
                </a:solidFill>
              </a:rPr>
              <a:t>Can flow (current)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400" b="1" dirty="0" smtClean="0">
                <a:solidFill>
                  <a:schemeClr val="hlink"/>
                </a:solidFill>
              </a:rPr>
              <a:t>Can jump (static)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</a:t>
            </a:r>
          </a:p>
        </p:txBody>
      </p:sp>
      <p:sp>
        <p:nvSpPr>
          <p:cNvPr id="134150" name="AutoShape 9"/>
          <p:cNvSpPr>
            <a:spLocks noChangeArrowheads="1"/>
          </p:cNvSpPr>
          <p:nvPr/>
        </p:nvSpPr>
        <p:spPr bwMode="auto">
          <a:xfrm>
            <a:off x="304800" y="685800"/>
            <a:ext cx="533400" cy="838200"/>
          </a:xfrm>
          <a:prstGeom prst="curvedRightArrow">
            <a:avLst>
              <a:gd name="adj1" fmla="val 45237"/>
              <a:gd name="adj2" fmla="val 7579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Rectangle 10"/>
          <p:cNvSpPr>
            <a:spLocks noRot="1" noChangeArrowheads="1"/>
          </p:cNvSpPr>
          <p:nvPr/>
        </p:nvSpPr>
        <p:spPr bwMode="auto">
          <a:xfrm>
            <a:off x="914400" y="10668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None/>
            </a:pPr>
            <a:r>
              <a:rPr lang="en-US" sz="2800">
                <a:solidFill>
                  <a:srgbClr val="00FF00"/>
                </a:solidFill>
                <a:latin typeface="Arial" charset="0"/>
              </a:rPr>
              <a:t>E = Electricity and M = Magnetism are related!!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5410200" y="2057400"/>
            <a:ext cx="37338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None/>
              <a:defRPr/>
            </a:pPr>
            <a:r>
              <a:rPr lang="en-US" sz="2400" b="1" kern="0" dirty="0">
                <a:solidFill>
                  <a:schemeClr val="hlink"/>
                </a:solidFill>
                <a:latin typeface="Arial" charset="0"/>
              </a:rPr>
              <a:t>MAGNETISM</a:t>
            </a: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endParaRPr lang="en-US" sz="2400" b="1" kern="0" dirty="0">
              <a:solidFill>
                <a:schemeClr val="hlink"/>
              </a:solidFill>
              <a:latin typeface="Arial" charset="0"/>
            </a:endParaRP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n-US" sz="2400" b="1" kern="0" dirty="0">
                <a:solidFill>
                  <a:schemeClr val="hlink"/>
                </a:solidFill>
                <a:latin typeface="Arial" charset="0"/>
              </a:rPr>
              <a:t>Can NOT have only 1 pole</a:t>
            </a: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n-US" sz="2400" b="1" kern="0" dirty="0">
                <a:solidFill>
                  <a:schemeClr val="hlink"/>
                </a:solidFill>
                <a:latin typeface="Arial" charset="0"/>
              </a:rPr>
              <a:t>Can be Normal (N) or Reversed (S) pole</a:t>
            </a: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n-US" sz="2400" b="1" kern="0" dirty="0">
                <a:solidFill>
                  <a:schemeClr val="hlink"/>
                </a:solidFill>
                <a:latin typeface="Arial" charset="0"/>
              </a:rPr>
              <a:t>Can move through field</a:t>
            </a: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r>
              <a:rPr lang="en-US" sz="2400" b="1" kern="0" dirty="0">
                <a:solidFill>
                  <a:schemeClr val="hlink"/>
                </a:solidFill>
                <a:latin typeface="Arial" charset="0"/>
              </a:rPr>
              <a:t>Causes sun spots, flares, CME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endParaRPr lang="en-US" sz="2400" b="1" kern="0" dirty="0">
              <a:solidFill>
                <a:schemeClr val="hlink"/>
              </a:solidFill>
              <a:latin typeface="Arial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/>
            </a:pPr>
            <a:endParaRPr lang="en-US" sz="2400" kern="0" dirty="0">
              <a:latin typeface="Arial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kern="0" dirty="0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  <p:bldP spid="206858" grpId="0" build="p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1600"/>
            <a:ext cx="8540750" cy="1143000"/>
          </a:xfrm>
        </p:spPr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type="body" sz="half" idx="1"/>
          </p:nvPr>
        </p:nvSpPr>
        <p:spPr>
          <a:xfrm>
            <a:off x="301625" y="2590800"/>
            <a:ext cx="8537575" cy="350837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hlink"/>
                </a:solidFill>
                <a:latin typeface="Arial" charset="0"/>
              </a:rPr>
              <a:t>What are sun spots, flares, CME </a:t>
            </a:r>
            <a:r>
              <a:rPr lang="en-US" b="1" smtClean="0">
                <a:solidFill>
                  <a:schemeClr val="hlink"/>
                </a:solidFill>
                <a:latin typeface="Arial" charset="0"/>
              </a:rPr>
              <a:t>in Magnets?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16050" y="2819400"/>
            <a:ext cx="6127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ECCA22"/>
                </a:solidFill>
              </a:rPr>
              <a:t>End of Chapter Summary File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Generators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7724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 </a:t>
            </a:r>
            <a:r>
              <a:rPr lang="en-US" b="1">
                <a:solidFill>
                  <a:srgbClr val="FF3399"/>
                </a:solidFill>
              </a:rPr>
              <a:t>generator</a:t>
            </a:r>
            <a:r>
              <a:rPr lang="en-US"/>
              <a:t> uses electromagnetic induction to transform mechanical energy into electrical energy.</a:t>
            </a:r>
            <a:r>
              <a:rPr lang="en-US" b="1"/>
              <a:t> 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4724400" cy="3159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An example of a simple generator is shown.  In this type of generator, a current is produced in the coil as the coil rotates between the poles of a permanent magnet.</a:t>
            </a:r>
            <a:r>
              <a:rPr lang="en-US" b="1"/>
              <a:t>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pic>
        <p:nvPicPr>
          <p:cNvPr id="151561" name="Picture 9" descr="MiddleSchoolAudio">
            <a:hlinkClick r:id="" action="ppaction://noaction">
              <a:snd r:embed="rId2" name="PS62224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0" y="217170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63" name="Picture 11" descr="im53-concept map-lef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514600"/>
            <a:ext cx="327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/>
      <p:bldP spid="1515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Switching Direction</a:t>
            </a:r>
            <a:r>
              <a:rPr lang="en-US" b="1"/>
              <a:t>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6200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In a generator, as the coil keeps rotating, the current that is produced periodically changes direction. 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533400" y="2743200"/>
            <a:ext cx="29718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direction of the current in the coil changes twice with each revolution.</a:t>
            </a:r>
            <a:r>
              <a:rPr lang="en-US" b="1"/>
              <a:t> 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pic>
        <p:nvPicPr>
          <p:cNvPr id="152587" name="Picture 11" descr="im54-concept 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636838"/>
            <a:ext cx="5257800" cy="33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Switching Direction</a:t>
            </a:r>
            <a:r>
              <a:rPr lang="en-US" b="1"/>
              <a:t> 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78486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frequency with which the current changes direction can be controlled by regulating the rotation rate of the generator.</a:t>
            </a:r>
            <a:r>
              <a:rPr lang="en-US" b="1"/>
              <a:t> </a:t>
            </a:r>
          </a:p>
        </p:txBody>
      </p:sp>
      <p:pic>
        <p:nvPicPr>
          <p:cNvPr id="180232" name="Picture 8" descr="im54-concept 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05100"/>
            <a:ext cx="5029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Using Electric Generators</a:t>
            </a:r>
            <a:r>
              <a:rPr lang="en-US" b="1"/>
              <a:t>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772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type of generator shown is used in a car, where it is called an alternator.</a:t>
            </a:r>
            <a:r>
              <a:rPr lang="en-US" b="1"/>
              <a:t> 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37338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alternator provides electrical energy to operate lights and other accessories.</a:t>
            </a:r>
            <a:r>
              <a:rPr lang="en-US" b="1"/>
              <a:t> 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pic>
        <p:nvPicPr>
          <p:cNvPr id="153610" name="Picture 10" descr="im53-concept map-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01875"/>
            <a:ext cx="41148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533400" y="1698625"/>
            <a:ext cx="7772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Electrical energy comes from a power plant with huge generators.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2822575"/>
            <a:ext cx="3505200" cy="272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coils in these generators have many coils of wire wrapped around huge iron cores.</a:t>
            </a:r>
            <a:r>
              <a:rPr lang="en-US" b="1"/>
              <a:t> 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pic>
        <p:nvPicPr>
          <p:cNvPr id="155659" name="Picture 11" descr="slide 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743200"/>
            <a:ext cx="44196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  <p:bldP spid="1556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568450" y="685800"/>
            <a:ext cx="719455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tabLst>
                <a:tab pos="228600" algn="l"/>
                <a:tab pos="1943100" algn="l"/>
              </a:tabLst>
            </a:pPr>
            <a:r>
              <a:rPr lang="en-US" sz="3600" b="1">
                <a:solidFill>
                  <a:srgbClr val="ECCA22"/>
                </a:solidFill>
              </a:rPr>
              <a:t>Generating Electricity for Your Home</a:t>
            </a:r>
            <a:r>
              <a:rPr lang="en-US" b="1"/>
              <a:t> 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373063"/>
            <a:ext cx="74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8.3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2667000" y="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ECCA22"/>
                </a:solidFill>
                <a:latin typeface="Arial" charset="0"/>
              </a:rPr>
              <a:t>Producing Electric Current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533400" y="1736725"/>
            <a:ext cx="7239000" cy="184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228600" algn="l"/>
                <a:tab pos="1943100" algn="l"/>
              </a:tabLst>
            </a:pPr>
            <a:r>
              <a:rPr lang="en-US"/>
              <a:t>The rotating magnets are connected to a </a:t>
            </a:r>
            <a:r>
              <a:rPr lang="en-US" b="1">
                <a:solidFill>
                  <a:srgbClr val="FF3399"/>
                </a:solidFill>
              </a:rPr>
              <a:t>turbine</a:t>
            </a:r>
            <a:r>
              <a:rPr lang="en-US"/>
              <a:t> (TUR bine)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a large wheel that rotates when pushed by water, wind, or steam.</a:t>
            </a:r>
            <a:r>
              <a:rPr lang="en-US" b="1"/>
              <a:t> </a:t>
            </a:r>
          </a:p>
        </p:txBody>
      </p:sp>
      <p:pic>
        <p:nvPicPr>
          <p:cNvPr id="181256" name="Picture 8" descr="MiddleSchoolAudio">
            <a:hlinkClick r:id="" action="ppaction://noaction">
              <a:snd r:embed="rId2" name="PS62225.WAV"/>
            </a:hlinkClick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0900" y="3225800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9" name="Picture 11" descr="slide 5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149600"/>
            <a:ext cx="4191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/>
    </p:bldLst>
  </p:timing>
</p:sld>
</file>

<file path=ppt/theme/theme1.xml><?xml version="1.0" encoding="utf-8"?>
<a:theme xmlns:a="http://schemas.openxmlformats.org/drawingml/2006/main" name="Lecture 12">
  <a:themeElements>
    <a:clrScheme name="">
      <a:dk1>
        <a:srgbClr val="777777"/>
      </a:dk1>
      <a:lt1>
        <a:srgbClr val="FFFFFF"/>
      </a:lt1>
      <a:dk2>
        <a:srgbClr val="F9F9F9"/>
      </a:dk2>
      <a:lt2>
        <a:srgbClr val="D1D1CB"/>
      </a:lt2>
      <a:accent1>
        <a:srgbClr val="909082"/>
      </a:accent1>
      <a:accent2>
        <a:srgbClr val="809EA8"/>
      </a:accent2>
      <a:accent3>
        <a:srgbClr val="FBFBFB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00"/>
      </a:hlink>
      <a:folHlink>
        <a:srgbClr val="FF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00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FF00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777777"/>
        </a:dk1>
        <a:lt1>
          <a:srgbClr val="FFFFFF"/>
        </a:lt1>
        <a:dk2>
          <a:srgbClr val="F9F9F9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BFBFB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EECC78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14</Template>
  <TotalTime>0</TotalTime>
  <Words>1343</Words>
  <Application>Microsoft Office PowerPoint</Application>
  <PresentationFormat>On-screen Show (4:3)</PresentationFormat>
  <Paragraphs>188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Lecture 12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23.3 Transformers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SUMMARY OF E &amp; M</vt:lpstr>
      <vt:lpstr>Reading Assignment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Sikandar Khan</dc:creator>
  <cp:lastModifiedBy>sikandar</cp:lastModifiedBy>
  <cp:revision>2</cp:revision>
  <dcterms:created xsi:type="dcterms:W3CDTF">2006-08-16T00:00:00Z</dcterms:created>
  <dcterms:modified xsi:type="dcterms:W3CDTF">2014-04-14T06:27:33Z</dcterms:modified>
</cp:coreProperties>
</file>