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47" r:id="rId2"/>
    <p:sldId id="279" r:id="rId3"/>
    <p:sldId id="280" r:id="rId4"/>
    <p:sldId id="349" r:id="rId5"/>
    <p:sldId id="348" r:id="rId6"/>
    <p:sldId id="319" r:id="rId7"/>
    <p:sldId id="350" r:id="rId8"/>
    <p:sldId id="322" r:id="rId9"/>
    <p:sldId id="281" r:id="rId10"/>
    <p:sldId id="321" r:id="rId11"/>
    <p:sldId id="283" r:id="rId12"/>
    <p:sldId id="284" r:id="rId13"/>
    <p:sldId id="326" r:id="rId14"/>
    <p:sldId id="286" r:id="rId15"/>
    <p:sldId id="287" r:id="rId16"/>
    <p:sldId id="327" r:id="rId17"/>
    <p:sldId id="329" r:id="rId18"/>
    <p:sldId id="331" r:id="rId19"/>
    <p:sldId id="288" r:id="rId20"/>
    <p:sldId id="332" r:id="rId21"/>
    <p:sldId id="289" r:id="rId22"/>
  </p:sldIdLst>
  <p:sldSz cx="9144000" cy="6858000" type="screen4x3"/>
  <p:notesSz cx="9144000" cy="6858000"/>
  <p:photoAlbum layout="1picTitle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19" autoAdjust="0"/>
  </p:normalViewPr>
  <p:slideViewPr>
    <p:cSldViewPr>
      <p:cViewPr varScale="1">
        <p:scale>
          <a:sx n="64" d="100"/>
          <a:sy n="64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38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3.e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3.e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BD063BE-BC5F-439A-8C75-F08AAD2E63CB}" type="datetimeFigureOut">
              <a:rPr lang="en-US"/>
              <a:pPr>
                <a:defRPr/>
              </a:pPr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F61BF8B-BDDC-452A-A9F7-DD3AA8C34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9405B67D-D136-4A87-96F5-22BC9E85B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horizontal"/>
          <p:cNvSpPr>
            <a:spLocks noChangeArrowheads="1"/>
          </p:cNvSpPr>
          <p:nvPr/>
        </p:nvSpPr>
        <p:spPr bwMode="gray">
          <a:xfrm>
            <a:off x="0" y="0"/>
            <a:ext cx="9144000" cy="32258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accent2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38600" y="152400"/>
            <a:ext cx="4953000" cy="2743200"/>
            <a:chOff x="2928" y="240"/>
            <a:chExt cx="2570" cy="1488"/>
          </a:xfrm>
        </p:grpSpPr>
        <p:sp>
          <p:nvSpPr>
            <p:cNvPr id="6" name="Freeform 4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/>
              <a:ahLst/>
              <a:cxnLst>
                <a:cxn ang="0">
                  <a:pos x="1166" y="14"/>
                </a:cxn>
                <a:cxn ang="0">
                  <a:pos x="1060" y="40"/>
                </a:cxn>
                <a:cxn ang="0">
                  <a:pos x="916" y="14"/>
                </a:cxn>
                <a:cxn ang="0">
                  <a:pos x="728" y="64"/>
                </a:cxn>
                <a:cxn ang="0">
                  <a:pos x="656" y="102"/>
                </a:cxn>
                <a:cxn ang="0">
                  <a:pos x="670" y="148"/>
                </a:cxn>
                <a:cxn ang="0">
                  <a:pos x="546" y="90"/>
                </a:cxn>
                <a:cxn ang="0">
                  <a:pos x="576" y="120"/>
                </a:cxn>
                <a:cxn ang="0">
                  <a:pos x="536" y="132"/>
                </a:cxn>
                <a:cxn ang="0">
                  <a:pos x="578" y="170"/>
                </a:cxn>
                <a:cxn ang="0">
                  <a:pos x="622" y="174"/>
                </a:cxn>
                <a:cxn ang="0">
                  <a:pos x="664" y="234"/>
                </a:cxn>
                <a:cxn ang="0">
                  <a:pos x="522" y="284"/>
                </a:cxn>
                <a:cxn ang="0">
                  <a:pos x="344" y="262"/>
                </a:cxn>
                <a:cxn ang="0">
                  <a:pos x="72" y="246"/>
                </a:cxn>
                <a:cxn ang="0">
                  <a:pos x="36" y="352"/>
                </a:cxn>
                <a:cxn ang="0">
                  <a:pos x="62" y="418"/>
                </a:cxn>
                <a:cxn ang="0">
                  <a:pos x="82" y="454"/>
                </a:cxn>
                <a:cxn ang="0">
                  <a:pos x="112" y="406"/>
                </a:cxn>
                <a:cxn ang="0">
                  <a:pos x="132" y="400"/>
                </a:cxn>
                <a:cxn ang="0">
                  <a:pos x="170" y="402"/>
                </a:cxn>
                <a:cxn ang="0">
                  <a:pos x="230" y="436"/>
                </a:cxn>
                <a:cxn ang="0">
                  <a:pos x="310" y="508"/>
                </a:cxn>
                <a:cxn ang="0">
                  <a:pos x="384" y="704"/>
                </a:cxn>
                <a:cxn ang="0">
                  <a:pos x="470" y="796"/>
                </a:cxn>
                <a:cxn ang="0">
                  <a:pos x="552" y="912"/>
                </a:cxn>
                <a:cxn ang="0">
                  <a:pos x="710" y="1046"/>
                </a:cxn>
                <a:cxn ang="0">
                  <a:pos x="808" y="1288"/>
                </a:cxn>
                <a:cxn ang="0">
                  <a:pos x="796" y="1708"/>
                </a:cxn>
                <a:cxn ang="0">
                  <a:pos x="854" y="1662"/>
                </a:cxn>
                <a:cxn ang="0">
                  <a:pos x="880" y="1610"/>
                </a:cxn>
                <a:cxn ang="0">
                  <a:pos x="1042" y="1424"/>
                </a:cxn>
                <a:cxn ang="0">
                  <a:pos x="1144" y="1204"/>
                </a:cxn>
                <a:cxn ang="0">
                  <a:pos x="1014" y="1142"/>
                </a:cxn>
                <a:cxn ang="0">
                  <a:pos x="836" y="1040"/>
                </a:cxn>
                <a:cxn ang="0">
                  <a:pos x="734" y="1026"/>
                </a:cxn>
                <a:cxn ang="0">
                  <a:pos x="648" y="936"/>
                </a:cxn>
                <a:cxn ang="0">
                  <a:pos x="604" y="810"/>
                </a:cxn>
                <a:cxn ang="0">
                  <a:pos x="734" y="782"/>
                </a:cxn>
                <a:cxn ang="0">
                  <a:pos x="828" y="632"/>
                </a:cxn>
                <a:cxn ang="0">
                  <a:pos x="880" y="618"/>
                </a:cxn>
                <a:cxn ang="0">
                  <a:pos x="922" y="586"/>
                </a:cxn>
                <a:cxn ang="0">
                  <a:pos x="860" y="544"/>
                </a:cxn>
                <a:cxn ang="0">
                  <a:pos x="938" y="578"/>
                </a:cxn>
                <a:cxn ang="0">
                  <a:pos x="984" y="576"/>
                </a:cxn>
                <a:cxn ang="0">
                  <a:pos x="984" y="540"/>
                </a:cxn>
                <a:cxn ang="0">
                  <a:pos x="934" y="490"/>
                </a:cxn>
                <a:cxn ang="0">
                  <a:pos x="866" y="426"/>
                </a:cxn>
                <a:cxn ang="0">
                  <a:pos x="770" y="412"/>
                </a:cxn>
                <a:cxn ang="0">
                  <a:pos x="720" y="512"/>
                </a:cxn>
                <a:cxn ang="0">
                  <a:pos x="646" y="368"/>
                </a:cxn>
                <a:cxn ang="0">
                  <a:pos x="724" y="316"/>
                </a:cxn>
                <a:cxn ang="0">
                  <a:pos x="778" y="234"/>
                </a:cxn>
                <a:cxn ang="0">
                  <a:pos x="788" y="350"/>
                </a:cxn>
                <a:cxn ang="0">
                  <a:pos x="876" y="350"/>
                </a:cxn>
                <a:cxn ang="0">
                  <a:pos x="816" y="250"/>
                </a:cxn>
                <a:cxn ang="0">
                  <a:pos x="734" y="188"/>
                </a:cxn>
                <a:cxn ang="0">
                  <a:pos x="780" y="128"/>
                </a:cxn>
                <a:cxn ang="0">
                  <a:pos x="842" y="102"/>
                </a:cxn>
                <a:cxn ang="0">
                  <a:pos x="968" y="208"/>
                </a:cxn>
                <a:cxn ang="0">
                  <a:pos x="994" y="324"/>
                </a:cxn>
                <a:cxn ang="0">
                  <a:pos x="1154" y="308"/>
                </a:cxn>
                <a:cxn ang="0">
                  <a:pos x="1252" y="202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/>
              <a:ahLst/>
              <a:cxnLst>
                <a:cxn ang="0">
                  <a:pos x="1166" y="14"/>
                </a:cxn>
                <a:cxn ang="0">
                  <a:pos x="1060" y="40"/>
                </a:cxn>
                <a:cxn ang="0">
                  <a:pos x="916" y="14"/>
                </a:cxn>
                <a:cxn ang="0">
                  <a:pos x="728" y="64"/>
                </a:cxn>
                <a:cxn ang="0">
                  <a:pos x="656" y="102"/>
                </a:cxn>
                <a:cxn ang="0">
                  <a:pos x="670" y="148"/>
                </a:cxn>
                <a:cxn ang="0">
                  <a:pos x="546" y="90"/>
                </a:cxn>
                <a:cxn ang="0">
                  <a:pos x="576" y="120"/>
                </a:cxn>
                <a:cxn ang="0">
                  <a:pos x="536" y="132"/>
                </a:cxn>
                <a:cxn ang="0">
                  <a:pos x="578" y="170"/>
                </a:cxn>
                <a:cxn ang="0">
                  <a:pos x="622" y="174"/>
                </a:cxn>
                <a:cxn ang="0">
                  <a:pos x="664" y="234"/>
                </a:cxn>
                <a:cxn ang="0">
                  <a:pos x="522" y="284"/>
                </a:cxn>
                <a:cxn ang="0">
                  <a:pos x="344" y="262"/>
                </a:cxn>
                <a:cxn ang="0">
                  <a:pos x="72" y="246"/>
                </a:cxn>
                <a:cxn ang="0">
                  <a:pos x="36" y="352"/>
                </a:cxn>
                <a:cxn ang="0">
                  <a:pos x="62" y="418"/>
                </a:cxn>
                <a:cxn ang="0">
                  <a:pos x="82" y="454"/>
                </a:cxn>
                <a:cxn ang="0">
                  <a:pos x="112" y="406"/>
                </a:cxn>
                <a:cxn ang="0">
                  <a:pos x="132" y="400"/>
                </a:cxn>
                <a:cxn ang="0">
                  <a:pos x="170" y="402"/>
                </a:cxn>
                <a:cxn ang="0">
                  <a:pos x="230" y="436"/>
                </a:cxn>
                <a:cxn ang="0">
                  <a:pos x="310" y="508"/>
                </a:cxn>
                <a:cxn ang="0">
                  <a:pos x="384" y="704"/>
                </a:cxn>
                <a:cxn ang="0">
                  <a:pos x="470" y="796"/>
                </a:cxn>
                <a:cxn ang="0">
                  <a:pos x="552" y="912"/>
                </a:cxn>
                <a:cxn ang="0">
                  <a:pos x="710" y="1046"/>
                </a:cxn>
                <a:cxn ang="0">
                  <a:pos x="808" y="1288"/>
                </a:cxn>
                <a:cxn ang="0">
                  <a:pos x="796" y="1708"/>
                </a:cxn>
                <a:cxn ang="0">
                  <a:pos x="854" y="1662"/>
                </a:cxn>
                <a:cxn ang="0">
                  <a:pos x="880" y="1610"/>
                </a:cxn>
                <a:cxn ang="0">
                  <a:pos x="1042" y="1424"/>
                </a:cxn>
                <a:cxn ang="0">
                  <a:pos x="1144" y="1204"/>
                </a:cxn>
                <a:cxn ang="0">
                  <a:pos x="1014" y="1142"/>
                </a:cxn>
                <a:cxn ang="0">
                  <a:pos x="836" y="1040"/>
                </a:cxn>
                <a:cxn ang="0">
                  <a:pos x="734" y="1026"/>
                </a:cxn>
                <a:cxn ang="0">
                  <a:pos x="648" y="936"/>
                </a:cxn>
                <a:cxn ang="0">
                  <a:pos x="604" y="810"/>
                </a:cxn>
                <a:cxn ang="0">
                  <a:pos x="734" y="782"/>
                </a:cxn>
                <a:cxn ang="0">
                  <a:pos x="828" y="632"/>
                </a:cxn>
                <a:cxn ang="0">
                  <a:pos x="880" y="618"/>
                </a:cxn>
                <a:cxn ang="0">
                  <a:pos x="922" y="586"/>
                </a:cxn>
                <a:cxn ang="0">
                  <a:pos x="860" y="544"/>
                </a:cxn>
                <a:cxn ang="0">
                  <a:pos x="938" y="578"/>
                </a:cxn>
                <a:cxn ang="0">
                  <a:pos x="984" y="576"/>
                </a:cxn>
                <a:cxn ang="0">
                  <a:pos x="984" y="540"/>
                </a:cxn>
                <a:cxn ang="0">
                  <a:pos x="934" y="490"/>
                </a:cxn>
                <a:cxn ang="0">
                  <a:pos x="866" y="426"/>
                </a:cxn>
                <a:cxn ang="0">
                  <a:pos x="770" y="412"/>
                </a:cxn>
                <a:cxn ang="0">
                  <a:pos x="720" y="512"/>
                </a:cxn>
                <a:cxn ang="0">
                  <a:pos x="646" y="368"/>
                </a:cxn>
                <a:cxn ang="0">
                  <a:pos x="724" y="316"/>
                </a:cxn>
                <a:cxn ang="0">
                  <a:pos x="778" y="234"/>
                </a:cxn>
                <a:cxn ang="0">
                  <a:pos x="788" y="350"/>
                </a:cxn>
                <a:cxn ang="0">
                  <a:pos x="876" y="350"/>
                </a:cxn>
                <a:cxn ang="0">
                  <a:pos x="816" y="250"/>
                </a:cxn>
                <a:cxn ang="0">
                  <a:pos x="734" y="188"/>
                </a:cxn>
                <a:cxn ang="0">
                  <a:pos x="780" y="128"/>
                </a:cxn>
                <a:cxn ang="0">
                  <a:pos x="842" y="102"/>
                </a:cxn>
                <a:cxn ang="0">
                  <a:pos x="968" y="208"/>
                </a:cxn>
                <a:cxn ang="0">
                  <a:pos x="994" y="324"/>
                </a:cxn>
                <a:cxn ang="0">
                  <a:pos x="1154" y="308"/>
                </a:cxn>
                <a:cxn ang="0">
                  <a:pos x="1252" y="202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233" y="314"/>
              <a:ext cx="2284" cy="1340"/>
              <a:chOff x="2764" y="292"/>
              <a:chExt cx="2742" cy="1606"/>
            </a:xfrm>
          </p:grpSpPr>
          <p:sp>
            <p:nvSpPr>
              <p:cNvPr id="9" name="Freeform 7"/>
              <p:cNvSpPr>
                <a:spLocks/>
              </p:cNvSpPr>
              <p:nvPr/>
            </p:nvSpPr>
            <p:spPr bwMode="gray">
              <a:xfrm>
                <a:off x="3118" y="1066"/>
                <a:ext cx="161" cy="72"/>
              </a:xfrm>
              <a:custGeom>
                <a:avLst/>
                <a:gdLst/>
                <a:ahLst/>
                <a:cxnLst>
                  <a:cxn ang="0">
                    <a:pos x="160" y="72"/>
                  </a:cxn>
                  <a:cxn ang="0">
                    <a:pos x="148" y="68"/>
                  </a:cxn>
                  <a:cxn ang="0">
                    <a:pos x="136" y="68"/>
                  </a:cxn>
                  <a:cxn ang="0">
                    <a:pos x="122" y="66"/>
                  </a:cxn>
                  <a:cxn ang="0">
                    <a:pos x="108" y="62"/>
                  </a:cxn>
                  <a:cxn ang="0">
                    <a:pos x="98" y="58"/>
                  </a:cxn>
                  <a:cxn ang="0">
                    <a:pos x="90" y="50"/>
                  </a:cxn>
                  <a:cxn ang="0">
                    <a:pos x="90" y="36"/>
                  </a:cxn>
                  <a:cxn ang="0">
                    <a:pos x="68" y="36"/>
                  </a:cxn>
                  <a:cxn ang="0">
                    <a:pos x="52" y="32"/>
                  </a:cxn>
                  <a:cxn ang="0">
                    <a:pos x="36" y="26"/>
                  </a:cxn>
                  <a:cxn ang="0">
                    <a:pos x="20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0" y="0"/>
                  </a:cxn>
                  <a:cxn ang="0">
                    <a:pos x="44" y="2"/>
                  </a:cxn>
                  <a:cxn ang="0">
                    <a:pos x="66" y="10"/>
                  </a:cxn>
                  <a:cxn ang="0">
                    <a:pos x="86" y="18"/>
                  </a:cxn>
                  <a:cxn ang="0">
                    <a:pos x="100" y="20"/>
                  </a:cxn>
                  <a:cxn ang="0">
                    <a:pos x="114" y="24"/>
                  </a:cxn>
                  <a:cxn ang="0">
                    <a:pos x="128" y="30"/>
                  </a:cxn>
                  <a:cxn ang="0">
                    <a:pos x="142" y="36"/>
                  </a:cxn>
                  <a:cxn ang="0">
                    <a:pos x="150" y="44"/>
                  </a:cxn>
                  <a:cxn ang="0">
                    <a:pos x="154" y="56"/>
                  </a:cxn>
                  <a:cxn ang="0">
                    <a:pos x="152" y="72"/>
                  </a:cxn>
                  <a:cxn ang="0">
                    <a:pos x="160" y="72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gray">
              <a:xfrm>
                <a:off x="3118" y="1066"/>
                <a:ext cx="161" cy="72"/>
              </a:xfrm>
              <a:custGeom>
                <a:avLst/>
                <a:gdLst/>
                <a:ahLst/>
                <a:cxnLst>
                  <a:cxn ang="0">
                    <a:pos x="160" y="72"/>
                  </a:cxn>
                  <a:cxn ang="0">
                    <a:pos x="148" y="68"/>
                  </a:cxn>
                  <a:cxn ang="0">
                    <a:pos x="136" y="68"/>
                  </a:cxn>
                  <a:cxn ang="0">
                    <a:pos x="122" y="66"/>
                  </a:cxn>
                  <a:cxn ang="0">
                    <a:pos x="108" y="62"/>
                  </a:cxn>
                  <a:cxn ang="0">
                    <a:pos x="98" y="58"/>
                  </a:cxn>
                  <a:cxn ang="0">
                    <a:pos x="90" y="50"/>
                  </a:cxn>
                  <a:cxn ang="0">
                    <a:pos x="90" y="36"/>
                  </a:cxn>
                  <a:cxn ang="0">
                    <a:pos x="68" y="36"/>
                  </a:cxn>
                  <a:cxn ang="0">
                    <a:pos x="52" y="32"/>
                  </a:cxn>
                  <a:cxn ang="0">
                    <a:pos x="36" y="26"/>
                  </a:cxn>
                  <a:cxn ang="0">
                    <a:pos x="20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0" y="0"/>
                  </a:cxn>
                  <a:cxn ang="0">
                    <a:pos x="44" y="2"/>
                  </a:cxn>
                  <a:cxn ang="0">
                    <a:pos x="66" y="10"/>
                  </a:cxn>
                  <a:cxn ang="0">
                    <a:pos x="86" y="18"/>
                  </a:cxn>
                  <a:cxn ang="0">
                    <a:pos x="100" y="20"/>
                  </a:cxn>
                  <a:cxn ang="0">
                    <a:pos x="114" y="24"/>
                  </a:cxn>
                  <a:cxn ang="0">
                    <a:pos x="128" y="30"/>
                  </a:cxn>
                  <a:cxn ang="0">
                    <a:pos x="142" y="36"/>
                  </a:cxn>
                  <a:cxn ang="0">
                    <a:pos x="150" y="44"/>
                  </a:cxn>
                  <a:cxn ang="0">
                    <a:pos x="154" y="56"/>
                  </a:cxn>
                  <a:cxn ang="0">
                    <a:pos x="152" y="72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gray">
              <a:xfrm>
                <a:off x="3630" y="493"/>
                <a:ext cx="117" cy="68"/>
              </a:xfrm>
              <a:custGeom>
                <a:avLst/>
                <a:gdLst/>
                <a:ahLst/>
                <a:cxnLst>
                  <a:cxn ang="0">
                    <a:pos x="92" y="64"/>
                  </a:cxn>
                  <a:cxn ang="0">
                    <a:pos x="68" y="70"/>
                  </a:cxn>
                  <a:cxn ang="0">
                    <a:pos x="46" y="70"/>
                  </a:cxn>
                  <a:cxn ang="0">
                    <a:pos x="38" y="48"/>
                  </a:cxn>
                  <a:cxn ang="0">
                    <a:pos x="36" y="24"/>
                  </a:cxn>
                  <a:cxn ang="0">
                    <a:pos x="24" y="24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6" y="10"/>
                  </a:cxn>
                  <a:cxn ang="0">
                    <a:pos x="14" y="2"/>
                  </a:cxn>
                  <a:cxn ang="0">
                    <a:pos x="26" y="0"/>
                  </a:cxn>
                  <a:cxn ang="0">
                    <a:pos x="40" y="2"/>
                  </a:cxn>
                  <a:cxn ang="0">
                    <a:pos x="52" y="6"/>
                  </a:cxn>
                  <a:cxn ang="0">
                    <a:pos x="66" y="12"/>
                  </a:cxn>
                  <a:cxn ang="0">
                    <a:pos x="76" y="18"/>
                  </a:cxn>
                  <a:cxn ang="0">
                    <a:pos x="82" y="22"/>
                  </a:cxn>
                  <a:cxn ang="0">
                    <a:pos x="88" y="24"/>
                  </a:cxn>
                  <a:cxn ang="0">
                    <a:pos x="96" y="24"/>
                  </a:cxn>
                  <a:cxn ang="0">
                    <a:pos x="102" y="26"/>
                  </a:cxn>
                  <a:cxn ang="0">
                    <a:pos x="110" y="28"/>
                  </a:cxn>
                  <a:cxn ang="0">
                    <a:pos x="114" y="34"/>
                  </a:cxn>
                  <a:cxn ang="0">
                    <a:pos x="116" y="46"/>
                  </a:cxn>
                  <a:cxn ang="0">
                    <a:pos x="110" y="60"/>
                  </a:cxn>
                  <a:cxn ang="0">
                    <a:pos x="100" y="68"/>
                  </a:cxn>
                  <a:cxn ang="0">
                    <a:pos x="82" y="70"/>
                  </a:cxn>
                  <a:cxn ang="0">
                    <a:pos x="92" y="64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gray">
              <a:xfrm>
                <a:off x="3630" y="493"/>
                <a:ext cx="117" cy="68"/>
              </a:xfrm>
              <a:custGeom>
                <a:avLst/>
                <a:gdLst/>
                <a:ahLst/>
                <a:cxnLst>
                  <a:cxn ang="0">
                    <a:pos x="92" y="64"/>
                  </a:cxn>
                  <a:cxn ang="0">
                    <a:pos x="68" y="70"/>
                  </a:cxn>
                  <a:cxn ang="0">
                    <a:pos x="46" y="70"/>
                  </a:cxn>
                  <a:cxn ang="0">
                    <a:pos x="38" y="48"/>
                  </a:cxn>
                  <a:cxn ang="0">
                    <a:pos x="36" y="24"/>
                  </a:cxn>
                  <a:cxn ang="0">
                    <a:pos x="24" y="24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6" y="10"/>
                  </a:cxn>
                  <a:cxn ang="0">
                    <a:pos x="14" y="2"/>
                  </a:cxn>
                  <a:cxn ang="0">
                    <a:pos x="26" y="0"/>
                  </a:cxn>
                  <a:cxn ang="0">
                    <a:pos x="40" y="2"/>
                  </a:cxn>
                  <a:cxn ang="0">
                    <a:pos x="52" y="6"/>
                  </a:cxn>
                  <a:cxn ang="0">
                    <a:pos x="66" y="12"/>
                  </a:cxn>
                  <a:cxn ang="0">
                    <a:pos x="76" y="18"/>
                  </a:cxn>
                  <a:cxn ang="0">
                    <a:pos x="82" y="22"/>
                  </a:cxn>
                  <a:cxn ang="0">
                    <a:pos x="88" y="24"/>
                  </a:cxn>
                  <a:cxn ang="0">
                    <a:pos x="96" y="24"/>
                  </a:cxn>
                  <a:cxn ang="0">
                    <a:pos x="102" y="26"/>
                  </a:cxn>
                  <a:cxn ang="0">
                    <a:pos x="110" y="28"/>
                  </a:cxn>
                  <a:cxn ang="0">
                    <a:pos x="114" y="34"/>
                  </a:cxn>
                  <a:cxn ang="0">
                    <a:pos x="116" y="46"/>
                  </a:cxn>
                  <a:cxn ang="0">
                    <a:pos x="110" y="60"/>
                  </a:cxn>
                  <a:cxn ang="0">
                    <a:pos x="100" y="68"/>
                  </a:cxn>
                  <a:cxn ang="0">
                    <a:pos x="82" y="70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gray">
              <a:xfrm>
                <a:off x="2764" y="371"/>
                <a:ext cx="208" cy="102"/>
              </a:xfrm>
              <a:custGeom>
                <a:avLst/>
                <a:gdLst/>
                <a:ahLst/>
                <a:cxnLst>
                  <a:cxn ang="0">
                    <a:pos x="198" y="96"/>
                  </a:cxn>
                  <a:cxn ang="0">
                    <a:pos x="188" y="96"/>
                  </a:cxn>
                  <a:cxn ang="0">
                    <a:pos x="178" y="92"/>
                  </a:cxn>
                  <a:cxn ang="0">
                    <a:pos x="174" y="88"/>
                  </a:cxn>
                  <a:cxn ang="0">
                    <a:pos x="164" y="84"/>
                  </a:cxn>
                  <a:cxn ang="0">
                    <a:pos x="158" y="84"/>
                  </a:cxn>
                  <a:cxn ang="0">
                    <a:pos x="154" y="90"/>
                  </a:cxn>
                  <a:cxn ang="0">
                    <a:pos x="150" y="96"/>
                  </a:cxn>
                  <a:cxn ang="0">
                    <a:pos x="132" y="102"/>
                  </a:cxn>
                  <a:cxn ang="0">
                    <a:pos x="96" y="96"/>
                  </a:cxn>
                  <a:cxn ang="0">
                    <a:pos x="74" y="74"/>
                  </a:cxn>
                  <a:cxn ang="0">
                    <a:pos x="98" y="78"/>
                  </a:cxn>
                  <a:cxn ang="0">
                    <a:pos x="120" y="70"/>
                  </a:cxn>
                  <a:cxn ang="0">
                    <a:pos x="88" y="64"/>
                  </a:cxn>
                  <a:cxn ang="0">
                    <a:pos x="62" y="56"/>
                  </a:cxn>
                  <a:cxn ang="0">
                    <a:pos x="60" y="36"/>
                  </a:cxn>
                  <a:cxn ang="0">
                    <a:pos x="80" y="26"/>
                  </a:cxn>
                  <a:cxn ang="0">
                    <a:pos x="66" y="20"/>
                  </a:cxn>
                  <a:cxn ang="0">
                    <a:pos x="48" y="30"/>
                  </a:cxn>
                  <a:cxn ang="0">
                    <a:pos x="28" y="40"/>
                  </a:cxn>
                  <a:cxn ang="0">
                    <a:pos x="0" y="42"/>
                  </a:cxn>
                  <a:cxn ang="0">
                    <a:pos x="2" y="28"/>
                  </a:cxn>
                  <a:cxn ang="0">
                    <a:pos x="6" y="14"/>
                  </a:cxn>
                  <a:cxn ang="0">
                    <a:pos x="30" y="2"/>
                  </a:cxn>
                  <a:cxn ang="0">
                    <a:pos x="56" y="0"/>
                  </a:cxn>
                  <a:cxn ang="0">
                    <a:pos x="86" y="4"/>
                  </a:cxn>
                  <a:cxn ang="0">
                    <a:pos x="92" y="10"/>
                  </a:cxn>
                  <a:cxn ang="0">
                    <a:pos x="92" y="18"/>
                  </a:cxn>
                  <a:cxn ang="0">
                    <a:pos x="92" y="28"/>
                  </a:cxn>
                  <a:cxn ang="0">
                    <a:pos x="118" y="42"/>
                  </a:cxn>
                  <a:cxn ang="0">
                    <a:pos x="128" y="42"/>
                  </a:cxn>
                  <a:cxn ang="0">
                    <a:pos x="126" y="34"/>
                  </a:cxn>
                  <a:cxn ang="0">
                    <a:pos x="128" y="26"/>
                  </a:cxn>
                  <a:cxn ang="0">
                    <a:pos x="134" y="22"/>
                  </a:cxn>
                  <a:cxn ang="0">
                    <a:pos x="144" y="28"/>
                  </a:cxn>
                  <a:cxn ang="0">
                    <a:pos x="150" y="36"/>
                  </a:cxn>
                  <a:cxn ang="0">
                    <a:pos x="152" y="36"/>
                  </a:cxn>
                  <a:cxn ang="0">
                    <a:pos x="156" y="30"/>
                  </a:cxn>
                  <a:cxn ang="0">
                    <a:pos x="160" y="32"/>
                  </a:cxn>
                  <a:cxn ang="0">
                    <a:pos x="166" y="38"/>
                  </a:cxn>
                  <a:cxn ang="0">
                    <a:pos x="170" y="44"/>
                  </a:cxn>
                  <a:cxn ang="0">
                    <a:pos x="180" y="60"/>
                  </a:cxn>
                  <a:cxn ang="0">
                    <a:pos x="208" y="74"/>
                  </a:cxn>
                  <a:cxn ang="0">
                    <a:pos x="208" y="86"/>
                  </a:cxn>
                  <a:cxn ang="0">
                    <a:pos x="204" y="92"/>
                  </a:cxn>
                  <a:cxn ang="0">
                    <a:pos x="194" y="98"/>
                  </a:cxn>
                  <a:cxn ang="0">
                    <a:pos x="184" y="100"/>
                  </a:cxn>
                  <a:cxn ang="0">
                    <a:pos x="204" y="94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gray">
              <a:xfrm>
                <a:off x="2764" y="371"/>
                <a:ext cx="208" cy="102"/>
              </a:xfrm>
              <a:custGeom>
                <a:avLst/>
                <a:gdLst/>
                <a:ahLst/>
                <a:cxnLst>
                  <a:cxn ang="0">
                    <a:pos x="198" y="96"/>
                  </a:cxn>
                  <a:cxn ang="0">
                    <a:pos x="188" y="96"/>
                  </a:cxn>
                  <a:cxn ang="0">
                    <a:pos x="178" y="92"/>
                  </a:cxn>
                  <a:cxn ang="0">
                    <a:pos x="174" y="88"/>
                  </a:cxn>
                  <a:cxn ang="0">
                    <a:pos x="164" y="84"/>
                  </a:cxn>
                  <a:cxn ang="0">
                    <a:pos x="158" y="84"/>
                  </a:cxn>
                  <a:cxn ang="0">
                    <a:pos x="154" y="90"/>
                  </a:cxn>
                  <a:cxn ang="0">
                    <a:pos x="150" y="96"/>
                  </a:cxn>
                  <a:cxn ang="0">
                    <a:pos x="132" y="102"/>
                  </a:cxn>
                  <a:cxn ang="0">
                    <a:pos x="96" y="96"/>
                  </a:cxn>
                  <a:cxn ang="0">
                    <a:pos x="74" y="74"/>
                  </a:cxn>
                  <a:cxn ang="0">
                    <a:pos x="98" y="78"/>
                  </a:cxn>
                  <a:cxn ang="0">
                    <a:pos x="120" y="70"/>
                  </a:cxn>
                  <a:cxn ang="0">
                    <a:pos x="88" y="64"/>
                  </a:cxn>
                  <a:cxn ang="0">
                    <a:pos x="62" y="56"/>
                  </a:cxn>
                  <a:cxn ang="0">
                    <a:pos x="60" y="36"/>
                  </a:cxn>
                  <a:cxn ang="0">
                    <a:pos x="80" y="26"/>
                  </a:cxn>
                  <a:cxn ang="0">
                    <a:pos x="66" y="20"/>
                  </a:cxn>
                  <a:cxn ang="0">
                    <a:pos x="48" y="30"/>
                  </a:cxn>
                  <a:cxn ang="0">
                    <a:pos x="28" y="40"/>
                  </a:cxn>
                  <a:cxn ang="0">
                    <a:pos x="0" y="42"/>
                  </a:cxn>
                  <a:cxn ang="0">
                    <a:pos x="2" y="28"/>
                  </a:cxn>
                  <a:cxn ang="0">
                    <a:pos x="6" y="14"/>
                  </a:cxn>
                  <a:cxn ang="0">
                    <a:pos x="30" y="2"/>
                  </a:cxn>
                  <a:cxn ang="0">
                    <a:pos x="56" y="0"/>
                  </a:cxn>
                  <a:cxn ang="0">
                    <a:pos x="86" y="4"/>
                  </a:cxn>
                  <a:cxn ang="0">
                    <a:pos x="92" y="10"/>
                  </a:cxn>
                  <a:cxn ang="0">
                    <a:pos x="92" y="18"/>
                  </a:cxn>
                  <a:cxn ang="0">
                    <a:pos x="92" y="28"/>
                  </a:cxn>
                  <a:cxn ang="0">
                    <a:pos x="118" y="42"/>
                  </a:cxn>
                  <a:cxn ang="0">
                    <a:pos x="128" y="42"/>
                  </a:cxn>
                  <a:cxn ang="0">
                    <a:pos x="126" y="34"/>
                  </a:cxn>
                  <a:cxn ang="0">
                    <a:pos x="128" y="26"/>
                  </a:cxn>
                  <a:cxn ang="0">
                    <a:pos x="134" y="22"/>
                  </a:cxn>
                  <a:cxn ang="0">
                    <a:pos x="144" y="28"/>
                  </a:cxn>
                  <a:cxn ang="0">
                    <a:pos x="150" y="36"/>
                  </a:cxn>
                  <a:cxn ang="0">
                    <a:pos x="152" y="36"/>
                  </a:cxn>
                  <a:cxn ang="0">
                    <a:pos x="156" y="30"/>
                  </a:cxn>
                  <a:cxn ang="0">
                    <a:pos x="160" y="32"/>
                  </a:cxn>
                  <a:cxn ang="0">
                    <a:pos x="166" y="38"/>
                  </a:cxn>
                  <a:cxn ang="0">
                    <a:pos x="170" y="44"/>
                  </a:cxn>
                  <a:cxn ang="0">
                    <a:pos x="180" y="60"/>
                  </a:cxn>
                  <a:cxn ang="0">
                    <a:pos x="208" y="74"/>
                  </a:cxn>
                  <a:cxn ang="0">
                    <a:pos x="208" y="86"/>
                  </a:cxn>
                  <a:cxn ang="0">
                    <a:pos x="204" y="92"/>
                  </a:cxn>
                  <a:cxn ang="0">
                    <a:pos x="194" y="98"/>
                  </a:cxn>
                  <a:cxn ang="0">
                    <a:pos x="184" y="100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gray">
              <a:xfrm>
                <a:off x="2956" y="382"/>
                <a:ext cx="55" cy="50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54" y="30"/>
                  </a:cxn>
                  <a:cxn ang="0">
                    <a:pos x="50" y="32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48" y="40"/>
                  </a:cxn>
                  <a:cxn ang="0">
                    <a:pos x="48" y="42"/>
                  </a:cxn>
                  <a:cxn ang="0">
                    <a:pos x="46" y="46"/>
                  </a:cxn>
                  <a:cxn ang="0">
                    <a:pos x="46" y="48"/>
                  </a:cxn>
                  <a:cxn ang="0">
                    <a:pos x="44" y="50"/>
                  </a:cxn>
                  <a:cxn ang="0">
                    <a:pos x="40" y="50"/>
                  </a:cxn>
                  <a:cxn ang="0">
                    <a:pos x="38" y="48"/>
                  </a:cxn>
                  <a:cxn ang="0">
                    <a:pos x="32" y="46"/>
                  </a:cxn>
                  <a:cxn ang="0">
                    <a:pos x="28" y="44"/>
                  </a:cxn>
                  <a:cxn ang="0">
                    <a:pos x="24" y="40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16" y="28"/>
                  </a:cxn>
                  <a:cxn ang="0">
                    <a:pos x="14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2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8"/>
                  </a:cxn>
                  <a:cxn ang="0">
                    <a:pos x="20" y="0"/>
                  </a:cxn>
                  <a:cxn ang="0">
                    <a:pos x="34" y="0"/>
                  </a:cxn>
                  <a:cxn ang="0">
                    <a:pos x="44" y="6"/>
                  </a:cxn>
                  <a:cxn ang="0">
                    <a:pos x="54" y="18"/>
                  </a:cxn>
                  <a:cxn ang="0">
                    <a:pos x="56" y="22"/>
                  </a:cxn>
                  <a:cxn ang="0">
                    <a:pos x="56" y="24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4" y="28"/>
                  </a:cxn>
                  <a:cxn ang="0">
                    <a:pos x="52" y="30"/>
                  </a:cxn>
                  <a:cxn ang="0">
                    <a:pos x="52" y="32"/>
                  </a:cxn>
                  <a:cxn ang="0">
                    <a:pos x="50" y="36"/>
                  </a:cxn>
                  <a:cxn ang="0">
                    <a:pos x="52" y="36"/>
                  </a:cxn>
                  <a:cxn ang="0">
                    <a:pos x="54" y="38"/>
                  </a:cxn>
                  <a:cxn ang="0">
                    <a:pos x="56" y="38"/>
                  </a:cxn>
                  <a:cxn ang="0">
                    <a:pos x="56" y="40"/>
                  </a:cxn>
                  <a:cxn ang="0">
                    <a:pos x="56" y="30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gray">
              <a:xfrm>
                <a:off x="2956" y="382"/>
                <a:ext cx="55" cy="50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54" y="30"/>
                  </a:cxn>
                  <a:cxn ang="0">
                    <a:pos x="50" y="32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48" y="40"/>
                  </a:cxn>
                  <a:cxn ang="0">
                    <a:pos x="48" y="42"/>
                  </a:cxn>
                  <a:cxn ang="0">
                    <a:pos x="46" y="46"/>
                  </a:cxn>
                  <a:cxn ang="0">
                    <a:pos x="46" y="48"/>
                  </a:cxn>
                  <a:cxn ang="0">
                    <a:pos x="44" y="50"/>
                  </a:cxn>
                  <a:cxn ang="0">
                    <a:pos x="40" y="50"/>
                  </a:cxn>
                  <a:cxn ang="0">
                    <a:pos x="38" y="48"/>
                  </a:cxn>
                  <a:cxn ang="0">
                    <a:pos x="32" y="46"/>
                  </a:cxn>
                  <a:cxn ang="0">
                    <a:pos x="28" y="44"/>
                  </a:cxn>
                  <a:cxn ang="0">
                    <a:pos x="24" y="40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16" y="28"/>
                  </a:cxn>
                  <a:cxn ang="0">
                    <a:pos x="14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2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8"/>
                  </a:cxn>
                  <a:cxn ang="0">
                    <a:pos x="20" y="0"/>
                  </a:cxn>
                  <a:cxn ang="0">
                    <a:pos x="34" y="0"/>
                  </a:cxn>
                  <a:cxn ang="0">
                    <a:pos x="44" y="6"/>
                  </a:cxn>
                  <a:cxn ang="0">
                    <a:pos x="54" y="18"/>
                  </a:cxn>
                  <a:cxn ang="0">
                    <a:pos x="56" y="22"/>
                  </a:cxn>
                  <a:cxn ang="0">
                    <a:pos x="56" y="24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4" y="28"/>
                  </a:cxn>
                  <a:cxn ang="0">
                    <a:pos x="52" y="30"/>
                  </a:cxn>
                  <a:cxn ang="0">
                    <a:pos x="52" y="32"/>
                  </a:cxn>
                  <a:cxn ang="0">
                    <a:pos x="50" y="36"/>
                  </a:cxn>
                  <a:cxn ang="0">
                    <a:pos x="52" y="36"/>
                  </a:cxn>
                  <a:cxn ang="0">
                    <a:pos x="54" y="38"/>
                  </a:cxn>
                  <a:cxn ang="0">
                    <a:pos x="56" y="38"/>
                  </a:cxn>
                  <a:cxn ang="0">
                    <a:pos x="56" y="40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gray">
              <a:xfrm>
                <a:off x="2778" y="292"/>
                <a:ext cx="159" cy="84"/>
              </a:xfrm>
              <a:custGeom>
                <a:avLst/>
                <a:gdLst/>
                <a:ahLst/>
                <a:cxnLst>
                  <a:cxn ang="0">
                    <a:pos x="152" y="70"/>
                  </a:cxn>
                  <a:cxn ang="0">
                    <a:pos x="134" y="70"/>
                  </a:cxn>
                  <a:cxn ang="0">
                    <a:pos x="116" y="70"/>
                  </a:cxn>
                  <a:cxn ang="0">
                    <a:pos x="102" y="80"/>
                  </a:cxn>
                  <a:cxn ang="0">
                    <a:pos x="84" y="84"/>
                  </a:cxn>
                  <a:cxn ang="0">
                    <a:pos x="80" y="74"/>
                  </a:cxn>
                  <a:cxn ang="0">
                    <a:pos x="90" y="70"/>
                  </a:cxn>
                  <a:cxn ang="0">
                    <a:pos x="98" y="68"/>
                  </a:cxn>
                  <a:cxn ang="0">
                    <a:pos x="80" y="66"/>
                  </a:cxn>
                  <a:cxn ang="0">
                    <a:pos x="70" y="66"/>
                  </a:cxn>
                  <a:cxn ang="0">
                    <a:pos x="62" y="66"/>
                  </a:cxn>
                  <a:cxn ang="0">
                    <a:pos x="54" y="64"/>
                  </a:cxn>
                  <a:cxn ang="0">
                    <a:pos x="54" y="58"/>
                  </a:cxn>
                  <a:cxn ang="0">
                    <a:pos x="60" y="52"/>
                  </a:cxn>
                  <a:cxn ang="0">
                    <a:pos x="68" y="50"/>
                  </a:cxn>
                  <a:cxn ang="0">
                    <a:pos x="48" y="36"/>
                  </a:cxn>
                  <a:cxn ang="0">
                    <a:pos x="28" y="44"/>
                  </a:cxn>
                  <a:cxn ang="0">
                    <a:pos x="12" y="48"/>
                  </a:cxn>
                  <a:cxn ang="0">
                    <a:pos x="0" y="34"/>
                  </a:cxn>
                  <a:cxn ang="0">
                    <a:pos x="12" y="24"/>
                  </a:cxn>
                  <a:cxn ang="0">
                    <a:pos x="34" y="20"/>
                  </a:cxn>
                  <a:cxn ang="0">
                    <a:pos x="46" y="16"/>
                  </a:cxn>
                  <a:cxn ang="0">
                    <a:pos x="52" y="12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6" y="28"/>
                  </a:cxn>
                  <a:cxn ang="0">
                    <a:pos x="62" y="36"/>
                  </a:cxn>
                  <a:cxn ang="0">
                    <a:pos x="82" y="46"/>
                  </a:cxn>
                  <a:cxn ang="0">
                    <a:pos x="112" y="54"/>
                  </a:cxn>
                  <a:cxn ang="0">
                    <a:pos x="128" y="50"/>
                  </a:cxn>
                  <a:cxn ang="0">
                    <a:pos x="108" y="36"/>
                  </a:cxn>
                  <a:cxn ang="0">
                    <a:pos x="92" y="34"/>
                  </a:cxn>
                  <a:cxn ang="0">
                    <a:pos x="86" y="34"/>
                  </a:cxn>
                  <a:cxn ang="0">
                    <a:pos x="80" y="32"/>
                  </a:cxn>
                  <a:cxn ang="0">
                    <a:pos x="80" y="26"/>
                  </a:cxn>
                  <a:cxn ang="0">
                    <a:pos x="86" y="20"/>
                  </a:cxn>
                  <a:cxn ang="0">
                    <a:pos x="92" y="18"/>
                  </a:cxn>
                  <a:cxn ang="0">
                    <a:pos x="98" y="14"/>
                  </a:cxn>
                  <a:cxn ang="0">
                    <a:pos x="84" y="8"/>
                  </a:cxn>
                  <a:cxn ang="0">
                    <a:pos x="108" y="0"/>
                  </a:cxn>
                  <a:cxn ang="0">
                    <a:pos x="122" y="10"/>
                  </a:cxn>
                  <a:cxn ang="0">
                    <a:pos x="122" y="16"/>
                  </a:cxn>
                  <a:cxn ang="0">
                    <a:pos x="120" y="18"/>
                  </a:cxn>
                  <a:cxn ang="0">
                    <a:pos x="118" y="24"/>
                  </a:cxn>
                  <a:cxn ang="0">
                    <a:pos x="120" y="32"/>
                  </a:cxn>
                  <a:cxn ang="0">
                    <a:pos x="128" y="42"/>
                  </a:cxn>
                  <a:cxn ang="0">
                    <a:pos x="134" y="50"/>
                  </a:cxn>
                  <a:cxn ang="0">
                    <a:pos x="138" y="56"/>
                  </a:cxn>
                  <a:cxn ang="0">
                    <a:pos x="142" y="58"/>
                  </a:cxn>
                  <a:cxn ang="0">
                    <a:pos x="150" y="54"/>
                  </a:cxn>
                  <a:cxn ang="0">
                    <a:pos x="156" y="64"/>
                  </a:cxn>
                  <a:cxn ang="0">
                    <a:pos x="158" y="64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gray">
              <a:xfrm>
                <a:off x="2778" y="292"/>
                <a:ext cx="159" cy="84"/>
              </a:xfrm>
              <a:custGeom>
                <a:avLst/>
                <a:gdLst/>
                <a:ahLst/>
                <a:cxnLst>
                  <a:cxn ang="0">
                    <a:pos x="152" y="70"/>
                  </a:cxn>
                  <a:cxn ang="0">
                    <a:pos x="134" y="70"/>
                  </a:cxn>
                  <a:cxn ang="0">
                    <a:pos x="116" y="70"/>
                  </a:cxn>
                  <a:cxn ang="0">
                    <a:pos x="102" y="80"/>
                  </a:cxn>
                  <a:cxn ang="0">
                    <a:pos x="84" y="84"/>
                  </a:cxn>
                  <a:cxn ang="0">
                    <a:pos x="80" y="74"/>
                  </a:cxn>
                  <a:cxn ang="0">
                    <a:pos x="90" y="70"/>
                  </a:cxn>
                  <a:cxn ang="0">
                    <a:pos x="98" y="68"/>
                  </a:cxn>
                  <a:cxn ang="0">
                    <a:pos x="80" y="66"/>
                  </a:cxn>
                  <a:cxn ang="0">
                    <a:pos x="70" y="66"/>
                  </a:cxn>
                  <a:cxn ang="0">
                    <a:pos x="62" y="66"/>
                  </a:cxn>
                  <a:cxn ang="0">
                    <a:pos x="54" y="64"/>
                  </a:cxn>
                  <a:cxn ang="0">
                    <a:pos x="54" y="58"/>
                  </a:cxn>
                  <a:cxn ang="0">
                    <a:pos x="60" y="52"/>
                  </a:cxn>
                  <a:cxn ang="0">
                    <a:pos x="68" y="50"/>
                  </a:cxn>
                  <a:cxn ang="0">
                    <a:pos x="48" y="36"/>
                  </a:cxn>
                  <a:cxn ang="0">
                    <a:pos x="28" y="44"/>
                  </a:cxn>
                  <a:cxn ang="0">
                    <a:pos x="12" y="48"/>
                  </a:cxn>
                  <a:cxn ang="0">
                    <a:pos x="0" y="34"/>
                  </a:cxn>
                  <a:cxn ang="0">
                    <a:pos x="12" y="24"/>
                  </a:cxn>
                  <a:cxn ang="0">
                    <a:pos x="34" y="20"/>
                  </a:cxn>
                  <a:cxn ang="0">
                    <a:pos x="46" y="16"/>
                  </a:cxn>
                  <a:cxn ang="0">
                    <a:pos x="52" y="12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6" y="28"/>
                  </a:cxn>
                  <a:cxn ang="0">
                    <a:pos x="62" y="36"/>
                  </a:cxn>
                  <a:cxn ang="0">
                    <a:pos x="82" y="46"/>
                  </a:cxn>
                  <a:cxn ang="0">
                    <a:pos x="112" y="54"/>
                  </a:cxn>
                  <a:cxn ang="0">
                    <a:pos x="128" y="50"/>
                  </a:cxn>
                  <a:cxn ang="0">
                    <a:pos x="108" y="36"/>
                  </a:cxn>
                  <a:cxn ang="0">
                    <a:pos x="92" y="34"/>
                  </a:cxn>
                  <a:cxn ang="0">
                    <a:pos x="86" y="34"/>
                  </a:cxn>
                  <a:cxn ang="0">
                    <a:pos x="80" y="32"/>
                  </a:cxn>
                  <a:cxn ang="0">
                    <a:pos x="80" y="26"/>
                  </a:cxn>
                  <a:cxn ang="0">
                    <a:pos x="86" y="20"/>
                  </a:cxn>
                  <a:cxn ang="0">
                    <a:pos x="92" y="18"/>
                  </a:cxn>
                  <a:cxn ang="0">
                    <a:pos x="98" y="14"/>
                  </a:cxn>
                  <a:cxn ang="0">
                    <a:pos x="84" y="8"/>
                  </a:cxn>
                  <a:cxn ang="0">
                    <a:pos x="108" y="0"/>
                  </a:cxn>
                  <a:cxn ang="0">
                    <a:pos x="122" y="10"/>
                  </a:cxn>
                  <a:cxn ang="0">
                    <a:pos x="122" y="16"/>
                  </a:cxn>
                  <a:cxn ang="0">
                    <a:pos x="120" y="18"/>
                  </a:cxn>
                  <a:cxn ang="0">
                    <a:pos x="118" y="24"/>
                  </a:cxn>
                  <a:cxn ang="0">
                    <a:pos x="120" y="32"/>
                  </a:cxn>
                  <a:cxn ang="0">
                    <a:pos x="128" y="42"/>
                  </a:cxn>
                  <a:cxn ang="0">
                    <a:pos x="134" y="50"/>
                  </a:cxn>
                  <a:cxn ang="0">
                    <a:pos x="138" y="56"/>
                  </a:cxn>
                  <a:cxn ang="0">
                    <a:pos x="142" y="58"/>
                  </a:cxn>
                  <a:cxn ang="0">
                    <a:pos x="150" y="54"/>
                  </a:cxn>
                  <a:cxn ang="0">
                    <a:pos x="156" y="64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gray">
              <a:xfrm>
                <a:off x="3772" y="679"/>
                <a:ext cx="30" cy="58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12" y="58"/>
                  </a:cxn>
                  <a:cxn ang="0">
                    <a:pos x="16" y="56"/>
                  </a:cxn>
                  <a:cxn ang="0">
                    <a:pos x="20" y="54"/>
                  </a:cxn>
                  <a:cxn ang="0">
                    <a:pos x="24" y="50"/>
                  </a:cxn>
                  <a:cxn ang="0">
                    <a:pos x="26" y="46"/>
                  </a:cxn>
                  <a:cxn ang="0">
                    <a:pos x="28" y="40"/>
                  </a:cxn>
                  <a:cxn ang="0">
                    <a:pos x="2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28" y="20"/>
                  </a:cxn>
                  <a:cxn ang="0">
                    <a:pos x="26" y="16"/>
                  </a:cxn>
                  <a:cxn ang="0">
                    <a:pos x="28" y="10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10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6" y="22"/>
                  </a:cxn>
                  <a:cxn ang="0">
                    <a:pos x="6" y="28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8" y="40"/>
                  </a:cxn>
                  <a:cxn ang="0">
                    <a:pos x="8" y="44"/>
                  </a:cxn>
                  <a:cxn ang="0">
                    <a:pos x="8" y="46"/>
                  </a:cxn>
                  <a:cxn ang="0">
                    <a:pos x="6" y="48"/>
                  </a:cxn>
                  <a:cxn ang="0">
                    <a:pos x="0" y="50"/>
                  </a:cxn>
                  <a:cxn ang="0">
                    <a:pos x="6" y="52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6" y="56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gray">
              <a:xfrm>
                <a:off x="3772" y="679"/>
                <a:ext cx="30" cy="58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12" y="58"/>
                  </a:cxn>
                  <a:cxn ang="0">
                    <a:pos x="16" y="56"/>
                  </a:cxn>
                  <a:cxn ang="0">
                    <a:pos x="20" y="54"/>
                  </a:cxn>
                  <a:cxn ang="0">
                    <a:pos x="24" y="50"/>
                  </a:cxn>
                  <a:cxn ang="0">
                    <a:pos x="26" y="46"/>
                  </a:cxn>
                  <a:cxn ang="0">
                    <a:pos x="28" y="40"/>
                  </a:cxn>
                  <a:cxn ang="0">
                    <a:pos x="2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28" y="20"/>
                  </a:cxn>
                  <a:cxn ang="0">
                    <a:pos x="26" y="16"/>
                  </a:cxn>
                  <a:cxn ang="0">
                    <a:pos x="28" y="10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10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6" y="22"/>
                  </a:cxn>
                  <a:cxn ang="0">
                    <a:pos x="6" y="28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8" y="40"/>
                  </a:cxn>
                  <a:cxn ang="0">
                    <a:pos x="8" y="44"/>
                  </a:cxn>
                  <a:cxn ang="0">
                    <a:pos x="8" y="46"/>
                  </a:cxn>
                  <a:cxn ang="0">
                    <a:pos x="6" y="48"/>
                  </a:cxn>
                  <a:cxn ang="0">
                    <a:pos x="0" y="50"/>
                  </a:cxn>
                  <a:cxn ang="0">
                    <a:pos x="6" y="52"/>
                  </a:cxn>
                  <a:cxn ang="0">
                    <a:pos x="12" y="54"/>
                  </a:cxn>
                  <a:cxn ang="0">
                    <a:pos x="18" y="56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gray">
              <a:xfrm>
                <a:off x="3809" y="626"/>
                <a:ext cx="64" cy="116"/>
              </a:xfrm>
              <a:custGeom>
                <a:avLst/>
                <a:gdLst/>
                <a:ahLst/>
                <a:cxnLst>
                  <a:cxn ang="0">
                    <a:pos x="54" y="84"/>
                  </a:cxn>
                  <a:cxn ang="0">
                    <a:pos x="50" y="78"/>
                  </a:cxn>
                  <a:cxn ang="0">
                    <a:pos x="50" y="72"/>
                  </a:cxn>
                  <a:cxn ang="0">
                    <a:pos x="52" y="64"/>
                  </a:cxn>
                  <a:cxn ang="0">
                    <a:pos x="50" y="58"/>
                  </a:cxn>
                  <a:cxn ang="0">
                    <a:pos x="46" y="54"/>
                  </a:cxn>
                  <a:cxn ang="0">
                    <a:pos x="42" y="46"/>
                  </a:cxn>
                  <a:cxn ang="0">
                    <a:pos x="42" y="38"/>
                  </a:cxn>
                  <a:cxn ang="0">
                    <a:pos x="48" y="34"/>
                  </a:cxn>
                  <a:cxn ang="0">
                    <a:pos x="54" y="28"/>
                  </a:cxn>
                  <a:cxn ang="0">
                    <a:pos x="48" y="24"/>
                  </a:cxn>
                  <a:cxn ang="0">
                    <a:pos x="38" y="20"/>
                  </a:cxn>
                  <a:cxn ang="0">
                    <a:pos x="34" y="12"/>
                  </a:cxn>
                  <a:cxn ang="0">
                    <a:pos x="28" y="0"/>
                  </a:cxn>
                  <a:cxn ang="0">
                    <a:pos x="20" y="6"/>
                  </a:cxn>
                  <a:cxn ang="0">
                    <a:pos x="12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4" y="30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20" y="50"/>
                  </a:cxn>
                  <a:cxn ang="0">
                    <a:pos x="28" y="58"/>
                  </a:cxn>
                  <a:cxn ang="0">
                    <a:pos x="30" y="70"/>
                  </a:cxn>
                  <a:cxn ang="0">
                    <a:pos x="22" y="72"/>
                  </a:cxn>
                  <a:cxn ang="0">
                    <a:pos x="20" y="78"/>
                  </a:cxn>
                  <a:cxn ang="0">
                    <a:pos x="22" y="88"/>
                  </a:cxn>
                  <a:cxn ang="0">
                    <a:pos x="16" y="94"/>
                  </a:cxn>
                  <a:cxn ang="0">
                    <a:pos x="4" y="100"/>
                  </a:cxn>
                  <a:cxn ang="0">
                    <a:pos x="2" y="116"/>
                  </a:cxn>
                  <a:cxn ang="0">
                    <a:pos x="42" y="108"/>
                  </a:cxn>
                  <a:cxn ang="0">
                    <a:pos x="58" y="112"/>
                  </a:cxn>
                  <a:cxn ang="0">
                    <a:pos x="64" y="106"/>
                  </a:cxn>
                  <a:cxn ang="0">
                    <a:pos x="60" y="92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gray">
              <a:xfrm>
                <a:off x="3809" y="626"/>
                <a:ext cx="64" cy="116"/>
              </a:xfrm>
              <a:custGeom>
                <a:avLst/>
                <a:gdLst/>
                <a:ahLst/>
                <a:cxnLst>
                  <a:cxn ang="0">
                    <a:pos x="54" y="84"/>
                  </a:cxn>
                  <a:cxn ang="0">
                    <a:pos x="50" y="78"/>
                  </a:cxn>
                  <a:cxn ang="0">
                    <a:pos x="50" y="72"/>
                  </a:cxn>
                  <a:cxn ang="0">
                    <a:pos x="52" y="64"/>
                  </a:cxn>
                  <a:cxn ang="0">
                    <a:pos x="50" y="58"/>
                  </a:cxn>
                  <a:cxn ang="0">
                    <a:pos x="46" y="54"/>
                  </a:cxn>
                  <a:cxn ang="0">
                    <a:pos x="42" y="46"/>
                  </a:cxn>
                  <a:cxn ang="0">
                    <a:pos x="42" y="38"/>
                  </a:cxn>
                  <a:cxn ang="0">
                    <a:pos x="48" y="34"/>
                  </a:cxn>
                  <a:cxn ang="0">
                    <a:pos x="54" y="28"/>
                  </a:cxn>
                  <a:cxn ang="0">
                    <a:pos x="48" y="24"/>
                  </a:cxn>
                  <a:cxn ang="0">
                    <a:pos x="38" y="20"/>
                  </a:cxn>
                  <a:cxn ang="0">
                    <a:pos x="34" y="12"/>
                  </a:cxn>
                  <a:cxn ang="0">
                    <a:pos x="28" y="0"/>
                  </a:cxn>
                  <a:cxn ang="0">
                    <a:pos x="20" y="6"/>
                  </a:cxn>
                  <a:cxn ang="0">
                    <a:pos x="12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4" y="30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20" y="50"/>
                  </a:cxn>
                  <a:cxn ang="0">
                    <a:pos x="28" y="58"/>
                  </a:cxn>
                  <a:cxn ang="0">
                    <a:pos x="30" y="70"/>
                  </a:cxn>
                  <a:cxn ang="0">
                    <a:pos x="22" y="72"/>
                  </a:cxn>
                  <a:cxn ang="0">
                    <a:pos x="20" y="78"/>
                  </a:cxn>
                  <a:cxn ang="0">
                    <a:pos x="22" y="88"/>
                  </a:cxn>
                  <a:cxn ang="0">
                    <a:pos x="16" y="94"/>
                  </a:cxn>
                  <a:cxn ang="0">
                    <a:pos x="4" y="100"/>
                  </a:cxn>
                  <a:cxn ang="0">
                    <a:pos x="2" y="116"/>
                  </a:cxn>
                  <a:cxn ang="0">
                    <a:pos x="42" y="108"/>
                  </a:cxn>
                  <a:cxn ang="0">
                    <a:pos x="58" y="112"/>
                  </a:cxn>
                  <a:cxn ang="0">
                    <a:pos x="64" y="106"/>
                  </a:cxn>
                  <a:cxn ang="0">
                    <a:pos x="60" y="92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gray">
              <a:xfrm>
                <a:off x="4332" y="324"/>
                <a:ext cx="143" cy="137"/>
              </a:xfrm>
              <a:custGeom>
                <a:avLst/>
                <a:gdLst/>
                <a:ahLst/>
                <a:cxnLst>
                  <a:cxn ang="0">
                    <a:pos x="52" y="122"/>
                  </a:cxn>
                  <a:cxn ang="0">
                    <a:pos x="38" y="108"/>
                  </a:cxn>
                  <a:cxn ang="0">
                    <a:pos x="32" y="94"/>
                  </a:cxn>
                  <a:cxn ang="0">
                    <a:pos x="34" y="82"/>
                  </a:cxn>
                  <a:cxn ang="0">
                    <a:pos x="44" y="68"/>
                  </a:cxn>
                  <a:cxn ang="0">
                    <a:pos x="62" y="56"/>
                  </a:cxn>
                  <a:cxn ang="0">
                    <a:pos x="72" y="50"/>
                  </a:cxn>
                  <a:cxn ang="0">
                    <a:pos x="88" y="44"/>
                  </a:cxn>
                  <a:cxn ang="0">
                    <a:pos x="106" y="38"/>
                  </a:cxn>
                  <a:cxn ang="0">
                    <a:pos x="124" y="32"/>
                  </a:cxn>
                  <a:cxn ang="0">
                    <a:pos x="136" y="22"/>
                  </a:cxn>
                  <a:cxn ang="0">
                    <a:pos x="142" y="12"/>
                  </a:cxn>
                  <a:cxn ang="0">
                    <a:pos x="140" y="0"/>
                  </a:cxn>
                  <a:cxn ang="0">
                    <a:pos x="116" y="6"/>
                  </a:cxn>
                  <a:cxn ang="0">
                    <a:pos x="96" y="12"/>
                  </a:cxn>
                  <a:cxn ang="0">
                    <a:pos x="90" y="16"/>
                  </a:cxn>
                  <a:cxn ang="0">
                    <a:pos x="84" y="20"/>
                  </a:cxn>
                  <a:cxn ang="0">
                    <a:pos x="78" y="22"/>
                  </a:cxn>
                  <a:cxn ang="0">
                    <a:pos x="72" y="26"/>
                  </a:cxn>
                  <a:cxn ang="0">
                    <a:pos x="66" y="28"/>
                  </a:cxn>
                  <a:cxn ang="0">
                    <a:pos x="62" y="28"/>
                  </a:cxn>
                  <a:cxn ang="0">
                    <a:pos x="56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4" y="30"/>
                  </a:cxn>
                  <a:cxn ang="0">
                    <a:pos x="40" y="34"/>
                  </a:cxn>
                  <a:cxn ang="0">
                    <a:pos x="38" y="38"/>
                  </a:cxn>
                  <a:cxn ang="0">
                    <a:pos x="36" y="42"/>
                  </a:cxn>
                  <a:cxn ang="0">
                    <a:pos x="34" y="46"/>
                  </a:cxn>
                  <a:cxn ang="0">
                    <a:pos x="32" y="52"/>
                  </a:cxn>
                  <a:cxn ang="0">
                    <a:pos x="28" y="54"/>
                  </a:cxn>
                  <a:cxn ang="0">
                    <a:pos x="24" y="54"/>
                  </a:cxn>
                  <a:cxn ang="0">
                    <a:pos x="20" y="56"/>
                  </a:cxn>
                  <a:cxn ang="0">
                    <a:pos x="16" y="56"/>
                  </a:cxn>
                  <a:cxn ang="0">
                    <a:pos x="12" y="58"/>
                  </a:cxn>
                  <a:cxn ang="0">
                    <a:pos x="4" y="70"/>
                  </a:cxn>
                  <a:cxn ang="0">
                    <a:pos x="0" y="84"/>
                  </a:cxn>
                  <a:cxn ang="0">
                    <a:pos x="0" y="98"/>
                  </a:cxn>
                  <a:cxn ang="0">
                    <a:pos x="2" y="112"/>
                  </a:cxn>
                  <a:cxn ang="0">
                    <a:pos x="6" y="120"/>
                  </a:cxn>
                  <a:cxn ang="0">
                    <a:pos x="8" y="126"/>
                  </a:cxn>
                  <a:cxn ang="0">
                    <a:pos x="12" y="130"/>
                  </a:cxn>
                  <a:cxn ang="0">
                    <a:pos x="18" y="134"/>
                  </a:cxn>
                  <a:cxn ang="0">
                    <a:pos x="24" y="136"/>
                  </a:cxn>
                  <a:cxn ang="0">
                    <a:pos x="32" y="136"/>
                  </a:cxn>
                  <a:cxn ang="0">
                    <a:pos x="50" y="138"/>
                  </a:cxn>
                  <a:cxn ang="0">
                    <a:pos x="70" y="138"/>
                  </a:cxn>
                  <a:cxn ang="0">
                    <a:pos x="64" y="132"/>
                  </a:cxn>
                  <a:cxn ang="0">
                    <a:pos x="58" y="128"/>
                  </a:cxn>
                  <a:cxn ang="0">
                    <a:pos x="52" y="122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gray">
              <a:xfrm>
                <a:off x="4332" y="324"/>
                <a:ext cx="143" cy="137"/>
              </a:xfrm>
              <a:custGeom>
                <a:avLst/>
                <a:gdLst/>
                <a:ahLst/>
                <a:cxnLst>
                  <a:cxn ang="0">
                    <a:pos x="52" y="122"/>
                  </a:cxn>
                  <a:cxn ang="0">
                    <a:pos x="38" y="108"/>
                  </a:cxn>
                  <a:cxn ang="0">
                    <a:pos x="32" y="94"/>
                  </a:cxn>
                  <a:cxn ang="0">
                    <a:pos x="34" y="82"/>
                  </a:cxn>
                  <a:cxn ang="0">
                    <a:pos x="44" y="68"/>
                  </a:cxn>
                  <a:cxn ang="0">
                    <a:pos x="62" y="56"/>
                  </a:cxn>
                  <a:cxn ang="0">
                    <a:pos x="72" y="50"/>
                  </a:cxn>
                  <a:cxn ang="0">
                    <a:pos x="88" y="44"/>
                  </a:cxn>
                  <a:cxn ang="0">
                    <a:pos x="106" y="38"/>
                  </a:cxn>
                  <a:cxn ang="0">
                    <a:pos x="124" y="32"/>
                  </a:cxn>
                  <a:cxn ang="0">
                    <a:pos x="136" y="22"/>
                  </a:cxn>
                  <a:cxn ang="0">
                    <a:pos x="142" y="12"/>
                  </a:cxn>
                  <a:cxn ang="0">
                    <a:pos x="140" y="0"/>
                  </a:cxn>
                  <a:cxn ang="0">
                    <a:pos x="116" y="6"/>
                  </a:cxn>
                  <a:cxn ang="0">
                    <a:pos x="96" y="12"/>
                  </a:cxn>
                  <a:cxn ang="0">
                    <a:pos x="90" y="16"/>
                  </a:cxn>
                  <a:cxn ang="0">
                    <a:pos x="84" y="20"/>
                  </a:cxn>
                  <a:cxn ang="0">
                    <a:pos x="78" y="22"/>
                  </a:cxn>
                  <a:cxn ang="0">
                    <a:pos x="72" y="26"/>
                  </a:cxn>
                  <a:cxn ang="0">
                    <a:pos x="66" y="28"/>
                  </a:cxn>
                  <a:cxn ang="0">
                    <a:pos x="62" y="28"/>
                  </a:cxn>
                  <a:cxn ang="0">
                    <a:pos x="56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4" y="30"/>
                  </a:cxn>
                  <a:cxn ang="0">
                    <a:pos x="40" y="34"/>
                  </a:cxn>
                  <a:cxn ang="0">
                    <a:pos x="38" y="38"/>
                  </a:cxn>
                  <a:cxn ang="0">
                    <a:pos x="36" y="42"/>
                  </a:cxn>
                  <a:cxn ang="0">
                    <a:pos x="34" y="46"/>
                  </a:cxn>
                  <a:cxn ang="0">
                    <a:pos x="32" y="52"/>
                  </a:cxn>
                  <a:cxn ang="0">
                    <a:pos x="28" y="54"/>
                  </a:cxn>
                  <a:cxn ang="0">
                    <a:pos x="24" y="54"/>
                  </a:cxn>
                  <a:cxn ang="0">
                    <a:pos x="20" y="56"/>
                  </a:cxn>
                  <a:cxn ang="0">
                    <a:pos x="16" y="56"/>
                  </a:cxn>
                  <a:cxn ang="0">
                    <a:pos x="12" y="58"/>
                  </a:cxn>
                  <a:cxn ang="0">
                    <a:pos x="4" y="70"/>
                  </a:cxn>
                  <a:cxn ang="0">
                    <a:pos x="0" y="84"/>
                  </a:cxn>
                  <a:cxn ang="0">
                    <a:pos x="0" y="98"/>
                  </a:cxn>
                  <a:cxn ang="0">
                    <a:pos x="2" y="112"/>
                  </a:cxn>
                  <a:cxn ang="0">
                    <a:pos x="6" y="120"/>
                  </a:cxn>
                  <a:cxn ang="0">
                    <a:pos x="8" y="126"/>
                  </a:cxn>
                  <a:cxn ang="0">
                    <a:pos x="12" y="130"/>
                  </a:cxn>
                  <a:cxn ang="0">
                    <a:pos x="18" y="134"/>
                  </a:cxn>
                  <a:cxn ang="0">
                    <a:pos x="24" y="136"/>
                  </a:cxn>
                  <a:cxn ang="0">
                    <a:pos x="32" y="136"/>
                  </a:cxn>
                  <a:cxn ang="0">
                    <a:pos x="50" y="138"/>
                  </a:cxn>
                  <a:cxn ang="0">
                    <a:pos x="70" y="138"/>
                  </a:cxn>
                  <a:cxn ang="0">
                    <a:pos x="64" y="132"/>
                  </a:cxn>
                  <a:cxn ang="0">
                    <a:pos x="58" y="128"/>
                  </a:cxn>
                  <a:cxn ang="0">
                    <a:pos x="52" y="122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/>
                <a:ahLst/>
                <a:cxnLst>
                  <a:cxn ang="0">
                    <a:pos x="1632" y="152"/>
                  </a:cxn>
                  <a:cxn ang="0">
                    <a:pos x="1476" y="114"/>
                  </a:cxn>
                  <a:cxn ang="0">
                    <a:pos x="1368" y="124"/>
                  </a:cxn>
                  <a:cxn ang="0">
                    <a:pos x="1224" y="90"/>
                  </a:cxn>
                  <a:cxn ang="0">
                    <a:pos x="1140" y="88"/>
                  </a:cxn>
                  <a:cxn ang="0">
                    <a:pos x="1150" y="18"/>
                  </a:cxn>
                  <a:cxn ang="0">
                    <a:pos x="946" y="30"/>
                  </a:cxn>
                  <a:cxn ang="0">
                    <a:pos x="894" y="106"/>
                  </a:cxn>
                  <a:cxn ang="0">
                    <a:pos x="876" y="116"/>
                  </a:cxn>
                  <a:cxn ang="0">
                    <a:pos x="840" y="120"/>
                  </a:cxn>
                  <a:cxn ang="0">
                    <a:pos x="794" y="78"/>
                  </a:cxn>
                  <a:cxn ang="0">
                    <a:pos x="696" y="150"/>
                  </a:cxn>
                  <a:cxn ang="0">
                    <a:pos x="560" y="174"/>
                  </a:cxn>
                  <a:cxn ang="0">
                    <a:pos x="518" y="204"/>
                  </a:cxn>
                  <a:cxn ang="0">
                    <a:pos x="466" y="170"/>
                  </a:cxn>
                  <a:cxn ang="0">
                    <a:pos x="338" y="114"/>
                  </a:cxn>
                  <a:cxn ang="0">
                    <a:pos x="272" y="210"/>
                  </a:cxn>
                  <a:cxn ang="0">
                    <a:pos x="206" y="302"/>
                  </a:cxn>
                  <a:cxn ang="0">
                    <a:pos x="286" y="344"/>
                  </a:cxn>
                  <a:cxn ang="0">
                    <a:pos x="304" y="224"/>
                  </a:cxn>
                  <a:cxn ang="0">
                    <a:pos x="368" y="228"/>
                  </a:cxn>
                  <a:cxn ang="0">
                    <a:pos x="428" y="266"/>
                  </a:cxn>
                  <a:cxn ang="0">
                    <a:pos x="388" y="304"/>
                  </a:cxn>
                  <a:cxn ang="0">
                    <a:pos x="258" y="366"/>
                  </a:cxn>
                  <a:cxn ang="0">
                    <a:pos x="172" y="414"/>
                  </a:cxn>
                  <a:cxn ang="0">
                    <a:pos x="76" y="512"/>
                  </a:cxn>
                  <a:cxn ang="0">
                    <a:pos x="150" y="550"/>
                  </a:cxn>
                  <a:cxn ang="0">
                    <a:pos x="274" y="536"/>
                  </a:cxn>
                  <a:cxn ang="0">
                    <a:pos x="320" y="548"/>
                  </a:cxn>
                  <a:cxn ang="0">
                    <a:pos x="350" y="592"/>
                  </a:cxn>
                  <a:cxn ang="0">
                    <a:pos x="370" y="538"/>
                  </a:cxn>
                  <a:cxn ang="0">
                    <a:pos x="468" y="652"/>
                  </a:cxn>
                  <a:cxn ang="0">
                    <a:pos x="254" y="602"/>
                  </a:cxn>
                  <a:cxn ang="0">
                    <a:pos x="84" y="638"/>
                  </a:cxn>
                  <a:cxn ang="0">
                    <a:pos x="64" y="960"/>
                  </a:cxn>
                  <a:cxn ang="0">
                    <a:pos x="230" y="972"/>
                  </a:cxn>
                  <a:cxn ang="0">
                    <a:pos x="290" y="1284"/>
                  </a:cxn>
                  <a:cxn ang="0">
                    <a:pos x="458" y="1292"/>
                  </a:cxn>
                  <a:cxn ang="0">
                    <a:pos x="530" y="1020"/>
                  </a:cxn>
                  <a:cxn ang="0">
                    <a:pos x="528" y="870"/>
                  </a:cxn>
                  <a:cxn ang="0">
                    <a:pos x="520" y="794"/>
                  </a:cxn>
                  <a:cxn ang="0">
                    <a:pos x="656" y="720"/>
                  </a:cxn>
                  <a:cxn ang="0">
                    <a:pos x="630" y="710"/>
                  </a:cxn>
                  <a:cxn ang="0">
                    <a:pos x="772" y="760"/>
                  </a:cxn>
                  <a:cxn ang="0">
                    <a:pos x="858" y="916"/>
                  </a:cxn>
                  <a:cxn ang="0">
                    <a:pos x="938" y="772"/>
                  </a:cxn>
                  <a:cxn ang="0">
                    <a:pos x="1004" y="834"/>
                  </a:cxn>
                  <a:cxn ang="0">
                    <a:pos x="1064" y="994"/>
                  </a:cxn>
                  <a:cxn ang="0">
                    <a:pos x="1118" y="862"/>
                  </a:cxn>
                  <a:cxn ang="0">
                    <a:pos x="1148" y="786"/>
                  </a:cxn>
                  <a:cxn ang="0">
                    <a:pos x="1232" y="588"/>
                  </a:cxn>
                  <a:cxn ang="0">
                    <a:pos x="1272" y="566"/>
                  </a:cxn>
                  <a:cxn ang="0">
                    <a:pos x="1300" y="546"/>
                  </a:cxn>
                  <a:cxn ang="0">
                    <a:pos x="1364" y="486"/>
                  </a:cxn>
                  <a:cxn ang="0">
                    <a:pos x="1330" y="366"/>
                  </a:cxn>
                  <a:cxn ang="0">
                    <a:pos x="1532" y="274"/>
                  </a:cxn>
                  <a:cxn ang="0">
                    <a:pos x="1552" y="406"/>
                  </a:cxn>
                  <a:cxn ang="0">
                    <a:pos x="1660" y="278"/>
                  </a:cxn>
                  <a:cxn ang="0">
                    <a:pos x="1768" y="206"/>
                  </a:cxn>
                  <a:cxn ang="0">
                    <a:pos x="812" y="188"/>
                  </a:cxn>
                  <a:cxn ang="0">
                    <a:pos x="834" y="162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/>
                <a:ahLst/>
                <a:cxnLst>
                  <a:cxn ang="0">
                    <a:pos x="1638" y="154"/>
                  </a:cxn>
                  <a:cxn ang="0">
                    <a:pos x="1504" y="120"/>
                  </a:cxn>
                  <a:cxn ang="0">
                    <a:pos x="1376" y="112"/>
                  </a:cxn>
                  <a:cxn ang="0">
                    <a:pos x="1242" y="92"/>
                  </a:cxn>
                  <a:cxn ang="0">
                    <a:pos x="1160" y="66"/>
                  </a:cxn>
                  <a:cxn ang="0">
                    <a:pos x="1118" y="56"/>
                  </a:cxn>
                  <a:cxn ang="0">
                    <a:pos x="1006" y="40"/>
                  </a:cxn>
                  <a:cxn ang="0">
                    <a:pos x="876" y="80"/>
                  </a:cxn>
                  <a:cxn ang="0">
                    <a:pos x="892" y="146"/>
                  </a:cxn>
                  <a:cxn ang="0">
                    <a:pos x="852" y="92"/>
                  </a:cxn>
                  <a:cxn ang="0">
                    <a:pos x="824" y="88"/>
                  </a:cxn>
                  <a:cxn ang="0">
                    <a:pos x="764" y="148"/>
                  </a:cxn>
                  <a:cxn ang="0">
                    <a:pos x="646" y="152"/>
                  </a:cxn>
                  <a:cxn ang="0">
                    <a:pos x="544" y="164"/>
                  </a:cxn>
                  <a:cxn ang="0">
                    <a:pos x="502" y="220"/>
                  </a:cxn>
                  <a:cxn ang="0">
                    <a:pos x="474" y="134"/>
                  </a:cxn>
                  <a:cxn ang="0">
                    <a:pos x="320" y="128"/>
                  </a:cxn>
                  <a:cxn ang="0">
                    <a:pos x="250" y="220"/>
                  </a:cxn>
                  <a:cxn ang="0">
                    <a:pos x="210" y="304"/>
                  </a:cxn>
                  <a:cxn ang="0">
                    <a:pos x="286" y="344"/>
                  </a:cxn>
                  <a:cxn ang="0">
                    <a:pos x="310" y="224"/>
                  </a:cxn>
                  <a:cxn ang="0">
                    <a:pos x="376" y="218"/>
                  </a:cxn>
                  <a:cxn ang="0">
                    <a:pos x="432" y="278"/>
                  </a:cxn>
                  <a:cxn ang="0">
                    <a:pos x="408" y="292"/>
                  </a:cxn>
                  <a:cxn ang="0">
                    <a:pos x="340" y="354"/>
                  </a:cxn>
                  <a:cxn ang="0">
                    <a:pos x="196" y="402"/>
                  </a:cxn>
                  <a:cxn ang="0">
                    <a:pos x="152" y="506"/>
                  </a:cxn>
                  <a:cxn ang="0">
                    <a:pos x="76" y="580"/>
                  </a:cxn>
                  <a:cxn ang="0">
                    <a:pos x="240" y="500"/>
                  </a:cxn>
                  <a:cxn ang="0">
                    <a:pos x="282" y="594"/>
                  </a:cxn>
                  <a:cxn ang="0">
                    <a:pos x="292" y="474"/>
                  </a:cxn>
                  <a:cxn ang="0">
                    <a:pos x="378" y="578"/>
                  </a:cxn>
                  <a:cxn ang="0">
                    <a:pos x="402" y="586"/>
                  </a:cxn>
                  <a:cxn ang="0">
                    <a:pos x="376" y="660"/>
                  </a:cxn>
                  <a:cxn ang="0">
                    <a:pos x="194" y="590"/>
                  </a:cxn>
                  <a:cxn ang="0">
                    <a:pos x="68" y="658"/>
                  </a:cxn>
                  <a:cxn ang="0">
                    <a:pos x="112" y="982"/>
                  </a:cxn>
                  <a:cxn ang="0">
                    <a:pos x="250" y="960"/>
                  </a:cxn>
                  <a:cxn ang="0">
                    <a:pos x="300" y="1314"/>
                  </a:cxn>
                  <a:cxn ang="0">
                    <a:pos x="458" y="1292"/>
                  </a:cxn>
                  <a:cxn ang="0">
                    <a:pos x="516" y="1038"/>
                  </a:cxn>
                  <a:cxn ang="0">
                    <a:pos x="530" y="878"/>
                  </a:cxn>
                  <a:cxn ang="0">
                    <a:pos x="502" y="750"/>
                  </a:cxn>
                  <a:cxn ang="0">
                    <a:pos x="678" y="746"/>
                  </a:cxn>
                  <a:cxn ang="0">
                    <a:pos x="590" y="672"/>
                  </a:cxn>
                  <a:cxn ang="0">
                    <a:pos x="744" y="728"/>
                  </a:cxn>
                  <a:cxn ang="0">
                    <a:pos x="822" y="874"/>
                  </a:cxn>
                  <a:cxn ang="0">
                    <a:pos x="870" y="830"/>
                  </a:cxn>
                  <a:cxn ang="0">
                    <a:pos x="974" y="766"/>
                  </a:cxn>
                  <a:cxn ang="0">
                    <a:pos x="1042" y="940"/>
                  </a:cxn>
                  <a:cxn ang="0">
                    <a:pos x="1042" y="908"/>
                  </a:cxn>
                  <a:cxn ang="0">
                    <a:pos x="1116" y="774"/>
                  </a:cxn>
                  <a:cxn ang="0">
                    <a:pos x="1208" y="742"/>
                  </a:cxn>
                  <a:cxn ang="0">
                    <a:pos x="1196" y="564"/>
                  </a:cxn>
                  <a:cxn ang="0">
                    <a:pos x="1276" y="610"/>
                  </a:cxn>
                  <a:cxn ang="0">
                    <a:pos x="1304" y="526"/>
                  </a:cxn>
                  <a:cxn ang="0">
                    <a:pos x="1394" y="442"/>
                  </a:cxn>
                  <a:cxn ang="0">
                    <a:pos x="1332" y="356"/>
                  </a:cxn>
                  <a:cxn ang="0">
                    <a:pos x="1540" y="264"/>
                  </a:cxn>
                  <a:cxn ang="0">
                    <a:pos x="1552" y="406"/>
                  </a:cxn>
                  <a:cxn ang="0">
                    <a:pos x="1658" y="278"/>
                  </a:cxn>
                  <a:cxn ang="0">
                    <a:pos x="1758" y="198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gray">
              <a:xfrm>
                <a:off x="4500" y="474"/>
                <a:ext cx="54" cy="52"/>
              </a:xfrm>
              <a:custGeom>
                <a:avLst/>
                <a:gdLst/>
                <a:ahLst/>
                <a:cxnLst>
                  <a:cxn ang="0">
                    <a:pos x="28" y="48"/>
                  </a:cxn>
                  <a:cxn ang="0">
                    <a:pos x="32" y="40"/>
                  </a:cxn>
                  <a:cxn ang="0">
                    <a:pos x="34" y="34"/>
                  </a:cxn>
                  <a:cxn ang="0">
                    <a:pos x="38" y="26"/>
                  </a:cxn>
                  <a:cxn ang="0">
                    <a:pos x="34" y="24"/>
                  </a:cxn>
                  <a:cxn ang="0">
                    <a:pos x="32" y="22"/>
                  </a:cxn>
                  <a:cxn ang="0">
                    <a:pos x="28" y="28"/>
                  </a:cxn>
                  <a:cxn ang="0">
                    <a:pos x="26" y="34"/>
                  </a:cxn>
                  <a:cxn ang="0">
                    <a:pos x="22" y="40"/>
                  </a:cxn>
                  <a:cxn ang="0">
                    <a:pos x="18" y="46"/>
                  </a:cxn>
                  <a:cxn ang="0">
                    <a:pos x="14" y="50"/>
                  </a:cxn>
                  <a:cxn ang="0">
                    <a:pos x="8" y="52"/>
                  </a:cxn>
                  <a:cxn ang="0">
                    <a:pos x="2" y="52"/>
                  </a:cxn>
                  <a:cxn ang="0">
                    <a:pos x="0" y="46"/>
                  </a:cxn>
                  <a:cxn ang="0">
                    <a:pos x="0" y="42"/>
                  </a:cxn>
                  <a:cxn ang="0">
                    <a:pos x="2" y="38"/>
                  </a:cxn>
                  <a:cxn ang="0">
                    <a:pos x="4" y="36"/>
                  </a:cxn>
                  <a:cxn ang="0">
                    <a:pos x="8" y="34"/>
                  </a:cxn>
                  <a:cxn ang="0">
                    <a:pos x="12" y="30"/>
                  </a:cxn>
                  <a:cxn ang="0">
                    <a:pos x="14" y="28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2" y="0"/>
                  </a:cxn>
                  <a:cxn ang="0">
                    <a:pos x="36" y="6"/>
                  </a:cxn>
                  <a:cxn ang="0">
                    <a:pos x="44" y="14"/>
                  </a:cxn>
                  <a:cxn ang="0">
                    <a:pos x="52" y="24"/>
                  </a:cxn>
                  <a:cxn ang="0">
                    <a:pos x="54" y="34"/>
                  </a:cxn>
                  <a:cxn ang="0">
                    <a:pos x="50" y="42"/>
                  </a:cxn>
                  <a:cxn ang="0">
                    <a:pos x="42" y="48"/>
                  </a:cxn>
                  <a:cxn ang="0">
                    <a:pos x="28" y="48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/>
                <a:ahLst/>
                <a:cxnLst>
                  <a:cxn ang="0">
                    <a:pos x="118" y="116"/>
                  </a:cxn>
                  <a:cxn ang="0">
                    <a:pos x="122" y="96"/>
                  </a:cxn>
                  <a:cxn ang="0">
                    <a:pos x="144" y="86"/>
                  </a:cxn>
                  <a:cxn ang="0">
                    <a:pos x="126" y="28"/>
                  </a:cxn>
                  <a:cxn ang="0">
                    <a:pos x="110" y="10"/>
                  </a:cxn>
                  <a:cxn ang="0">
                    <a:pos x="102" y="34"/>
                  </a:cxn>
                  <a:cxn ang="0">
                    <a:pos x="106" y="38"/>
                  </a:cxn>
                  <a:cxn ang="0">
                    <a:pos x="106" y="42"/>
                  </a:cxn>
                  <a:cxn ang="0">
                    <a:pos x="108" y="56"/>
                  </a:cxn>
                  <a:cxn ang="0">
                    <a:pos x="102" y="90"/>
                  </a:cxn>
                  <a:cxn ang="0">
                    <a:pos x="102" y="114"/>
                  </a:cxn>
                  <a:cxn ang="0">
                    <a:pos x="102" y="140"/>
                  </a:cxn>
                  <a:cxn ang="0">
                    <a:pos x="98" y="148"/>
                  </a:cxn>
                  <a:cxn ang="0">
                    <a:pos x="94" y="152"/>
                  </a:cxn>
                  <a:cxn ang="0">
                    <a:pos x="92" y="156"/>
                  </a:cxn>
                  <a:cxn ang="0">
                    <a:pos x="94" y="164"/>
                  </a:cxn>
                  <a:cxn ang="0">
                    <a:pos x="96" y="172"/>
                  </a:cxn>
                  <a:cxn ang="0">
                    <a:pos x="100" y="180"/>
                  </a:cxn>
                  <a:cxn ang="0">
                    <a:pos x="100" y="190"/>
                  </a:cxn>
                  <a:cxn ang="0">
                    <a:pos x="96" y="200"/>
                  </a:cxn>
                  <a:cxn ang="0">
                    <a:pos x="92" y="212"/>
                  </a:cxn>
                  <a:cxn ang="0">
                    <a:pos x="88" y="222"/>
                  </a:cxn>
                  <a:cxn ang="0">
                    <a:pos x="52" y="248"/>
                  </a:cxn>
                  <a:cxn ang="0">
                    <a:pos x="10" y="258"/>
                  </a:cxn>
                  <a:cxn ang="0">
                    <a:pos x="0" y="310"/>
                  </a:cxn>
                  <a:cxn ang="0">
                    <a:pos x="8" y="310"/>
                  </a:cxn>
                  <a:cxn ang="0">
                    <a:pos x="10" y="292"/>
                  </a:cxn>
                  <a:cxn ang="0">
                    <a:pos x="12" y="282"/>
                  </a:cxn>
                  <a:cxn ang="0">
                    <a:pos x="24" y="272"/>
                  </a:cxn>
                  <a:cxn ang="0">
                    <a:pos x="32" y="270"/>
                  </a:cxn>
                  <a:cxn ang="0">
                    <a:pos x="38" y="268"/>
                  </a:cxn>
                  <a:cxn ang="0">
                    <a:pos x="44" y="260"/>
                  </a:cxn>
                  <a:cxn ang="0">
                    <a:pos x="48" y="268"/>
                  </a:cxn>
                  <a:cxn ang="0">
                    <a:pos x="52" y="274"/>
                  </a:cxn>
                  <a:cxn ang="0">
                    <a:pos x="76" y="264"/>
                  </a:cxn>
                  <a:cxn ang="0">
                    <a:pos x="98" y="256"/>
                  </a:cxn>
                  <a:cxn ang="0">
                    <a:pos x="108" y="232"/>
                  </a:cxn>
                  <a:cxn ang="0">
                    <a:pos x="114" y="204"/>
                  </a:cxn>
                  <a:cxn ang="0">
                    <a:pos x="118" y="194"/>
                  </a:cxn>
                  <a:cxn ang="0">
                    <a:pos x="120" y="182"/>
                  </a:cxn>
                  <a:cxn ang="0">
                    <a:pos x="118" y="176"/>
                  </a:cxn>
                  <a:cxn ang="0">
                    <a:pos x="112" y="168"/>
                  </a:cxn>
                  <a:cxn ang="0">
                    <a:pos x="108" y="162"/>
                  </a:cxn>
                  <a:cxn ang="0">
                    <a:pos x="104" y="160"/>
                  </a:cxn>
                  <a:cxn ang="0">
                    <a:pos x="122" y="154"/>
                  </a:cxn>
                  <a:cxn ang="0">
                    <a:pos x="140" y="138"/>
                  </a:cxn>
                  <a:cxn ang="0">
                    <a:pos x="166" y="128"/>
                  </a:cxn>
                  <a:cxn ang="0">
                    <a:pos x="180" y="106"/>
                  </a:cxn>
                  <a:cxn ang="0">
                    <a:pos x="154" y="124"/>
                  </a:cxn>
                  <a:cxn ang="0">
                    <a:pos x="126" y="126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/>
                <a:ahLst/>
                <a:cxnLst>
                  <a:cxn ang="0">
                    <a:pos x="118" y="116"/>
                  </a:cxn>
                  <a:cxn ang="0">
                    <a:pos x="122" y="96"/>
                  </a:cxn>
                  <a:cxn ang="0">
                    <a:pos x="144" y="86"/>
                  </a:cxn>
                  <a:cxn ang="0">
                    <a:pos x="126" y="28"/>
                  </a:cxn>
                  <a:cxn ang="0">
                    <a:pos x="110" y="10"/>
                  </a:cxn>
                  <a:cxn ang="0">
                    <a:pos x="102" y="34"/>
                  </a:cxn>
                  <a:cxn ang="0">
                    <a:pos x="106" y="38"/>
                  </a:cxn>
                  <a:cxn ang="0">
                    <a:pos x="106" y="42"/>
                  </a:cxn>
                  <a:cxn ang="0">
                    <a:pos x="108" y="56"/>
                  </a:cxn>
                  <a:cxn ang="0">
                    <a:pos x="102" y="90"/>
                  </a:cxn>
                  <a:cxn ang="0">
                    <a:pos x="102" y="114"/>
                  </a:cxn>
                  <a:cxn ang="0">
                    <a:pos x="102" y="140"/>
                  </a:cxn>
                  <a:cxn ang="0">
                    <a:pos x="98" y="148"/>
                  </a:cxn>
                  <a:cxn ang="0">
                    <a:pos x="94" y="152"/>
                  </a:cxn>
                  <a:cxn ang="0">
                    <a:pos x="92" y="156"/>
                  </a:cxn>
                  <a:cxn ang="0">
                    <a:pos x="94" y="164"/>
                  </a:cxn>
                  <a:cxn ang="0">
                    <a:pos x="96" y="172"/>
                  </a:cxn>
                  <a:cxn ang="0">
                    <a:pos x="100" y="180"/>
                  </a:cxn>
                  <a:cxn ang="0">
                    <a:pos x="100" y="190"/>
                  </a:cxn>
                  <a:cxn ang="0">
                    <a:pos x="96" y="200"/>
                  </a:cxn>
                  <a:cxn ang="0">
                    <a:pos x="92" y="212"/>
                  </a:cxn>
                  <a:cxn ang="0">
                    <a:pos x="88" y="222"/>
                  </a:cxn>
                  <a:cxn ang="0">
                    <a:pos x="52" y="248"/>
                  </a:cxn>
                  <a:cxn ang="0">
                    <a:pos x="10" y="258"/>
                  </a:cxn>
                  <a:cxn ang="0">
                    <a:pos x="0" y="310"/>
                  </a:cxn>
                  <a:cxn ang="0">
                    <a:pos x="8" y="310"/>
                  </a:cxn>
                  <a:cxn ang="0">
                    <a:pos x="10" y="292"/>
                  </a:cxn>
                  <a:cxn ang="0">
                    <a:pos x="12" y="282"/>
                  </a:cxn>
                  <a:cxn ang="0">
                    <a:pos x="24" y="272"/>
                  </a:cxn>
                  <a:cxn ang="0">
                    <a:pos x="32" y="270"/>
                  </a:cxn>
                  <a:cxn ang="0">
                    <a:pos x="38" y="268"/>
                  </a:cxn>
                  <a:cxn ang="0">
                    <a:pos x="44" y="260"/>
                  </a:cxn>
                  <a:cxn ang="0">
                    <a:pos x="48" y="268"/>
                  </a:cxn>
                  <a:cxn ang="0">
                    <a:pos x="52" y="274"/>
                  </a:cxn>
                  <a:cxn ang="0">
                    <a:pos x="76" y="264"/>
                  </a:cxn>
                  <a:cxn ang="0">
                    <a:pos x="98" y="256"/>
                  </a:cxn>
                  <a:cxn ang="0">
                    <a:pos x="108" y="232"/>
                  </a:cxn>
                  <a:cxn ang="0">
                    <a:pos x="114" y="204"/>
                  </a:cxn>
                  <a:cxn ang="0">
                    <a:pos x="118" y="194"/>
                  </a:cxn>
                  <a:cxn ang="0">
                    <a:pos x="120" y="182"/>
                  </a:cxn>
                  <a:cxn ang="0">
                    <a:pos x="118" y="176"/>
                  </a:cxn>
                  <a:cxn ang="0">
                    <a:pos x="112" y="168"/>
                  </a:cxn>
                  <a:cxn ang="0">
                    <a:pos x="108" y="162"/>
                  </a:cxn>
                  <a:cxn ang="0">
                    <a:pos x="104" y="160"/>
                  </a:cxn>
                  <a:cxn ang="0">
                    <a:pos x="122" y="154"/>
                  </a:cxn>
                  <a:cxn ang="0">
                    <a:pos x="140" y="138"/>
                  </a:cxn>
                  <a:cxn ang="0">
                    <a:pos x="166" y="128"/>
                  </a:cxn>
                  <a:cxn ang="0">
                    <a:pos x="180" y="106"/>
                  </a:cxn>
                  <a:cxn ang="0">
                    <a:pos x="154" y="124"/>
                  </a:cxn>
                  <a:cxn ang="0">
                    <a:pos x="126" y="126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gray">
              <a:xfrm>
                <a:off x="4818" y="1049"/>
                <a:ext cx="156" cy="344"/>
              </a:xfrm>
              <a:custGeom>
                <a:avLst/>
                <a:gdLst/>
                <a:ahLst/>
                <a:cxnLst>
                  <a:cxn ang="0">
                    <a:pos x="116" y="82"/>
                  </a:cxn>
                  <a:cxn ang="0">
                    <a:pos x="116" y="108"/>
                  </a:cxn>
                  <a:cxn ang="0">
                    <a:pos x="124" y="130"/>
                  </a:cxn>
                  <a:cxn ang="0">
                    <a:pos x="148" y="146"/>
                  </a:cxn>
                  <a:cxn ang="0">
                    <a:pos x="150" y="170"/>
                  </a:cxn>
                  <a:cxn ang="0">
                    <a:pos x="152" y="196"/>
                  </a:cxn>
                  <a:cxn ang="0">
                    <a:pos x="154" y="224"/>
                  </a:cxn>
                  <a:cxn ang="0">
                    <a:pos x="136" y="216"/>
                  </a:cxn>
                  <a:cxn ang="0">
                    <a:pos x="118" y="208"/>
                  </a:cxn>
                  <a:cxn ang="0">
                    <a:pos x="122" y="198"/>
                  </a:cxn>
                  <a:cxn ang="0">
                    <a:pos x="126" y="188"/>
                  </a:cxn>
                  <a:cxn ang="0">
                    <a:pos x="132" y="168"/>
                  </a:cxn>
                  <a:cxn ang="0">
                    <a:pos x="132" y="150"/>
                  </a:cxn>
                  <a:cxn ang="0">
                    <a:pos x="118" y="152"/>
                  </a:cxn>
                  <a:cxn ang="0">
                    <a:pos x="100" y="176"/>
                  </a:cxn>
                  <a:cxn ang="0">
                    <a:pos x="88" y="196"/>
                  </a:cxn>
                  <a:cxn ang="0">
                    <a:pos x="92" y="218"/>
                  </a:cxn>
                  <a:cxn ang="0">
                    <a:pos x="100" y="238"/>
                  </a:cxn>
                  <a:cxn ang="0">
                    <a:pos x="100" y="250"/>
                  </a:cxn>
                  <a:cxn ang="0">
                    <a:pos x="96" y="256"/>
                  </a:cxn>
                  <a:cxn ang="0">
                    <a:pos x="86" y="266"/>
                  </a:cxn>
                  <a:cxn ang="0">
                    <a:pos x="76" y="282"/>
                  </a:cxn>
                  <a:cxn ang="0">
                    <a:pos x="82" y="296"/>
                  </a:cxn>
                  <a:cxn ang="0">
                    <a:pos x="86" y="320"/>
                  </a:cxn>
                  <a:cxn ang="0">
                    <a:pos x="74" y="336"/>
                  </a:cxn>
                  <a:cxn ang="0">
                    <a:pos x="44" y="330"/>
                  </a:cxn>
                  <a:cxn ang="0">
                    <a:pos x="10" y="296"/>
                  </a:cxn>
                  <a:cxn ang="0">
                    <a:pos x="18" y="272"/>
                  </a:cxn>
                  <a:cxn ang="0">
                    <a:pos x="44" y="248"/>
                  </a:cxn>
                  <a:cxn ang="0">
                    <a:pos x="74" y="226"/>
                  </a:cxn>
                  <a:cxn ang="0">
                    <a:pos x="82" y="184"/>
                  </a:cxn>
                  <a:cxn ang="0">
                    <a:pos x="106" y="144"/>
                  </a:cxn>
                  <a:cxn ang="0">
                    <a:pos x="128" y="72"/>
                  </a:cxn>
                  <a:cxn ang="0">
                    <a:pos x="132" y="46"/>
                  </a:cxn>
                  <a:cxn ang="0">
                    <a:pos x="130" y="18"/>
                  </a:cxn>
                  <a:cxn ang="0">
                    <a:pos x="120" y="2"/>
                  </a:cxn>
                  <a:cxn ang="0">
                    <a:pos x="92" y="8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gray">
              <a:xfrm>
                <a:off x="4818" y="1049"/>
                <a:ext cx="156" cy="344"/>
              </a:xfrm>
              <a:custGeom>
                <a:avLst/>
                <a:gdLst/>
                <a:ahLst/>
                <a:cxnLst>
                  <a:cxn ang="0">
                    <a:pos x="116" y="82"/>
                  </a:cxn>
                  <a:cxn ang="0">
                    <a:pos x="116" y="108"/>
                  </a:cxn>
                  <a:cxn ang="0">
                    <a:pos x="124" y="130"/>
                  </a:cxn>
                  <a:cxn ang="0">
                    <a:pos x="148" y="146"/>
                  </a:cxn>
                  <a:cxn ang="0">
                    <a:pos x="150" y="170"/>
                  </a:cxn>
                  <a:cxn ang="0">
                    <a:pos x="152" y="196"/>
                  </a:cxn>
                  <a:cxn ang="0">
                    <a:pos x="154" y="224"/>
                  </a:cxn>
                  <a:cxn ang="0">
                    <a:pos x="136" y="216"/>
                  </a:cxn>
                  <a:cxn ang="0">
                    <a:pos x="118" y="208"/>
                  </a:cxn>
                  <a:cxn ang="0">
                    <a:pos x="122" y="198"/>
                  </a:cxn>
                  <a:cxn ang="0">
                    <a:pos x="126" y="188"/>
                  </a:cxn>
                  <a:cxn ang="0">
                    <a:pos x="132" y="168"/>
                  </a:cxn>
                  <a:cxn ang="0">
                    <a:pos x="132" y="150"/>
                  </a:cxn>
                  <a:cxn ang="0">
                    <a:pos x="118" y="152"/>
                  </a:cxn>
                  <a:cxn ang="0">
                    <a:pos x="100" y="176"/>
                  </a:cxn>
                  <a:cxn ang="0">
                    <a:pos x="88" y="196"/>
                  </a:cxn>
                  <a:cxn ang="0">
                    <a:pos x="92" y="218"/>
                  </a:cxn>
                  <a:cxn ang="0">
                    <a:pos x="100" y="238"/>
                  </a:cxn>
                  <a:cxn ang="0">
                    <a:pos x="100" y="250"/>
                  </a:cxn>
                  <a:cxn ang="0">
                    <a:pos x="96" y="256"/>
                  </a:cxn>
                  <a:cxn ang="0">
                    <a:pos x="86" y="266"/>
                  </a:cxn>
                  <a:cxn ang="0">
                    <a:pos x="76" y="282"/>
                  </a:cxn>
                  <a:cxn ang="0">
                    <a:pos x="82" y="296"/>
                  </a:cxn>
                  <a:cxn ang="0">
                    <a:pos x="86" y="320"/>
                  </a:cxn>
                  <a:cxn ang="0">
                    <a:pos x="74" y="336"/>
                  </a:cxn>
                  <a:cxn ang="0">
                    <a:pos x="44" y="330"/>
                  </a:cxn>
                  <a:cxn ang="0">
                    <a:pos x="10" y="296"/>
                  </a:cxn>
                  <a:cxn ang="0">
                    <a:pos x="18" y="272"/>
                  </a:cxn>
                  <a:cxn ang="0">
                    <a:pos x="44" y="248"/>
                  </a:cxn>
                  <a:cxn ang="0">
                    <a:pos x="74" y="226"/>
                  </a:cxn>
                  <a:cxn ang="0">
                    <a:pos x="82" y="184"/>
                  </a:cxn>
                  <a:cxn ang="0">
                    <a:pos x="106" y="144"/>
                  </a:cxn>
                  <a:cxn ang="0">
                    <a:pos x="128" y="72"/>
                  </a:cxn>
                  <a:cxn ang="0">
                    <a:pos x="132" y="46"/>
                  </a:cxn>
                  <a:cxn ang="0">
                    <a:pos x="130" y="18"/>
                  </a:cxn>
                  <a:cxn ang="0">
                    <a:pos x="120" y="2"/>
                  </a:cxn>
                  <a:cxn ang="0">
                    <a:pos x="92" y="8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gray">
              <a:xfrm>
                <a:off x="4703" y="1270"/>
                <a:ext cx="269" cy="18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2" y="4"/>
                  </a:cxn>
                  <a:cxn ang="0">
                    <a:pos x="40" y="24"/>
                  </a:cxn>
                  <a:cxn ang="0">
                    <a:pos x="54" y="44"/>
                  </a:cxn>
                  <a:cxn ang="0">
                    <a:pos x="74" y="62"/>
                  </a:cxn>
                  <a:cxn ang="0">
                    <a:pos x="102" y="84"/>
                  </a:cxn>
                  <a:cxn ang="0">
                    <a:pos x="108" y="104"/>
                  </a:cxn>
                  <a:cxn ang="0">
                    <a:pos x="106" y="120"/>
                  </a:cxn>
                  <a:cxn ang="0">
                    <a:pos x="102" y="124"/>
                  </a:cxn>
                  <a:cxn ang="0">
                    <a:pos x="100" y="130"/>
                  </a:cxn>
                  <a:cxn ang="0">
                    <a:pos x="102" y="134"/>
                  </a:cxn>
                  <a:cxn ang="0">
                    <a:pos x="114" y="140"/>
                  </a:cxn>
                  <a:cxn ang="0">
                    <a:pos x="144" y="140"/>
                  </a:cxn>
                  <a:cxn ang="0">
                    <a:pos x="164" y="148"/>
                  </a:cxn>
                  <a:cxn ang="0">
                    <a:pos x="176" y="156"/>
                  </a:cxn>
                  <a:cxn ang="0">
                    <a:pos x="190" y="164"/>
                  </a:cxn>
                  <a:cxn ang="0">
                    <a:pos x="218" y="164"/>
                  </a:cxn>
                  <a:cxn ang="0">
                    <a:pos x="240" y="162"/>
                  </a:cxn>
                  <a:cxn ang="0">
                    <a:pos x="260" y="164"/>
                  </a:cxn>
                  <a:cxn ang="0">
                    <a:pos x="268" y="176"/>
                  </a:cxn>
                  <a:cxn ang="0">
                    <a:pos x="250" y="184"/>
                  </a:cxn>
                  <a:cxn ang="0">
                    <a:pos x="222" y="184"/>
                  </a:cxn>
                  <a:cxn ang="0">
                    <a:pos x="198" y="182"/>
                  </a:cxn>
                  <a:cxn ang="0">
                    <a:pos x="176" y="174"/>
                  </a:cxn>
                  <a:cxn ang="0">
                    <a:pos x="148" y="162"/>
                  </a:cxn>
                  <a:cxn ang="0">
                    <a:pos x="114" y="158"/>
                  </a:cxn>
                  <a:cxn ang="0">
                    <a:pos x="86" y="146"/>
                  </a:cxn>
                  <a:cxn ang="0">
                    <a:pos x="84" y="136"/>
                  </a:cxn>
                  <a:cxn ang="0">
                    <a:pos x="82" y="128"/>
                  </a:cxn>
                  <a:cxn ang="0">
                    <a:pos x="78" y="120"/>
                  </a:cxn>
                  <a:cxn ang="0">
                    <a:pos x="70" y="116"/>
                  </a:cxn>
                  <a:cxn ang="0">
                    <a:pos x="56" y="96"/>
                  </a:cxn>
                  <a:cxn ang="0">
                    <a:pos x="38" y="66"/>
                  </a:cxn>
                  <a:cxn ang="0">
                    <a:pos x="18" y="40"/>
                  </a:cxn>
                  <a:cxn ang="0">
                    <a:pos x="4" y="16"/>
                  </a:cxn>
                  <a:cxn ang="0">
                    <a:pos x="12" y="8"/>
                  </a:cxn>
                  <a:cxn ang="0">
                    <a:pos x="16" y="6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gray">
              <a:xfrm>
                <a:off x="4703" y="1270"/>
                <a:ext cx="269" cy="18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2" y="4"/>
                  </a:cxn>
                  <a:cxn ang="0">
                    <a:pos x="40" y="24"/>
                  </a:cxn>
                  <a:cxn ang="0">
                    <a:pos x="54" y="44"/>
                  </a:cxn>
                  <a:cxn ang="0">
                    <a:pos x="74" y="62"/>
                  </a:cxn>
                  <a:cxn ang="0">
                    <a:pos x="102" y="84"/>
                  </a:cxn>
                  <a:cxn ang="0">
                    <a:pos x="108" y="104"/>
                  </a:cxn>
                  <a:cxn ang="0">
                    <a:pos x="106" y="120"/>
                  </a:cxn>
                  <a:cxn ang="0">
                    <a:pos x="102" y="124"/>
                  </a:cxn>
                  <a:cxn ang="0">
                    <a:pos x="100" y="130"/>
                  </a:cxn>
                  <a:cxn ang="0">
                    <a:pos x="102" y="134"/>
                  </a:cxn>
                  <a:cxn ang="0">
                    <a:pos x="114" y="140"/>
                  </a:cxn>
                  <a:cxn ang="0">
                    <a:pos x="144" y="140"/>
                  </a:cxn>
                  <a:cxn ang="0">
                    <a:pos x="164" y="148"/>
                  </a:cxn>
                  <a:cxn ang="0">
                    <a:pos x="176" y="156"/>
                  </a:cxn>
                  <a:cxn ang="0">
                    <a:pos x="190" y="164"/>
                  </a:cxn>
                  <a:cxn ang="0">
                    <a:pos x="218" y="164"/>
                  </a:cxn>
                  <a:cxn ang="0">
                    <a:pos x="240" y="162"/>
                  </a:cxn>
                  <a:cxn ang="0">
                    <a:pos x="260" y="164"/>
                  </a:cxn>
                  <a:cxn ang="0">
                    <a:pos x="268" y="176"/>
                  </a:cxn>
                  <a:cxn ang="0">
                    <a:pos x="250" y="184"/>
                  </a:cxn>
                  <a:cxn ang="0">
                    <a:pos x="222" y="184"/>
                  </a:cxn>
                  <a:cxn ang="0">
                    <a:pos x="198" y="182"/>
                  </a:cxn>
                  <a:cxn ang="0">
                    <a:pos x="176" y="174"/>
                  </a:cxn>
                  <a:cxn ang="0">
                    <a:pos x="148" y="162"/>
                  </a:cxn>
                  <a:cxn ang="0">
                    <a:pos x="114" y="158"/>
                  </a:cxn>
                  <a:cxn ang="0">
                    <a:pos x="86" y="146"/>
                  </a:cxn>
                  <a:cxn ang="0">
                    <a:pos x="84" y="136"/>
                  </a:cxn>
                  <a:cxn ang="0">
                    <a:pos x="82" y="128"/>
                  </a:cxn>
                  <a:cxn ang="0">
                    <a:pos x="78" y="120"/>
                  </a:cxn>
                  <a:cxn ang="0">
                    <a:pos x="70" y="116"/>
                  </a:cxn>
                  <a:cxn ang="0">
                    <a:pos x="56" y="96"/>
                  </a:cxn>
                  <a:cxn ang="0">
                    <a:pos x="38" y="66"/>
                  </a:cxn>
                  <a:cxn ang="0">
                    <a:pos x="18" y="40"/>
                  </a:cxn>
                  <a:cxn ang="0">
                    <a:pos x="4" y="16"/>
                  </a:cxn>
                  <a:cxn ang="0">
                    <a:pos x="12" y="8"/>
                  </a:cxn>
                  <a:cxn ang="0">
                    <a:pos x="16" y="6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/>
                <a:ahLst/>
                <a:cxnLst>
                  <a:cxn ang="0">
                    <a:pos x="268" y="126"/>
                  </a:cxn>
                  <a:cxn ang="0">
                    <a:pos x="236" y="164"/>
                  </a:cxn>
                  <a:cxn ang="0">
                    <a:pos x="218" y="228"/>
                  </a:cxn>
                  <a:cxn ang="0">
                    <a:pos x="184" y="180"/>
                  </a:cxn>
                  <a:cxn ang="0">
                    <a:pos x="190" y="166"/>
                  </a:cxn>
                  <a:cxn ang="0">
                    <a:pos x="148" y="160"/>
                  </a:cxn>
                  <a:cxn ang="0">
                    <a:pos x="134" y="174"/>
                  </a:cxn>
                  <a:cxn ang="0">
                    <a:pos x="118" y="186"/>
                  </a:cxn>
                  <a:cxn ang="0">
                    <a:pos x="142" y="208"/>
                  </a:cxn>
                  <a:cxn ang="0">
                    <a:pos x="110" y="190"/>
                  </a:cxn>
                  <a:cxn ang="0">
                    <a:pos x="76" y="210"/>
                  </a:cxn>
                  <a:cxn ang="0">
                    <a:pos x="52" y="236"/>
                  </a:cxn>
                  <a:cxn ang="0">
                    <a:pos x="28" y="258"/>
                  </a:cxn>
                  <a:cxn ang="0">
                    <a:pos x="14" y="296"/>
                  </a:cxn>
                  <a:cxn ang="0">
                    <a:pos x="4" y="334"/>
                  </a:cxn>
                  <a:cxn ang="0">
                    <a:pos x="10" y="392"/>
                  </a:cxn>
                  <a:cxn ang="0">
                    <a:pos x="22" y="414"/>
                  </a:cxn>
                  <a:cxn ang="0">
                    <a:pos x="34" y="400"/>
                  </a:cxn>
                  <a:cxn ang="0">
                    <a:pos x="72" y="402"/>
                  </a:cxn>
                  <a:cxn ang="0">
                    <a:pos x="98" y="384"/>
                  </a:cxn>
                  <a:cxn ang="0">
                    <a:pos x="140" y="372"/>
                  </a:cxn>
                  <a:cxn ang="0">
                    <a:pos x="182" y="408"/>
                  </a:cxn>
                  <a:cxn ang="0">
                    <a:pos x="202" y="402"/>
                  </a:cxn>
                  <a:cxn ang="0">
                    <a:pos x="236" y="454"/>
                  </a:cxn>
                  <a:cxn ang="0">
                    <a:pos x="272" y="470"/>
                  </a:cxn>
                  <a:cxn ang="0">
                    <a:pos x="262" y="502"/>
                  </a:cxn>
                  <a:cxn ang="0">
                    <a:pos x="286" y="526"/>
                  </a:cxn>
                  <a:cxn ang="0">
                    <a:pos x="286" y="496"/>
                  </a:cxn>
                  <a:cxn ang="0">
                    <a:pos x="270" y="486"/>
                  </a:cxn>
                  <a:cxn ang="0">
                    <a:pos x="268" y="468"/>
                  </a:cxn>
                  <a:cxn ang="0">
                    <a:pos x="280" y="462"/>
                  </a:cxn>
                  <a:cxn ang="0">
                    <a:pos x="298" y="450"/>
                  </a:cxn>
                  <a:cxn ang="0">
                    <a:pos x="308" y="428"/>
                  </a:cxn>
                  <a:cxn ang="0">
                    <a:pos x="306" y="404"/>
                  </a:cxn>
                  <a:cxn ang="0">
                    <a:pos x="324" y="384"/>
                  </a:cxn>
                  <a:cxn ang="0">
                    <a:pos x="316" y="298"/>
                  </a:cxn>
                  <a:cxn ang="0">
                    <a:pos x="278" y="236"/>
                  </a:cxn>
                  <a:cxn ang="0">
                    <a:pos x="258" y="168"/>
                  </a:cxn>
                  <a:cxn ang="0">
                    <a:pos x="194" y="132"/>
                  </a:cxn>
                  <a:cxn ang="0">
                    <a:pos x="198" y="90"/>
                  </a:cxn>
                  <a:cxn ang="0">
                    <a:pos x="162" y="64"/>
                  </a:cxn>
                  <a:cxn ang="0">
                    <a:pos x="132" y="36"/>
                  </a:cxn>
                  <a:cxn ang="0">
                    <a:pos x="116" y="0"/>
                  </a:cxn>
                  <a:cxn ang="0">
                    <a:pos x="142" y="18"/>
                  </a:cxn>
                  <a:cxn ang="0">
                    <a:pos x="152" y="26"/>
                  </a:cxn>
                  <a:cxn ang="0">
                    <a:pos x="162" y="28"/>
                  </a:cxn>
                  <a:cxn ang="0">
                    <a:pos x="176" y="36"/>
                  </a:cxn>
                  <a:cxn ang="0">
                    <a:pos x="178" y="48"/>
                  </a:cxn>
                  <a:cxn ang="0">
                    <a:pos x="184" y="66"/>
                  </a:cxn>
                  <a:cxn ang="0">
                    <a:pos x="200" y="70"/>
                  </a:cxn>
                  <a:cxn ang="0">
                    <a:pos x="206" y="48"/>
                  </a:cxn>
                  <a:cxn ang="0">
                    <a:pos x="228" y="54"/>
                  </a:cxn>
                  <a:cxn ang="0">
                    <a:pos x="260" y="80"/>
                  </a:cxn>
                  <a:cxn ang="0">
                    <a:pos x="270" y="98"/>
                  </a:cxn>
                  <a:cxn ang="0">
                    <a:pos x="290" y="116"/>
                  </a:cxn>
                  <a:cxn ang="0">
                    <a:pos x="302" y="152"/>
                  </a:cxn>
                  <a:cxn ang="0">
                    <a:pos x="296" y="150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/>
                <a:ahLst/>
                <a:cxnLst>
                  <a:cxn ang="0">
                    <a:pos x="268" y="126"/>
                  </a:cxn>
                  <a:cxn ang="0">
                    <a:pos x="236" y="164"/>
                  </a:cxn>
                  <a:cxn ang="0">
                    <a:pos x="218" y="228"/>
                  </a:cxn>
                  <a:cxn ang="0">
                    <a:pos x="184" y="180"/>
                  </a:cxn>
                  <a:cxn ang="0">
                    <a:pos x="190" y="166"/>
                  </a:cxn>
                  <a:cxn ang="0">
                    <a:pos x="148" y="160"/>
                  </a:cxn>
                  <a:cxn ang="0">
                    <a:pos x="134" y="174"/>
                  </a:cxn>
                  <a:cxn ang="0">
                    <a:pos x="118" y="186"/>
                  </a:cxn>
                  <a:cxn ang="0">
                    <a:pos x="142" y="208"/>
                  </a:cxn>
                  <a:cxn ang="0">
                    <a:pos x="110" y="190"/>
                  </a:cxn>
                  <a:cxn ang="0">
                    <a:pos x="76" y="210"/>
                  </a:cxn>
                  <a:cxn ang="0">
                    <a:pos x="52" y="236"/>
                  </a:cxn>
                  <a:cxn ang="0">
                    <a:pos x="28" y="258"/>
                  </a:cxn>
                  <a:cxn ang="0">
                    <a:pos x="14" y="296"/>
                  </a:cxn>
                  <a:cxn ang="0">
                    <a:pos x="4" y="334"/>
                  </a:cxn>
                  <a:cxn ang="0">
                    <a:pos x="10" y="392"/>
                  </a:cxn>
                  <a:cxn ang="0">
                    <a:pos x="22" y="414"/>
                  </a:cxn>
                  <a:cxn ang="0">
                    <a:pos x="34" y="400"/>
                  </a:cxn>
                  <a:cxn ang="0">
                    <a:pos x="72" y="402"/>
                  </a:cxn>
                  <a:cxn ang="0">
                    <a:pos x="98" y="384"/>
                  </a:cxn>
                  <a:cxn ang="0">
                    <a:pos x="140" y="372"/>
                  </a:cxn>
                  <a:cxn ang="0">
                    <a:pos x="182" y="408"/>
                  </a:cxn>
                  <a:cxn ang="0">
                    <a:pos x="202" y="402"/>
                  </a:cxn>
                  <a:cxn ang="0">
                    <a:pos x="236" y="454"/>
                  </a:cxn>
                  <a:cxn ang="0">
                    <a:pos x="272" y="470"/>
                  </a:cxn>
                  <a:cxn ang="0">
                    <a:pos x="262" y="502"/>
                  </a:cxn>
                  <a:cxn ang="0">
                    <a:pos x="286" y="526"/>
                  </a:cxn>
                  <a:cxn ang="0">
                    <a:pos x="286" y="496"/>
                  </a:cxn>
                  <a:cxn ang="0">
                    <a:pos x="270" y="486"/>
                  </a:cxn>
                  <a:cxn ang="0">
                    <a:pos x="268" y="468"/>
                  </a:cxn>
                  <a:cxn ang="0">
                    <a:pos x="280" y="462"/>
                  </a:cxn>
                  <a:cxn ang="0">
                    <a:pos x="298" y="450"/>
                  </a:cxn>
                  <a:cxn ang="0">
                    <a:pos x="308" y="428"/>
                  </a:cxn>
                  <a:cxn ang="0">
                    <a:pos x="306" y="404"/>
                  </a:cxn>
                  <a:cxn ang="0">
                    <a:pos x="324" y="384"/>
                  </a:cxn>
                  <a:cxn ang="0">
                    <a:pos x="316" y="298"/>
                  </a:cxn>
                  <a:cxn ang="0">
                    <a:pos x="278" y="236"/>
                  </a:cxn>
                  <a:cxn ang="0">
                    <a:pos x="258" y="168"/>
                  </a:cxn>
                  <a:cxn ang="0">
                    <a:pos x="194" y="132"/>
                  </a:cxn>
                  <a:cxn ang="0">
                    <a:pos x="198" y="90"/>
                  </a:cxn>
                  <a:cxn ang="0">
                    <a:pos x="162" y="64"/>
                  </a:cxn>
                  <a:cxn ang="0">
                    <a:pos x="132" y="36"/>
                  </a:cxn>
                  <a:cxn ang="0">
                    <a:pos x="116" y="0"/>
                  </a:cxn>
                  <a:cxn ang="0">
                    <a:pos x="142" y="18"/>
                  </a:cxn>
                  <a:cxn ang="0">
                    <a:pos x="152" y="26"/>
                  </a:cxn>
                  <a:cxn ang="0">
                    <a:pos x="162" y="28"/>
                  </a:cxn>
                  <a:cxn ang="0">
                    <a:pos x="176" y="36"/>
                  </a:cxn>
                  <a:cxn ang="0">
                    <a:pos x="178" y="48"/>
                  </a:cxn>
                  <a:cxn ang="0">
                    <a:pos x="184" y="66"/>
                  </a:cxn>
                  <a:cxn ang="0">
                    <a:pos x="200" y="70"/>
                  </a:cxn>
                  <a:cxn ang="0">
                    <a:pos x="206" y="48"/>
                  </a:cxn>
                  <a:cxn ang="0">
                    <a:pos x="228" y="54"/>
                  </a:cxn>
                  <a:cxn ang="0">
                    <a:pos x="260" y="80"/>
                  </a:cxn>
                  <a:cxn ang="0">
                    <a:pos x="270" y="98"/>
                  </a:cxn>
                  <a:cxn ang="0">
                    <a:pos x="290" y="116"/>
                  </a:cxn>
                  <a:cxn ang="0">
                    <a:pos x="302" y="152"/>
                  </a:cxn>
                  <a:cxn ang="0">
                    <a:pos x="296" y="150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gray">
              <a:xfrm>
                <a:off x="4240" y="1477"/>
                <a:ext cx="68" cy="15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4" y="2"/>
                  </a:cxn>
                  <a:cxn ang="0">
                    <a:pos x="60" y="4"/>
                  </a:cxn>
                  <a:cxn ang="0">
                    <a:pos x="56" y="8"/>
                  </a:cxn>
                  <a:cxn ang="0">
                    <a:pos x="50" y="12"/>
                  </a:cxn>
                  <a:cxn ang="0">
                    <a:pos x="46" y="16"/>
                  </a:cxn>
                  <a:cxn ang="0">
                    <a:pos x="44" y="20"/>
                  </a:cxn>
                  <a:cxn ang="0">
                    <a:pos x="44" y="24"/>
                  </a:cxn>
                  <a:cxn ang="0">
                    <a:pos x="42" y="30"/>
                  </a:cxn>
                  <a:cxn ang="0">
                    <a:pos x="42" y="34"/>
                  </a:cxn>
                  <a:cxn ang="0">
                    <a:pos x="40" y="36"/>
                  </a:cxn>
                  <a:cxn ang="0">
                    <a:pos x="34" y="42"/>
                  </a:cxn>
                  <a:cxn ang="0">
                    <a:pos x="28" y="44"/>
                  </a:cxn>
                  <a:cxn ang="0">
                    <a:pos x="24" y="48"/>
                  </a:cxn>
                  <a:cxn ang="0">
                    <a:pos x="18" y="50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6" y="70"/>
                  </a:cxn>
                  <a:cxn ang="0">
                    <a:pos x="6" y="80"/>
                  </a:cxn>
                  <a:cxn ang="0">
                    <a:pos x="8" y="88"/>
                  </a:cxn>
                  <a:cxn ang="0">
                    <a:pos x="12" y="100"/>
                  </a:cxn>
                  <a:cxn ang="0">
                    <a:pos x="14" y="104"/>
                  </a:cxn>
                  <a:cxn ang="0">
                    <a:pos x="16" y="106"/>
                  </a:cxn>
                  <a:cxn ang="0">
                    <a:pos x="16" y="108"/>
                  </a:cxn>
                  <a:cxn ang="0">
                    <a:pos x="18" y="108"/>
                  </a:cxn>
                  <a:cxn ang="0">
                    <a:pos x="18" y="110"/>
                  </a:cxn>
                  <a:cxn ang="0">
                    <a:pos x="16" y="114"/>
                  </a:cxn>
                  <a:cxn ang="0">
                    <a:pos x="14" y="118"/>
                  </a:cxn>
                  <a:cxn ang="0">
                    <a:pos x="12" y="120"/>
                  </a:cxn>
                  <a:cxn ang="0">
                    <a:pos x="8" y="124"/>
                  </a:cxn>
                  <a:cxn ang="0">
                    <a:pos x="4" y="126"/>
                  </a:cxn>
                  <a:cxn ang="0">
                    <a:pos x="0" y="128"/>
                  </a:cxn>
                  <a:cxn ang="0">
                    <a:pos x="0" y="132"/>
                  </a:cxn>
                  <a:cxn ang="0">
                    <a:pos x="0" y="136"/>
                  </a:cxn>
                  <a:cxn ang="0">
                    <a:pos x="2" y="140"/>
                  </a:cxn>
                  <a:cxn ang="0">
                    <a:pos x="8" y="144"/>
                  </a:cxn>
                  <a:cxn ang="0">
                    <a:pos x="12" y="148"/>
                  </a:cxn>
                  <a:cxn ang="0">
                    <a:pos x="18" y="152"/>
                  </a:cxn>
                  <a:cxn ang="0">
                    <a:pos x="24" y="154"/>
                  </a:cxn>
                  <a:cxn ang="0">
                    <a:pos x="28" y="154"/>
                  </a:cxn>
                  <a:cxn ang="0">
                    <a:pos x="38" y="148"/>
                  </a:cxn>
                  <a:cxn ang="0">
                    <a:pos x="44" y="132"/>
                  </a:cxn>
                  <a:cxn ang="0">
                    <a:pos x="48" y="114"/>
                  </a:cxn>
                  <a:cxn ang="0">
                    <a:pos x="50" y="96"/>
                  </a:cxn>
                  <a:cxn ang="0">
                    <a:pos x="54" y="82"/>
                  </a:cxn>
                  <a:cxn ang="0">
                    <a:pos x="56" y="74"/>
                  </a:cxn>
                  <a:cxn ang="0">
                    <a:pos x="60" y="62"/>
                  </a:cxn>
                  <a:cxn ang="0">
                    <a:pos x="62" y="50"/>
                  </a:cxn>
                  <a:cxn ang="0">
                    <a:pos x="66" y="36"/>
                  </a:cxn>
                  <a:cxn ang="0">
                    <a:pos x="66" y="24"/>
                  </a:cxn>
                  <a:cxn ang="0">
                    <a:pos x="64" y="14"/>
                  </a:cxn>
                  <a:cxn ang="0">
                    <a:pos x="60" y="6"/>
                  </a:cxn>
                  <a:cxn ang="0">
                    <a:pos x="52" y="6"/>
                  </a:cxn>
                  <a:cxn ang="0">
                    <a:pos x="38" y="12"/>
                  </a:cxn>
                  <a:cxn ang="0">
                    <a:pos x="68" y="0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gray">
              <a:xfrm>
                <a:off x="4240" y="1477"/>
                <a:ext cx="68" cy="15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4" y="2"/>
                  </a:cxn>
                  <a:cxn ang="0">
                    <a:pos x="60" y="4"/>
                  </a:cxn>
                  <a:cxn ang="0">
                    <a:pos x="56" y="8"/>
                  </a:cxn>
                  <a:cxn ang="0">
                    <a:pos x="50" y="12"/>
                  </a:cxn>
                  <a:cxn ang="0">
                    <a:pos x="46" y="16"/>
                  </a:cxn>
                  <a:cxn ang="0">
                    <a:pos x="44" y="20"/>
                  </a:cxn>
                  <a:cxn ang="0">
                    <a:pos x="44" y="24"/>
                  </a:cxn>
                  <a:cxn ang="0">
                    <a:pos x="42" y="30"/>
                  </a:cxn>
                  <a:cxn ang="0">
                    <a:pos x="42" y="34"/>
                  </a:cxn>
                  <a:cxn ang="0">
                    <a:pos x="40" y="36"/>
                  </a:cxn>
                  <a:cxn ang="0">
                    <a:pos x="34" y="42"/>
                  </a:cxn>
                  <a:cxn ang="0">
                    <a:pos x="28" y="44"/>
                  </a:cxn>
                  <a:cxn ang="0">
                    <a:pos x="24" y="48"/>
                  </a:cxn>
                  <a:cxn ang="0">
                    <a:pos x="18" y="50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6" y="70"/>
                  </a:cxn>
                  <a:cxn ang="0">
                    <a:pos x="6" y="80"/>
                  </a:cxn>
                  <a:cxn ang="0">
                    <a:pos x="8" y="88"/>
                  </a:cxn>
                  <a:cxn ang="0">
                    <a:pos x="12" y="100"/>
                  </a:cxn>
                  <a:cxn ang="0">
                    <a:pos x="14" y="104"/>
                  </a:cxn>
                  <a:cxn ang="0">
                    <a:pos x="16" y="106"/>
                  </a:cxn>
                  <a:cxn ang="0">
                    <a:pos x="16" y="108"/>
                  </a:cxn>
                  <a:cxn ang="0">
                    <a:pos x="18" y="108"/>
                  </a:cxn>
                  <a:cxn ang="0">
                    <a:pos x="18" y="110"/>
                  </a:cxn>
                  <a:cxn ang="0">
                    <a:pos x="16" y="114"/>
                  </a:cxn>
                  <a:cxn ang="0">
                    <a:pos x="14" y="118"/>
                  </a:cxn>
                  <a:cxn ang="0">
                    <a:pos x="12" y="120"/>
                  </a:cxn>
                  <a:cxn ang="0">
                    <a:pos x="8" y="124"/>
                  </a:cxn>
                  <a:cxn ang="0">
                    <a:pos x="4" y="126"/>
                  </a:cxn>
                  <a:cxn ang="0">
                    <a:pos x="0" y="128"/>
                  </a:cxn>
                  <a:cxn ang="0">
                    <a:pos x="0" y="132"/>
                  </a:cxn>
                  <a:cxn ang="0">
                    <a:pos x="0" y="136"/>
                  </a:cxn>
                  <a:cxn ang="0">
                    <a:pos x="2" y="140"/>
                  </a:cxn>
                  <a:cxn ang="0">
                    <a:pos x="8" y="144"/>
                  </a:cxn>
                  <a:cxn ang="0">
                    <a:pos x="12" y="148"/>
                  </a:cxn>
                  <a:cxn ang="0">
                    <a:pos x="18" y="152"/>
                  </a:cxn>
                  <a:cxn ang="0">
                    <a:pos x="24" y="154"/>
                  </a:cxn>
                  <a:cxn ang="0">
                    <a:pos x="28" y="154"/>
                  </a:cxn>
                  <a:cxn ang="0">
                    <a:pos x="38" y="148"/>
                  </a:cxn>
                  <a:cxn ang="0">
                    <a:pos x="44" y="132"/>
                  </a:cxn>
                  <a:cxn ang="0">
                    <a:pos x="48" y="114"/>
                  </a:cxn>
                  <a:cxn ang="0">
                    <a:pos x="50" y="96"/>
                  </a:cxn>
                  <a:cxn ang="0">
                    <a:pos x="54" y="82"/>
                  </a:cxn>
                  <a:cxn ang="0">
                    <a:pos x="56" y="74"/>
                  </a:cxn>
                  <a:cxn ang="0">
                    <a:pos x="60" y="62"/>
                  </a:cxn>
                  <a:cxn ang="0">
                    <a:pos x="62" y="50"/>
                  </a:cxn>
                  <a:cxn ang="0">
                    <a:pos x="66" y="36"/>
                  </a:cxn>
                  <a:cxn ang="0">
                    <a:pos x="66" y="24"/>
                  </a:cxn>
                  <a:cxn ang="0">
                    <a:pos x="64" y="14"/>
                  </a:cxn>
                  <a:cxn ang="0">
                    <a:pos x="60" y="6"/>
                  </a:cxn>
                  <a:cxn ang="0">
                    <a:pos x="52" y="6"/>
                  </a:cxn>
                  <a:cxn ang="0">
                    <a:pos x="38" y="12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gray">
              <a:xfrm>
                <a:off x="5357" y="1890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gray">
              <a:xfrm>
                <a:off x="5357" y="1890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gray">
              <a:xfrm>
                <a:off x="5363" y="1734"/>
                <a:ext cx="67" cy="156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54" y="28"/>
                  </a:cxn>
                  <a:cxn ang="0">
                    <a:pos x="46" y="22"/>
                  </a:cxn>
                  <a:cxn ang="0">
                    <a:pos x="40" y="14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28" y="22"/>
                  </a:cxn>
                  <a:cxn ang="0">
                    <a:pos x="28" y="40"/>
                  </a:cxn>
                  <a:cxn ang="0">
                    <a:pos x="24" y="60"/>
                  </a:cxn>
                  <a:cxn ang="0">
                    <a:pos x="18" y="78"/>
                  </a:cxn>
                  <a:cxn ang="0">
                    <a:pos x="14" y="96"/>
                  </a:cxn>
                  <a:cxn ang="0">
                    <a:pos x="8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12" y="144"/>
                  </a:cxn>
                  <a:cxn ang="0">
                    <a:pos x="24" y="126"/>
                  </a:cxn>
                  <a:cxn ang="0">
                    <a:pos x="38" y="104"/>
                  </a:cxn>
                  <a:cxn ang="0">
                    <a:pos x="50" y="84"/>
                  </a:cxn>
                  <a:cxn ang="0">
                    <a:pos x="60" y="62"/>
                  </a:cxn>
                  <a:cxn ang="0">
                    <a:pos x="66" y="44"/>
                  </a:cxn>
                  <a:cxn ang="0">
                    <a:pos x="68" y="30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gray">
              <a:xfrm>
                <a:off x="5363" y="1734"/>
                <a:ext cx="67" cy="156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54" y="28"/>
                  </a:cxn>
                  <a:cxn ang="0">
                    <a:pos x="46" y="22"/>
                  </a:cxn>
                  <a:cxn ang="0">
                    <a:pos x="40" y="14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28" y="22"/>
                  </a:cxn>
                  <a:cxn ang="0">
                    <a:pos x="28" y="40"/>
                  </a:cxn>
                  <a:cxn ang="0">
                    <a:pos x="24" y="60"/>
                  </a:cxn>
                  <a:cxn ang="0">
                    <a:pos x="18" y="78"/>
                  </a:cxn>
                  <a:cxn ang="0">
                    <a:pos x="14" y="96"/>
                  </a:cxn>
                  <a:cxn ang="0">
                    <a:pos x="8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12" y="144"/>
                  </a:cxn>
                  <a:cxn ang="0">
                    <a:pos x="24" y="126"/>
                  </a:cxn>
                  <a:cxn ang="0">
                    <a:pos x="38" y="104"/>
                  </a:cxn>
                  <a:cxn ang="0">
                    <a:pos x="50" y="84"/>
                  </a:cxn>
                  <a:cxn ang="0">
                    <a:pos x="60" y="62"/>
                  </a:cxn>
                  <a:cxn ang="0">
                    <a:pos x="66" y="44"/>
                  </a:cxn>
                  <a:cxn ang="0">
                    <a:pos x="68" y="30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gray">
              <a:xfrm>
                <a:off x="3286" y="802"/>
                <a:ext cx="10" cy="1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gray">
              <a:xfrm>
                <a:off x="3286" y="802"/>
                <a:ext cx="10" cy="1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46" name="Freeform 44"/>
          <p:cNvSpPr>
            <a:spLocks/>
          </p:cNvSpPr>
          <p:nvPr/>
        </p:nvSpPr>
        <p:spPr bwMode="ltGray">
          <a:xfrm>
            <a:off x="533400" y="3413125"/>
            <a:ext cx="5486400" cy="275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56" y="0"/>
              </a:cxn>
              <a:cxn ang="0">
                <a:pos x="1728" y="1728"/>
              </a:cxn>
              <a:cxn ang="0">
                <a:pos x="0" y="0"/>
              </a:cxn>
            </a:cxnLst>
            <a:rect l="0" t="0" r="r" b="b"/>
            <a:pathLst>
              <a:path w="3456" h="1728">
                <a:moveTo>
                  <a:pt x="0" y="0"/>
                </a:moveTo>
                <a:lnTo>
                  <a:pt x="3456" y="0"/>
                </a:lnTo>
                <a:lnTo>
                  <a:pt x="1728" y="1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AutoShape 45" descr="Light horizontal"/>
          <p:cNvSpPr>
            <a:spLocks noChangeArrowheads="1"/>
          </p:cNvSpPr>
          <p:nvPr/>
        </p:nvSpPr>
        <p:spPr bwMode="gray">
          <a:xfrm>
            <a:off x="1174750" y="6172200"/>
            <a:ext cx="4197350" cy="6858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AutoShape 46" descr="Light horizontal"/>
          <p:cNvSpPr>
            <a:spLocks noChangeArrowheads="1"/>
          </p:cNvSpPr>
          <p:nvPr/>
        </p:nvSpPr>
        <p:spPr bwMode="gray">
          <a:xfrm>
            <a:off x="465138" y="466725"/>
            <a:ext cx="5586412" cy="27559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0" y="3240088"/>
            <a:ext cx="9147175" cy="158750"/>
            <a:chOff x="0" y="2056"/>
            <a:chExt cx="5762" cy="100"/>
          </a:xfrm>
        </p:grpSpPr>
        <p:sp>
          <p:nvSpPr>
            <p:cNvPr id="50" name="Rectangle 48"/>
            <p:cNvSpPr>
              <a:spLocks noChangeArrowheads="1"/>
            </p:cNvSpPr>
            <p:nvPr userDrawn="1"/>
          </p:nvSpPr>
          <p:spPr bwMode="gray">
            <a:xfrm>
              <a:off x="1505" y="2056"/>
              <a:ext cx="4257" cy="1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gray">
            <a:xfrm>
              <a:off x="998" y="2056"/>
              <a:ext cx="508" cy="1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gray">
            <a:xfrm>
              <a:off x="504" y="2056"/>
              <a:ext cx="507" cy="1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gray">
            <a:xfrm>
              <a:off x="0" y="2056"/>
              <a:ext cx="507" cy="1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" name="AutoShape 52" descr="Light horizontal"/>
          <p:cNvSpPr>
            <a:spLocks noChangeArrowheads="1"/>
          </p:cNvSpPr>
          <p:nvPr/>
        </p:nvSpPr>
        <p:spPr bwMode="gray">
          <a:xfrm rot="10800000">
            <a:off x="6122988" y="3394075"/>
            <a:ext cx="1739900" cy="827088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gray">
          <a:xfrm>
            <a:off x="6124575" y="2393950"/>
            <a:ext cx="1739900" cy="827088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gray">
          <a:xfrm rot="2598493">
            <a:off x="3163888" y="5864225"/>
            <a:ext cx="242887" cy="2508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50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51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5661025"/>
            <a:ext cx="4800600" cy="587375"/>
          </a:xfrm>
        </p:spPr>
        <p:txBody>
          <a:bodyPr/>
          <a:lstStyle>
            <a:lvl1pPr marL="0" indent="0">
              <a:buFontTx/>
              <a:buNone/>
              <a:defRPr i="1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58" name="Rectangle 5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" name="Rectangle 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81F5B-E487-4D62-8F64-72FF97CFF2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2802-0BF9-4D5B-86C0-F6E8E88DC7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DFB59-FA81-43CF-A39B-1F046F024F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CC8B9-6C68-4193-9005-EDBCBAC37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2398-4229-437A-88BE-9A6A0C1422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7F3AB-4C10-4436-8A75-5079071248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9401D-4AC6-4552-9E68-40526D134A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E11D2-66B3-495F-8AEE-69D36AB703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9AD26-2975-4DCF-8769-EC32B23DC1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C74E7-1C17-40A0-876E-11D69AC23B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27FF9-ED6E-4E38-B56C-610D5FDA45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2076-6BFE-499E-8722-14364C1C80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Light horizontal"/>
          <p:cNvSpPr>
            <a:spLocks noChangeArrowheads="1"/>
          </p:cNvSpPr>
          <p:nvPr/>
        </p:nvSpPr>
        <p:spPr bwMode="gray">
          <a:xfrm rot="-21600000">
            <a:off x="0" y="5727700"/>
            <a:ext cx="9144000" cy="11303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 descr="Light horizontal"/>
          <p:cNvSpPr>
            <a:spLocks noChangeArrowheads="1"/>
          </p:cNvSpPr>
          <p:nvPr/>
        </p:nvSpPr>
        <p:spPr bwMode="gray">
          <a:xfrm rot="-21600000">
            <a:off x="0" y="5727700"/>
            <a:ext cx="9144000" cy="11303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4" descr="Light horizontal"/>
          <p:cNvSpPr>
            <a:spLocks noChangeArrowheads="1"/>
          </p:cNvSpPr>
          <p:nvPr/>
        </p:nvSpPr>
        <p:spPr bwMode="gray">
          <a:xfrm>
            <a:off x="1588" y="4763"/>
            <a:ext cx="9144000" cy="985837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accent2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6350" y="993775"/>
            <a:ext cx="9156700" cy="88900"/>
            <a:chOff x="-8" y="632"/>
            <a:chExt cx="5768" cy="56"/>
          </a:xfrm>
        </p:grpSpPr>
        <p:sp>
          <p:nvSpPr>
            <p:cNvPr id="3078" name="Rectangle 6"/>
            <p:cNvSpPr>
              <a:spLocks noChangeArrowheads="1"/>
            </p:cNvSpPr>
            <p:nvPr userDrawn="1"/>
          </p:nvSpPr>
          <p:spPr bwMode="gray">
            <a:xfrm>
              <a:off x="1499" y="632"/>
              <a:ext cx="4261" cy="5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" name="Rectangle 7"/>
            <p:cNvSpPr>
              <a:spLocks noChangeArrowheads="1"/>
            </p:cNvSpPr>
            <p:nvPr userDrawn="1"/>
          </p:nvSpPr>
          <p:spPr bwMode="gray">
            <a:xfrm>
              <a:off x="991" y="632"/>
              <a:ext cx="509" cy="5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 userDrawn="1"/>
          </p:nvSpPr>
          <p:spPr bwMode="gray">
            <a:xfrm>
              <a:off x="497" y="632"/>
              <a:ext cx="507" cy="5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ltGray">
            <a:xfrm>
              <a:off x="-8" y="632"/>
              <a:ext cx="508" cy="5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970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zh-TW" altLang="en-US"/>
              <a:t>Ch06 Capacitors and Inductors</a:t>
            </a:r>
            <a:endParaRPr lang="en-US" altLang="zh-TW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59F1C37F-0035-4A5C-A9A7-8A4CCA164F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9707" name="Group 16"/>
          <p:cNvGrpSpPr>
            <a:grpSpLocks/>
          </p:cNvGrpSpPr>
          <p:nvPr/>
        </p:nvGrpSpPr>
        <p:grpSpPr bwMode="auto">
          <a:xfrm>
            <a:off x="76200" y="76200"/>
            <a:ext cx="1828800" cy="838200"/>
            <a:chOff x="2928" y="240"/>
            <a:chExt cx="2570" cy="1488"/>
          </a:xfrm>
        </p:grpSpPr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/>
              <a:ahLst/>
              <a:cxnLst>
                <a:cxn ang="0">
                  <a:pos x="1166" y="14"/>
                </a:cxn>
                <a:cxn ang="0">
                  <a:pos x="1060" y="40"/>
                </a:cxn>
                <a:cxn ang="0">
                  <a:pos x="916" y="14"/>
                </a:cxn>
                <a:cxn ang="0">
                  <a:pos x="728" y="64"/>
                </a:cxn>
                <a:cxn ang="0">
                  <a:pos x="656" y="102"/>
                </a:cxn>
                <a:cxn ang="0">
                  <a:pos x="670" y="148"/>
                </a:cxn>
                <a:cxn ang="0">
                  <a:pos x="546" y="90"/>
                </a:cxn>
                <a:cxn ang="0">
                  <a:pos x="576" y="120"/>
                </a:cxn>
                <a:cxn ang="0">
                  <a:pos x="536" y="132"/>
                </a:cxn>
                <a:cxn ang="0">
                  <a:pos x="578" y="170"/>
                </a:cxn>
                <a:cxn ang="0">
                  <a:pos x="622" y="174"/>
                </a:cxn>
                <a:cxn ang="0">
                  <a:pos x="664" y="234"/>
                </a:cxn>
                <a:cxn ang="0">
                  <a:pos x="522" y="284"/>
                </a:cxn>
                <a:cxn ang="0">
                  <a:pos x="344" y="262"/>
                </a:cxn>
                <a:cxn ang="0">
                  <a:pos x="72" y="246"/>
                </a:cxn>
                <a:cxn ang="0">
                  <a:pos x="36" y="352"/>
                </a:cxn>
                <a:cxn ang="0">
                  <a:pos x="62" y="418"/>
                </a:cxn>
                <a:cxn ang="0">
                  <a:pos x="82" y="454"/>
                </a:cxn>
                <a:cxn ang="0">
                  <a:pos x="112" y="406"/>
                </a:cxn>
                <a:cxn ang="0">
                  <a:pos x="132" y="400"/>
                </a:cxn>
                <a:cxn ang="0">
                  <a:pos x="170" y="402"/>
                </a:cxn>
                <a:cxn ang="0">
                  <a:pos x="230" y="436"/>
                </a:cxn>
                <a:cxn ang="0">
                  <a:pos x="310" y="508"/>
                </a:cxn>
                <a:cxn ang="0">
                  <a:pos x="384" y="704"/>
                </a:cxn>
                <a:cxn ang="0">
                  <a:pos x="470" y="796"/>
                </a:cxn>
                <a:cxn ang="0">
                  <a:pos x="552" y="912"/>
                </a:cxn>
                <a:cxn ang="0">
                  <a:pos x="710" y="1046"/>
                </a:cxn>
                <a:cxn ang="0">
                  <a:pos x="808" y="1288"/>
                </a:cxn>
                <a:cxn ang="0">
                  <a:pos x="796" y="1708"/>
                </a:cxn>
                <a:cxn ang="0">
                  <a:pos x="854" y="1662"/>
                </a:cxn>
                <a:cxn ang="0">
                  <a:pos x="880" y="1610"/>
                </a:cxn>
                <a:cxn ang="0">
                  <a:pos x="1042" y="1424"/>
                </a:cxn>
                <a:cxn ang="0">
                  <a:pos x="1144" y="1204"/>
                </a:cxn>
                <a:cxn ang="0">
                  <a:pos x="1014" y="1142"/>
                </a:cxn>
                <a:cxn ang="0">
                  <a:pos x="836" y="1040"/>
                </a:cxn>
                <a:cxn ang="0">
                  <a:pos x="734" y="1026"/>
                </a:cxn>
                <a:cxn ang="0">
                  <a:pos x="648" y="936"/>
                </a:cxn>
                <a:cxn ang="0">
                  <a:pos x="604" y="810"/>
                </a:cxn>
                <a:cxn ang="0">
                  <a:pos x="734" y="782"/>
                </a:cxn>
                <a:cxn ang="0">
                  <a:pos x="828" y="632"/>
                </a:cxn>
                <a:cxn ang="0">
                  <a:pos x="880" y="618"/>
                </a:cxn>
                <a:cxn ang="0">
                  <a:pos x="922" y="586"/>
                </a:cxn>
                <a:cxn ang="0">
                  <a:pos x="860" y="544"/>
                </a:cxn>
                <a:cxn ang="0">
                  <a:pos x="938" y="578"/>
                </a:cxn>
                <a:cxn ang="0">
                  <a:pos x="984" y="576"/>
                </a:cxn>
                <a:cxn ang="0">
                  <a:pos x="984" y="540"/>
                </a:cxn>
                <a:cxn ang="0">
                  <a:pos x="934" y="490"/>
                </a:cxn>
                <a:cxn ang="0">
                  <a:pos x="866" y="426"/>
                </a:cxn>
                <a:cxn ang="0">
                  <a:pos x="770" y="412"/>
                </a:cxn>
                <a:cxn ang="0">
                  <a:pos x="720" y="512"/>
                </a:cxn>
                <a:cxn ang="0">
                  <a:pos x="646" y="368"/>
                </a:cxn>
                <a:cxn ang="0">
                  <a:pos x="724" y="316"/>
                </a:cxn>
                <a:cxn ang="0">
                  <a:pos x="778" y="234"/>
                </a:cxn>
                <a:cxn ang="0">
                  <a:pos x="788" y="350"/>
                </a:cxn>
                <a:cxn ang="0">
                  <a:pos x="876" y="350"/>
                </a:cxn>
                <a:cxn ang="0">
                  <a:pos x="816" y="250"/>
                </a:cxn>
                <a:cxn ang="0">
                  <a:pos x="734" y="188"/>
                </a:cxn>
                <a:cxn ang="0">
                  <a:pos x="780" y="128"/>
                </a:cxn>
                <a:cxn ang="0">
                  <a:pos x="842" y="102"/>
                </a:cxn>
                <a:cxn ang="0">
                  <a:pos x="968" y="208"/>
                </a:cxn>
                <a:cxn ang="0">
                  <a:pos x="994" y="324"/>
                </a:cxn>
                <a:cxn ang="0">
                  <a:pos x="1154" y="308"/>
                </a:cxn>
                <a:cxn ang="0">
                  <a:pos x="1252" y="202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/>
              <a:ahLst/>
              <a:cxnLst>
                <a:cxn ang="0">
                  <a:pos x="1166" y="14"/>
                </a:cxn>
                <a:cxn ang="0">
                  <a:pos x="1060" y="40"/>
                </a:cxn>
                <a:cxn ang="0">
                  <a:pos x="916" y="14"/>
                </a:cxn>
                <a:cxn ang="0">
                  <a:pos x="728" y="64"/>
                </a:cxn>
                <a:cxn ang="0">
                  <a:pos x="656" y="102"/>
                </a:cxn>
                <a:cxn ang="0">
                  <a:pos x="670" y="148"/>
                </a:cxn>
                <a:cxn ang="0">
                  <a:pos x="546" y="90"/>
                </a:cxn>
                <a:cxn ang="0">
                  <a:pos x="576" y="120"/>
                </a:cxn>
                <a:cxn ang="0">
                  <a:pos x="536" y="132"/>
                </a:cxn>
                <a:cxn ang="0">
                  <a:pos x="578" y="170"/>
                </a:cxn>
                <a:cxn ang="0">
                  <a:pos x="622" y="174"/>
                </a:cxn>
                <a:cxn ang="0">
                  <a:pos x="664" y="234"/>
                </a:cxn>
                <a:cxn ang="0">
                  <a:pos x="522" y="284"/>
                </a:cxn>
                <a:cxn ang="0">
                  <a:pos x="344" y="262"/>
                </a:cxn>
                <a:cxn ang="0">
                  <a:pos x="72" y="246"/>
                </a:cxn>
                <a:cxn ang="0">
                  <a:pos x="36" y="352"/>
                </a:cxn>
                <a:cxn ang="0">
                  <a:pos x="62" y="418"/>
                </a:cxn>
                <a:cxn ang="0">
                  <a:pos x="82" y="454"/>
                </a:cxn>
                <a:cxn ang="0">
                  <a:pos x="112" y="406"/>
                </a:cxn>
                <a:cxn ang="0">
                  <a:pos x="132" y="400"/>
                </a:cxn>
                <a:cxn ang="0">
                  <a:pos x="170" y="402"/>
                </a:cxn>
                <a:cxn ang="0">
                  <a:pos x="230" y="436"/>
                </a:cxn>
                <a:cxn ang="0">
                  <a:pos x="310" y="508"/>
                </a:cxn>
                <a:cxn ang="0">
                  <a:pos x="384" y="704"/>
                </a:cxn>
                <a:cxn ang="0">
                  <a:pos x="470" y="796"/>
                </a:cxn>
                <a:cxn ang="0">
                  <a:pos x="552" y="912"/>
                </a:cxn>
                <a:cxn ang="0">
                  <a:pos x="710" y="1046"/>
                </a:cxn>
                <a:cxn ang="0">
                  <a:pos x="808" y="1288"/>
                </a:cxn>
                <a:cxn ang="0">
                  <a:pos x="796" y="1708"/>
                </a:cxn>
                <a:cxn ang="0">
                  <a:pos x="854" y="1662"/>
                </a:cxn>
                <a:cxn ang="0">
                  <a:pos x="880" y="1610"/>
                </a:cxn>
                <a:cxn ang="0">
                  <a:pos x="1042" y="1424"/>
                </a:cxn>
                <a:cxn ang="0">
                  <a:pos x="1144" y="1204"/>
                </a:cxn>
                <a:cxn ang="0">
                  <a:pos x="1014" y="1142"/>
                </a:cxn>
                <a:cxn ang="0">
                  <a:pos x="836" y="1040"/>
                </a:cxn>
                <a:cxn ang="0">
                  <a:pos x="734" y="1026"/>
                </a:cxn>
                <a:cxn ang="0">
                  <a:pos x="648" y="936"/>
                </a:cxn>
                <a:cxn ang="0">
                  <a:pos x="604" y="810"/>
                </a:cxn>
                <a:cxn ang="0">
                  <a:pos x="734" y="782"/>
                </a:cxn>
                <a:cxn ang="0">
                  <a:pos x="828" y="632"/>
                </a:cxn>
                <a:cxn ang="0">
                  <a:pos x="880" y="618"/>
                </a:cxn>
                <a:cxn ang="0">
                  <a:pos x="922" y="586"/>
                </a:cxn>
                <a:cxn ang="0">
                  <a:pos x="860" y="544"/>
                </a:cxn>
                <a:cxn ang="0">
                  <a:pos x="938" y="578"/>
                </a:cxn>
                <a:cxn ang="0">
                  <a:pos x="984" y="576"/>
                </a:cxn>
                <a:cxn ang="0">
                  <a:pos x="984" y="540"/>
                </a:cxn>
                <a:cxn ang="0">
                  <a:pos x="934" y="490"/>
                </a:cxn>
                <a:cxn ang="0">
                  <a:pos x="866" y="426"/>
                </a:cxn>
                <a:cxn ang="0">
                  <a:pos x="770" y="412"/>
                </a:cxn>
                <a:cxn ang="0">
                  <a:pos x="720" y="512"/>
                </a:cxn>
                <a:cxn ang="0">
                  <a:pos x="646" y="368"/>
                </a:cxn>
                <a:cxn ang="0">
                  <a:pos x="724" y="316"/>
                </a:cxn>
                <a:cxn ang="0">
                  <a:pos x="778" y="234"/>
                </a:cxn>
                <a:cxn ang="0">
                  <a:pos x="788" y="350"/>
                </a:cxn>
                <a:cxn ang="0">
                  <a:pos x="876" y="350"/>
                </a:cxn>
                <a:cxn ang="0">
                  <a:pos x="816" y="250"/>
                </a:cxn>
                <a:cxn ang="0">
                  <a:pos x="734" y="188"/>
                </a:cxn>
                <a:cxn ang="0">
                  <a:pos x="780" y="128"/>
                </a:cxn>
                <a:cxn ang="0">
                  <a:pos x="842" y="102"/>
                </a:cxn>
                <a:cxn ang="0">
                  <a:pos x="968" y="208"/>
                </a:cxn>
                <a:cxn ang="0">
                  <a:pos x="994" y="324"/>
                </a:cxn>
                <a:cxn ang="0">
                  <a:pos x="1154" y="308"/>
                </a:cxn>
                <a:cxn ang="0">
                  <a:pos x="1252" y="202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9711" name="Group 19"/>
            <p:cNvGrpSpPr>
              <a:grpSpLocks/>
            </p:cNvGrpSpPr>
            <p:nvPr/>
          </p:nvGrpSpPr>
          <p:grpSpPr bwMode="auto">
            <a:xfrm>
              <a:off x="3223" y="318"/>
              <a:ext cx="2275" cy="1342"/>
              <a:chOff x="2764" y="292"/>
              <a:chExt cx="2742" cy="1606"/>
            </a:xfrm>
          </p:grpSpPr>
          <p:sp>
            <p:nvSpPr>
              <p:cNvPr id="3092" name="Freeform 20"/>
              <p:cNvSpPr>
                <a:spLocks/>
              </p:cNvSpPr>
              <p:nvPr/>
            </p:nvSpPr>
            <p:spPr bwMode="gray">
              <a:xfrm>
                <a:off x="3118" y="1065"/>
                <a:ext cx="159" cy="74"/>
              </a:xfrm>
              <a:custGeom>
                <a:avLst/>
                <a:gdLst/>
                <a:ahLst/>
                <a:cxnLst>
                  <a:cxn ang="0">
                    <a:pos x="160" y="72"/>
                  </a:cxn>
                  <a:cxn ang="0">
                    <a:pos x="148" y="68"/>
                  </a:cxn>
                  <a:cxn ang="0">
                    <a:pos x="136" y="68"/>
                  </a:cxn>
                  <a:cxn ang="0">
                    <a:pos x="122" y="66"/>
                  </a:cxn>
                  <a:cxn ang="0">
                    <a:pos x="108" y="62"/>
                  </a:cxn>
                  <a:cxn ang="0">
                    <a:pos x="98" y="58"/>
                  </a:cxn>
                  <a:cxn ang="0">
                    <a:pos x="90" y="50"/>
                  </a:cxn>
                  <a:cxn ang="0">
                    <a:pos x="90" y="36"/>
                  </a:cxn>
                  <a:cxn ang="0">
                    <a:pos x="68" y="36"/>
                  </a:cxn>
                  <a:cxn ang="0">
                    <a:pos x="52" y="32"/>
                  </a:cxn>
                  <a:cxn ang="0">
                    <a:pos x="36" y="26"/>
                  </a:cxn>
                  <a:cxn ang="0">
                    <a:pos x="20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0" y="0"/>
                  </a:cxn>
                  <a:cxn ang="0">
                    <a:pos x="44" y="2"/>
                  </a:cxn>
                  <a:cxn ang="0">
                    <a:pos x="66" y="10"/>
                  </a:cxn>
                  <a:cxn ang="0">
                    <a:pos x="86" y="18"/>
                  </a:cxn>
                  <a:cxn ang="0">
                    <a:pos x="100" y="20"/>
                  </a:cxn>
                  <a:cxn ang="0">
                    <a:pos x="114" y="24"/>
                  </a:cxn>
                  <a:cxn ang="0">
                    <a:pos x="128" y="30"/>
                  </a:cxn>
                  <a:cxn ang="0">
                    <a:pos x="142" y="36"/>
                  </a:cxn>
                  <a:cxn ang="0">
                    <a:pos x="150" y="44"/>
                  </a:cxn>
                  <a:cxn ang="0">
                    <a:pos x="154" y="56"/>
                  </a:cxn>
                  <a:cxn ang="0">
                    <a:pos x="152" y="72"/>
                  </a:cxn>
                  <a:cxn ang="0">
                    <a:pos x="160" y="72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gray">
              <a:xfrm>
                <a:off x="3118" y="1065"/>
                <a:ext cx="159" cy="74"/>
              </a:xfrm>
              <a:custGeom>
                <a:avLst/>
                <a:gdLst/>
                <a:ahLst/>
                <a:cxnLst>
                  <a:cxn ang="0">
                    <a:pos x="160" y="72"/>
                  </a:cxn>
                  <a:cxn ang="0">
                    <a:pos x="148" y="68"/>
                  </a:cxn>
                  <a:cxn ang="0">
                    <a:pos x="136" y="68"/>
                  </a:cxn>
                  <a:cxn ang="0">
                    <a:pos x="122" y="66"/>
                  </a:cxn>
                  <a:cxn ang="0">
                    <a:pos x="108" y="62"/>
                  </a:cxn>
                  <a:cxn ang="0">
                    <a:pos x="98" y="58"/>
                  </a:cxn>
                  <a:cxn ang="0">
                    <a:pos x="90" y="50"/>
                  </a:cxn>
                  <a:cxn ang="0">
                    <a:pos x="90" y="36"/>
                  </a:cxn>
                  <a:cxn ang="0">
                    <a:pos x="68" y="36"/>
                  </a:cxn>
                  <a:cxn ang="0">
                    <a:pos x="52" y="32"/>
                  </a:cxn>
                  <a:cxn ang="0">
                    <a:pos x="36" y="26"/>
                  </a:cxn>
                  <a:cxn ang="0">
                    <a:pos x="20" y="20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0" y="0"/>
                  </a:cxn>
                  <a:cxn ang="0">
                    <a:pos x="44" y="2"/>
                  </a:cxn>
                  <a:cxn ang="0">
                    <a:pos x="66" y="10"/>
                  </a:cxn>
                  <a:cxn ang="0">
                    <a:pos x="86" y="18"/>
                  </a:cxn>
                  <a:cxn ang="0">
                    <a:pos x="100" y="20"/>
                  </a:cxn>
                  <a:cxn ang="0">
                    <a:pos x="114" y="24"/>
                  </a:cxn>
                  <a:cxn ang="0">
                    <a:pos x="128" y="30"/>
                  </a:cxn>
                  <a:cxn ang="0">
                    <a:pos x="142" y="36"/>
                  </a:cxn>
                  <a:cxn ang="0">
                    <a:pos x="150" y="44"/>
                  </a:cxn>
                  <a:cxn ang="0">
                    <a:pos x="154" y="56"/>
                  </a:cxn>
                  <a:cxn ang="0">
                    <a:pos x="152" y="72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gray">
              <a:xfrm>
                <a:off x="3629" y="492"/>
                <a:ext cx="116" cy="71"/>
              </a:xfrm>
              <a:custGeom>
                <a:avLst/>
                <a:gdLst/>
                <a:ahLst/>
                <a:cxnLst>
                  <a:cxn ang="0">
                    <a:pos x="92" y="64"/>
                  </a:cxn>
                  <a:cxn ang="0">
                    <a:pos x="68" y="70"/>
                  </a:cxn>
                  <a:cxn ang="0">
                    <a:pos x="46" y="70"/>
                  </a:cxn>
                  <a:cxn ang="0">
                    <a:pos x="38" y="48"/>
                  </a:cxn>
                  <a:cxn ang="0">
                    <a:pos x="36" y="24"/>
                  </a:cxn>
                  <a:cxn ang="0">
                    <a:pos x="24" y="24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6" y="10"/>
                  </a:cxn>
                  <a:cxn ang="0">
                    <a:pos x="14" y="2"/>
                  </a:cxn>
                  <a:cxn ang="0">
                    <a:pos x="26" y="0"/>
                  </a:cxn>
                  <a:cxn ang="0">
                    <a:pos x="40" y="2"/>
                  </a:cxn>
                  <a:cxn ang="0">
                    <a:pos x="52" y="6"/>
                  </a:cxn>
                  <a:cxn ang="0">
                    <a:pos x="66" y="12"/>
                  </a:cxn>
                  <a:cxn ang="0">
                    <a:pos x="76" y="18"/>
                  </a:cxn>
                  <a:cxn ang="0">
                    <a:pos x="82" y="22"/>
                  </a:cxn>
                  <a:cxn ang="0">
                    <a:pos x="88" y="24"/>
                  </a:cxn>
                  <a:cxn ang="0">
                    <a:pos x="96" y="24"/>
                  </a:cxn>
                  <a:cxn ang="0">
                    <a:pos x="102" y="26"/>
                  </a:cxn>
                  <a:cxn ang="0">
                    <a:pos x="110" y="28"/>
                  </a:cxn>
                  <a:cxn ang="0">
                    <a:pos x="114" y="34"/>
                  </a:cxn>
                  <a:cxn ang="0">
                    <a:pos x="116" y="46"/>
                  </a:cxn>
                  <a:cxn ang="0">
                    <a:pos x="110" y="60"/>
                  </a:cxn>
                  <a:cxn ang="0">
                    <a:pos x="100" y="68"/>
                  </a:cxn>
                  <a:cxn ang="0">
                    <a:pos x="82" y="70"/>
                  </a:cxn>
                  <a:cxn ang="0">
                    <a:pos x="92" y="64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5" name="Freeform 23"/>
              <p:cNvSpPr>
                <a:spLocks/>
              </p:cNvSpPr>
              <p:nvPr/>
            </p:nvSpPr>
            <p:spPr bwMode="gray">
              <a:xfrm>
                <a:off x="3629" y="492"/>
                <a:ext cx="116" cy="71"/>
              </a:xfrm>
              <a:custGeom>
                <a:avLst/>
                <a:gdLst/>
                <a:ahLst/>
                <a:cxnLst>
                  <a:cxn ang="0">
                    <a:pos x="92" y="64"/>
                  </a:cxn>
                  <a:cxn ang="0">
                    <a:pos x="68" y="70"/>
                  </a:cxn>
                  <a:cxn ang="0">
                    <a:pos x="46" y="70"/>
                  </a:cxn>
                  <a:cxn ang="0">
                    <a:pos x="38" y="48"/>
                  </a:cxn>
                  <a:cxn ang="0">
                    <a:pos x="36" y="24"/>
                  </a:cxn>
                  <a:cxn ang="0">
                    <a:pos x="24" y="24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6" y="10"/>
                  </a:cxn>
                  <a:cxn ang="0">
                    <a:pos x="14" y="2"/>
                  </a:cxn>
                  <a:cxn ang="0">
                    <a:pos x="26" y="0"/>
                  </a:cxn>
                  <a:cxn ang="0">
                    <a:pos x="40" y="2"/>
                  </a:cxn>
                  <a:cxn ang="0">
                    <a:pos x="52" y="6"/>
                  </a:cxn>
                  <a:cxn ang="0">
                    <a:pos x="66" y="12"/>
                  </a:cxn>
                  <a:cxn ang="0">
                    <a:pos x="76" y="18"/>
                  </a:cxn>
                  <a:cxn ang="0">
                    <a:pos x="82" y="22"/>
                  </a:cxn>
                  <a:cxn ang="0">
                    <a:pos x="88" y="24"/>
                  </a:cxn>
                  <a:cxn ang="0">
                    <a:pos x="96" y="24"/>
                  </a:cxn>
                  <a:cxn ang="0">
                    <a:pos x="102" y="26"/>
                  </a:cxn>
                  <a:cxn ang="0">
                    <a:pos x="110" y="28"/>
                  </a:cxn>
                  <a:cxn ang="0">
                    <a:pos x="114" y="34"/>
                  </a:cxn>
                  <a:cxn ang="0">
                    <a:pos x="116" y="46"/>
                  </a:cxn>
                  <a:cxn ang="0">
                    <a:pos x="110" y="60"/>
                  </a:cxn>
                  <a:cxn ang="0">
                    <a:pos x="100" y="68"/>
                  </a:cxn>
                  <a:cxn ang="0">
                    <a:pos x="82" y="70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6" name="Freeform 24"/>
              <p:cNvSpPr>
                <a:spLocks/>
              </p:cNvSpPr>
              <p:nvPr/>
            </p:nvSpPr>
            <p:spPr bwMode="gray">
              <a:xfrm>
                <a:off x="2763" y="374"/>
                <a:ext cx="207" cy="101"/>
              </a:xfrm>
              <a:custGeom>
                <a:avLst/>
                <a:gdLst/>
                <a:ahLst/>
                <a:cxnLst>
                  <a:cxn ang="0">
                    <a:pos x="198" y="96"/>
                  </a:cxn>
                  <a:cxn ang="0">
                    <a:pos x="188" y="96"/>
                  </a:cxn>
                  <a:cxn ang="0">
                    <a:pos x="178" y="92"/>
                  </a:cxn>
                  <a:cxn ang="0">
                    <a:pos x="174" y="88"/>
                  </a:cxn>
                  <a:cxn ang="0">
                    <a:pos x="164" y="84"/>
                  </a:cxn>
                  <a:cxn ang="0">
                    <a:pos x="158" y="84"/>
                  </a:cxn>
                  <a:cxn ang="0">
                    <a:pos x="154" y="90"/>
                  </a:cxn>
                  <a:cxn ang="0">
                    <a:pos x="150" y="96"/>
                  </a:cxn>
                  <a:cxn ang="0">
                    <a:pos x="132" y="102"/>
                  </a:cxn>
                  <a:cxn ang="0">
                    <a:pos x="96" y="96"/>
                  </a:cxn>
                  <a:cxn ang="0">
                    <a:pos x="74" y="74"/>
                  </a:cxn>
                  <a:cxn ang="0">
                    <a:pos x="98" y="78"/>
                  </a:cxn>
                  <a:cxn ang="0">
                    <a:pos x="120" y="70"/>
                  </a:cxn>
                  <a:cxn ang="0">
                    <a:pos x="88" y="64"/>
                  </a:cxn>
                  <a:cxn ang="0">
                    <a:pos x="62" y="56"/>
                  </a:cxn>
                  <a:cxn ang="0">
                    <a:pos x="60" y="36"/>
                  </a:cxn>
                  <a:cxn ang="0">
                    <a:pos x="80" y="26"/>
                  </a:cxn>
                  <a:cxn ang="0">
                    <a:pos x="66" y="20"/>
                  </a:cxn>
                  <a:cxn ang="0">
                    <a:pos x="48" y="30"/>
                  </a:cxn>
                  <a:cxn ang="0">
                    <a:pos x="28" y="40"/>
                  </a:cxn>
                  <a:cxn ang="0">
                    <a:pos x="0" y="42"/>
                  </a:cxn>
                  <a:cxn ang="0">
                    <a:pos x="2" y="28"/>
                  </a:cxn>
                  <a:cxn ang="0">
                    <a:pos x="6" y="14"/>
                  </a:cxn>
                  <a:cxn ang="0">
                    <a:pos x="30" y="2"/>
                  </a:cxn>
                  <a:cxn ang="0">
                    <a:pos x="56" y="0"/>
                  </a:cxn>
                  <a:cxn ang="0">
                    <a:pos x="86" y="4"/>
                  </a:cxn>
                  <a:cxn ang="0">
                    <a:pos x="92" y="10"/>
                  </a:cxn>
                  <a:cxn ang="0">
                    <a:pos x="92" y="18"/>
                  </a:cxn>
                  <a:cxn ang="0">
                    <a:pos x="92" y="28"/>
                  </a:cxn>
                  <a:cxn ang="0">
                    <a:pos x="118" y="42"/>
                  </a:cxn>
                  <a:cxn ang="0">
                    <a:pos x="128" y="42"/>
                  </a:cxn>
                  <a:cxn ang="0">
                    <a:pos x="126" y="34"/>
                  </a:cxn>
                  <a:cxn ang="0">
                    <a:pos x="128" y="26"/>
                  </a:cxn>
                  <a:cxn ang="0">
                    <a:pos x="134" y="22"/>
                  </a:cxn>
                  <a:cxn ang="0">
                    <a:pos x="144" y="28"/>
                  </a:cxn>
                  <a:cxn ang="0">
                    <a:pos x="150" y="36"/>
                  </a:cxn>
                  <a:cxn ang="0">
                    <a:pos x="152" y="36"/>
                  </a:cxn>
                  <a:cxn ang="0">
                    <a:pos x="156" y="30"/>
                  </a:cxn>
                  <a:cxn ang="0">
                    <a:pos x="160" y="32"/>
                  </a:cxn>
                  <a:cxn ang="0">
                    <a:pos x="166" y="38"/>
                  </a:cxn>
                  <a:cxn ang="0">
                    <a:pos x="170" y="44"/>
                  </a:cxn>
                  <a:cxn ang="0">
                    <a:pos x="180" y="60"/>
                  </a:cxn>
                  <a:cxn ang="0">
                    <a:pos x="208" y="74"/>
                  </a:cxn>
                  <a:cxn ang="0">
                    <a:pos x="208" y="86"/>
                  </a:cxn>
                  <a:cxn ang="0">
                    <a:pos x="204" y="92"/>
                  </a:cxn>
                  <a:cxn ang="0">
                    <a:pos x="194" y="98"/>
                  </a:cxn>
                  <a:cxn ang="0">
                    <a:pos x="184" y="100"/>
                  </a:cxn>
                  <a:cxn ang="0">
                    <a:pos x="204" y="94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7" name="Freeform 25"/>
              <p:cNvSpPr>
                <a:spLocks/>
              </p:cNvSpPr>
              <p:nvPr/>
            </p:nvSpPr>
            <p:spPr bwMode="gray">
              <a:xfrm>
                <a:off x="2763" y="374"/>
                <a:ext cx="207" cy="101"/>
              </a:xfrm>
              <a:custGeom>
                <a:avLst/>
                <a:gdLst/>
                <a:ahLst/>
                <a:cxnLst>
                  <a:cxn ang="0">
                    <a:pos x="198" y="96"/>
                  </a:cxn>
                  <a:cxn ang="0">
                    <a:pos x="188" y="96"/>
                  </a:cxn>
                  <a:cxn ang="0">
                    <a:pos x="178" y="92"/>
                  </a:cxn>
                  <a:cxn ang="0">
                    <a:pos x="174" y="88"/>
                  </a:cxn>
                  <a:cxn ang="0">
                    <a:pos x="164" y="84"/>
                  </a:cxn>
                  <a:cxn ang="0">
                    <a:pos x="158" y="84"/>
                  </a:cxn>
                  <a:cxn ang="0">
                    <a:pos x="154" y="90"/>
                  </a:cxn>
                  <a:cxn ang="0">
                    <a:pos x="150" y="96"/>
                  </a:cxn>
                  <a:cxn ang="0">
                    <a:pos x="132" y="102"/>
                  </a:cxn>
                  <a:cxn ang="0">
                    <a:pos x="96" y="96"/>
                  </a:cxn>
                  <a:cxn ang="0">
                    <a:pos x="74" y="74"/>
                  </a:cxn>
                  <a:cxn ang="0">
                    <a:pos x="98" y="78"/>
                  </a:cxn>
                  <a:cxn ang="0">
                    <a:pos x="120" y="70"/>
                  </a:cxn>
                  <a:cxn ang="0">
                    <a:pos x="88" y="64"/>
                  </a:cxn>
                  <a:cxn ang="0">
                    <a:pos x="62" y="56"/>
                  </a:cxn>
                  <a:cxn ang="0">
                    <a:pos x="60" y="36"/>
                  </a:cxn>
                  <a:cxn ang="0">
                    <a:pos x="80" y="26"/>
                  </a:cxn>
                  <a:cxn ang="0">
                    <a:pos x="66" y="20"/>
                  </a:cxn>
                  <a:cxn ang="0">
                    <a:pos x="48" y="30"/>
                  </a:cxn>
                  <a:cxn ang="0">
                    <a:pos x="28" y="40"/>
                  </a:cxn>
                  <a:cxn ang="0">
                    <a:pos x="0" y="42"/>
                  </a:cxn>
                  <a:cxn ang="0">
                    <a:pos x="2" y="28"/>
                  </a:cxn>
                  <a:cxn ang="0">
                    <a:pos x="6" y="14"/>
                  </a:cxn>
                  <a:cxn ang="0">
                    <a:pos x="30" y="2"/>
                  </a:cxn>
                  <a:cxn ang="0">
                    <a:pos x="56" y="0"/>
                  </a:cxn>
                  <a:cxn ang="0">
                    <a:pos x="86" y="4"/>
                  </a:cxn>
                  <a:cxn ang="0">
                    <a:pos x="92" y="10"/>
                  </a:cxn>
                  <a:cxn ang="0">
                    <a:pos x="92" y="18"/>
                  </a:cxn>
                  <a:cxn ang="0">
                    <a:pos x="92" y="28"/>
                  </a:cxn>
                  <a:cxn ang="0">
                    <a:pos x="118" y="42"/>
                  </a:cxn>
                  <a:cxn ang="0">
                    <a:pos x="128" y="42"/>
                  </a:cxn>
                  <a:cxn ang="0">
                    <a:pos x="126" y="34"/>
                  </a:cxn>
                  <a:cxn ang="0">
                    <a:pos x="128" y="26"/>
                  </a:cxn>
                  <a:cxn ang="0">
                    <a:pos x="134" y="22"/>
                  </a:cxn>
                  <a:cxn ang="0">
                    <a:pos x="144" y="28"/>
                  </a:cxn>
                  <a:cxn ang="0">
                    <a:pos x="150" y="36"/>
                  </a:cxn>
                  <a:cxn ang="0">
                    <a:pos x="152" y="36"/>
                  </a:cxn>
                  <a:cxn ang="0">
                    <a:pos x="156" y="30"/>
                  </a:cxn>
                  <a:cxn ang="0">
                    <a:pos x="160" y="32"/>
                  </a:cxn>
                  <a:cxn ang="0">
                    <a:pos x="166" y="38"/>
                  </a:cxn>
                  <a:cxn ang="0">
                    <a:pos x="170" y="44"/>
                  </a:cxn>
                  <a:cxn ang="0">
                    <a:pos x="180" y="60"/>
                  </a:cxn>
                  <a:cxn ang="0">
                    <a:pos x="208" y="74"/>
                  </a:cxn>
                  <a:cxn ang="0">
                    <a:pos x="208" y="86"/>
                  </a:cxn>
                  <a:cxn ang="0">
                    <a:pos x="204" y="92"/>
                  </a:cxn>
                  <a:cxn ang="0">
                    <a:pos x="194" y="98"/>
                  </a:cxn>
                  <a:cxn ang="0">
                    <a:pos x="184" y="100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gray">
              <a:xfrm>
                <a:off x="2954" y="384"/>
                <a:ext cx="56" cy="47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54" y="30"/>
                  </a:cxn>
                  <a:cxn ang="0">
                    <a:pos x="50" y="32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48" y="40"/>
                  </a:cxn>
                  <a:cxn ang="0">
                    <a:pos x="48" y="42"/>
                  </a:cxn>
                  <a:cxn ang="0">
                    <a:pos x="46" y="46"/>
                  </a:cxn>
                  <a:cxn ang="0">
                    <a:pos x="46" y="48"/>
                  </a:cxn>
                  <a:cxn ang="0">
                    <a:pos x="44" y="50"/>
                  </a:cxn>
                  <a:cxn ang="0">
                    <a:pos x="40" y="50"/>
                  </a:cxn>
                  <a:cxn ang="0">
                    <a:pos x="38" y="48"/>
                  </a:cxn>
                  <a:cxn ang="0">
                    <a:pos x="32" y="46"/>
                  </a:cxn>
                  <a:cxn ang="0">
                    <a:pos x="28" y="44"/>
                  </a:cxn>
                  <a:cxn ang="0">
                    <a:pos x="24" y="40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16" y="28"/>
                  </a:cxn>
                  <a:cxn ang="0">
                    <a:pos x="14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2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8"/>
                  </a:cxn>
                  <a:cxn ang="0">
                    <a:pos x="20" y="0"/>
                  </a:cxn>
                  <a:cxn ang="0">
                    <a:pos x="34" y="0"/>
                  </a:cxn>
                  <a:cxn ang="0">
                    <a:pos x="44" y="6"/>
                  </a:cxn>
                  <a:cxn ang="0">
                    <a:pos x="54" y="18"/>
                  </a:cxn>
                  <a:cxn ang="0">
                    <a:pos x="56" y="22"/>
                  </a:cxn>
                  <a:cxn ang="0">
                    <a:pos x="56" y="24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4" y="28"/>
                  </a:cxn>
                  <a:cxn ang="0">
                    <a:pos x="52" y="30"/>
                  </a:cxn>
                  <a:cxn ang="0">
                    <a:pos x="52" y="32"/>
                  </a:cxn>
                  <a:cxn ang="0">
                    <a:pos x="50" y="36"/>
                  </a:cxn>
                  <a:cxn ang="0">
                    <a:pos x="52" y="36"/>
                  </a:cxn>
                  <a:cxn ang="0">
                    <a:pos x="54" y="38"/>
                  </a:cxn>
                  <a:cxn ang="0">
                    <a:pos x="56" y="38"/>
                  </a:cxn>
                  <a:cxn ang="0">
                    <a:pos x="56" y="40"/>
                  </a:cxn>
                  <a:cxn ang="0">
                    <a:pos x="56" y="30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gray">
              <a:xfrm>
                <a:off x="2954" y="384"/>
                <a:ext cx="56" cy="47"/>
              </a:xfrm>
              <a:custGeom>
                <a:avLst/>
                <a:gdLst/>
                <a:ahLst/>
                <a:cxnLst>
                  <a:cxn ang="0">
                    <a:pos x="56" y="30"/>
                  </a:cxn>
                  <a:cxn ang="0">
                    <a:pos x="54" y="30"/>
                  </a:cxn>
                  <a:cxn ang="0">
                    <a:pos x="50" y="32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48" y="40"/>
                  </a:cxn>
                  <a:cxn ang="0">
                    <a:pos x="48" y="42"/>
                  </a:cxn>
                  <a:cxn ang="0">
                    <a:pos x="46" y="46"/>
                  </a:cxn>
                  <a:cxn ang="0">
                    <a:pos x="46" y="48"/>
                  </a:cxn>
                  <a:cxn ang="0">
                    <a:pos x="44" y="50"/>
                  </a:cxn>
                  <a:cxn ang="0">
                    <a:pos x="40" y="50"/>
                  </a:cxn>
                  <a:cxn ang="0">
                    <a:pos x="38" y="48"/>
                  </a:cxn>
                  <a:cxn ang="0">
                    <a:pos x="32" y="46"/>
                  </a:cxn>
                  <a:cxn ang="0">
                    <a:pos x="28" y="44"/>
                  </a:cxn>
                  <a:cxn ang="0">
                    <a:pos x="24" y="40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16" y="28"/>
                  </a:cxn>
                  <a:cxn ang="0">
                    <a:pos x="14" y="26"/>
                  </a:cxn>
                  <a:cxn ang="0">
                    <a:pos x="10" y="26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2" y="22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2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8"/>
                  </a:cxn>
                  <a:cxn ang="0">
                    <a:pos x="20" y="0"/>
                  </a:cxn>
                  <a:cxn ang="0">
                    <a:pos x="34" y="0"/>
                  </a:cxn>
                  <a:cxn ang="0">
                    <a:pos x="44" y="6"/>
                  </a:cxn>
                  <a:cxn ang="0">
                    <a:pos x="54" y="18"/>
                  </a:cxn>
                  <a:cxn ang="0">
                    <a:pos x="56" y="22"/>
                  </a:cxn>
                  <a:cxn ang="0">
                    <a:pos x="56" y="24"/>
                  </a:cxn>
                  <a:cxn ang="0">
                    <a:pos x="56" y="26"/>
                  </a:cxn>
                  <a:cxn ang="0">
                    <a:pos x="56" y="28"/>
                  </a:cxn>
                  <a:cxn ang="0">
                    <a:pos x="54" y="28"/>
                  </a:cxn>
                  <a:cxn ang="0">
                    <a:pos x="52" y="30"/>
                  </a:cxn>
                  <a:cxn ang="0">
                    <a:pos x="52" y="32"/>
                  </a:cxn>
                  <a:cxn ang="0">
                    <a:pos x="50" y="36"/>
                  </a:cxn>
                  <a:cxn ang="0">
                    <a:pos x="52" y="36"/>
                  </a:cxn>
                  <a:cxn ang="0">
                    <a:pos x="54" y="38"/>
                  </a:cxn>
                  <a:cxn ang="0">
                    <a:pos x="56" y="38"/>
                  </a:cxn>
                  <a:cxn ang="0">
                    <a:pos x="56" y="40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gray">
              <a:xfrm>
                <a:off x="2777" y="293"/>
                <a:ext cx="159" cy="84"/>
              </a:xfrm>
              <a:custGeom>
                <a:avLst/>
                <a:gdLst/>
                <a:ahLst/>
                <a:cxnLst>
                  <a:cxn ang="0">
                    <a:pos x="152" y="70"/>
                  </a:cxn>
                  <a:cxn ang="0">
                    <a:pos x="134" y="70"/>
                  </a:cxn>
                  <a:cxn ang="0">
                    <a:pos x="116" y="70"/>
                  </a:cxn>
                  <a:cxn ang="0">
                    <a:pos x="102" y="80"/>
                  </a:cxn>
                  <a:cxn ang="0">
                    <a:pos x="84" y="84"/>
                  </a:cxn>
                  <a:cxn ang="0">
                    <a:pos x="80" y="74"/>
                  </a:cxn>
                  <a:cxn ang="0">
                    <a:pos x="90" y="70"/>
                  </a:cxn>
                  <a:cxn ang="0">
                    <a:pos x="98" y="68"/>
                  </a:cxn>
                  <a:cxn ang="0">
                    <a:pos x="80" y="66"/>
                  </a:cxn>
                  <a:cxn ang="0">
                    <a:pos x="70" y="66"/>
                  </a:cxn>
                  <a:cxn ang="0">
                    <a:pos x="62" y="66"/>
                  </a:cxn>
                  <a:cxn ang="0">
                    <a:pos x="54" y="64"/>
                  </a:cxn>
                  <a:cxn ang="0">
                    <a:pos x="54" y="58"/>
                  </a:cxn>
                  <a:cxn ang="0">
                    <a:pos x="60" y="52"/>
                  </a:cxn>
                  <a:cxn ang="0">
                    <a:pos x="68" y="50"/>
                  </a:cxn>
                  <a:cxn ang="0">
                    <a:pos x="48" y="36"/>
                  </a:cxn>
                  <a:cxn ang="0">
                    <a:pos x="28" y="44"/>
                  </a:cxn>
                  <a:cxn ang="0">
                    <a:pos x="12" y="48"/>
                  </a:cxn>
                  <a:cxn ang="0">
                    <a:pos x="0" y="34"/>
                  </a:cxn>
                  <a:cxn ang="0">
                    <a:pos x="12" y="24"/>
                  </a:cxn>
                  <a:cxn ang="0">
                    <a:pos x="34" y="20"/>
                  </a:cxn>
                  <a:cxn ang="0">
                    <a:pos x="46" y="16"/>
                  </a:cxn>
                  <a:cxn ang="0">
                    <a:pos x="52" y="12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6" y="28"/>
                  </a:cxn>
                  <a:cxn ang="0">
                    <a:pos x="62" y="36"/>
                  </a:cxn>
                  <a:cxn ang="0">
                    <a:pos x="82" y="46"/>
                  </a:cxn>
                  <a:cxn ang="0">
                    <a:pos x="112" y="54"/>
                  </a:cxn>
                  <a:cxn ang="0">
                    <a:pos x="128" y="50"/>
                  </a:cxn>
                  <a:cxn ang="0">
                    <a:pos x="108" y="36"/>
                  </a:cxn>
                  <a:cxn ang="0">
                    <a:pos x="92" y="34"/>
                  </a:cxn>
                  <a:cxn ang="0">
                    <a:pos x="86" y="34"/>
                  </a:cxn>
                  <a:cxn ang="0">
                    <a:pos x="80" y="32"/>
                  </a:cxn>
                  <a:cxn ang="0">
                    <a:pos x="80" y="26"/>
                  </a:cxn>
                  <a:cxn ang="0">
                    <a:pos x="86" y="20"/>
                  </a:cxn>
                  <a:cxn ang="0">
                    <a:pos x="92" y="18"/>
                  </a:cxn>
                  <a:cxn ang="0">
                    <a:pos x="98" y="14"/>
                  </a:cxn>
                  <a:cxn ang="0">
                    <a:pos x="84" y="8"/>
                  </a:cxn>
                  <a:cxn ang="0">
                    <a:pos x="108" y="0"/>
                  </a:cxn>
                  <a:cxn ang="0">
                    <a:pos x="122" y="10"/>
                  </a:cxn>
                  <a:cxn ang="0">
                    <a:pos x="122" y="16"/>
                  </a:cxn>
                  <a:cxn ang="0">
                    <a:pos x="120" y="18"/>
                  </a:cxn>
                  <a:cxn ang="0">
                    <a:pos x="118" y="24"/>
                  </a:cxn>
                  <a:cxn ang="0">
                    <a:pos x="120" y="32"/>
                  </a:cxn>
                  <a:cxn ang="0">
                    <a:pos x="128" y="42"/>
                  </a:cxn>
                  <a:cxn ang="0">
                    <a:pos x="134" y="50"/>
                  </a:cxn>
                  <a:cxn ang="0">
                    <a:pos x="138" y="56"/>
                  </a:cxn>
                  <a:cxn ang="0">
                    <a:pos x="142" y="58"/>
                  </a:cxn>
                  <a:cxn ang="0">
                    <a:pos x="150" y="54"/>
                  </a:cxn>
                  <a:cxn ang="0">
                    <a:pos x="156" y="64"/>
                  </a:cxn>
                  <a:cxn ang="0">
                    <a:pos x="158" y="64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gray">
              <a:xfrm>
                <a:off x="2777" y="293"/>
                <a:ext cx="159" cy="84"/>
              </a:xfrm>
              <a:custGeom>
                <a:avLst/>
                <a:gdLst/>
                <a:ahLst/>
                <a:cxnLst>
                  <a:cxn ang="0">
                    <a:pos x="152" y="70"/>
                  </a:cxn>
                  <a:cxn ang="0">
                    <a:pos x="134" y="70"/>
                  </a:cxn>
                  <a:cxn ang="0">
                    <a:pos x="116" y="70"/>
                  </a:cxn>
                  <a:cxn ang="0">
                    <a:pos x="102" y="80"/>
                  </a:cxn>
                  <a:cxn ang="0">
                    <a:pos x="84" y="84"/>
                  </a:cxn>
                  <a:cxn ang="0">
                    <a:pos x="80" y="74"/>
                  </a:cxn>
                  <a:cxn ang="0">
                    <a:pos x="90" y="70"/>
                  </a:cxn>
                  <a:cxn ang="0">
                    <a:pos x="98" y="68"/>
                  </a:cxn>
                  <a:cxn ang="0">
                    <a:pos x="80" y="66"/>
                  </a:cxn>
                  <a:cxn ang="0">
                    <a:pos x="70" y="66"/>
                  </a:cxn>
                  <a:cxn ang="0">
                    <a:pos x="62" y="66"/>
                  </a:cxn>
                  <a:cxn ang="0">
                    <a:pos x="54" y="64"/>
                  </a:cxn>
                  <a:cxn ang="0">
                    <a:pos x="54" y="58"/>
                  </a:cxn>
                  <a:cxn ang="0">
                    <a:pos x="60" y="52"/>
                  </a:cxn>
                  <a:cxn ang="0">
                    <a:pos x="68" y="50"/>
                  </a:cxn>
                  <a:cxn ang="0">
                    <a:pos x="48" y="36"/>
                  </a:cxn>
                  <a:cxn ang="0">
                    <a:pos x="28" y="44"/>
                  </a:cxn>
                  <a:cxn ang="0">
                    <a:pos x="12" y="48"/>
                  </a:cxn>
                  <a:cxn ang="0">
                    <a:pos x="0" y="34"/>
                  </a:cxn>
                  <a:cxn ang="0">
                    <a:pos x="12" y="24"/>
                  </a:cxn>
                  <a:cxn ang="0">
                    <a:pos x="34" y="20"/>
                  </a:cxn>
                  <a:cxn ang="0">
                    <a:pos x="46" y="16"/>
                  </a:cxn>
                  <a:cxn ang="0">
                    <a:pos x="52" y="12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6" y="28"/>
                  </a:cxn>
                  <a:cxn ang="0">
                    <a:pos x="62" y="36"/>
                  </a:cxn>
                  <a:cxn ang="0">
                    <a:pos x="82" y="46"/>
                  </a:cxn>
                  <a:cxn ang="0">
                    <a:pos x="112" y="54"/>
                  </a:cxn>
                  <a:cxn ang="0">
                    <a:pos x="128" y="50"/>
                  </a:cxn>
                  <a:cxn ang="0">
                    <a:pos x="108" y="36"/>
                  </a:cxn>
                  <a:cxn ang="0">
                    <a:pos x="92" y="34"/>
                  </a:cxn>
                  <a:cxn ang="0">
                    <a:pos x="86" y="34"/>
                  </a:cxn>
                  <a:cxn ang="0">
                    <a:pos x="80" y="32"/>
                  </a:cxn>
                  <a:cxn ang="0">
                    <a:pos x="80" y="26"/>
                  </a:cxn>
                  <a:cxn ang="0">
                    <a:pos x="86" y="20"/>
                  </a:cxn>
                  <a:cxn ang="0">
                    <a:pos x="92" y="18"/>
                  </a:cxn>
                  <a:cxn ang="0">
                    <a:pos x="98" y="14"/>
                  </a:cxn>
                  <a:cxn ang="0">
                    <a:pos x="84" y="8"/>
                  </a:cxn>
                  <a:cxn ang="0">
                    <a:pos x="108" y="0"/>
                  </a:cxn>
                  <a:cxn ang="0">
                    <a:pos x="122" y="10"/>
                  </a:cxn>
                  <a:cxn ang="0">
                    <a:pos x="122" y="16"/>
                  </a:cxn>
                  <a:cxn ang="0">
                    <a:pos x="120" y="18"/>
                  </a:cxn>
                  <a:cxn ang="0">
                    <a:pos x="118" y="24"/>
                  </a:cxn>
                  <a:cxn ang="0">
                    <a:pos x="120" y="32"/>
                  </a:cxn>
                  <a:cxn ang="0">
                    <a:pos x="128" y="42"/>
                  </a:cxn>
                  <a:cxn ang="0">
                    <a:pos x="134" y="50"/>
                  </a:cxn>
                  <a:cxn ang="0">
                    <a:pos x="138" y="56"/>
                  </a:cxn>
                  <a:cxn ang="0">
                    <a:pos x="142" y="58"/>
                  </a:cxn>
                  <a:cxn ang="0">
                    <a:pos x="150" y="54"/>
                  </a:cxn>
                  <a:cxn ang="0">
                    <a:pos x="156" y="64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2" name="Freeform 30"/>
              <p:cNvSpPr>
                <a:spLocks/>
              </p:cNvSpPr>
              <p:nvPr/>
            </p:nvSpPr>
            <p:spPr bwMode="gray">
              <a:xfrm>
                <a:off x="3772" y="678"/>
                <a:ext cx="30" cy="61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12" y="58"/>
                  </a:cxn>
                  <a:cxn ang="0">
                    <a:pos x="16" y="56"/>
                  </a:cxn>
                  <a:cxn ang="0">
                    <a:pos x="20" y="54"/>
                  </a:cxn>
                  <a:cxn ang="0">
                    <a:pos x="24" y="50"/>
                  </a:cxn>
                  <a:cxn ang="0">
                    <a:pos x="26" y="46"/>
                  </a:cxn>
                  <a:cxn ang="0">
                    <a:pos x="28" y="40"/>
                  </a:cxn>
                  <a:cxn ang="0">
                    <a:pos x="2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28" y="20"/>
                  </a:cxn>
                  <a:cxn ang="0">
                    <a:pos x="26" y="16"/>
                  </a:cxn>
                  <a:cxn ang="0">
                    <a:pos x="28" y="10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10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6" y="22"/>
                  </a:cxn>
                  <a:cxn ang="0">
                    <a:pos x="6" y="28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8" y="40"/>
                  </a:cxn>
                  <a:cxn ang="0">
                    <a:pos x="8" y="44"/>
                  </a:cxn>
                  <a:cxn ang="0">
                    <a:pos x="8" y="46"/>
                  </a:cxn>
                  <a:cxn ang="0">
                    <a:pos x="6" y="48"/>
                  </a:cxn>
                  <a:cxn ang="0">
                    <a:pos x="0" y="50"/>
                  </a:cxn>
                  <a:cxn ang="0">
                    <a:pos x="6" y="52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6" y="56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gray">
              <a:xfrm>
                <a:off x="3772" y="678"/>
                <a:ext cx="30" cy="61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12" y="58"/>
                  </a:cxn>
                  <a:cxn ang="0">
                    <a:pos x="16" y="56"/>
                  </a:cxn>
                  <a:cxn ang="0">
                    <a:pos x="20" y="54"/>
                  </a:cxn>
                  <a:cxn ang="0">
                    <a:pos x="24" y="50"/>
                  </a:cxn>
                  <a:cxn ang="0">
                    <a:pos x="26" y="46"/>
                  </a:cxn>
                  <a:cxn ang="0">
                    <a:pos x="28" y="40"/>
                  </a:cxn>
                  <a:cxn ang="0">
                    <a:pos x="28" y="36"/>
                  </a:cxn>
                  <a:cxn ang="0">
                    <a:pos x="30" y="30"/>
                  </a:cxn>
                  <a:cxn ang="0">
                    <a:pos x="30" y="24"/>
                  </a:cxn>
                  <a:cxn ang="0">
                    <a:pos x="28" y="20"/>
                  </a:cxn>
                  <a:cxn ang="0">
                    <a:pos x="26" y="16"/>
                  </a:cxn>
                  <a:cxn ang="0">
                    <a:pos x="28" y="10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10"/>
                  </a:cxn>
                  <a:cxn ang="0">
                    <a:pos x="12" y="22"/>
                  </a:cxn>
                  <a:cxn ang="0">
                    <a:pos x="8" y="22"/>
                  </a:cxn>
                  <a:cxn ang="0">
                    <a:pos x="6" y="22"/>
                  </a:cxn>
                  <a:cxn ang="0">
                    <a:pos x="6" y="28"/>
                  </a:cxn>
                  <a:cxn ang="0">
                    <a:pos x="6" y="32"/>
                  </a:cxn>
                  <a:cxn ang="0">
                    <a:pos x="8" y="36"/>
                  </a:cxn>
                  <a:cxn ang="0">
                    <a:pos x="8" y="40"/>
                  </a:cxn>
                  <a:cxn ang="0">
                    <a:pos x="8" y="44"/>
                  </a:cxn>
                  <a:cxn ang="0">
                    <a:pos x="8" y="46"/>
                  </a:cxn>
                  <a:cxn ang="0">
                    <a:pos x="6" y="48"/>
                  </a:cxn>
                  <a:cxn ang="0">
                    <a:pos x="0" y="50"/>
                  </a:cxn>
                  <a:cxn ang="0">
                    <a:pos x="6" y="52"/>
                  </a:cxn>
                  <a:cxn ang="0">
                    <a:pos x="12" y="54"/>
                  </a:cxn>
                  <a:cxn ang="0">
                    <a:pos x="18" y="56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4" name="Freeform 32"/>
              <p:cNvSpPr>
                <a:spLocks/>
              </p:cNvSpPr>
              <p:nvPr/>
            </p:nvSpPr>
            <p:spPr bwMode="gray">
              <a:xfrm>
                <a:off x="3807" y="627"/>
                <a:ext cx="67" cy="115"/>
              </a:xfrm>
              <a:custGeom>
                <a:avLst/>
                <a:gdLst/>
                <a:ahLst/>
                <a:cxnLst>
                  <a:cxn ang="0">
                    <a:pos x="54" y="84"/>
                  </a:cxn>
                  <a:cxn ang="0">
                    <a:pos x="50" y="78"/>
                  </a:cxn>
                  <a:cxn ang="0">
                    <a:pos x="50" y="72"/>
                  </a:cxn>
                  <a:cxn ang="0">
                    <a:pos x="52" y="64"/>
                  </a:cxn>
                  <a:cxn ang="0">
                    <a:pos x="50" y="58"/>
                  </a:cxn>
                  <a:cxn ang="0">
                    <a:pos x="46" y="54"/>
                  </a:cxn>
                  <a:cxn ang="0">
                    <a:pos x="42" y="46"/>
                  </a:cxn>
                  <a:cxn ang="0">
                    <a:pos x="42" y="38"/>
                  </a:cxn>
                  <a:cxn ang="0">
                    <a:pos x="48" y="34"/>
                  </a:cxn>
                  <a:cxn ang="0">
                    <a:pos x="54" y="28"/>
                  </a:cxn>
                  <a:cxn ang="0">
                    <a:pos x="48" y="24"/>
                  </a:cxn>
                  <a:cxn ang="0">
                    <a:pos x="38" y="20"/>
                  </a:cxn>
                  <a:cxn ang="0">
                    <a:pos x="34" y="12"/>
                  </a:cxn>
                  <a:cxn ang="0">
                    <a:pos x="28" y="0"/>
                  </a:cxn>
                  <a:cxn ang="0">
                    <a:pos x="20" y="6"/>
                  </a:cxn>
                  <a:cxn ang="0">
                    <a:pos x="12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4" y="30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20" y="50"/>
                  </a:cxn>
                  <a:cxn ang="0">
                    <a:pos x="28" y="58"/>
                  </a:cxn>
                  <a:cxn ang="0">
                    <a:pos x="30" y="70"/>
                  </a:cxn>
                  <a:cxn ang="0">
                    <a:pos x="22" y="72"/>
                  </a:cxn>
                  <a:cxn ang="0">
                    <a:pos x="20" y="78"/>
                  </a:cxn>
                  <a:cxn ang="0">
                    <a:pos x="22" y="88"/>
                  </a:cxn>
                  <a:cxn ang="0">
                    <a:pos x="16" y="94"/>
                  </a:cxn>
                  <a:cxn ang="0">
                    <a:pos x="4" y="100"/>
                  </a:cxn>
                  <a:cxn ang="0">
                    <a:pos x="2" y="116"/>
                  </a:cxn>
                  <a:cxn ang="0">
                    <a:pos x="42" y="108"/>
                  </a:cxn>
                  <a:cxn ang="0">
                    <a:pos x="58" y="112"/>
                  </a:cxn>
                  <a:cxn ang="0">
                    <a:pos x="64" y="106"/>
                  </a:cxn>
                  <a:cxn ang="0">
                    <a:pos x="60" y="92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5" name="Freeform 33"/>
              <p:cNvSpPr>
                <a:spLocks/>
              </p:cNvSpPr>
              <p:nvPr/>
            </p:nvSpPr>
            <p:spPr bwMode="gray">
              <a:xfrm>
                <a:off x="3807" y="627"/>
                <a:ext cx="67" cy="115"/>
              </a:xfrm>
              <a:custGeom>
                <a:avLst/>
                <a:gdLst/>
                <a:ahLst/>
                <a:cxnLst>
                  <a:cxn ang="0">
                    <a:pos x="54" y="84"/>
                  </a:cxn>
                  <a:cxn ang="0">
                    <a:pos x="50" y="78"/>
                  </a:cxn>
                  <a:cxn ang="0">
                    <a:pos x="50" y="72"/>
                  </a:cxn>
                  <a:cxn ang="0">
                    <a:pos x="52" y="64"/>
                  </a:cxn>
                  <a:cxn ang="0">
                    <a:pos x="50" y="58"/>
                  </a:cxn>
                  <a:cxn ang="0">
                    <a:pos x="46" y="54"/>
                  </a:cxn>
                  <a:cxn ang="0">
                    <a:pos x="42" y="46"/>
                  </a:cxn>
                  <a:cxn ang="0">
                    <a:pos x="42" y="38"/>
                  </a:cxn>
                  <a:cxn ang="0">
                    <a:pos x="48" y="34"/>
                  </a:cxn>
                  <a:cxn ang="0">
                    <a:pos x="54" y="28"/>
                  </a:cxn>
                  <a:cxn ang="0">
                    <a:pos x="48" y="24"/>
                  </a:cxn>
                  <a:cxn ang="0">
                    <a:pos x="38" y="20"/>
                  </a:cxn>
                  <a:cxn ang="0">
                    <a:pos x="34" y="12"/>
                  </a:cxn>
                  <a:cxn ang="0">
                    <a:pos x="28" y="0"/>
                  </a:cxn>
                  <a:cxn ang="0">
                    <a:pos x="20" y="6"/>
                  </a:cxn>
                  <a:cxn ang="0">
                    <a:pos x="12" y="10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4" y="30"/>
                  </a:cxn>
                  <a:cxn ang="0">
                    <a:pos x="6" y="40"/>
                  </a:cxn>
                  <a:cxn ang="0">
                    <a:pos x="8" y="46"/>
                  </a:cxn>
                  <a:cxn ang="0">
                    <a:pos x="20" y="50"/>
                  </a:cxn>
                  <a:cxn ang="0">
                    <a:pos x="28" y="58"/>
                  </a:cxn>
                  <a:cxn ang="0">
                    <a:pos x="30" y="70"/>
                  </a:cxn>
                  <a:cxn ang="0">
                    <a:pos x="22" y="72"/>
                  </a:cxn>
                  <a:cxn ang="0">
                    <a:pos x="20" y="78"/>
                  </a:cxn>
                  <a:cxn ang="0">
                    <a:pos x="22" y="88"/>
                  </a:cxn>
                  <a:cxn ang="0">
                    <a:pos x="16" y="94"/>
                  </a:cxn>
                  <a:cxn ang="0">
                    <a:pos x="4" y="100"/>
                  </a:cxn>
                  <a:cxn ang="0">
                    <a:pos x="2" y="116"/>
                  </a:cxn>
                  <a:cxn ang="0">
                    <a:pos x="42" y="108"/>
                  </a:cxn>
                  <a:cxn ang="0">
                    <a:pos x="58" y="112"/>
                  </a:cxn>
                  <a:cxn ang="0">
                    <a:pos x="64" y="106"/>
                  </a:cxn>
                  <a:cxn ang="0">
                    <a:pos x="60" y="92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gray">
              <a:xfrm>
                <a:off x="4541" y="425"/>
                <a:ext cx="8" cy="7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gray">
              <a:xfrm>
                <a:off x="4541" y="425"/>
                <a:ext cx="8" cy="7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gray">
              <a:xfrm>
                <a:off x="4331" y="323"/>
                <a:ext cx="143" cy="138"/>
              </a:xfrm>
              <a:custGeom>
                <a:avLst/>
                <a:gdLst/>
                <a:ahLst/>
                <a:cxnLst>
                  <a:cxn ang="0">
                    <a:pos x="52" y="122"/>
                  </a:cxn>
                  <a:cxn ang="0">
                    <a:pos x="38" y="108"/>
                  </a:cxn>
                  <a:cxn ang="0">
                    <a:pos x="32" y="94"/>
                  </a:cxn>
                  <a:cxn ang="0">
                    <a:pos x="34" y="82"/>
                  </a:cxn>
                  <a:cxn ang="0">
                    <a:pos x="44" y="68"/>
                  </a:cxn>
                  <a:cxn ang="0">
                    <a:pos x="62" y="56"/>
                  </a:cxn>
                  <a:cxn ang="0">
                    <a:pos x="72" y="50"/>
                  </a:cxn>
                  <a:cxn ang="0">
                    <a:pos x="88" y="44"/>
                  </a:cxn>
                  <a:cxn ang="0">
                    <a:pos x="106" y="38"/>
                  </a:cxn>
                  <a:cxn ang="0">
                    <a:pos x="124" y="32"/>
                  </a:cxn>
                  <a:cxn ang="0">
                    <a:pos x="136" y="22"/>
                  </a:cxn>
                  <a:cxn ang="0">
                    <a:pos x="142" y="12"/>
                  </a:cxn>
                  <a:cxn ang="0">
                    <a:pos x="140" y="0"/>
                  </a:cxn>
                  <a:cxn ang="0">
                    <a:pos x="116" y="6"/>
                  </a:cxn>
                  <a:cxn ang="0">
                    <a:pos x="96" y="12"/>
                  </a:cxn>
                  <a:cxn ang="0">
                    <a:pos x="90" y="16"/>
                  </a:cxn>
                  <a:cxn ang="0">
                    <a:pos x="84" y="20"/>
                  </a:cxn>
                  <a:cxn ang="0">
                    <a:pos x="78" y="22"/>
                  </a:cxn>
                  <a:cxn ang="0">
                    <a:pos x="72" y="26"/>
                  </a:cxn>
                  <a:cxn ang="0">
                    <a:pos x="66" y="28"/>
                  </a:cxn>
                  <a:cxn ang="0">
                    <a:pos x="62" y="28"/>
                  </a:cxn>
                  <a:cxn ang="0">
                    <a:pos x="56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4" y="30"/>
                  </a:cxn>
                  <a:cxn ang="0">
                    <a:pos x="40" y="34"/>
                  </a:cxn>
                  <a:cxn ang="0">
                    <a:pos x="38" y="38"/>
                  </a:cxn>
                  <a:cxn ang="0">
                    <a:pos x="36" y="42"/>
                  </a:cxn>
                  <a:cxn ang="0">
                    <a:pos x="34" y="46"/>
                  </a:cxn>
                  <a:cxn ang="0">
                    <a:pos x="32" y="52"/>
                  </a:cxn>
                  <a:cxn ang="0">
                    <a:pos x="28" y="54"/>
                  </a:cxn>
                  <a:cxn ang="0">
                    <a:pos x="24" y="54"/>
                  </a:cxn>
                  <a:cxn ang="0">
                    <a:pos x="20" y="56"/>
                  </a:cxn>
                  <a:cxn ang="0">
                    <a:pos x="16" y="56"/>
                  </a:cxn>
                  <a:cxn ang="0">
                    <a:pos x="12" y="58"/>
                  </a:cxn>
                  <a:cxn ang="0">
                    <a:pos x="4" y="70"/>
                  </a:cxn>
                  <a:cxn ang="0">
                    <a:pos x="0" y="84"/>
                  </a:cxn>
                  <a:cxn ang="0">
                    <a:pos x="0" y="98"/>
                  </a:cxn>
                  <a:cxn ang="0">
                    <a:pos x="2" y="112"/>
                  </a:cxn>
                  <a:cxn ang="0">
                    <a:pos x="6" y="120"/>
                  </a:cxn>
                  <a:cxn ang="0">
                    <a:pos x="8" y="126"/>
                  </a:cxn>
                  <a:cxn ang="0">
                    <a:pos x="12" y="130"/>
                  </a:cxn>
                  <a:cxn ang="0">
                    <a:pos x="18" y="134"/>
                  </a:cxn>
                  <a:cxn ang="0">
                    <a:pos x="24" y="136"/>
                  </a:cxn>
                  <a:cxn ang="0">
                    <a:pos x="32" y="136"/>
                  </a:cxn>
                  <a:cxn ang="0">
                    <a:pos x="50" y="138"/>
                  </a:cxn>
                  <a:cxn ang="0">
                    <a:pos x="70" y="138"/>
                  </a:cxn>
                  <a:cxn ang="0">
                    <a:pos x="64" y="132"/>
                  </a:cxn>
                  <a:cxn ang="0">
                    <a:pos x="58" y="128"/>
                  </a:cxn>
                  <a:cxn ang="0">
                    <a:pos x="52" y="122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gray">
              <a:xfrm>
                <a:off x="4331" y="323"/>
                <a:ext cx="143" cy="138"/>
              </a:xfrm>
              <a:custGeom>
                <a:avLst/>
                <a:gdLst/>
                <a:ahLst/>
                <a:cxnLst>
                  <a:cxn ang="0">
                    <a:pos x="52" y="122"/>
                  </a:cxn>
                  <a:cxn ang="0">
                    <a:pos x="38" y="108"/>
                  </a:cxn>
                  <a:cxn ang="0">
                    <a:pos x="32" y="94"/>
                  </a:cxn>
                  <a:cxn ang="0">
                    <a:pos x="34" y="82"/>
                  </a:cxn>
                  <a:cxn ang="0">
                    <a:pos x="44" y="68"/>
                  </a:cxn>
                  <a:cxn ang="0">
                    <a:pos x="62" y="56"/>
                  </a:cxn>
                  <a:cxn ang="0">
                    <a:pos x="72" y="50"/>
                  </a:cxn>
                  <a:cxn ang="0">
                    <a:pos x="88" y="44"/>
                  </a:cxn>
                  <a:cxn ang="0">
                    <a:pos x="106" y="38"/>
                  </a:cxn>
                  <a:cxn ang="0">
                    <a:pos x="124" y="32"/>
                  </a:cxn>
                  <a:cxn ang="0">
                    <a:pos x="136" y="22"/>
                  </a:cxn>
                  <a:cxn ang="0">
                    <a:pos x="142" y="12"/>
                  </a:cxn>
                  <a:cxn ang="0">
                    <a:pos x="140" y="0"/>
                  </a:cxn>
                  <a:cxn ang="0">
                    <a:pos x="116" y="6"/>
                  </a:cxn>
                  <a:cxn ang="0">
                    <a:pos x="96" y="12"/>
                  </a:cxn>
                  <a:cxn ang="0">
                    <a:pos x="90" y="16"/>
                  </a:cxn>
                  <a:cxn ang="0">
                    <a:pos x="84" y="20"/>
                  </a:cxn>
                  <a:cxn ang="0">
                    <a:pos x="78" y="22"/>
                  </a:cxn>
                  <a:cxn ang="0">
                    <a:pos x="72" y="26"/>
                  </a:cxn>
                  <a:cxn ang="0">
                    <a:pos x="66" y="28"/>
                  </a:cxn>
                  <a:cxn ang="0">
                    <a:pos x="62" y="28"/>
                  </a:cxn>
                  <a:cxn ang="0">
                    <a:pos x="56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4" y="30"/>
                  </a:cxn>
                  <a:cxn ang="0">
                    <a:pos x="40" y="34"/>
                  </a:cxn>
                  <a:cxn ang="0">
                    <a:pos x="38" y="38"/>
                  </a:cxn>
                  <a:cxn ang="0">
                    <a:pos x="36" y="42"/>
                  </a:cxn>
                  <a:cxn ang="0">
                    <a:pos x="34" y="46"/>
                  </a:cxn>
                  <a:cxn ang="0">
                    <a:pos x="32" y="52"/>
                  </a:cxn>
                  <a:cxn ang="0">
                    <a:pos x="28" y="54"/>
                  </a:cxn>
                  <a:cxn ang="0">
                    <a:pos x="24" y="54"/>
                  </a:cxn>
                  <a:cxn ang="0">
                    <a:pos x="20" y="56"/>
                  </a:cxn>
                  <a:cxn ang="0">
                    <a:pos x="16" y="56"/>
                  </a:cxn>
                  <a:cxn ang="0">
                    <a:pos x="12" y="58"/>
                  </a:cxn>
                  <a:cxn ang="0">
                    <a:pos x="4" y="70"/>
                  </a:cxn>
                  <a:cxn ang="0">
                    <a:pos x="0" y="84"/>
                  </a:cxn>
                  <a:cxn ang="0">
                    <a:pos x="0" y="98"/>
                  </a:cxn>
                  <a:cxn ang="0">
                    <a:pos x="2" y="112"/>
                  </a:cxn>
                  <a:cxn ang="0">
                    <a:pos x="6" y="120"/>
                  </a:cxn>
                  <a:cxn ang="0">
                    <a:pos x="8" y="126"/>
                  </a:cxn>
                  <a:cxn ang="0">
                    <a:pos x="12" y="130"/>
                  </a:cxn>
                  <a:cxn ang="0">
                    <a:pos x="18" y="134"/>
                  </a:cxn>
                  <a:cxn ang="0">
                    <a:pos x="24" y="136"/>
                  </a:cxn>
                  <a:cxn ang="0">
                    <a:pos x="32" y="136"/>
                  </a:cxn>
                  <a:cxn ang="0">
                    <a:pos x="50" y="138"/>
                  </a:cxn>
                  <a:cxn ang="0">
                    <a:pos x="70" y="138"/>
                  </a:cxn>
                  <a:cxn ang="0">
                    <a:pos x="64" y="132"/>
                  </a:cxn>
                  <a:cxn ang="0">
                    <a:pos x="58" y="128"/>
                  </a:cxn>
                  <a:cxn ang="0">
                    <a:pos x="52" y="122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0" name="Freeform 38"/>
              <p:cNvSpPr>
                <a:spLocks noEditPoints="1"/>
              </p:cNvSpPr>
              <p:nvPr/>
            </p:nvSpPr>
            <p:spPr bwMode="gray">
              <a:xfrm>
                <a:off x="3710" y="327"/>
                <a:ext cx="1796" cy="1416"/>
              </a:xfrm>
              <a:custGeom>
                <a:avLst/>
                <a:gdLst/>
                <a:ahLst/>
                <a:cxnLst>
                  <a:cxn ang="0">
                    <a:pos x="1632" y="152"/>
                  </a:cxn>
                  <a:cxn ang="0">
                    <a:pos x="1476" y="114"/>
                  </a:cxn>
                  <a:cxn ang="0">
                    <a:pos x="1368" y="124"/>
                  </a:cxn>
                  <a:cxn ang="0">
                    <a:pos x="1224" y="90"/>
                  </a:cxn>
                  <a:cxn ang="0">
                    <a:pos x="1140" y="88"/>
                  </a:cxn>
                  <a:cxn ang="0">
                    <a:pos x="1150" y="18"/>
                  </a:cxn>
                  <a:cxn ang="0">
                    <a:pos x="946" y="30"/>
                  </a:cxn>
                  <a:cxn ang="0">
                    <a:pos x="894" y="106"/>
                  </a:cxn>
                  <a:cxn ang="0">
                    <a:pos x="876" y="116"/>
                  </a:cxn>
                  <a:cxn ang="0">
                    <a:pos x="840" y="120"/>
                  </a:cxn>
                  <a:cxn ang="0">
                    <a:pos x="794" y="78"/>
                  </a:cxn>
                  <a:cxn ang="0">
                    <a:pos x="696" y="150"/>
                  </a:cxn>
                  <a:cxn ang="0">
                    <a:pos x="560" y="174"/>
                  </a:cxn>
                  <a:cxn ang="0">
                    <a:pos x="518" y="204"/>
                  </a:cxn>
                  <a:cxn ang="0">
                    <a:pos x="466" y="170"/>
                  </a:cxn>
                  <a:cxn ang="0">
                    <a:pos x="338" y="114"/>
                  </a:cxn>
                  <a:cxn ang="0">
                    <a:pos x="272" y="210"/>
                  </a:cxn>
                  <a:cxn ang="0">
                    <a:pos x="206" y="302"/>
                  </a:cxn>
                  <a:cxn ang="0">
                    <a:pos x="286" y="344"/>
                  </a:cxn>
                  <a:cxn ang="0">
                    <a:pos x="304" y="224"/>
                  </a:cxn>
                  <a:cxn ang="0">
                    <a:pos x="368" y="228"/>
                  </a:cxn>
                  <a:cxn ang="0">
                    <a:pos x="428" y="266"/>
                  </a:cxn>
                  <a:cxn ang="0">
                    <a:pos x="388" y="304"/>
                  </a:cxn>
                  <a:cxn ang="0">
                    <a:pos x="258" y="366"/>
                  </a:cxn>
                  <a:cxn ang="0">
                    <a:pos x="172" y="414"/>
                  </a:cxn>
                  <a:cxn ang="0">
                    <a:pos x="76" y="512"/>
                  </a:cxn>
                  <a:cxn ang="0">
                    <a:pos x="150" y="550"/>
                  </a:cxn>
                  <a:cxn ang="0">
                    <a:pos x="274" y="536"/>
                  </a:cxn>
                  <a:cxn ang="0">
                    <a:pos x="320" y="548"/>
                  </a:cxn>
                  <a:cxn ang="0">
                    <a:pos x="350" y="592"/>
                  </a:cxn>
                  <a:cxn ang="0">
                    <a:pos x="370" y="538"/>
                  </a:cxn>
                  <a:cxn ang="0">
                    <a:pos x="468" y="652"/>
                  </a:cxn>
                  <a:cxn ang="0">
                    <a:pos x="254" y="602"/>
                  </a:cxn>
                  <a:cxn ang="0">
                    <a:pos x="84" y="638"/>
                  </a:cxn>
                  <a:cxn ang="0">
                    <a:pos x="64" y="960"/>
                  </a:cxn>
                  <a:cxn ang="0">
                    <a:pos x="230" y="972"/>
                  </a:cxn>
                  <a:cxn ang="0">
                    <a:pos x="290" y="1284"/>
                  </a:cxn>
                  <a:cxn ang="0">
                    <a:pos x="458" y="1292"/>
                  </a:cxn>
                  <a:cxn ang="0">
                    <a:pos x="530" y="1020"/>
                  </a:cxn>
                  <a:cxn ang="0">
                    <a:pos x="528" y="870"/>
                  </a:cxn>
                  <a:cxn ang="0">
                    <a:pos x="520" y="794"/>
                  </a:cxn>
                  <a:cxn ang="0">
                    <a:pos x="656" y="720"/>
                  </a:cxn>
                  <a:cxn ang="0">
                    <a:pos x="630" y="710"/>
                  </a:cxn>
                  <a:cxn ang="0">
                    <a:pos x="772" y="760"/>
                  </a:cxn>
                  <a:cxn ang="0">
                    <a:pos x="858" y="916"/>
                  </a:cxn>
                  <a:cxn ang="0">
                    <a:pos x="938" y="772"/>
                  </a:cxn>
                  <a:cxn ang="0">
                    <a:pos x="1004" y="834"/>
                  </a:cxn>
                  <a:cxn ang="0">
                    <a:pos x="1064" y="994"/>
                  </a:cxn>
                  <a:cxn ang="0">
                    <a:pos x="1118" y="862"/>
                  </a:cxn>
                  <a:cxn ang="0">
                    <a:pos x="1148" y="786"/>
                  </a:cxn>
                  <a:cxn ang="0">
                    <a:pos x="1232" y="588"/>
                  </a:cxn>
                  <a:cxn ang="0">
                    <a:pos x="1272" y="566"/>
                  </a:cxn>
                  <a:cxn ang="0">
                    <a:pos x="1300" y="546"/>
                  </a:cxn>
                  <a:cxn ang="0">
                    <a:pos x="1364" y="486"/>
                  </a:cxn>
                  <a:cxn ang="0">
                    <a:pos x="1330" y="366"/>
                  </a:cxn>
                  <a:cxn ang="0">
                    <a:pos x="1532" y="274"/>
                  </a:cxn>
                  <a:cxn ang="0">
                    <a:pos x="1552" y="406"/>
                  </a:cxn>
                  <a:cxn ang="0">
                    <a:pos x="1660" y="278"/>
                  </a:cxn>
                  <a:cxn ang="0">
                    <a:pos x="1768" y="206"/>
                  </a:cxn>
                  <a:cxn ang="0">
                    <a:pos x="812" y="188"/>
                  </a:cxn>
                  <a:cxn ang="0">
                    <a:pos x="834" y="162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gray">
              <a:xfrm>
                <a:off x="3710" y="327"/>
                <a:ext cx="1796" cy="1416"/>
              </a:xfrm>
              <a:custGeom>
                <a:avLst/>
                <a:gdLst/>
                <a:ahLst/>
                <a:cxnLst>
                  <a:cxn ang="0">
                    <a:pos x="1638" y="154"/>
                  </a:cxn>
                  <a:cxn ang="0">
                    <a:pos x="1504" y="120"/>
                  </a:cxn>
                  <a:cxn ang="0">
                    <a:pos x="1376" y="112"/>
                  </a:cxn>
                  <a:cxn ang="0">
                    <a:pos x="1242" y="92"/>
                  </a:cxn>
                  <a:cxn ang="0">
                    <a:pos x="1160" y="66"/>
                  </a:cxn>
                  <a:cxn ang="0">
                    <a:pos x="1118" y="56"/>
                  </a:cxn>
                  <a:cxn ang="0">
                    <a:pos x="1006" y="40"/>
                  </a:cxn>
                  <a:cxn ang="0">
                    <a:pos x="876" y="80"/>
                  </a:cxn>
                  <a:cxn ang="0">
                    <a:pos x="892" y="146"/>
                  </a:cxn>
                  <a:cxn ang="0">
                    <a:pos x="852" y="92"/>
                  </a:cxn>
                  <a:cxn ang="0">
                    <a:pos x="824" y="88"/>
                  </a:cxn>
                  <a:cxn ang="0">
                    <a:pos x="764" y="148"/>
                  </a:cxn>
                  <a:cxn ang="0">
                    <a:pos x="646" y="152"/>
                  </a:cxn>
                  <a:cxn ang="0">
                    <a:pos x="544" y="164"/>
                  </a:cxn>
                  <a:cxn ang="0">
                    <a:pos x="502" y="220"/>
                  </a:cxn>
                  <a:cxn ang="0">
                    <a:pos x="474" y="134"/>
                  </a:cxn>
                  <a:cxn ang="0">
                    <a:pos x="320" y="128"/>
                  </a:cxn>
                  <a:cxn ang="0">
                    <a:pos x="250" y="220"/>
                  </a:cxn>
                  <a:cxn ang="0">
                    <a:pos x="210" y="304"/>
                  </a:cxn>
                  <a:cxn ang="0">
                    <a:pos x="286" y="344"/>
                  </a:cxn>
                  <a:cxn ang="0">
                    <a:pos x="310" y="224"/>
                  </a:cxn>
                  <a:cxn ang="0">
                    <a:pos x="376" y="218"/>
                  </a:cxn>
                  <a:cxn ang="0">
                    <a:pos x="432" y="278"/>
                  </a:cxn>
                  <a:cxn ang="0">
                    <a:pos x="408" y="292"/>
                  </a:cxn>
                  <a:cxn ang="0">
                    <a:pos x="340" y="354"/>
                  </a:cxn>
                  <a:cxn ang="0">
                    <a:pos x="196" y="402"/>
                  </a:cxn>
                  <a:cxn ang="0">
                    <a:pos x="152" y="506"/>
                  </a:cxn>
                  <a:cxn ang="0">
                    <a:pos x="76" y="580"/>
                  </a:cxn>
                  <a:cxn ang="0">
                    <a:pos x="240" y="500"/>
                  </a:cxn>
                  <a:cxn ang="0">
                    <a:pos x="282" y="594"/>
                  </a:cxn>
                  <a:cxn ang="0">
                    <a:pos x="292" y="474"/>
                  </a:cxn>
                  <a:cxn ang="0">
                    <a:pos x="378" y="578"/>
                  </a:cxn>
                  <a:cxn ang="0">
                    <a:pos x="402" y="586"/>
                  </a:cxn>
                  <a:cxn ang="0">
                    <a:pos x="376" y="660"/>
                  </a:cxn>
                  <a:cxn ang="0">
                    <a:pos x="194" y="590"/>
                  </a:cxn>
                  <a:cxn ang="0">
                    <a:pos x="68" y="658"/>
                  </a:cxn>
                  <a:cxn ang="0">
                    <a:pos x="112" y="982"/>
                  </a:cxn>
                  <a:cxn ang="0">
                    <a:pos x="250" y="960"/>
                  </a:cxn>
                  <a:cxn ang="0">
                    <a:pos x="300" y="1314"/>
                  </a:cxn>
                  <a:cxn ang="0">
                    <a:pos x="458" y="1292"/>
                  </a:cxn>
                  <a:cxn ang="0">
                    <a:pos x="516" y="1038"/>
                  </a:cxn>
                  <a:cxn ang="0">
                    <a:pos x="530" y="878"/>
                  </a:cxn>
                  <a:cxn ang="0">
                    <a:pos x="502" y="750"/>
                  </a:cxn>
                  <a:cxn ang="0">
                    <a:pos x="678" y="746"/>
                  </a:cxn>
                  <a:cxn ang="0">
                    <a:pos x="590" y="672"/>
                  </a:cxn>
                  <a:cxn ang="0">
                    <a:pos x="744" y="728"/>
                  </a:cxn>
                  <a:cxn ang="0">
                    <a:pos x="822" y="874"/>
                  </a:cxn>
                  <a:cxn ang="0">
                    <a:pos x="870" y="830"/>
                  </a:cxn>
                  <a:cxn ang="0">
                    <a:pos x="974" y="766"/>
                  </a:cxn>
                  <a:cxn ang="0">
                    <a:pos x="1042" y="940"/>
                  </a:cxn>
                  <a:cxn ang="0">
                    <a:pos x="1042" y="908"/>
                  </a:cxn>
                  <a:cxn ang="0">
                    <a:pos x="1116" y="774"/>
                  </a:cxn>
                  <a:cxn ang="0">
                    <a:pos x="1208" y="742"/>
                  </a:cxn>
                  <a:cxn ang="0">
                    <a:pos x="1196" y="564"/>
                  </a:cxn>
                  <a:cxn ang="0">
                    <a:pos x="1276" y="610"/>
                  </a:cxn>
                  <a:cxn ang="0">
                    <a:pos x="1304" y="526"/>
                  </a:cxn>
                  <a:cxn ang="0">
                    <a:pos x="1394" y="442"/>
                  </a:cxn>
                  <a:cxn ang="0">
                    <a:pos x="1332" y="356"/>
                  </a:cxn>
                  <a:cxn ang="0">
                    <a:pos x="1540" y="264"/>
                  </a:cxn>
                  <a:cxn ang="0">
                    <a:pos x="1552" y="406"/>
                  </a:cxn>
                  <a:cxn ang="0">
                    <a:pos x="1658" y="278"/>
                  </a:cxn>
                  <a:cxn ang="0">
                    <a:pos x="1758" y="198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2" name="Freeform 40"/>
              <p:cNvSpPr>
                <a:spLocks/>
              </p:cNvSpPr>
              <p:nvPr/>
            </p:nvSpPr>
            <p:spPr bwMode="gray">
              <a:xfrm>
                <a:off x="4500" y="475"/>
                <a:ext cx="54" cy="51"/>
              </a:xfrm>
              <a:custGeom>
                <a:avLst/>
                <a:gdLst/>
                <a:ahLst/>
                <a:cxnLst>
                  <a:cxn ang="0">
                    <a:pos x="28" y="48"/>
                  </a:cxn>
                  <a:cxn ang="0">
                    <a:pos x="32" y="40"/>
                  </a:cxn>
                  <a:cxn ang="0">
                    <a:pos x="34" y="34"/>
                  </a:cxn>
                  <a:cxn ang="0">
                    <a:pos x="38" y="26"/>
                  </a:cxn>
                  <a:cxn ang="0">
                    <a:pos x="34" y="24"/>
                  </a:cxn>
                  <a:cxn ang="0">
                    <a:pos x="32" y="22"/>
                  </a:cxn>
                  <a:cxn ang="0">
                    <a:pos x="28" y="28"/>
                  </a:cxn>
                  <a:cxn ang="0">
                    <a:pos x="26" y="34"/>
                  </a:cxn>
                  <a:cxn ang="0">
                    <a:pos x="22" y="40"/>
                  </a:cxn>
                  <a:cxn ang="0">
                    <a:pos x="18" y="46"/>
                  </a:cxn>
                  <a:cxn ang="0">
                    <a:pos x="14" y="50"/>
                  </a:cxn>
                  <a:cxn ang="0">
                    <a:pos x="8" y="52"/>
                  </a:cxn>
                  <a:cxn ang="0">
                    <a:pos x="2" y="52"/>
                  </a:cxn>
                  <a:cxn ang="0">
                    <a:pos x="0" y="46"/>
                  </a:cxn>
                  <a:cxn ang="0">
                    <a:pos x="0" y="42"/>
                  </a:cxn>
                  <a:cxn ang="0">
                    <a:pos x="2" y="38"/>
                  </a:cxn>
                  <a:cxn ang="0">
                    <a:pos x="4" y="36"/>
                  </a:cxn>
                  <a:cxn ang="0">
                    <a:pos x="8" y="34"/>
                  </a:cxn>
                  <a:cxn ang="0">
                    <a:pos x="12" y="30"/>
                  </a:cxn>
                  <a:cxn ang="0">
                    <a:pos x="14" y="28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2" y="0"/>
                  </a:cxn>
                  <a:cxn ang="0">
                    <a:pos x="36" y="6"/>
                  </a:cxn>
                  <a:cxn ang="0">
                    <a:pos x="44" y="14"/>
                  </a:cxn>
                  <a:cxn ang="0">
                    <a:pos x="52" y="24"/>
                  </a:cxn>
                  <a:cxn ang="0">
                    <a:pos x="54" y="34"/>
                  </a:cxn>
                  <a:cxn ang="0">
                    <a:pos x="50" y="42"/>
                  </a:cxn>
                  <a:cxn ang="0">
                    <a:pos x="42" y="48"/>
                  </a:cxn>
                  <a:cxn ang="0">
                    <a:pos x="28" y="48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gray">
              <a:xfrm>
                <a:off x="5006" y="691"/>
                <a:ext cx="180" cy="310"/>
              </a:xfrm>
              <a:custGeom>
                <a:avLst/>
                <a:gdLst/>
                <a:ahLst/>
                <a:cxnLst>
                  <a:cxn ang="0">
                    <a:pos x="118" y="116"/>
                  </a:cxn>
                  <a:cxn ang="0">
                    <a:pos x="122" y="96"/>
                  </a:cxn>
                  <a:cxn ang="0">
                    <a:pos x="144" y="86"/>
                  </a:cxn>
                  <a:cxn ang="0">
                    <a:pos x="126" y="28"/>
                  </a:cxn>
                  <a:cxn ang="0">
                    <a:pos x="110" y="10"/>
                  </a:cxn>
                  <a:cxn ang="0">
                    <a:pos x="102" y="34"/>
                  </a:cxn>
                  <a:cxn ang="0">
                    <a:pos x="106" y="38"/>
                  </a:cxn>
                  <a:cxn ang="0">
                    <a:pos x="106" y="42"/>
                  </a:cxn>
                  <a:cxn ang="0">
                    <a:pos x="108" y="56"/>
                  </a:cxn>
                  <a:cxn ang="0">
                    <a:pos x="102" y="90"/>
                  </a:cxn>
                  <a:cxn ang="0">
                    <a:pos x="102" y="114"/>
                  </a:cxn>
                  <a:cxn ang="0">
                    <a:pos x="102" y="140"/>
                  </a:cxn>
                  <a:cxn ang="0">
                    <a:pos x="98" y="148"/>
                  </a:cxn>
                  <a:cxn ang="0">
                    <a:pos x="94" y="152"/>
                  </a:cxn>
                  <a:cxn ang="0">
                    <a:pos x="92" y="156"/>
                  </a:cxn>
                  <a:cxn ang="0">
                    <a:pos x="94" y="164"/>
                  </a:cxn>
                  <a:cxn ang="0">
                    <a:pos x="96" y="172"/>
                  </a:cxn>
                  <a:cxn ang="0">
                    <a:pos x="100" y="180"/>
                  </a:cxn>
                  <a:cxn ang="0">
                    <a:pos x="100" y="190"/>
                  </a:cxn>
                  <a:cxn ang="0">
                    <a:pos x="96" y="200"/>
                  </a:cxn>
                  <a:cxn ang="0">
                    <a:pos x="92" y="212"/>
                  </a:cxn>
                  <a:cxn ang="0">
                    <a:pos x="88" y="222"/>
                  </a:cxn>
                  <a:cxn ang="0">
                    <a:pos x="52" y="248"/>
                  </a:cxn>
                  <a:cxn ang="0">
                    <a:pos x="10" y="258"/>
                  </a:cxn>
                  <a:cxn ang="0">
                    <a:pos x="0" y="310"/>
                  </a:cxn>
                  <a:cxn ang="0">
                    <a:pos x="8" y="310"/>
                  </a:cxn>
                  <a:cxn ang="0">
                    <a:pos x="10" y="292"/>
                  </a:cxn>
                  <a:cxn ang="0">
                    <a:pos x="12" y="282"/>
                  </a:cxn>
                  <a:cxn ang="0">
                    <a:pos x="24" y="272"/>
                  </a:cxn>
                  <a:cxn ang="0">
                    <a:pos x="32" y="270"/>
                  </a:cxn>
                  <a:cxn ang="0">
                    <a:pos x="38" y="268"/>
                  </a:cxn>
                  <a:cxn ang="0">
                    <a:pos x="44" y="260"/>
                  </a:cxn>
                  <a:cxn ang="0">
                    <a:pos x="48" y="268"/>
                  </a:cxn>
                  <a:cxn ang="0">
                    <a:pos x="52" y="274"/>
                  </a:cxn>
                  <a:cxn ang="0">
                    <a:pos x="76" y="264"/>
                  </a:cxn>
                  <a:cxn ang="0">
                    <a:pos x="98" y="256"/>
                  </a:cxn>
                  <a:cxn ang="0">
                    <a:pos x="108" y="232"/>
                  </a:cxn>
                  <a:cxn ang="0">
                    <a:pos x="114" y="204"/>
                  </a:cxn>
                  <a:cxn ang="0">
                    <a:pos x="118" y="194"/>
                  </a:cxn>
                  <a:cxn ang="0">
                    <a:pos x="120" y="182"/>
                  </a:cxn>
                  <a:cxn ang="0">
                    <a:pos x="118" y="176"/>
                  </a:cxn>
                  <a:cxn ang="0">
                    <a:pos x="112" y="168"/>
                  </a:cxn>
                  <a:cxn ang="0">
                    <a:pos x="108" y="162"/>
                  </a:cxn>
                  <a:cxn ang="0">
                    <a:pos x="104" y="160"/>
                  </a:cxn>
                  <a:cxn ang="0">
                    <a:pos x="122" y="154"/>
                  </a:cxn>
                  <a:cxn ang="0">
                    <a:pos x="140" y="138"/>
                  </a:cxn>
                  <a:cxn ang="0">
                    <a:pos x="166" y="128"/>
                  </a:cxn>
                  <a:cxn ang="0">
                    <a:pos x="180" y="106"/>
                  </a:cxn>
                  <a:cxn ang="0">
                    <a:pos x="154" y="124"/>
                  </a:cxn>
                  <a:cxn ang="0">
                    <a:pos x="126" y="126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4" name="Freeform 42"/>
              <p:cNvSpPr>
                <a:spLocks/>
              </p:cNvSpPr>
              <p:nvPr/>
            </p:nvSpPr>
            <p:spPr bwMode="gray">
              <a:xfrm>
                <a:off x="5006" y="691"/>
                <a:ext cx="180" cy="310"/>
              </a:xfrm>
              <a:custGeom>
                <a:avLst/>
                <a:gdLst/>
                <a:ahLst/>
                <a:cxnLst>
                  <a:cxn ang="0">
                    <a:pos x="118" y="116"/>
                  </a:cxn>
                  <a:cxn ang="0">
                    <a:pos x="122" y="96"/>
                  </a:cxn>
                  <a:cxn ang="0">
                    <a:pos x="144" y="86"/>
                  </a:cxn>
                  <a:cxn ang="0">
                    <a:pos x="126" y="28"/>
                  </a:cxn>
                  <a:cxn ang="0">
                    <a:pos x="110" y="10"/>
                  </a:cxn>
                  <a:cxn ang="0">
                    <a:pos x="102" y="34"/>
                  </a:cxn>
                  <a:cxn ang="0">
                    <a:pos x="106" y="38"/>
                  </a:cxn>
                  <a:cxn ang="0">
                    <a:pos x="106" y="42"/>
                  </a:cxn>
                  <a:cxn ang="0">
                    <a:pos x="108" y="56"/>
                  </a:cxn>
                  <a:cxn ang="0">
                    <a:pos x="102" y="90"/>
                  </a:cxn>
                  <a:cxn ang="0">
                    <a:pos x="102" y="114"/>
                  </a:cxn>
                  <a:cxn ang="0">
                    <a:pos x="102" y="140"/>
                  </a:cxn>
                  <a:cxn ang="0">
                    <a:pos x="98" y="148"/>
                  </a:cxn>
                  <a:cxn ang="0">
                    <a:pos x="94" y="152"/>
                  </a:cxn>
                  <a:cxn ang="0">
                    <a:pos x="92" y="156"/>
                  </a:cxn>
                  <a:cxn ang="0">
                    <a:pos x="94" y="164"/>
                  </a:cxn>
                  <a:cxn ang="0">
                    <a:pos x="96" y="172"/>
                  </a:cxn>
                  <a:cxn ang="0">
                    <a:pos x="100" y="180"/>
                  </a:cxn>
                  <a:cxn ang="0">
                    <a:pos x="100" y="190"/>
                  </a:cxn>
                  <a:cxn ang="0">
                    <a:pos x="96" y="200"/>
                  </a:cxn>
                  <a:cxn ang="0">
                    <a:pos x="92" y="212"/>
                  </a:cxn>
                  <a:cxn ang="0">
                    <a:pos x="88" y="222"/>
                  </a:cxn>
                  <a:cxn ang="0">
                    <a:pos x="52" y="248"/>
                  </a:cxn>
                  <a:cxn ang="0">
                    <a:pos x="10" y="258"/>
                  </a:cxn>
                  <a:cxn ang="0">
                    <a:pos x="0" y="310"/>
                  </a:cxn>
                  <a:cxn ang="0">
                    <a:pos x="8" y="310"/>
                  </a:cxn>
                  <a:cxn ang="0">
                    <a:pos x="10" y="292"/>
                  </a:cxn>
                  <a:cxn ang="0">
                    <a:pos x="12" y="282"/>
                  </a:cxn>
                  <a:cxn ang="0">
                    <a:pos x="24" y="272"/>
                  </a:cxn>
                  <a:cxn ang="0">
                    <a:pos x="32" y="270"/>
                  </a:cxn>
                  <a:cxn ang="0">
                    <a:pos x="38" y="268"/>
                  </a:cxn>
                  <a:cxn ang="0">
                    <a:pos x="44" y="260"/>
                  </a:cxn>
                  <a:cxn ang="0">
                    <a:pos x="48" y="268"/>
                  </a:cxn>
                  <a:cxn ang="0">
                    <a:pos x="52" y="274"/>
                  </a:cxn>
                  <a:cxn ang="0">
                    <a:pos x="76" y="264"/>
                  </a:cxn>
                  <a:cxn ang="0">
                    <a:pos x="98" y="256"/>
                  </a:cxn>
                  <a:cxn ang="0">
                    <a:pos x="108" y="232"/>
                  </a:cxn>
                  <a:cxn ang="0">
                    <a:pos x="114" y="204"/>
                  </a:cxn>
                  <a:cxn ang="0">
                    <a:pos x="118" y="194"/>
                  </a:cxn>
                  <a:cxn ang="0">
                    <a:pos x="120" y="182"/>
                  </a:cxn>
                  <a:cxn ang="0">
                    <a:pos x="118" y="176"/>
                  </a:cxn>
                  <a:cxn ang="0">
                    <a:pos x="112" y="168"/>
                  </a:cxn>
                  <a:cxn ang="0">
                    <a:pos x="108" y="162"/>
                  </a:cxn>
                  <a:cxn ang="0">
                    <a:pos x="104" y="160"/>
                  </a:cxn>
                  <a:cxn ang="0">
                    <a:pos x="122" y="154"/>
                  </a:cxn>
                  <a:cxn ang="0">
                    <a:pos x="140" y="138"/>
                  </a:cxn>
                  <a:cxn ang="0">
                    <a:pos x="166" y="128"/>
                  </a:cxn>
                  <a:cxn ang="0">
                    <a:pos x="180" y="106"/>
                  </a:cxn>
                  <a:cxn ang="0">
                    <a:pos x="154" y="124"/>
                  </a:cxn>
                  <a:cxn ang="0">
                    <a:pos x="126" y="126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5" name="Freeform 43"/>
              <p:cNvSpPr>
                <a:spLocks/>
              </p:cNvSpPr>
              <p:nvPr/>
            </p:nvSpPr>
            <p:spPr bwMode="gray">
              <a:xfrm>
                <a:off x="4818" y="1052"/>
                <a:ext cx="156" cy="344"/>
              </a:xfrm>
              <a:custGeom>
                <a:avLst/>
                <a:gdLst/>
                <a:ahLst/>
                <a:cxnLst>
                  <a:cxn ang="0">
                    <a:pos x="116" y="82"/>
                  </a:cxn>
                  <a:cxn ang="0">
                    <a:pos x="116" y="108"/>
                  </a:cxn>
                  <a:cxn ang="0">
                    <a:pos x="124" y="130"/>
                  </a:cxn>
                  <a:cxn ang="0">
                    <a:pos x="148" y="146"/>
                  </a:cxn>
                  <a:cxn ang="0">
                    <a:pos x="150" y="170"/>
                  </a:cxn>
                  <a:cxn ang="0">
                    <a:pos x="152" y="196"/>
                  </a:cxn>
                  <a:cxn ang="0">
                    <a:pos x="154" y="224"/>
                  </a:cxn>
                  <a:cxn ang="0">
                    <a:pos x="136" y="216"/>
                  </a:cxn>
                  <a:cxn ang="0">
                    <a:pos x="118" y="208"/>
                  </a:cxn>
                  <a:cxn ang="0">
                    <a:pos x="122" y="198"/>
                  </a:cxn>
                  <a:cxn ang="0">
                    <a:pos x="126" y="188"/>
                  </a:cxn>
                  <a:cxn ang="0">
                    <a:pos x="132" y="168"/>
                  </a:cxn>
                  <a:cxn ang="0">
                    <a:pos x="132" y="150"/>
                  </a:cxn>
                  <a:cxn ang="0">
                    <a:pos x="118" y="152"/>
                  </a:cxn>
                  <a:cxn ang="0">
                    <a:pos x="100" y="176"/>
                  </a:cxn>
                  <a:cxn ang="0">
                    <a:pos x="88" y="196"/>
                  </a:cxn>
                  <a:cxn ang="0">
                    <a:pos x="92" y="218"/>
                  </a:cxn>
                  <a:cxn ang="0">
                    <a:pos x="100" y="238"/>
                  </a:cxn>
                  <a:cxn ang="0">
                    <a:pos x="100" y="250"/>
                  </a:cxn>
                  <a:cxn ang="0">
                    <a:pos x="96" y="256"/>
                  </a:cxn>
                  <a:cxn ang="0">
                    <a:pos x="86" y="266"/>
                  </a:cxn>
                  <a:cxn ang="0">
                    <a:pos x="76" y="282"/>
                  </a:cxn>
                  <a:cxn ang="0">
                    <a:pos x="82" y="296"/>
                  </a:cxn>
                  <a:cxn ang="0">
                    <a:pos x="86" y="320"/>
                  </a:cxn>
                  <a:cxn ang="0">
                    <a:pos x="74" y="336"/>
                  </a:cxn>
                  <a:cxn ang="0">
                    <a:pos x="44" y="330"/>
                  </a:cxn>
                  <a:cxn ang="0">
                    <a:pos x="10" y="296"/>
                  </a:cxn>
                  <a:cxn ang="0">
                    <a:pos x="18" y="272"/>
                  </a:cxn>
                  <a:cxn ang="0">
                    <a:pos x="44" y="248"/>
                  </a:cxn>
                  <a:cxn ang="0">
                    <a:pos x="74" y="226"/>
                  </a:cxn>
                  <a:cxn ang="0">
                    <a:pos x="82" y="184"/>
                  </a:cxn>
                  <a:cxn ang="0">
                    <a:pos x="106" y="144"/>
                  </a:cxn>
                  <a:cxn ang="0">
                    <a:pos x="128" y="72"/>
                  </a:cxn>
                  <a:cxn ang="0">
                    <a:pos x="132" y="46"/>
                  </a:cxn>
                  <a:cxn ang="0">
                    <a:pos x="130" y="18"/>
                  </a:cxn>
                  <a:cxn ang="0">
                    <a:pos x="120" y="2"/>
                  </a:cxn>
                  <a:cxn ang="0">
                    <a:pos x="92" y="8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6" name="Freeform 44"/>
              <p:cNvSpPr>
                <a:spLocks/>
              </p:cNvSpPr>
              <p:nvPr/>
            </p:nvSpPr>
            <p:spPr bwMode="gray">
              <a:xfrm>
                <a:off x="4818" y="1052"/>
                <a:ext cx="156" cy="344"/>
              </a:xfrm>
              <a:custGeom>
                <a:avLst/>
                <a:gdLst/>
                <a:ahLst/>
                <a:cxnLst>
                  <a:cxn ang="0">
                    <a:pos x="116" y="82"/>
                  </a:cxn>
                  <a:cxn ang="0">
                    <a:pos x="116" y="108"/>
                  </a:cxn>
                  <a:cxn ang="0">
                    <a:pos x="124" y="130"/>
                  </a:cxn>
                  <a:cxn ang="0">
                    <a:pos x="148" y="146"/>
                  </a:cxn>
                  <a:cxn ang="0">
                    <a:pos x="150" y="170"/>
                  </a:cxn>
                  <a:cxn ang="0">
                    <a:pos x="152" y="196"/>
                  </a:cxn>
                  <a:cxn ang="0">
                    <a:pos x="154" y="224"/>
                  </a:cxn>
                  <a:cxn ang="0">
                    <a:pos x="136" y="216"/>
                  </a:cxn>
                  <a:cxn ang="0">
                    <a:pos x="118" y="208"/>
                  </a:cxn>
                  <a:cxn ang="0">
                    <a:pos x="122" y="198"/>
                  </a:cxn>
                  <a:cxn ang="0">
                    <a:pos x="126" y="188"/>
                  </a:cxn>
                  <a:cxn ang="0">
                    <a:pos x="132" y="168"/>
                  </a:cxn>
                  <a:cxn ang="0">
                    <a:pos x="132" y="150"/>
                  </a:cxn>
                  <a:cxn ang="0">
                    <a:pos x="118" y="152"/>
                  </a:cxn>
                  <a:cxn ang="0">
                    <a:pos x="100" y="176"/>
                  </a:cxn>
                  <a:cxn ang="0">
                    <a:pos x="88" y="196"/>
                  </a:cxn>
                  <a:cxn ang="0">
                    <a:pos x="92" y="218"/>
                  </a:cxn>
                  <a:cxn ang="0">
                    <a:pos x="100" y="238"/>
                  </a:cxn>
                  <a:cxn ang="0">
                    <a:pos x="100" y="250"/>
                  </a:cxn>
                  <a:cxn ang="0">
                    <a:pos x="96" y="256"/>
                  </a:cxn>
                  <a:cxn ang="0">
                    <a:pos x="86" y="266"/>
                  </a:cxn>
                  <a:cxn ang="0">
                    <a:pos x="76" y="282"/>
                  </a:cxn>
                  <a:cxn ang="0">
                    <a:pos x="82" y="296"/>
                  </a:cxn>
                  <a:cxn ang="0">
                    <a:pos x="86" y="320"/>
                  </a:cxn>
                  <a:cxn ang="0">
                    <a:pos x="74" y="336"/>
                  </a:cxn>
                  <a:cxn ang="0">
                    <a:pos x="44" y="330"/>
                  </a:cxn>
                  <a:cxn ang="0">
                    <a:pos x="10" y="296"/>
                  </a:cxn>
                  <a:cxn ang="0">
                    <a:pos x="18" y="272"/>
                  </a:cxn>
                  <a:cxn ang="0">
                    <a:pos x="44" y="248"/>
                  </a:cxn>
                  <a:cxn ang="0">
                    <a:pos x="74" y="226"/>
                  </a:cxn>
                  <a:cxn ang="0">
                    <a:pos x="82" y="184"/>
                  </a:cxn>
                  <a:cxn ang="0">
                    <a:pos x="106" y="144"/>
                  </a:cxn>
                  <a:cxn ang="0">
                    <a:pos x="128" y="72"/>
                  </a:cxn>
                  <a:cxn ang="0">
                    <a:pos x="132" y="46"/>
                  </a:cxn>
                  <a:cxn ang="0">
                    <a:pos x="130" y="18"/>
                  </a:cxn>
                  <a:cxn ang="0">
                    <a:pos x="120" y="2"/>
                  </a:cxn>
                  <a:cxn ang="0">
                    <a:pos x="92" y="8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gray">
              <a:xfrm>
                <a:off x="4702" y="1271"/>
                <a:ext cx="269" cy="182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2" y="4"/>
                  </a:cxn>
                  <a:cxn ang="0">
                    <a:pos x="40" y="24"/>
                  </a:cxn>
                  <a:cxn ang="0">
                    <a:pos x="54" y="44"/>
                  </a:cxn>
                  <a:cxn ang="0">
                    <a:pos x="74" y="62"/>
                  </a:cxn>
                  <a:cxn ang="0">
                    <a:pos x="102" y="84"/>
                  </a:cxn>
                  <a:cxn ang="0">
                    <a:pos x="108" y="104"/>
                  </a:cxn>
                  <a:cxn ang="0">
                    <a:pos x="106" y="120"/>
                  </a:cxn>
                  <a:cxn ang="0">
                    <a:pos x="102" y="124"/>
                  </a:cxn>
                  <a:cxn ang="0">
                    <a:pos x="100" y="130"/>
                  </a:cxn>
                  <a:cxn ang="0">
                    <a:pos x="102" y="134"/>
                  </a:cxn>
                  <a:cxn ang="0">
                    <a:pos x="114" y="140"/>
                  </a:cxn>
                  <a:cxn ang="0">
                    <a:pos x="144" y="140"/>
                  </a:cxn>
                  <a:cxn ang="0">
                    <a:pos x="164" y="148"/>
                  </a:cxn>
                  <a:cxn ang="0">
                    <a:pos x="176" y="156"/>
                  </a:cxn>
                  <a:cxn ang="0">
                    <a:pos x="190" y="164"/>
                  </a:cxn>
                  <a:cxn ang="0">
                    <a:pos x="218" y="164"/>
                  </a:cxn>
                  <a:cxn ang="0">
                    <a:pos x="240" y="162"/>
                  </a:cxn>
                  <a:cxn ang="0">
                    <a:pos x="260" y="164"/>
                  </a:cxn>
                  <a:cxn ang="0">
                    <a:pos x="268" y="176"/>
                  </a:cxn>
                  <a:cxn ang="0">
                    <a:pos x="250" y="184"/>
                  </a:cxn>
                  <a:cxn ang="0">
                    <a:pos x="222" y="184"/>
                  </a:cxn>
                  <a:cxn ang="0">
                    <a:pos x="198" y="182"/>
                  </a:cxn>
                  <a:cxn ang="0">
                    <a:pos x="176" y="174"/>
                  </a:cxn>
                  <a:cxn ang="0">
                    <a:pos x="148" y="162"/>
                  </a:cxn>
                  <a:cxn ang="0">
                    <a:pos x="114" y="158"/>
                  </a:cxn>
                  <a:cxn ang="0">
                    <a:pos x="86" y="146"/>
                  </a:cxn>
                  <a:cxn ang="0">
                    <a:pos x="84" y="136"/>
                  </a:cxn>
                  <a:cxn ang="0">
                    <a:pos x="82" y="128"/>
                  </a:cxn>
                  <a:cxn ang="0">
                    <a:pos x="78" y="120"/>
                  </a:cxn>
                  <a:cxn ang="0">
                    <a:pos x="70" y="116"/>
                  </a:cxn>
                  <a:cxn ang="0">
                    <a:pos x="56" y="96"/>
                  </a:cxn>
                  <a:cxn ang="0">
                    <a:pos x="38" y="66"/>
                  </a:cxn>
                  <a:cxn ang="0">
                    <a:pos x="18" y="40"/>
                  </a:cxn>
                  <a:cxn ang="0">
                    <a:pos x="4" y="16"/>
                  </a:cxn>
                  <a:cxn ang="0">
                    <a:pos x="12" y="8"/>
                  </a:cxn>
                  <a:cxn ang="0">
                    <a:pos x="16" y="6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8" name="Freeform 46"/>
              <p:cNvSpPr>
                <a:spLocks/>
              </p:cNvSpPr>
              <p:nvPr/>
            </p:nvSpPr>
            <p:spPr bwMode="gray">
              <a:xfrm>
                <a:off x="4702" y="1271"/>
                <a:ext cx="269" cy="182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2" y="4"/>
                  </a:cxn>
                  <a:cxn ang="0">
                    <a:pos x="40" y="24"/>
                  </a:cxn>
                  <a:cxn ang="0">
                    <a:pos x="54" y="44"/>
                  </a:cxn>
                  <a:cxn ang="0">
                    <a:pos x="74" y="62"/>
                  </a:cxn>
                  <a:cxn ang="0">
                    <a:pos x="102" y="84"/>
                  </a:cxn>
                  <a:cxn ang="0">
                    <a:pos x="108" y="104"/>
                  </a:cxn>
                  <a:cxn ang="0">
                    <a:pos x="106" y="120"/>
                  </a:cxn>
                  <a:cxn ang="0">
                    <a:pos x="102" y="124"/>
                  </a:cxn>
                  <a:cxn ang="0">
                    <a:pos x="100" y="130"/>
                  </a:cxn>
                  <a:cxn ang="0">
                    <a:pos x="102" y="134"/>
                  </a:cxn>
                  <a:cxn ang="0">
                    <a:pos x="114" y="140"/>
                  </a:cxn>
                  <a:cxn ang="0">
                    <a:pos x="144" y="140"/>
                  </a:cxn>
                  <a:cxn ang="0">
                    <a:pos x="164" y="148"/>
                  </a:cxn>
                  <a:cxn ang="0">
                    <a:pos x="176" y="156"/>
                  </a:cxn>
                  <a:cxn ang="0">
                    <a:pos x="190" y="164"/>
                  </a:cxn>
                  <a:cxn ang="0">
                    <a:pos x="218" y="164"/>
                  </a:cxn>
                  <a:cxn ang="0">
                    <a:pos x="240" y="162"/>
                  </a:cxn>
                  <a:cxn ang="0">
                    <a:pos x="260" y="164"/>
                  </a:cxn>
                  <a:cxn ang="0">
                    <a:pos x="268" y="176"/>
                  </a:cxn>
                  <a:cxn ang="0">
                    <a:pos x="250" y="184"/>
                  </a:cxn>
                  <a:cxn ang="0">
                    <a:pos x="222" y="184"/>
                  </a:cxn>
                  <a:cxn ang="0">
                    <a:pos x="198" y="182"/>
                  </a:cxn>
                  <a:cxn ang="0">
                    <a:pos x="176" y="174"/>
                  </a:cxn>
                  <a:cxn ang="0">
                    <a:pos x="148" y="162"/>
                  </a:cxn>
                  <a:cxn ang="0">
                    <a:pos x="114" y="158"/>
                  </a:cxn>
                  <a:cxn ang="0">
                    <a:pos x="86" y="146"/>
                  </a:cxn>
                  <a:cxn ang="0">
                    <a:pos x="84" y="136"/>
                  </a:cxn>
                  <a:cxn ang="0">
                    <a:pos x="82" y="128"/>
                  </a:cxn>
                  <a:cxn ang="0">
                    <a:pos x="78" y="120"/>
                  </a:cxn>
                  <a:cxn ang="0">
                    <a:pos x="70" y="116"/>
                  </a:cxn>
                  <a:cxn ang="0">
                    <a:pos x="56" y="96"/>
                  </a:cxn>
                  <a:cxn ang="0">
                    <a:pos x="38" y="66"/>
                  </a:cxn>
                  <a:cxn ang="0">
                    <a:pos x="18" y="40"/>
                  </a:cxn>
                  <a:cxn ang="0">
                    <a:pos x="4" y="16"/>
                  </a:cxn>
                  <a:cxn ang="0">
                    <a:pos x="12" y="8"/>
                  </a:cxn>
                  <a:cxn ang="0">
                    <a:pos x="16" y="6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gray">
              <a:xfrm>
                <a:off x="4874" y="1312"/>
                <a:ext cx="336" cy="529"/>
              </a:xfrm>
              <a:custGeom>
                <a:avLst/>
                <a:gdLst/>
                <a:ahLst/>
                <a:cxnLst>
                  <a:cxn ang="0">
                    <a:pos x="268" y="126"/>
                  </a:cxn>
                  <a:cxn ang="0">
                    <a:pos x="236" y="164"/>
                  </a:cxn>
                  <a:cxn ang="0">
                    <a:pos x="218" y="228"/>
                  </a:cxn>
                  <a:cxn ang="0">
                    <a:pos x="184" y="180"/>
                  </a:cxn>
                  <a:cxn ang="0">
                    <a:pos x="190" y="166"/>
                  </a:cxn>
                  <a:cxn ang="0">
                    <a:pos x="148" y="160"/>
                  </a:cxn>
                  <a:cxn ang="0">
                    <a:pos x="134" y="174"/>
                  </a:cxn>
                  <a:cxn ang="0">
                    <a:pos x="118" y="186"/>
                  </a:cxn>
                  <a:cxn ang="0">
                    <a:pos x="142" y="208"/>
                  </a:cxn>
                  <a:cxn ang="0">
                    <a:pos x="110" y="190"/>
                  </a:cxn>
                  <a:cxn ang="0">
                    <a:pos x="76" y="210"/>
                  </a:cxn>
                  <a:cxn ang="0">
                    <a:pos x="52" y="236"/>
                  </a:cxn>
                  <a:cxn ang="0">
                    <a:pos x="28" y="258"/>
                  </a:cxn>
                  <a:cxn ang="0">
                    <a:pos x="14" y="296"/>
                  </a:cxn>
                  <a:cxn ang="0">
                    <a:pos x="4" y="334"/>
                  </a:cxn>
                  <a:cxn ang="0">
                    <a:pos x="10" y="392"/>
                  </a:cxn>
                  <a:cxn ang="0">
                    <a:pos x="22" y="414"/>
                  </a:cxn>
                  <a:cxn ang="0">
                    <a:pos x="34" y="400"/>
                  </a:cxn>
                  <a:cxn ang="0">
                    <a:pos x="72" y="402"/>
                  </a:cxn>
                  <a:cxn ang="0">
                    <a:pos x="98" y="384"/>
                  </a:cxn>
                  <a:cxn ang="0">
                    <a:pos x="140" y="372"/>
                  </a:cxn>
                  <a:cxn ang="0">
                    <a:pos x="182" y="408"/>
                  </a:cxn>
                  <a:cxn ang="0">
                    <a:pos x="202" y="402"/>
                  </a:cxn>
                  <a:cxn ang="0">
                    <a:pos x="236" y="454"/>
                  </a:cxn>
                  <a:cxn ang="0">
                    <a:pos x="272" y="470"/>
                  </a:cxn>
                  <a:cxn ang="0">
                    <a:pos x="262" y="502"/>
                  </a:cxn>
                  <a:cxn ang="0">
                    <a:pos x="286" y="526"/>
                  </a:cxn>
                  <a:cxn ang="0">
                    <a:pos x="286" y="496"/>
                  </a:cxn>
                  <a:cxn ang="0">
                    <a:pos x="270" y="486"/>
                  </a:cxn>
                  <a:cxn ang="0">
                    <a:pos x="268" y="468"/>
                  </a:cxn>
                  <a:cxn ang="0">
                    <a:pos x="280" y="462"/>
                  </a:cxn>
                  <a:cxn ang="0">
                    <a:pos x="298" y="450"/>
                  </a:cxn>
                  <a:cxn ang="0">
                    <a:pos x="308" y="428"/>
                  </a:cxn>
                  <a:cxn ang="0">
                    <a:pos x="306" y="404"/>
                  </a:cxn>
                  <a:cxn ang="0">
                    <a:pos x="324" y="384"/>
                  </a:cxn>
                  <a:cxn ang="0">
                    <a:pos x="316" y="298"/>
                  </a:cxn>
                  <a:cxn ang="0">
                    <a:pos x="278" y="236"/>
                  </a:cxn>
                  <a:cxn ang="0">
                    <a:pos x="258" y="168"/>
                  </a:cxn>
                  <a:cxn ang="0">
                    <a:pos x="194" y="132"/>
                  </a:cxn>
                  <a:cxn ang="0">
                    <a:pos x="198" y="90"/>
                  </a:cxn>
                  <a:cxn ang="0">
                    <a:pos x="162" y="64"/>
                  </a:cxn>
                  <a:cxn ang="0">
                    <a:pos x="132" y="36"/>
                  </a:cxn>
                  <a:cxn ang="0">
                    <a:pos x="116" y="0"/>
                  </a:cxn>
                  <a:cxn ang="0">
                    <a:pos x="142" y="18"/>
                  </a:cxn>
                  <a:cxn ang="0">
                    <a:pos x="152" y="26"/>
                  </a:cxn>
                  <a:cxn ang="0">
                    <a:pos x="162" y="28"/>
                  </a:cxn>
                  <a:cxn ang="0">
                    <a:pos x="176" y="36"/>
                  </a:cxn>
                  <a:cxn ang="0">
                    <a:pos x="178" y="48"/>
                  </a:cxn>
                  <a:cxn ang="0">
                    <a:pos x="184" y="66"/>
                  </a:cxn>
                  <a:cxn ang="0">
                    <a:pos x="200" y="70"/>
                  </a:cxn>
                  <a:cxn ang="0">
                    <a:pos x="206" y="48"/>
                  </a:cxn>
                  <a:cxn ang="0">
                    <a:pos x="228" y="54"/>
                  </a:cxn>
                  <a:cxn ang="0">
                    <a:pos x="260" y="80"/>
                  </a:cxn>
                  <a:cxn ang="0">
                    <a:pos x="270" y="98"/>
                  </a:cxn>
                  <a:cxn ang="0">
                    <a:pos x="290" y="116"/>
                  </a:cxn>
                  <a:cxn ang="0">
                    <a:pos x="302" y="152"/>
                  </a:cxn>
                  <a:cxn ang="0">
                    <a:pos x="296" y="150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0" name="Freeform 48"/>
              <p:cNvSpPr>
                <a:spLocks/>
              </p:cNvSpPr>
              <p:nvPr/>
            </p:nvSpPr>
            <p:spPr bwMode="gray">
              <a:xfrm>
                <a:off x="4874" y="1312"/>
                <a:ext cx="336" cy="529"/>
              </a:xfrm>
              <a:custGeom>
                <a:avLst/>
                <a:gdLst/>
                <a:ahLst/>
                <a:cxnLst>
                  <a:cxn ang="0">
                    <a:pos x="268" y="126"/>
                  </a:cxn>
                  <a:cxn ang="0">
                    <a:pos x="236" y="164"/>
                  </a:cxn>
                  <a:cxn ang="0">
                    <a:pos x="218" y="228"/>
                  </a:cxn>
                  <a:cxn ang="0">
                    <a:pos x="184" y="180"/>
                  </a:cxn>
                  <a:cxn ang="0">
                    <a:pos x="190" y="166"/>
                  </a:cxn>
                  <a:cxn ang="0">
                    <a:pos x="148" y="160"/>
                  </a:cxn>
                  <a:cxn ang="0">
                    <a:pos x="134" y="174"/>
                  </a:cxn>
                  <a:cxn ang="0">
                    <a:pos x="118" y="186"/>
                  </a:cxn>
                  <a:cxn ang="0">
                    <a:pos x="142" y="208"/>
                  </a:cxn>
                  <a:cxn ang="0">
                    <a:pos x="110" y="190"/>
                  </a:cxn>
                  <a:cxn ang="0">
                    <a:pos x="76" y="210"/>
                  </a:cxn>
                  <a:cxn ang="0">
                    <a:pos x="52" y="236"/>
                  </a:cxn>
                  <a:cxn ang="0">
                    <a:pos x="28" y="258"/>
                  </a:cxn>
                  <a:cxn ang="0">
                    <a:pos x="14" y="296"/>
                  </a:cxn>
                  <a:cxn ang="0">
                    <a:pos x="4" y="334"/>
                  </a:cxn>
                  <a:cxn ang="0">
                    <a:pos x="10" y="392"/>
                  </a:cxn>
                  <a:cxn ang="0">
                    <a:pos x="22" y="414"/>
                  </a:cxn>
                  <a:cxn ang="0">
                    <a:pos x="34" y="400"/>
                  </a:cxn>
                  <a:cxn ang="0">
                    <a:pos x="72" y="402"/>
                  </a:cxn>
                  <a:cxn ang="0">
                    <a:pos x="98" y="384"/>
                  </a:cxn>
                  <a:cxn ang="0">
                    <a:pos x="140" y="372"/>
                  </a:cxn>
                  <a:cxn ang="0">
                    <a:pos x="182" y="408"/>
                  </a:cxn>
                  <a:cxn ang="0">
                    <a:pos x="202" y="402"/>
                  </a:cxn>
                  <a:cxn ang="0">
                    <a:pos x="236" y="454"/>
                  </a:cxn>
                  <a:cxn ang="0">
                    <a:pos x="272" y="470"/>
                  </a:cxn>
                  <a:cxn ang="0">
                    <a:pos x="262" y="502"/>
                  </a:cxn>
                  <a:cxn ang="0">
                    <a:pos x="286" y="526"/>
                  </a:cxn>
                  <a:cxn ang="0">
                    <a:pos x="286" y="496"/>
                  </a:cxn>
                  <a:cxn ang="0">
                    <a:pos x="270" y="486"/>
                  </a:cxn>
                  <a:cxn ang="0">
                    <a:pos x="268" y="468"/>
                  </a:cxn>
                  <a:cxn ang="0">
                    <a:pos x="280" y="462"/>
                  </a:cxn>
                  <a:cxn ang="0">
                    <a:pos x="298" y="450"/>
                  </a:cxn>
                  <a:cxn ang="0">
                    <a:pos x="308" y="428"/>
                  </a:cxn>
                  <a:cxn ang="0">
                    <a:pos x="306" y="404"/>
                  </a:cxn>
                  <a:cxn ang="0">
                    <a:pos x="324" y="384"/>
                  </a:cxn>
                  <a:cxn ang="0">
                    <a:pos x="316" y="298"/>
                  </a:cxn>
                  <a:cxn ang="0">
                    <a:pos x="278" y="236"/>
                  </a:cxn>
                  <a:cxn ang="0">
                    <a:pos x="258" y="168"/>
                  </a:cxn>
                  <a:cxn ang="0">
                    <a:pos x="194" y="132"/>
                  </a:cxn>
                  <a:cxn ang="0">
                    <a:pos x="198" y="90"/>
                  </a:cxn>
                  <a:cxn ang="0">
                    <a:pos x="162" y="64"/>
                  </a:cxn>
                  <a:cxn ang="0">
                    <a:pos x="132" y="36"/>
                  </a:cxn>
                  <a:cxn ang="0">
                    <a:pos x="116" y="0"/>
                  </a:cxn>
                  <a:cxn ang="0">
                    <a:pos x="142" y="18"/>
                  </a:cxn>
                  <a:cxn ang="0">
                    <a:pos x="152" y="26"/>
                  </a:cxn>
                  <a:cxn ang="0">
                    <a:pos x="162" y="28"/>
                  </a:cxn>
                  <a:cxn ang="0">
                    <a:pos x="176" y="36"/>
                  </a:cxn>
                  <a:cxn ang="0">
                    <a:pos x="178" y="48"/>
                  </a:cxn>
                  <a:cxn ang="0">
                    <a:pos x="184" y="66"/>
                  </a:cxn>
                  <a:cxn ang="0">
                    <a:pos x="200" y="70"/>
                  </a:cxn>
                  <a:cxn ang="0">
                    <a:pos x="206" y="48"/>
                  </a:cxn>
                  <a:cxn ang="0">
                    <a:pos x="228" y="54"/>
                  </a:cxn>
                  <a:cxn ang="0">
                    <a:pos x="260" y="80"/>
                  </a:cxn>
                  <a:cxn ang="0">
                    <a:pos x="270" y="98"/>
                  </a:cxn>
                  <a:cxn ang="0">
                    <a:pos x="290" y="116"/>
                  </a:cxn>
                  <a:cxn ang="0">
                    <a:pos x="302" y="152"/>
                  </a:cxn>
                  <a:cxn ang="0">
                    <a:pos x="296" y="150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1" name="Freeform 49"/>
              <p:cNvSpPr>
                <a:spLocks/>
              </p:cNvSpPr>
              <p:nvPr/>
            </p:nvSpPr>
            <p:spPr bwMode="gray">
              <a:xfrm>
                <a:off x="4240" y="1477"/>
                <a:ext cx="67" cy="155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4" y="2"/>
                  </a:cxn>
                  <a:cxn ang="0">
                    <a:pos x="60" y="4"/>
                  </a:cxn>
                  <a:cxn ang="0">
                    <a:pos x="56" y="8"/>
                  </a:cxn>
                  <a:cxn ang="0">
                    <a:pos x="50" y="12"/>
                  </a:cxn>
                  <a:cxn ang="0">
                    <a:pos x="46" y="16"/>
                  </a:cxn>
                  <a:cxn ang="0">
                    <a:pos x="44" y="20"/>
                  </a:cxn>
                  <a:cxn ang="0">
                    <a:pos x="44" y="24"/>
                  </a:cxn>
                  <a:cxn ang="0">
                    <a:pos x="42" y="30"/>
                  </a:cxn>
                  <a:cxn ang="0">
                    <a:pos x="42" y="34"/>
                  </a:cxn>
                  <a:cxn ang="0">
                    <a:pos x="40" y="36"/>
                  </a:cxn>
                  <a:cxn ang="0">
                    <a:pos x="34" y="42"/>
                  </a:cxn>
                  <a:cxn ang="0">
                    <a:pos x="28" y="44"/>
                  </a:cxn>
                  <a:cxn ang="0">
                    <a:pos x="24" y="48"/>
                  </a:cxn>
                  <a:cxn ang="0">
                    <a:pos x="18" y="50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6" y="70"/>
                  </a:cxn>
                  <a:cxn ang="0">
                    <a:pos x="6" y="80"/>
                  </a:cxn>
                  <a:cxn ang="0">
                    <a:pos x="8" y="88"/>
                  </a:cxn>
                  <a:cxn ang="0">
                    <a:pos x="12" y="100"/>
                  </a:cxn>
                  <a:cxn ang="0">
                    <a:pos x="14" y="104"/>
                  </a:cxn>
                  <a:cxn ang="0">
                    <a:pos x="16" y="106"/>
                  </a:cxn>
                  <a:cxn ang="0">
                    <a:pos x="16" y="108"/>
                  </a:cxn>
                  <a:cxn ang="0">
                    <a:pos x="18" y="108"/>
                  </a:cxn>
                  <a:cxn ang="0">
                    <a:pos x="18" y="110"/>
                  </a:cxn>
                  <a:cxn ang="0">
                    <a:pos x="16" y="114"/>
                  </a:cxn>
                  <a:cxn ang="0">
                    <a:pos x="14" y="118"/>
                  </a:cxn>
                  <a:cxn ang="0">
                    <a:pos x="12" y="120"/>
                  </a:cxn>
                  <a:cxn ang="0">
                    <a:pos x="8" y="124"/>
                  </a:cxn>
                  <a:cxn ang="0">
                    <a:pos x="4" y="126"/>
                  </a:cxn>
                  <a:cxn ang="0">
                    <a:pos x="0" y="128"/>
                  </a:cxn>
                  <a:cxn ang="0">
                    <a:pos x="0" y="132"/>
                  </a:cxn>
                  <a:cxn ang="0">
                    <a:pos x="0" y="136"/>
                  </a:cxn>
                  <a:cxn ang="0">
                    <a:pos x="2" y="140"/>
                  </a:cxn>
                  <a:cxn ang="0">
                    <a:pos x="8" y="144"/>
                  </a:cxn>
                  <a:cxn ang="0">
                    <a:pos x="12" y="148"/>
                  </a:cxn>
                  <a:cxn ang="0">
                    <a:pos x="18" y="152"/>
                  </a:cxn>
                  <a:cxn ang="0">
                    <a:pos x="24" y="154"/>
                  </a:cxn>
                  <a:cxn ang="0">
                    <a:pos x="28" y="154"/>
                  </a:cxn>
                  <a:cxn ang="0">
                    <a:pos x="38" y="148"/>
                  </a:cxn>
                  <a:cxn ang="0">
                    <a:pos x="44" y="132"/>
                  </a:cxn>
                  <a:cxn ang="0">
                    <a:pos x="48" y="114"/>
                  </a:cxn>
                  <a:cxn ang="0">
                    <a:pos x="50" y="96"/>
                  </a:cxn>
                  <a:cxn ang="0">
                    <a:pos x="54" y="82"/>
                  </a:cxn>
                  <a:cxn ang="0">
                    <a:pos x="56" y="74"/>
                  </a:cxn>
                  <a:cxn ang="0">
                    <a:pos x="60" y="62"/>
                  </a:cxn>
                  <a:cxn ang="0">
                    <a:pos x="62" y="50"/>
                  </a:cxn>
                  <a:cxn ang="0">
                    <a:pos x="66" y="36"/>
                  </a:cxn>
                  <a:cxn ang="0">
                    <a:pos x="66" y="24"/>
                  </a:cxn>
                  <a:cxn ang="0">
                    <a:pos x="64" y="14"/>
                  </a:cxn>
                  <a:cxn ang="0">
                    <a:pos x="60" y="6"/>
                  </a:cxn>
                  <a:cxn ang="0">
                    <a:pos x="52" y="6"/>
                  </a:cxn>
                  <a:cxn ang="0">
                    <a:pos x="38" y="12"/>
                  </a:cxn>
                  <a:cxn ang="0">
                    <a:pos x="68" y="0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2" name="Freeform 50"/>
              <p:cNvSpPr>
                <a:spLocks/>
              </p:cNvSpPr>
              <p:nvPr/>
            </p:nvSpPr>
            <p:spPr bwMode="gray">
              <a:xfrm>
                <a:off x="4240" y="1477"/>
                <a:ext cx="67" cy="155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64" y="2"/>
                  </a:cxn>
                  <a:cxn ang="0">
                    <a:pos x="60" y="4"/>
                  </a:cxn>
                  <a:cxn ang="0">
                    <a:pos x="56" y="8"/>
                  </a:cxn>
                  <a:cxn ang="0">
                    <a:pos x="50" y="12"/>
                  </a:cxn>
                  <a:cxn ang="0">
                    <a:pos x="46" y="16"/>
                  </a:cxn>
                  <a:cxn ang="0">
                    <a:pos x="44" y="20"/>
                  </a:cxn>
                  <a:cxn ang="0">
                    <a:pos x="44" y="24"/>
                  </a:cxn>
                  <a:cxn ang="0">
                    <a:pos x="42" y="30"/>
                  </a:cxn>
                  <a:cxn ang="0">
                    <a:pos x="42" y="34"/>
                  </a:cxn>
                  <a:cxn ang="0">
                    <a:pos x="40" y="36"/>
                  </a:cxn>
                  <a:cxn ang="0">
                    <a:pos x="34" y="42"/>
                  </a:cxn>
                  <a:cxn ang="0">
                    <a:pos x="28" y="44"/>
                  </a:cxn>
                  <a:cxn ang="0">
                    <a:pos x="24" y="48"/>
                  </a:cxn>
                  <a:cxn ang="0">
                    <a:pos x="18" y="50"/>
                  </a:cxn>
                  <a:cxn ang="0">
                    <a:pos x="14" y="54"/>
                  </a:cxn>
                  <a:cxn ang="0">
                    <a:pos x="10" y="60"/>
                  </a:cxn>
                  <a:cxn ang="0">
                    <a:pos x="6" y="70"/>
                  </a:cxn>
                  <a:cxn ang="0">
                    <a:pos x="6" y="80"/>
                  </a:cxn>
                  <a:cxn ang="0">
                    <a:pos x="8" y="88"/>
                  </a:cxn>
                  <a:cxn ang="0">
                    <a:pos x="12" y="100"/>
                  </a:cxn>
                  <a:cxn ang="0">
                    <a:pos x="14" y="104"/>
                  </a:cxn>
                  <a:cxn ang="0">
                    <a:pos x="16" y="106"/>
                  </a:cxn>
                  <a:cxn ang="0">
                    <a:pos x="16" y="108"/>
                  </a:cxn>
                  <a:cxn ang="0">
                    <a:pos x="18" y="108"/>
                  </a:cxn>
                  <a:cxn ang="0">
                    <a:pos x="18" y="110"/>
                  </a:cxn>
                  <a:cxn ang="0">
                    <a:pos x="16" y="114"/>
                  </a:cxn>
                  <a:cxn ang="0">
                    <a:pos x="14" y="118"/>
                  </a:cxn>
                  <a:cxn ang="0">
                    <a:pos x="12" y="120"/>
                  </a:cxn>
                  <a:cxn ang="0">
                    <a:pos x="8" y="124"/>
                  </a:cxn>
                  <a:cxn ang="0">
                    <a:pos x="4" y="126"/>
                  </a:cxn>
                  <a:cxn ang="0">
                    <a:pos x="0" y="128"/>
                  </a:cxn>
                  <a:cxn ang="0">
                    <a:pos x="0" y="132"/>
                  </a:cxn>
                  <a:cxn ang="0">
                    <a:pos x="0" y="136"/>
                  </a:cxn>
                  <a:cxn ang="0">
                    <a:pos x="2" y="140"/>
                  </a:cxn>
                  <a:cxn ang="0">
                    <a:pos x="8" y="144"/>
                  </a:cxn>
                  <a:cxn ang="0">
                    <a:pos x="12" y="148"/>
                  </a:cxn>
                  <a:cxn ang="0">
                    <a:pos x="18" y="152"/>
                  </a:cxn>
                  <a:cxn ang="0">
                    <a:pos x="24" y="154"/>
                  </a:cxn>
                  <a:cxn ang="0">
                    <a:pos x="28" y="154"/>
                  </a:cxn>
                  <a:cxn ang="0">
                    <a:pos x="38" y="148"/>
                  </a:cxn>
                  <a:cxn ang="0">
                    <a:pos x="44" y="132"/>
                  </a:cxn>
                  <a:cxn ang="0">
                    <a:pos x="48" y="114"/>
                  </a:cxn>
                  <a:cxn ang="0">
                    <a:pos x="50" y="96"/>
                  </a:cxn>
                  <a:cxn ang="0">
                    <a:pos x="54" y="82"/>
                  </a:cxn>
                  <a:cxn ang="0">
                    <a:pos x="56" y="74"/>
                  </a:cxn>
                  <a:cxn ang="0">
                    <a:pos x="60" y="62"/>
                  </a:cxn>
                  <a:cxn ang="0">
                    <a:pos x="62" y="50"/>
                  </a:cxn>
                  <a:cxn ang="0">
                    <a:pos x="66" y="36"/>
                  </a:cxn>
                  <a:cxn ang="0">
                    <a:pos x="66" y="24"/>
                  </a:cxn>
                  <a:cxn ang="0">
                    <a:pos x="64" y="14"/>
                  </a:cxn>
                  <a:cxn ang="0">
                    <a:pos x="60" y="6"/>
                  </a:cxn>
                  <a:cxn ang="0">
                    <a:pos x="52" y="6"/>
                  </a:cxn>
                  <a:cxn ang="0">
                    <a:pos x="38" y="12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3" name="Freeform 51"/>
              <p:cNvSpPr>
                <a:spLocks/>
              </p:cNvSpPr>
              <p:nvPr/>
            </p:nvSpPr>
            <p:spPr bwMode="gray">
              <a:xfrm>
                <a:off x="5355" y="1892"/>
                <a:ext cx="5" cy="7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4" name="Freeform 52"/>
              <p:cNvSpPr>
                <a:spLocks/>
              </p:cNvSpPr>
              <p:nvPr/>
            </p:nvSpPr>
            <p:spPr bwMode="gray">
              <a:xfrm>
                <a:off x="5355" y="1892"/>
                <a:ext cx="5" cy="7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5" name="Freeform 53"/>
              <p:cNvSpPr>
                <a:spLocks/>
              </p:cNvSpPr>
              <p:nvPr/>
            </p:nvSpPr>
            <p:spPr bwMode="gray">
              <a:xfrm>
                <a:off x="5361" y="1733"/>
                <a:ext cx="70" cy="159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54" y="28"/>
                  </a:cxn>
                  <a:cxn ang="0">
                    <a:pos x="46" y="22"/>
                  </a:cxn>
                  <a:cxn ang="0">
                    <a:pos x="40" y="14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28" y="22"/>
                  </a:cxn>
                  <a:cxn ang="0">
                    <a:pos x="28" y="40"/>
                  </a:cxn>
                  <a:cxn ang="0">
                    <a:pos x="24" y="60"/>
                  </a:cxn>
                  <a:cxn ang="0">
                    <a:pos x="18" y="78"/>
                  </a:cxn>
                  <a:cxn ang="0">
                    <a:pos x="14" y="96"/>
                  </a:cxn>
                  <a:cxn ang="0">
                    <a:pos x="8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12" y="144"/>
                  </a:cxn>
                  <a:cxn ang="0">
                    <a:pos x="24" y="126"/>
                  </a:cxn>
                  <a:cxn ang="0">
                    <a:pos x="38" y="104"/>
                  </a:cxn>
                  <a:cxn ang="0">
                    <a:pos x="50" y="84"/>
                  </a:cxn>
                  <a:cxn ang="0">
                    <a:pos x="60" y="62"/>
                  </a:cxn>
                  <a:cxn ang="0">
                    <a:pos x="66" y="44"/>
                  </a:cxn>
                  <a:cxn ang="0">
                    <a:pos x="68" y="30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6" name="Freeform 54"/>
              <p:cNvSpPr>
                <a:spLocks/>
              </p:cNvSpPr>
              <p:nvPr/>
            </p:nvSpPr>
            <p:spPr bwMode="gray">
              <a:xfrm>
                <a:off x="5361" y="1733"/>
                <a:ext cx="70" cy="159"/>
              </a:xfrm>
              <a:custGeom>
                <a:avLst/>
                <a:gdLst/>
                <a:ahLst/>
                <a:cxnLst>
                  <a:cxn ang="0">
                    <a:pos x="68" y="30"/>
                  </a:cxn>
                  <a:cxn ang="0">
                    <a:pos x="54" y="28"/>
                  </a:cxn>
                  <a:cxn ang="0">
                    <a:pos x="46" y="22"/>
                  </a:cxn>
                  <a:cxn ang="0">
                    <a:pos x="40" y="14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2" y="6"/>
                  </a:cxn>
                  <a:cxn ang="0">
                    <a:pos x="28" y="22"/>
                  </a:cxn>
                  <a:cxn ang="0">
                    <a:pos x="28" y="40"/>
                  </a:cxn>
                  <a:cxn ang="0">
                    <a:pos x="24" y="60"/>
                  </a:cxn>
                  <a:cxn ang="0">
                    <a:pos x="18" y="78"/>
                  </a:cxn>
                  <a:cxn ang="0">
                    <a:pos x="14" y="96"/>
                  </a:cxn>
                  <a:cxn ang="0">
                    <a:pos x="8" y="118"/>
                  </a:cxn>
                  <a:cxn ang="0">
                    <a:pos x="4" y="136"/>
                  </a:cxn>
                  <a:cxn ang="0">
                    <a:pos x="0" y="156"/>
                  </a:cxn>
                  <a:cxn ang="0">
                    <a:pos x="12" y="144"/>
                  </a:cxn>
                  <a:cxn ang="0">
                    <a:pos x="24" y="126"/>
                  </a:cxn>
                  <a:cxn ang="0">
                    <a:pos x="38" y="104"/>
                  </a:cxn>
                  <a:cxn ang="0">
                    <a:pos x="50" y="84"/>
                  </a:cxn>
                  <a:cxn ang="0">
                    <a:pos x="60" y="62"/>
                  </a:cxn>
                  <a:cxn ang="0">
                    <a:pos x="66" y="44"/>
                  </a:cxn>
                  <a:cxn ang="0">
                    <a:pos x="68" y="30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7" name="Freeform 55"/>
              <p:cNvSpPr>
                <a:spLocks/>
              </p:cNvSpPr>
              <p:nvPr/>
            </p:nvSpPr>
            <p:spPr bwMode="gray">
              <a:xfrm>
                <a:off x="3285" y="802"/>
                <a:ext cx="11" cy="3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28" name="Freeform 56"/>
              <p:cNvSpPr>
                <a:spLocks/>
              </p:cNvSpPr>
              <p:nvPr/>
            </p:nvSpPr>
            <p:spPr bwMode="gray">
              <a:xfrm>
                <a:off x="3285" y="802"/>
                <a:ext cx="11" cy="3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9708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>
    <p:random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B79637-685A-434E-85BF-FFCFADB4BDAC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Ind</a:t>
            </a:r>
            <a:r>
              <a:rPr lang="tr-TR" altLang="zh-TW" dirty="0" smtClean="0"/>
              <a:t>uc</a:t>
            </a:r>
            <a:r>
              <a:rPr lang="en-US" altLang="zh-TW" dirty="0" err="1" smtClean="0">
                <a:ea typeface="新細明體" pitchFamily="18" charset="-120"/>
              </a:rPr>
              <a:t>tors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18488" cy="4830763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An inductor is made of a coil of conducting wire</a:t>
            </a:r>
          </a:p>
        </p:txBody>
      </p:sp>
      <p:sp>
        <p:nvSpPr>
          <p:cNvPr id="143364" name="Rectangle 4"/>
          <p:cNvSpPr>
            <a:spLocks noGrp="1" noChangeAspect="1" noChangeArrowheads="1"/>
          </p:cNvSpPr>
          <p:nvPr isPhoto="1"/>
        </p:nvSpPr>
        <p:spPr bwMode="auto">
          <a:xfrm>
            <a:off x="395288" y="2205038"/>
            <a:ext cx="5995987" cy="3338512"/>
          </a:xfrm>
          <a:prstGeom prst="rect">
            <a:avLst/>
          </a:prstGeom>
          <a:blipFill dpi="0" rotWithShape="1">
            <a:blip r:embed="rId3"/>
            <a:srcRect/>
            <a:stretch>
              <a:fillRect b="-105"/>
            </a:stretch>
          </a:blip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6588125" y="3429000"/>
          <a:ext cx="1676400" cy="977900"/>
        </p:xfrm>
        <a:graphic>
          <a:graphicData uri="http://schemas.openxmlformats.org/presentationml/2006/ole">
            <p:oleObj spid="_x0000_s16386" name="方程式" r:id="rId4" imgW="1676160" imgH="97776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25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00A128-CE45-416C-A602-14F1D1F5A33E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Energy Stored in an Inductor</a:t>
            </a:r>
          </a:p>
        </p:txBody>
      </p:sp>
      <p:sp>
        <p:nvSpPr>
          <p:cNvPr id="22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7775575" cy="4830762"/>
          </a:xfrm>
        </p:spPr>
        <p:txBody>
          <a:bodyPr/>
          <a:lstStyle/>
          <a:p>
            <a:pPr eaLnBrk="1" hangingPunct="1"/>
            <a:endParaRPr lang="en-US" altLang="ko-KR" sz="2800" smtClean="0">
              <a:ea typeface="Gulim" pitchFamily="34" charset="-127"/>
            </a:endParaRPr>
          </a:p>
          <a:p>
            <a:pPr eaLnBrk="1" hangingPunct="1"/>
            <a:endParaRPr lang="en-US" altLang="ko-KR" sz="2800" smtClean="0">
              <a:ea typeface="Gulim" pitchFamily="34" charset="-127"/>
            </a:endParaRPr>
          </a:p>
          <a:p>
            <a:pPr eaLnBrk="1" hangingPunct="1"/>
            <a:endParaRPr lang="en-US" altLang="ko-KR" sz="2800" smtClean="0">
              <a:ea typeface="Gulim" pitchFamily="34" charset="-127"/>
            </a:endParaRPr>
          </a:p>
          <a:p>
            <a:pPr eaLnBrk="1" hangingPunct="1">
              <a:buFontTx/>
              <a:buNone/>
            </a:pPr>
            <a:r>
              <a:rPr lang="en-US" altLang="ko-KR" sz="2800" smtClean="0">
                <a:ea typeface="Gulim" pitchFamily="34" charset="-127"/>
              </a:rPr>
              <a:t>                                    </a:t>
            </a:r>
            <a:r>
              <a:rPr lang="en-US" altLang="zh-TW" sz="2800" smtClean="0">
                <a:ea typeface="新細明體" pitchFamily="18" charset="-120"/>
              </a:rPr>
              <a:t>			</a:t>
            </a:r>
            <a:r>
              <a:rPr lang="en-US" altLang="ko-KR" sz="2800" smtClean="0">
                <a:ea typeface="Gulim" pitchFamily="34" charset="-127"/>
              </a:rPr>
              <a:t> </a:t>
            </a:r>
          </a:p>
          <a:p>
            <a:pPr eaLnBrk="1" hangingPunct="1">
              <a:buFontTx/>
              <a:buNone/>
            </a:pPr>
            <a:endParaRPr lang="en-US" altLang="ko-KR" sz="2800" smtClean="0">
              <a:ea typeface="Gulim" pitchFamily="34" charset="-127"/>
            </a:endParaRPr>
          </a:p>
          <a:p>
            <a:pPr eaLnBrk="1" hangingPunct="1"/>
            <a:endParaRPr lang="en-US" altLang="zh-TW" sz="2800" smtClean="0">
              <a:ea typeface="Gulim" pitchFamily="34" charset="-127"/>
            </a:endParaRPr>
          </a:p>
          <a:p>
            <a:pPr eaLnBrk="1" hangingPunct="1"/>
            <a:r>
              <a:rPr lang="en-US" altLang="zh-TW" sz="2800" smtClean="0">
                <a:ea typeface="Gulim" pitchFamily="34" charset="-127"/>
              </a:rPr>
              <a:t>The energy stored in an inductor</a:t>
            </a:r>
            <a:r>
              <a:rPr lang="en-US" altLang="ko-KR" sz="2800" smtClean="0">
                <a:ea typeface="Gulim" pitchFamily="34" charset="-127"/>
              </a:rPr>
              <a:t>           </a:t>
            </a:r>
            <a:endParaRPr lang="en-US" altLang="zh-TW" sz="2800" smtClean="0">
              <a:ea typeface="新細明體" pitchFamily="18" charset="-120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900113" y="2420938"/>
          <a:ext cx="4114800" cy="1016000"/>
        </p:xfrm>
        <a:graphic>
          <a:graphicData uri="http://schemas.openxmlformats.org/presentationml/2006/ole">
            <p:oleObj spid="_x0000_s22530" name="方程式" r:id="rId3" imgW="4114800" imgH="1015920" progId="Equation.3">
              <p:embed/>
            </p:oleObj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258888" y="3357563"/>
          <a:ext cx="5430837" cy="939800"/>
        </p:xfrm>
        <a:graphic>
          <a:graphicData uri="http://schemas.openxmlformats.org/presentationml/2006/ole">
            <p:oleObj spid="_x0000_s22531" name="方程式" r:id="rId4" imgW="5435280" imgH="939600" progId="Equation.3">
              <p:embed/>
            </p:oleObj>
          </a:graphicData>
        </a:graphic>
      </p:graphicFrame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6948488" y="3644900"/>
          <a:ext cx="1651000" cy="431800"/>
        </p:xfrm>
        <a:graphic>
          <a:graphicData uri="http://schemas.openxmlformats.org/presentationml/2006/ole">
            <p:oleObj spid="_x0000_s22532" name="方程式" r:id="rId5" imgW="1650960" imgH="431640" progId="Equation.3">
              <p:embed/>
            </p:oleObj>
          </a:graphicData>
        </a:graphic>
      </p:graphicFrame>
      <p:graphicFrame>
        <p:nvGraphicFramePr>
          <p:cNvPr id="22533" name="Object 7"/>
          <p:cNvGraphicFramePr>
            <a:graphicFrameLocks noChangeAspect="1"/>
          </p:cNvGraphicFramePr>
          <p:nvPr/>
        </p:nvGraphicFramePr>
        <p:xfrm>
          <a:off x="2555875" y="4797425"/>
          <a:ext cx="2736850" cy="1146175"/>
        </p:xfrm>
        <a:graphic>
          <a:graphicData uri="http://schemas.openxmlformats.org/presentationml/2006/ole">
            <p:oleObj spid="_x0000_s22533" name="方程式" r:id="rId6" imgW="939600" imgH="393480" progId="Equation.3">
              <p:embed/>
            </p:oleObj>
          </a:graphicData>
        </a:graphic>
      </p:graphicFrame>
      <p:graphicFrame>
        <p:nvGraphicFramePr>
          <p:cNvPr id="2253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403350" y="1268413"/>
          <a:ext cx="2519363" cy="1057275"/>
        </p:xfrm>
        <a:graphic>
          <a:graphicData uri="http://schemas.openxmlformats.org/presentationml/2006/ole">
            <p:oleObj spid="_x0000_s22534" name="Equation" r:id="rId7" imgW="1028520" imgH="431640" progId="Equation.3">
              <p:embed/>
            </p:oleObj>
          </a:graphicData>
        </a:graphic>
      </p:graphicFrame>
      <p:graphicFrame>
        <p:nvGraphicFramePr>
          <p:cNvPr id="22535" name="Object 11"/>
          <p:cNvGraphicFramePr>
            <a:graphicFrameLocks noChangeAspect="1"/>
          </p:cNvGraphicFramePr>
          <p:nvPr/>
        </p:nvGraphicFramePr>
        <p:xfrm>
          <a:off x="7164388" y="1628775"/>
          <a:ext cx="841375" cy="1831975"/>
        </p:xfrm>
        <a:graphic>
          <a:graphicData uri="http://schemas.openxmlformats.org/presentationml/2006/ole">
            <p:oleObj spid="_x0000_s22535" name="Visio" r:id="rId8" imgW="841553" imgH="1831848" progId="Visio.Drawing.11">
              <p:embed/>
            </p:oleObj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927850" y="16478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+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072313" y="30892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-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927850" y="2368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7092950" y="1557338"/>
            <a:ext cx="7191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8080375" y="2513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B4AC11-BD31-42E2-9EF5-A5D293D23ED8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Model of a Practical Inductor</a:t>
            </a:r>
          </a:p>
        </p:txBody>
      </p:sp>
      <p:sp>
        <p:nvSpPr>
          <p:cNvPr id="47109" name="Rectangle 3" descr="aLe77183_06026"/>
          <p:cNvSpPr>
            <a:spLocks noGrp="1" noChangeAspect="1" noChangeArrowheads="1"/>
          </p:cNvSpPr>
          <p:nvPr isPhoto="1"/>
        </p:nvSpPr>
        <p:spPr bwMode="auto">
          <a:xfrm>
            <a:off x="2124075" y="2276475"/>
            <a:ext cx="4762500" cy="23987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57746D-3E7F-4E20-8F37-C037A644138F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6.10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186238" cy="4830763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Consider the circuit in Fig 6.27(a). Under dc conditions, find: </a:t>
            </a:r>
          </a:p>
          <a:p>
            <a:pPr eaLnBrk="1" hangingPunct="1">
              <a:buFontTx/>
              <a:buNone/>
            </a:pPr>
            <a:r>
              <a:rPr lang="en-US" altLang="ko-KR" smtClean="0">
                <a:ea typeface="Gulim" pitchFamily="34" charset="-127"/>
              </a:rPr>
              <a:t>   (a)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i="1" smtClean="0">
                <a:ea typeface="新細明體" pitchFamily="18" charset="-120"/>
              </a:rPr>
              <a:t>i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i="1" smtClean="0">
                <a:ea typeface="新細明體" pitchFamily="18" charset="-120"/>
              </a:rPr>
              <a:t>v</a:t>
            </a:r>
            <a:r>
              <a:rPr lang="en-US" altLang="zh-TW" i="1" baseline="-25000" smtClean="0">
                <a:ea typeface="新細明體" pitchFamily="18" charset="-120"/>
              </a:rPr>
              <a:t>C</a:t>
            </a:r>
            <a:r>
              <a:rPr lang="en-US" altLang="zh-TW" smtClean="0">
                <a:ea typeface="新細明體" pitchFamily="18" charset="-120"/>
              </a:rPr>
              <a:t>, and </a:t>
            </a:r>
            <a:r>
              <a:rPr lang="en-US" altLang="zh-TW" i="1" smtClean="0">
                <a:ea typeface="新細明體" pitchFamily="18" charset="-120"/>
              </a:rPr>
              <a:t>i</a:t>
            </a:r>
            <a:r>
              <a:rPr lang="en-US" altLang="zh-TW" i="1" baseline="-25000" smtClean="0">
                <a:ea typeface="新細明體" pitchFamily="18" charset="-120"/>
              </a:rPr>
              <a:t>L</a:t>
            </a:r>
            <a:r>
              <a:rPr lang="en-US" altLang="zh-TW" smtClean="0">
                <a:ea typeface="新細明體" pitchFamily="18" charset="-120"/>
              </a:rPr>
              <a:t>.</a:t>
            </a:r>
            <a:endParaRPr lang="en-US" altLang="ko-KR" sz="160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ko-KR" smtClean="0">
                <a:ea typeface="Gulim" pitchFamily="34" charset="-127"/>
              </a:rPr>
              <a:t>   (b) the energy stored in the capacitor and inductor.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8134" name="Rectangle 3" descr="aLe77183_06027"/>
          <p:cNvSpPr>
            <a:spLocks noGrp="1" noChangeAspect="1" noChangeArrowheads="1"/>
          </p:cNvSpPr>
          <p:nvPr isPhoto="1"/>
        </p:nvSpPr>
        <p:spPr bwMode="auto">
          <a:xfrm>
            <a:off x="4859338" y="1557338"/>
            <a:ext cx="3641725" cy="47545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35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94F7C8-E8E4-4F88-A34D-7935C3B62086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235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6.10</a:t>
            </a:r>
          </a:p>
        </p:txBody>
      </p:sp>
      <p:sp>
        <p:nvSpPr>
          <p:cNvPr id="235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tx2"/>
                </a:solidFill>
                <a:ea typeface="新細明體" pitchFamily="18" charset="-120"/>
              </a:rPr>
              <a:t>Solution:</a:t>
            </a:r>
          </a:p>
        </p:txBody>
      </p:sp>
      <p:graphicFrame>
        <p:nvGraphicFramePr>
          <p:cNvPr id="23554" name="Object 7"/>
          <p:cNvGraphicFramePr>
            <a:graphicFrameLocks noChangeAspect="1"/>
          </p:cNvGraphicFramePr>
          <p:nvPr/>
        </p:nvGraphicFramePr>
        <p:xfrm>
          <a:off x="1692275" y="2852738"/>
          <a:ext cx="2932113" cy="939800"/>
        </p:xfrm>
        <a:graphic>
          <a:graphicData uri="http://schemas.openxmlformats.org/presentationml/2006/ole">
            <p:oleObj spid="_x0000_s23554" name="方程式" r:id="rId3" imgW="2933640" imgH="939600" progId="Equation.3">
              <p:embed/>
            </p:oleObj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1403350" y="4076700"/>
          <a:ext cx="4795838" cy="939800"/>
        </p:xfrm>
        <a:graphic>
          <a:graphicData uri="http://schemas.openxmlformats.org/presentationml/2006/ole">
            <p:oleObj spid="_x0000_s23555" name="方程式" r:id="rId4" imgW="4800600" imgH="939600" progId="Equation.3">
              <p:embed/>
            </p:oleObj>
          </a:graphicData>
        </a:graphic>
      </p:graphicFrame>
      <p:graphicFrame>
        <p:nvGraphicFramePr>
          <p:cNvPr id="23556" name="Object 9"/>
          <p:cNvGraphicFramePr>
            <a:graphicFrameLocks noChangeAspect="1"/>
          </p:cNvGraphicFramePr>
          <p:nvPr/>
        </p:nvGraphicFramePr>
        <p:xfrm>
          <a:off x="1403350" y="5229225"/>
          <a:ext cx="4240213" cy="939800"/>
        </p:xfrm>
        <a:graphic>
          <a:graphicData uri="http://schemas.openxmlformats.org/presentationml/2006/ole">
            <p:oleObj spid="_x0000_s23556" name="方程式" r:id="rId5" imgW="4241520" imgH="939600" progId="Equation.3">
              <p:embed/>
            </p:oleObj>
          </a:graphicData>
        </a:graphic>
      </p:graphicFrame>
      <p:graphicFrame>
        <p:nvGraphicFramePr>
          <p:cNvPr id="23557" name="Object 10"/>
          <p:cNvGraphicFramePr>
            <a:graphicFrameLocks noChangeAspect="1"/>
          </p:cNvGraphicFramePr>
          <p:nvPr/>
        </p:nvGraphicFramePr>
        <p:xfrm>
          <a:off x="430213" y="1844675"/>
          <a:ext cx="582612" cy="473075"/>
        </p:xfrm>
        <a:graphic>
          <a:graphicData uri="http://schemas.openxmlformats.org/presentationml/2006/ole">
            <p:oleObj spid="_x0000_s23557" name="Equation" r:id="rId6" imgW="228600" imgH="203040" progId="Equation.3">
              <p:embed/>
            </p:oleObj>
          </a:graphicData>
        </a:graphic>
      </p:graphicFrame>
      <p:graphicFrame>
        <p:nvGraphicFramePr>
          <p:cNvPr id="23558" name="Object 11"/>
          <p:cNvGraphicFramePr>
            <a:graphicFrameLocks noChangeAspect="1"/>
          </p:cNvGraphicFramePr>
          <p:nvPr/>
        </p:nvGraphicFramePr>
        <p:xfrm>
          <a:off x="971550" y="1905000"/>
          <a:ext cx="3236913" cy="444500"/>
        </p:xfrm>
        <a:graphic>
          <a:graphicData uri="http://schemas.openxmlformats.org/presentationml/2006/ole">
            <p:oleObj spid="_x0000_s23558" name="方程式" r:id="rId7" imgW="3238200" imgH="444240" progId="Equation.3">
              <p:embed/>
            </p:oleObj>
          </a:graphicData>
        </a:graphic>
      </p:graphicFrame>
      <p:graphicFrame>
        <p:nvGraphicFramePr>
          <p:cNvPr id="23559" name="Object 12"/>
          <p:cNvGraphicFramePr>
            <a:graphicFrameLocks noChangeAspect="1"/>
          </p:cNvGraphicFramePr>
          <p:nvPr/>
        </p:nvGraphicFramePr>
        <p:xfrm>
          <a:off x="4356100" y="1916113"/>
          <a:ext cx="2005013" cy="431800"/>
        </p:xfrm>
        <a:graphic>
          <a:graphicData uri="http://schemas.openxmlformats.org/presentationml/2006/ole">
            <p:oleObj spid="_x0000_s23559" name="方程式" r:id="rId8" imgW="2006280" imgH="431640" progId="Equation.3">
              <p:embed/>
            </p:oleObj>
          </a:graphicData>
        </a:graphic>
      </p:graphicFrame>
      <p:graphicFrame>
        <p:nvGraphicFramePr>
          <p:cNvPr id="23560" name="Object 13"/>
          <p:cNvGraphicFramePr>
            <a:graphicFrameLocks noChangeAspect="1"/>
          </p:cNvGraphicFramePr>
          <p:nvPr/>
        </p:nvGraphicFramePr>
        <p:xfrm>
          <a:off x="4356100" y="2420938"/>
          <a:ext cx="1865313" cy="355600"/>
        </p:xfrm>
        <a:graphic>
          <a:graphicData uri="http://schemas.openxmlformats.org/presentationml/2006/ole">
            <p:oleObj spid="_x0000_s23560" name="方程式" r:id="rId9" imgW="1866600" imgH="355320" progId="Equation.3">
              <p:embed/>
            </p:oleObj>
          </a:graphicData>
        </a:graphic>
      </p:graphicFrame>
      <p:graphicFrame>
        <p:nvGraphicFramePr>
          <p:cNvPr id="23561" name="Object 14"/>
          <p:cNvGraphicFramePr>
            <a:graphicFrameLocks noChangeAspect="1"/>
          </p:cNvGraphicFramePr>
          <p:nvPr/>
        </p:nvGraphicFramePr>
        <p:xfrm>
          <a:off x="6516688" y="1905000"/>
          <a:ext cx="1916112" cy="444500"/>
        </p:xfrm>
        <a:graphic>
          <a:graphicData uri="http://schemas.openxmlformats.org/presentationml/2006/ole">
            <p:oleObj spid="_x0000_s23561" name="方程式" r:id="rId10" imgW="1917360" imgH="444240" progId="Equation.3">
              <p:embed/>
            </p:oleObj>
          </a:graphicData>
        </a:graphic>
      </p:graphicFrame>
      <p:graphicFrame>
        <p:nvGraphicFramePr>
          <p:cNvPr id="23562" name="Object 15"/>
          <p:cNvGraphicFramePr>
            <a:graphicFrameLocks noChangeAspect="1"/>
          </p:cNvGraphicFramePr>
          <p:nvPr/>
        </p:nvGraphicFramePr>
        <p:xfrm>
          <a:off x="6300788" y="2408238"/>
          <a:ext cx="1943100" cy="444500"/>
        </p:xfrm>
        <a:graphic>
          <a:graphicData uri="http://schemas.openxmlformats.org/presentationml/2006/ole">
            <p:oleObj spid="_x0000_s23562" name="方程式" r:id="rId11" imgW="1942920" imgH="444240" progId="Equation.3">
              <p:embed/>
            </p:oleObj>
          </a:graphicData>
        </a:graphic>
      </p:graphicFrame>
      <p:graphicFrame>
        <p:nvGraphicFramePr>
          <p:cNvPr id="23563" name="Object 16"/>
          <p:cNvGraphicFramePr>
            <a:graphicFrameLocks noChangeAspect="1"/>
          </p:cNvGraphicFramePr>
          <p:nvPr/>
        </p:nvGraphicFramePr>
        <p:xfrm>
          <a:off x="506413" y="4130675"/>
          <a:ext cx="582612" cy="473075"/>
        </p:xfrm>
        <a:graphic>
          <a:graphicData uri="http://schemas.openxmlformats.org/presentationml/2006/ole">
            <p:oleObj spid="_x0000_s23563" name="Equation" r:id="rId12" imgW="228600" imgH="203040" progId="Equation.3">
              <p:embed/>
            </p:oleObj>
          </a:graphicData>
        </a:graphic>
      </p:graphicFrame>
      <p:graphicFrame>
        <p:nvGraphicFramePr>
          <p:cNvPr id="23564" name="Object 17"/>
          <p:cNvGraphicFramePr>
            <a:graphicFrameLocks noChangeAspect="1"/>
          </p:cNvGraphicFramePr>
          <p:nvPr/>
        </p:nvGraphicFramePr>
        <p:xfrm>
          <a:off x="4694238" y="3090863"/>
          <a:ext cx="2182812" cy="482600"/>
        </p:xfrm>
        <a:graphic>
          <a:graphicData uri="http://schemas.openxmlformats.org/presentationml/2006/ole">
            <p:oleObj spid="_x0000_s23564" name="方程式" r:id="rId13" imgW="2184120" imgH="4824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42E86-D0B6-4B6A-8D14-AAFC96D636C4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Inductors in Series</a:t>
            </a:r>
          </a:p>
        </p:txBody>
      </p:sp>
      <p:sp>
        <p:nvSpPr>
          <p:cNvPr id="24582" name="Rectangle 3" descr="aLe77183_06029"/>
          <p:cNvSpPr>
            <a:spLocks noGrp="1" noChangeAspect="1" noChangeArrowheads="1"/>
          </p:cNvSpPr>
          <p:nvPr isPhoto="1"/>
        </p:nvSpPr>
        <p:spPr bwMode="auto">
          <a:xfrm>
            <a:off x="755650" y="1196975"/>
            <a:ext cx="4435475" cy="47545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ph idx="1"/>
          </p:nvPr>
        </p:nvGraphicFramePr>
        <p:xfrm>
          <a:off x="4211638" y="3500438"/>
          <a:ext cx="4229100" cy="520700"/>
        </p:xfrm>
        <a:graphic>
          <a:graphicData uri="http://schemas.openxmlformats.org/presentationml/2006/ole">
            <p:oleObj spid="_x0000_s24578" name="方程式" r:id="rId4" imgW="4228920" imgH="52056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372A5-21C2-4210-B22C-E214737C33DA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Inductors in Parallel</a:t>
            </a:r>
          </a:p>
        </p:txBody>
      </p:sp>
      <p:sp>
        <p:nvSpPr>
          <p:cNvPr id="25606" name="Rectangle 3" descr="aLe77183_06030"/>
          <p:cNvSpPr>
            <a:spLocks noGrp="1" noChangeAspect="1" noChangeArrowheads="1"/>
          </p:cNvSpPr>
          <p:nvPr isPhoto="1"/>
        </p:nvSpPr>
        <p:spPr bwMode="auto">
          <a:xfrm>
            <a:off x="611188" y="1268413"/>
            <a:ext cx="4719637" cy="47545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>
            <p:ph idx="1"/>
          </p:nvPr>
        </p:nvGraphicFramePr>
        <p:xfrm>
          <a:off x="4284663" y="3500438"/>
          <a:ext cx="3286125" cy="992187"/>
        </p:xfrm>
        <a:graphic>
          <a:graphicData uri="http://schemas.openxmlformats.org/presentationml/2006/ole">
            <p:oleObj spid="_x0000_s25602" name="方程式" r:id="rId4" imgW="1473120" imgH="4442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66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75FEAE-FDF6-43A8-BF25-6F730C072F8F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Gulim" pitchFamily="34" charset="-127"/>
              </a:rPr>
              <a:t>6.5 Series and </a:t>
            </a:r>
            <a:r>
              <a:rPr lang="en-US" altLang="zh-TW" sz="3600" smtClean="0">
                <a:ea typeface="新細明體" pitchFamily="18" charset="-120"/>
              </a:rPr>
              <a:t>P</a:t>
            </a:r>
            <a:r>
              <a:rPr lang="en-US" altLang="ko-KR" sz="3600" smtClean="0">
                <a:ea typeface="Gulim" pitchFamily="34" charset="-127"/>
              </a:rPr>
              <a:t>arallel </a:t>
            </a:r>
            <a:r>
              <a:rPr lang="en-US" altLang="zh-TW" sz="3600" smtClean="0">
                <a:ea typeface="新細明體" pitchFamily="18" charset="-120"/>
              </a:rPr>
              <a:t>I</a:t>
            </a:r>
            <a:r>
              <a:rPr lang="en-US" altLang="ko-KR" sz="3600" smtClean="0">
                <a:ea typeface="Gulim" pitchFamily="34" charset="-127"/>
              </a:rPr>
              <a:t>nductors</a:t>
            </a:r>
            <a:endParaRPr lang="en-US" altLang="zh-TW" sz="3600" smtClean="0">
              <a:ea typeface="新細明體" pitchFamily="18" charset="-120"/>
            </a:endParaRPr>
          </a:p>
        </p:txBody>
      </p:sp>
      <p:sp>
        <p:nvSpPr>
          <p:cNvPr id="266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Gulim" pitchFamily="34" charset="-127"/>
              </a:rPr>
              <a:t>Applying KVL to the loop,</a:t>
            </a:r>
          </a:p>
          <a:p>
            <a:pPr eaLnBrk="1" hangingPunct="1">
              <a:buFontTx/>
              <a:buNone/>
            </a:pPr>
            <a:r>
              <a:rPr lang="en-US" altLang="ko-KR" sz="2800" smtClean="0">
                <a:ea typeface="Gulim" pitchFamily="34" charset="-127"/>
              </a:rPr>
              <a:t>                                          </a:t>
            </a:r>
          </a:p>
          <a:p>
            <a:pPr eaLnBrk="1" hangingPunct="1"/>
            <a:r>
              <a:rPr lang="en-US" altLang="ko-KR" sz="2800" smtClean="0">
                <a:ea typeface="Gulim" pitchFamily="34" charset="-127"/>
              </a:rPr>
              <a:t>Substituting </a:t>
            </a:r>
            <a:r>
              <a:rPr lang="en-US" altLang="zh-TW" sz="2800" i="1" smtClean="0">
                <a:ea typeface="新細明體" pitchFamily="18" charset="-120"/>
              </a:rPr>
              <a:t>v</a:t>
            </a:r>
            <a:r>
              <a:rPr lang="en-US" altLang="zh-TW" sz="2800" i="1" baseline="-25000" smtClean="0">
                <a:ea typeface="新細明體" pitchFamily="18" charset="-120"/>
              </a:rPr>
              <a:t>k</a:t>
            </a:r>
            <a:r>
              <a:rPr lang="en-US" altLang="zh-TW" sz="2800" smtClean="0">
                <a:ea typeface="新細明體" pitchFamily="18" charset="-120"/>
              </a:rPr>
              <a:t> = </a:t>
            </a:r>
            <a:r>
              <a:rPr lang="en-US" altLang="zh-TW" sz="2800" i="1" smtClean="0">
                <a:ea typeface="新細明體" pitchFamily="18" charset="-120"/>
              </a:rPr>
              <a:t>L</a:t>
            </a:r>
            <a:r>
              <a:rPr lang="en-US" altLang="zh-TW" sz="2800" i="1" baseline="-25000" smtClean="0">
                <a:ea typeface="新細明體" pitchFamily="18" charset="-120"/>
              </a:rPr>
              <a:t>k</a:t>
            </a:r>
            <a:r>
              <a:rPr lang="en-US" altLang="zh-TW" sz="2800" i="1" smtClean="0">
                <a:ea typeface="新細明體" pitchFamily="18" charset="-120"/>
              </a:rPr>
              <a:t> di</a:t>
            </a:r>
            <a:r>
              <a:rPr lang="en-US" altLang="zh-TW" sz="2800" smtClean="0">
                <a:ea typeface="新細明體" pitchFamily="18" charset="-120"/>
              </a:rPr>
              <a:t>/</a:t>
            </a:r>
            <a:r>
              <a:rPr lang="en-US" altLang="zh-TW" sz="2800" i="1" smtClean="0">
                <a:ea typeface="新細明體" pitchFamily="18" charset="-120"/>
              </a:rPr>
              <a:t>dt</a:t>
            </a:r>
            <a:r>
              <a:rPr lang="en-US" altLang="zh-TW" sz="2800" smtClean="0">
                <a:ea typeface="新細明體" pitchFamily="18" charset="-120"/>
              </a:rPr>
              <a:t> results</a:t>
            </a:r>
            <a:r>
              <a:rPr lang="en-US" altLang="ko-KR" sz="2800" smtClean="0">
                <a:ea typeface="Gulim" pitchFamily="34" charset="-127"/>
              </a:rPr>
              <a:t> in </a:t>
            </a:r>
          </a:p>
        </p:txBody>
      </p:sp>
      <p:graphicFrame>
        <p:nvGraphicFramePr>
          <p:cNvPr id="26626" name="Object 6"/>
          <p:cNvGraphicFramePr>
            <a:graphicFrameLocks noChangeAspect="1"/>
          </p:cNvGraphicFramePr>
          <p:nvPr/>
        </p:nvGraphicFramePr>
        <p:xfrm>
          <a:off x="2339975" y="1844675"/>
          <a:ext cx="3706813" cy="482600"/>
        </p:xfrm>
        <a:graphic>
          <a:graphicData uri="http://schemas.openxmlformats.org/presentationml/2006/ole">
            <p:oleObj spid="_x0000_s26626" name="方程式" r:id="rId3" imgW="3708360" imgH="482400" progId="Equation.3">
              <p:embed/>
            </p:oleObj>
          </a:graphicData>
        </a:graphic>
      </p:graphicFrame>
      <p:graphicFrame>
        <p:nvGraphicFramePr>
          <p:cNvPr id="26627" name="Object 7"/>
          <p:cNvGraphicFramePr>
            <a:graphicFrameLocks noChangeAspect="1"/>
          </p:cNvGraphicFramePr>
          <p:nvPr/>
        </p:nvGraphicFramePr>
        <p:xfrm>
          <a:off x="1692275" y="2924175"/>
          <a:ext cx="5586413" cy="939800"/>
        </p:xfrm>
        <a:graphic>
          <a:graphicData uri="http://schemas.openxmlformats.org/presentationml/2006/ole">
            <p:oleObj spid="_x0000_s26627" name="方程式" r:id="rId4" imgW="5587920" imgH="939600" progId="Equation.3">
              <p:embed/>
            </p:oleObj>
          </a:graphicData>
        </a:graphic>
      </p:graphicFrame>
      <p:graphicFrame>
        <p:nvGraphicFramePr>
          <p:cNvPr id="26628" name="Object 8"/>
          <p:cNvGraphicFramePr>
            <a:graphicFrameLocks noChangeAspect="1"/>
          </p:cNvGraphicFramePr>
          <p:nvPr/>
        </p:nvGraphicFramePr>
        <p:xfrm>
          <a:off x="2192338" y="3716338"/>
          <a:ext cx="4367212" cy="939800"/>
        </p:xfrm>
        <a:graphic>
          <a:graphicData uri="http://schemas.openxmlformats.org/presentationml/2006/ole">
            <p:oleObj spid="_x0000_s26628" name="方程式" r:id="rId5" imgW="4368600" imgH="939600" progId="Equation.3">
              <p:embed/>
            </p:oleObj>
          </a:graphicData>
        </a:graphic>
      </p:graphicFrame>
      <p:graphicFrame>
        <p:nvGraphicFramePr>
          <p:cNvPr id="26629" name="Object 9"/>
          <p:cNvGraphicFramePr>
            <a:graphicFrameLocks noChangeAspect="1"/>
          </p:cNvGraphicFramePr>
          <p:nvPr/>
        </p:nvGraphicFramePr>
        <p:xfrm>
          <a:off x="2166938" y="4511675"/>
          <a:ext cx="3338512" cy="977900"/>
        </p:xfrm>
        <a:graphic>
          <a:graphicData uri="http://schemas.openxmlformats.org/presentationml/2006/ole">
            <p:oleObj spid="_x0000_s26629" name="方程式" r:id="rId6" imgW="3340080" imgH="977760" progId="Equation.3">
              <p:embed/>
            </p:oleObj>
          </a:graphicData>
        </a:graphic>
      </p:graphicFrame>
      <p:graphicFrame>
        <p:nvGraphicFramePr>
          <p:cNvPr id="26630" name="Object 10"/>
          <p:cNvGraphicFramePr>
            <a:graphicFrameLocks noChangeAspect="1"/>
          </p:cNvGraphicFramePr>
          <p:nvPr/>
        </p:nvGraphicFramePr>
        <p:xfrm>
          <a:off x="2124075" y="5661025"/>
          <a:ext cx="4227513" cy="520700"/>
        </p:xfrm>
        <a:graphic>
          <a:graphicData uri="http://schemas.openxmlformats.org/presentationml/2006/ole">
            <p:oleObj spid="_x0000_s26630" name="方程式" r:id="rId7" imgW="4228920" imgH="52056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7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15DD8-6A76-4A7F-B694-012F3BE8919F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Parallel Inductors</a:t>
            </a:r>
          </a:p>
        </p:txBody>
      </p:sp>
      <p:sp>
        <p:nvSpPr>
          <p:cNvPr id="27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Using KCL,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But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3059113" y="1341438"/>
          <a:ext cx="3327400" cy="482600"/>
        </p:xfrm>
        <a:graphic>
          <a:graphicData uri="http://schemas.openxmlformats.org/presentationml/2006/ole">
            <p:oleObj spid="_x0000_s27650" name="方程式" r:id="rId3" imgW="3327120" imgH="482400" progId="Equation.3">
              <p:embed/>
            </p:oleObj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1763713" y="1873250"/>
          <a:ext cx="2544762" cy="835025"/>
        </p:xfrm>
        <a:graphic>
          <a:graphicData uri="http://schemas.openxmlformats.org/presentationml/2006/ole">
            <p:oleObj spid="_x0000_s27651" name="方程式" r:id="rId4" imgW="3174840" imgH="1041120" progId="Equation.3">
              <p:embed/>
            </p:oleObj>
          </a:graphicData>
        </a:graphic>
      </p:graphicFrame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344488" y="2665413"/>
          <a:ext cx="4948237" cy="835025"/>
        </p:xfrm>
        <a:graphic>
          <a:graphicData uri="http://schemas.openxmlformats.org/presentationml/2006/ole">
            <p:oleObj spid="_x0000_s27652" name="方程式" r:id="rId5" imgW="6172200" imgH="1041120" progId="Equation.3">
              <p:embed/>
            </p:oleObj>
          </a:graphicData>
        </a:graphic>
      </p:graphicFrame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5364163" y="2636838"/>
          <a:ext cx="2882900" cy="835025"/>
        </p:xfrm>
        <a:graphic>
          <a:graphicData uri="http://schemas.openxmlformats.org/presentationml/2006/ole">
            <p:oleObj spid="_x0000_s27653" name="方程式" r:id="rId6" imgW="3593880" imgH="1041120" progId="Equation.3">
              <p:embed/>
            </p:oleObj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755650" y="3644900"/>
          <a:ext cx="6751638" cy="892175"/>
        </p:xfrm>
        <a:graphic>
          <a:graphicData uri="http://schemas.openxmlformats.org/presentationml/2006/ole">
            <p:oleObj spid="_x0000_s27654" name="方程式" r:id="rId7" imgW="8458200" imgH="1117440" progId="Equation.3">
              <p:embed/>
            </p:oleObj>
          </a:graphicData>
        </a:graphic>
      </p:graphicFrame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684213" y="4652963"/>
          <a:ext cx="5437187" cy="925512"/>
        </p:xfrm>
        <a:graphic>
          <a:graphicData uri="http://schemas.openxmlformats.org/presentationml/2006/ole">
            <p:oleObj spid="_x0000_s27655" name="方程式" r:id="rId8" imgW="6794280" imgH="11556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2FEB6-B735-4F1B-BCB5-05AC32801CE8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Table 6.1</a:t>
            </a:r>
          </a:p>
        </p:txBody>
      </p:sp>
      <p:pic>
        <p:nvPicPr>
          <p:cNvPr id="49157" name="Picture 55" descr="a3"/>
          <p:cNvPicPr>
            <a:picLocks noChangeAspect="1" noChangeArrowheads="1"/>
          </p:cNvPicPr>
          <p:nvPr/>
        </p:nvPicPr>
        <p:blipFill>
          <a:blip r:embed="rId2">
            <a:lum contrast="24000"/>
            <a:grayscl/>
          </a:blip>
          <a:srcRect t="8488" b="8110"/>
          <a:stretch>
            <a:fillRect/>
          </a:stretch>
        </p:blipFill>
        <p:spPr bwMode="auto">
          <a:xfrm>
            <a:off x="250825" y="1484313"/>
            <a:ext cx="835342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E76196-B672-400D-8F34-70DCF6699C30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6.11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Find the equivalent inductance of the circuit shown in Fig. 6.31.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50182" name="Rectangle 3" descr="aLe77183_06031"/>
          <p:cNvSpPr>
            <a:spLocks noGrp="1" noChangeAspect="1" noChangeArrowheads="1"/>
          </p:cNvSpPr>
          <p:nvPr isPhoto="1"/>
        </p:nvSpPr>
        <p:spPr bwMode="auto">
          <a:xfrm>
            <a:off x="1476375" y="2636838"/>
            <a:ext cx="6562725" cy="3062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174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C33C0F-5007-43BF-AF9C-FBA98A02F094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7418" name="Rectangle 3" descr="aLe77183_06022"/>
          <p:cNvSpPr>
            <a:spLocks noGrp="1" noChangeAspect="1" noChangeArrowheads="1"/>
          </p:cNvSpPr>
          <p:nvPr isPhoto="1"/>
        </p:nvSpPr>
        <p:spPr bwMode="auto">
          <a:xfrm>
            <a:off x="684213" y="1268413"/>
            <a:ext cx="2668587" cy="47545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4140200" y="1254125"/>
          <a:ext cx="2682875" cy="1885950"/>
        </p:xfrm>
        <a:graphic>
          <a:graphicData uri="http://schemas.openxmlformats.org/presentationml/2006/ole">
            <p:oleObj spid="_x0000_s17410" name="方程式" r:id="rId4" imgW="1282680" imgH="901440" progId="Equation.3">
              <p:embed/>
            </p:oleObj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4159250" y="3429000"/>
          <a:ext cx="3135313" cy="444500"/>
        </p:xfrm>
        <a:graphic>
          <a:graphicData uri="http://schemas.openxmlformats.org/presentationml/2006/ole">
            <p:oleObj spid="_x0000_s17411" name="方程式" r:id="rId5" imgW="3136680" imgH="444240" progId="Equation.3">
              <p:embed/>
            </p:oleObj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4165600" y="3992563"/>
          <a:ext cx="1447800" cy="444500"/>
        </p:xfrm>
        <a:graphic>
          <a:graphicData uri="http://schemas.openxmlformats.org/presentationml/2006/ole">
            <p:oleObj spid="_x0000_s17412" name="方程式" r:id="rId6" imgW="1447560" imgH="444240" progId="Equation.3">
              <p:embed/>
            </p:oleObj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4092575" y="4508500"/>
          <a:ext cx="3886200" cy="444500"/>
        </p:xfrm>
        <a:graphic>
          <a:graphicData uri="http://schemas.openxmlformats.org/presentationml/2006/ole">
            <p:oleObj spid="_x0000_s17413" name="方程式" r:id="rId7" imgW="3886200" imgH="444240" progId="Equation.3">
              <p:embed/>
            </p:oleObj>
          </a:graphicData>
        </a:graphic>
      </p:graphicFrame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4165600" y="5084763"/>
          <a:ext cx="4202113" cy="444500"/>
        </p:xfrm>
        <a:graphic>
          <a:graphicData uri="http://schemas.openxmlformats.org/presentationml/2006/ole">
            <p:oleObj spid="_x0000_s17414" name="方程式" r:id="rId8" imgW="4203360" imgH="4442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86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55046-D4A1-485A-B114-6CAED6C7DE62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28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6.11</a:t>
            </a:r>
          </a:p>
        </p:txBody>
      </p:sp>
      <p:sp>
        <p:nvSpPr>
          <p:cNvPr id="28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chemeClr val="tx2"/>
                </a:solidFill>
                <a:ea typeface="新細明體" pitchFamily="18" charset="-120"/>
              </a:rPr>
              <a:t>Solution: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827088" y="1916113"/>
          <a:ext cx="3833812" cy="444500"/>
        </p:xfrm>
        <a:graphic>
          <a:graphicData uri="http://schemas.openxmlformats.org/presentationml/2006/ole">
            <p:oleObj spid="_x0000_s28674" name="方程式" r:id="rId3" imgW="3835080" imgH="444240" progId="Equation.3">
              <p:embed/>
            </p:oleObj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2411413" y="3213100"/>
          <a:ext cx="1954212" cy="939800"/>
        </p:xfrm>
        <a:graphic>
          <a:graphicData uri="http://schemas.openxmlformats.org/presentationml/2006/ole">
            <p:oleObj spid="_x0000_s28675" name="方程式" r:id="rId4" imgW="1955520" imgH="939600" progId="Equation.3">
              <p:embed/>
            </p:oleObj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776288" y="3500438"/>
          <a:ext cx="1524000" cy="444500"/>
        </p:xfrm>
        <a:graphic>
          <a:graphicData uri="http://schemas.openxmlformats.org/presentationml/2006/ole">
            <p:oleObj spid="_x0000_s28676" name="方程式" r:id="rId5" imgW="1523880" imgH="444240" progId="Equation.3">
              <p:embed/>
            </p:oleObj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2051050" y="4292600"/>
          <a:ext cx="3668713" cy="520700"/>
        </p:xfrm>
        <a:graphic>
          <a:graphicData uri="http://schemas.openxmlformats.org/presentationml/2006/ole">
            <p:oleObj spid="_x0000_s28677" name="方程式" r:id="rId6" imgW="3670200" imgH="520560" progId="Equation.3">
              <p:embed/>
            </p:oleObj>
          </a:graphicData>
        </a:graphic>
      </p:graphicFrame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2195513" y="2492375"/>
          <a:ext cx="1181100" cy="431800"/>
        </p:xfrm>
        <a:graphic>
          <a:graphicData uri="http://schemas.openxmlformats.org/presentationml/2006/ole">
            <p:oleObj spid="_x0000_s28678" name="方程式" r:id="rId7" imgW="1180800" imgH="4316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022DB-E168-476E-9550-DE7726E69004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Practice Problem 6.11</a:t>
            </a:r>
          </a:p>
        </p:txBody>
      </p:sp>
      <p:sp>
        <p:nvSpPr>
          <p:cNvPr id="51205" name="Rectangle 3" descr="aLe77183_06032"/>
          <p:cNvSpPr>
            <a:spLocks noGrp="1" noChangeAspect="1" noChangeArrowheads="1"/>
          </p:cNvSpPr>
          <p:nvPr isPhoto="1"/>
        </p:nvSpPr>
        <p:spPr bwMode="auto">
          <a:xfrm>
            <a:off x="395288" y="2420938"/>
            <a:ext cx="8229600" cy="25479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3C6AB3-6CD2-4B1F-92DB-573F2D694C36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Symbol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4037" name="Rectangle 3" descr="aLe77183_06023"/>
          <p:cNvSpPr>
            <a:spLocks noGrp="1" noChangeAspect="1" noChangeArrowheads="1"/>
          </p:cNvSpPr>
          <p:nvPr isPhoto="1"/>
        </p:nvSpPr>
        <p:spPr bwMode="auto">
          <a:xfrm>
            <a:off x="1042988" y="2276475"/>
            <a:ext cx="4319587" cy="2743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5724525" y="3141663"/>
            <a:ext cx="227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altLang="zh-TW"/>
              <a:t>air-core</a:t>
            </a:r>
          </a:p>
          <a:p>
            <a:pPr marL="342900" indent="-342900"/>
            <a:r>
              <a:rPr lang="en-US" altLang="zh-TW"/>
              <a:t>(b) iron-core</a:t>
            </a:r>
          </a:p>
          <a:p>
            <a:pPr marL="342900" indent="-342900"/>
            <a:r>
              <a:rPr lang="en-US" altLang="zh-TW"/>
              <a:t>(c) variable iron-core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CDCB6-B5A3-4096-A2BC-5950859EA1EB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Flux in Inductors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relation between the flux in inductor and the current through the inductor is given below.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492500" y="2349500"/>
          <a:ext cx="1439863" cy="696913"/>
        </p:xfrm>
        <a:graphic>
          <a:graphicData uri="http://schemas.openxmlformats.org/presentationml/2006/ole">
            <p:oleObj spid="_x0000_s18434" name="方程式" r:id="rId3" imgW="419040" imgH="203040" progId="Equation.3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1258888" y="3357563"/>
          <a:ext cx="1576387" cy="315912"/>
        </p:xfrm>
        <a:graphic>
          <a:graphicData uri="http://schemas.openxmlformats.org/presentationml/2006/ole">
            <p:oleObj spid="_x0000_s18435" name="方程式" r:id="rId4" imgW="1015920" imgH="203040" progId="Equation.3">
              <p:embed/>
            </p:oleObj>
          </a:graphicData>
        </a:graphic>
      </p:graphicFrame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4787900" y="32845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3635375" y="4581525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4067175" y="3500438"/>
            <a:ext cx="1873250" cy="1728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6496050" y="431323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</a:t>
            </a: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4840288" y="30194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ψ</a:t>
            </a:r>
          </a:p>
        </p:txBody>
      </p:sp>
      <p:sp>
        <p:nvSpPr>
          <p:cNvPr id="18445" name="Freeform 11"/>
          <p:cNvSpPr>
            <a:spLocks/>
          </p:cNvSpPr>
          <p:nvPr/>
        </p:nvSpPr>
        <p:spPr bwMode="auto">
          <a:xfrm>
            <a:off x="3059113" y="3357563"/>
            <a:ext cx="4681537" cy="2376487"/>
          </a:xfrm>
          <a:custGeom>
            <a:avLst/>
            <a:gdLst>
              <a:gd name="T0" fmla="*/ 0 w 2623"/>
              <a:gd name="T1" fmla="*/ 2376487 h 1383"/>
              <a:gd name="T2" fmla="*/ 1053034 w 2623"/>
              <a:gd name="T3" fmla="*/ 1909094 h 1383"/>
              <a:gd name="T4" fmla="*/ 1618816 w 2623"/>
              <a:gd name="T5" fmla="*/ 1364375 h 1383"/>
              <a:gd name="T6" fmla="*/ 2752165 w 2623"/>
              <a:gd name="T7" fmla="*/ 273219 h 1383"/>
              <a:gd name="T8" fmla="*/ 4370981 w 2623"/>
              <a:gd name="T9" fmla="*/ 39522 h 1383"/>
              <a:gd name="T10" fmla="*/ 4613715 w 2623"/>
              <a:gd name="T11" fmla="*/ 39522 h 13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23"/>
              <a:gd name="T19" fmla="*/ 0 h 1383"/>
              <a:gd name="T20" fmla="*/ 2623 w 2623"/>
              <a:gd name="T21" fmla="*/ 1383 h 13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23" h="1383">
                <a:moveTo>
                  <a:pt x="0" y="1383"/>
                </a:moveTo>
                <a:cubicBezTo>
                  <a:pt x="219" y="1296"/>
                  <a:pt x="439" y="1209"/>
                  <a:pt x="590" y="1111"/>
                </a:cubicBezTo>
                <a:cubicBezTo>
                  <a:pt x="741" y="1013"/>
                  <a:pt x="748" y="953"/>
                  <a:pt x="907" y="794"/>
                </a:cubicBezTo>
                <a:cubicBezTo>
                  <a:pt x="1066" y="635"/>
                  <a:pt x="1285" y="287"/>
                  <a:pt x="1542" y="159"/>
                </a:cubicBezTo>
                <a:cubicBezTo>
                  <a:pt x="1799" y="31"/>
                  <a:pt x="2275" y="46"/>
                  <a:pt x="2449" y="23"/>
                </a:cubicBezTo>
                <a:cubicBezTo>
                  <a:pt x="2623" y="0"/>
                  <a:pt x="2555" y="23"/>
                  <a:pt x="2585" y="2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5775325" y="3089275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Linear</a:t>
            </a:r>
          </a:p>
        </p:txBody>
      </p:sp>
      <p:sp>
        <p:nvSpPr>
          <p:cNvPr id="18447" name="Text Box 13"/>
          <p:cNvSpPr txBox="1">
            <a:spLocks noChangeArrowheads="1"/>
          </p:cNvSpPr>
          <p:nvPr/>
        </p:nvSpPr>
        <p:spPr bwMode="auto">
          <a:xfrm>
            <a:off x="7359650" y="344805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Nonlinear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A2AA9F-D2FA-4760-8C12-7E9A1F6AE054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Energy Storage Form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ko-KR" smtClean="0">
                <a:ea typeface="Gulim" pitchFamily="34" charset="-127"/>
              </a:rPr>
              <a:t>An inductor is a passive element designed to store energy</a:t>
            </a:r>
            <a:r>
              <a:rPr kumimoji="1" lang="en-US" altLang="zh-TW" smtClean="0">
                <a:ea typeface="新細明體" pitchFamily="18" charset="-120"/>
              </a:rPr>
              <a:t> </a:t>
            </a:r>
            <a:r>
              <a:rPr kumimoji="1" lang="en-US" altLang="ko-KR" smtClean="0">
                <a:ea typeface="Gulim" pitchFamily="34" charset="-127"/>
              </a:rPr>
              <a:t>in the </a:t>
            </a:r>
            <a:r>
              <a:rPr kumimoji="1" lang="en-US" altLang="ko-KR" b="1" smtClean="0">
                <a:solidFill>
                  <a:schemeClr val="hlink"/>
                </a:solidFill>
                <a:ea typeface="Gulim" pitchFamily="34" charset="-127"/>
              </a:rPr>
              <a:t>magnetic</a:t>
            </a:r>
            <a:r>
              <a:rPr kumimoji="1" lang="en-US" altLang="ko-KR" smtClean="0">
                <a:ea typeface="Gulim" pitchFamily="34" charset="-127"/>
              </a:rPr>
              <a:t> field</a:t>
            </a:r>
            <a:r>
              <a:rPr kumimoji="1" lang="en-US" altLang="zh-TW" smtClean="0">
                <a:ea typeface="Gulim" pitchFamily="34" charset="-127"/>
              </a:rPr>
              <a:t> while a capacitor stores energy in the </a:t>
            </a:r>
            <a:r>
              <a:rPr kumimoji="1" lang="en-US" altLang="zh-TW" b="1" smtClean="0">
                <a:solidFill>
                  <a:schemeClr val="hlink"/>
                </a:solidFill>
                <a:ea typeface="Gulim" pitchFamily="34" charset="-127"/>
              </a:rPr>
              <a:t>electric</a:t>
            </a:r>
            <a:r>
              <a:rPr kumimoji="1" lang="en-US" altLang="zh-TW" smtClean="0">
                <a:ea typeface="Gulim" pitchFamily="34" charset="-127"/>
              </a:rPr>
              <a:t> field.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8E956-9EA1-4327-8BBB-8C06015352F4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I-V Relation of </a:t>
            </a:r>
            <a:r>
              <a:rPr lang="en-US" altLang="ko-KR" smtClean="0">
                <a:ea typeface="Gulim" pitchFamily="34" charset="-127"/>
              </a:rPr>
              <a:t>Inductors 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An</a:t>
            </a:r>
            <a:r>
              <a:rPr lang="en-US" altLang="zh-TW" sz="2800" b="1" smtClean="0">
                <a:solidFill>
                  <a:schemeClr val="tx2"/>
                </a:solidFill>
                <a:ea typeface="新細明體" pitchFamily="18" charset="-120"/>
              </a:rPr>
              <a:t> inductor</a:t>
            </a:r>
            <a:r>
              <a:rPr lang="en-US" altLang="zh-TW" sz="2800" smtClean="0">
                <a:ea typeface="新細明體" pitchFamily="18" charset="-120"/>
              </a:rPr>
              <a:t> consists of a coil of conducting wire.</a:t>
            </a:r>
          </a:p>
          <a:p>
            <a:pPr eaLnBrk="1" hangingPunct="1"/>
            <a:endParaRPr lang="en-US" altLang="zh-TW" sz="2800" smtClean="0">
              <a:ea typeface="新細明體" pitchFamily="18" charset="-120"/>
            </a:endParaRPr>
          </a:p>
          <a:p>
            <a:pPr eaLnBrk="1" hangingPunct="1"/>
            <a:endParaRPr lang="en-US" altLang="zh-TW" sz="2800" smtClean="0">
              <a:ea typeface="新細明體" pitchFamily="18" charset="-120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916238" y="2133600"/>
          <a:ext cx="2232025" cy="1003300"/>
        </p:xfrm>
        <a:graphic>
          <a:graphicData uri="http://schemas.openxmlformats.org/presentationml/2006/ole">
            <p:oleObj spid="_x0000_s19458" name="方程式" r:id="rId3" imgW="876240" imgH="393480" progId="Equation.3">
              <p:embed/>
            </p:oleObj>
          </a:graphicData>
        </a:graphic>
      </p:graphicFrame>
      <p:sp>
        <p:nvSpPr>
          <p:cNvPr id="19464" name="Rectangle 5" descr="aLe77183_06024"/>
          <p:cNvSpPr>
            <a:spLocks noGrp="1" noChangeAspect="1" noChangeArrowheads="1"/>
          </p:cNvSpPr>
          <p:nvPr isPhoto="1"/>
        </p:nvSpPr>
        <p:spPr bwMode="auto">
          <a:xfrm>
            <a:off x="2411413" y="3213100"/>
            <a:ext cx="3824287" cy="29289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7164388" y="1628775"/>
          <a:ext cx="841375" cy="1831975"/>
        </p:xfrm>
        <a:graphic>
          <a:graphicData uri="http://schemas.openxmlformats.org/presentationml/2006/ole">
            <p:oleObj spid="_x0000_s19459" name="Visio" r:id="rId5" imgW="841553" imgH="1831848" progId="Visio.Drawing.11">
              <p:embed/>
            </p:oleObj>
          </a:graphicData>
        </a:graphic>
      </p:graphicFrame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6927850" y="16478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+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7072313" y="30892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-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6927850" y="2368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7092950" y="1557338"/>
            <a:ext cx="7191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7288213" y="1216025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8080375" y="2513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BF72C0-B351-4CC1-B091-1BA61B2DD95F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Physical Meaning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6295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itchFamily="18" charset="-120"/>
              </a:rPr>
              <a:t>When the </a:t>
            </a:r>
            <a:r>
              <a:rPr lang="en-US" altLang="zh-TW" sz="2800" b="1" smtClean="0">
                <a:solidFill>
                  <a:schemeClr val="hlink"/>
                </a:solidFill>
                <a:ea typeface="新細明體" pitchFamily="18" charset="-120"/>
              </a:rPr>
              <a:t>current through an inductor is a constant,</a:t>
            </a:r>
            <a:r>
              <a:rPr lang="en-US" altLang="zh-TW" sz="2800" smtClean="0">
                <a:ea typeface="新細明體" pitchFamily="18" charset="-120"/>
              </a:rPr>
              <a:t> then the voltage across the inductor is zero, same as </a:t>
            </a:r>
            <a:r>
              <a:rPr lang="en-US" altLang="zh-TW" sz="2800" b="1" smtClean="0">
                <a:solidFill>
                  <a:schemeClr val="hlink"/>
                </a:solidFill>
                <a:ea typeface="新細明體" pitchFamily="18" charset="-120"/>
              </a:rPr>
              <a:t>a short circuit</a:t>
            </a:r>
            <a:r>
              <a:rPr lang="en-US" altLang="zh-TW" sz="2800" smtClean="0">
                <a:ea typeface="新細明體" pitchFamily="18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itchFamily="18" charset="-120"/>
              </a:rPr>
              <a:t>No </a:t>
            </a:r>
            <a:r>
              <a:rPr lang="en-US" altLang="zh-TW" sz="2800" b="1" smtClean="0">
                <a:solidFill>
                  <a:schemeClr val="hlink"/>
                </a:solidFill>
                <a:ea typeface="新細明體" pitchFamily="18" charset="-120"/>
              </a:rPr>
              <a:t>abrupt change of the current</a:t>
            </a:r>
            <a:r>
              <a:rPr lang="en-US" altLang="zh-TW" sz="2800" smtClean="0">
                <a:ea typeface="新細明體" pitchFamily="18" charset="-120"/>
              </a:rPr>
              <a:t> through an inductor is possible except an infinite voltage across the inductor is applied.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itchFamily="18" charset="-120"/>
              </a:rPr>
              <a:t>The inductor can be used to generate a high voltage, for example, used as an igniting element.  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59113" y="1196975"/>
          <a:ext cx="2592387" cy="1165225"/>
        </p:xfrm>
        <a:graphic>
          <a:graphicData uri="http://schemas.openxmlformats.org/presentationml/2006/ole">
            <p:oleObj spid="_x0000_s20482" name="方程式" r:id="rId3" imgW="87624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6C32C-0406-4FD6-A946-49A6B24ECC79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Fig 6.25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An inductor are like a short circuit to dc.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The current through an inductor cannot change instantaneously.</a:t>
            </a:r>
          </a:p>
        </p:txBody>
      </p:sp>
      <p:sp>
        <p:nvSpPr>
          <p:cNvPr id="46086" name="Rectangle 4" descr="aLe77183_06025"/>
          <p:cNvSpPr>
            <a:spLocks noGrp="1" noChangeAspect="1" noChangeArrowheads="1"/>
          </p:cNvSpPr>
          <p:nvPr isPhoto="1"/>
        </p:nvSpPr>
        <p:spPr bwMode="auto">
          <a:xfrm>
            <a:off x="1331913" y="3143250"/>
            <a:ext cx="6491287" cy="3165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Ch06 Capacitors and Inductors</a:t>
            </a:r>
            <a:endParaRPr lang="en-US" altLang="zh-TW" smtClean="0"/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8054A-C324-4709-9811-4A4A7B5ED296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21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ea typeface="新細明體" pitchFamily="18" charset="-120"/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403350" y="2420938"/>
          <a:ext cx="3200400" cy="944562"/>
        </p:xfrm>
        <a:graphic>
          <a:graphicData uri="http://schemas.openxmlformats.org/presentationml/2006/ole">
            <p:oleObj spid="_x0000_s21506" name="Equation" r:id="rId3" imgW="1231560" imgH="393480" progId="Equation.3">
              <p:embed/>
            </p:oleObj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348038" y="1125538"/>
          <a:ext cx="2590800" cy="944562"/>
        </p:xfrm>
        <a:graphic>
          <a:graphicData uri="http://schemas.openxmlformats.org/presentationml/2006/ole">
            <p:oleObj spid="_x0000_s21507" name="Equation" r:id="rId4" imgW="927000" imgH="393480" progId="Equation.3">
              <p:embed/>
            </p:oleObj>
          </a:graphicData>
        </a:graphic>
      </p:graphicFrame>
      <p:graphicFrame>
        <p:nvGraphicFramePr>
          <p:cNvPr id="21508" name="Object 10"/>
          <p:cNvGraphicFramePr>
            <a:graphicFrameLocks noChangeAspect="1"/>
          </p:cNvGraphicFramePr>
          <p:nvPr/>
        </p:nvGraphicFramePr>
        <p:xfrm>
          <a:off x="1331913" y="3933825"/>
          <a:ext cx="4464050" cy="563563"/>
        </p:xfrm>
        <a:graphic>
          <a:graphicData uri="http://schemas.openxmlformats.org/presentationml/2006/ole">
            <p:oleObj spid="_x0000_s21508" name="方程式" r:id="rId5" imgW="1612800" imgH="203040" progId="Equation.3">
              <p:embed/>
            </p:oleObj>
          </a:graphicData>
        </a:graphic>
      </p:graphicFrame>
      <p:graphicFrame>
        <p:nvGraphicFramePr>
          <p:cNvPr id="21509" name="Object 14"/>
          <p:cNvGraphicFramePr>
            <a:graphicFrameLocks noChangeAspect="1"/>
          </p:cNvGraphicFramePr>
          <p:nvPr/>
        </p:nvGraphicFramePr>
        <p:xfrm>
          <a:off x="1258888" y="1125538"/>
          <a:ext cx="1554162" cy="944562"/>
        </p:xfrm>
        <a:graphic>
          <a:graphicData uri="http://schemas.openxmlformats.org/presentationml/2006/ole">
            <p:oleObj spid="_x0000_s21509" name="Equation" r:id="rId6" imgW="647640" imgH="393480" progId="Equation.3">
              <p:embed/>
            </p:oleObj>
          </a:graphicData>
        </a:graphic>
      </p:graphicFrame>
      <p:graphicFrame>
        <p:nvGraphicFramePr>
          <p:cNvPr id="21510" name="Object 15"/>
          <p:cNvGraphicFramePr>
            <a:graphicFrameLocks noChangeAspect="1"/>
          </p:cNvGraphicFramePr>
          <p:nvPr/>
        </p:nvGraphicFramePr>
        <p:xfrm>
          <a:off x="7164388" y="1628775"/>
          <a:ext cx="841375" cy="1831975"/>
        </p:xfrm>
        <a:graphic>
          <a:graphicData uri="http://schemas.openxmlformats.org/presentationml/2006/ole">
            <p:oleObj spid="_x0000_s21510" name="Visio" r:id="rId7" imgW="841553" imgH="1831848" progId="Visio.Drawing.11">
              <p:embed/>
            </p:oleObj>
          </a:graphicData>
        </a:graphic>
      </p:graphicFrame>
      <p:sp>
        <p:nvSpPr>
          <p:cNvPr id="21514" name="Text Box 16"/>
          <p:cNvSpPr txBox="1">
            <a:spLocks noChangeArrowheads="1"/>
          </p:cNvSpPr>
          <p:nvPr/>
        </p:nvSpPr>
        <p:spPr bwMode="auto">
          <a:xfrm>
            <a:off x="6927850" y="16478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+</a:t>
            </a:r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7072313" y="30892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-</a:t>
            </a:r>
          </a:p>
        </p:txBody>
      </p:sp>
      <p:sp>
        <p:nvSpPr>
          <p:cNvPr id="21516" name="Text Box 18"/>
          <p:cNvSpPr txBox="1">
            <a:spLocks noChangeArrowheads="1"/>
          </p:cNvSpPr>
          <p:nvPr/>
        </p:nvSpPr>
        <p:spPr bwMode="auto">
          <a:xfrm>
            <a:off x="6927850" y="2368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21517" name="Line 19"/>
          <p:cNvSpPr>
            <a:spLocks noChangeShapeType="1"/>
          </p:cNvSpPr>
          <p:nvPr/>
        </p:nvSpPr>
        <p:spPr bwMode="auto">
          <a:xfrm>
            <a:off x="7092950" y="1557338"/>
            <a:ext cx="7191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Text Box 20"/>
          <p:cNvSpPr txBox="1">
            <a:spLocks noChangeArrowheads="1"/>
          </p:cNvSpPr>
          <p:nvPr/>
        </p:nvSpPr>
        <p:spPr bwMode="auto">
          <a:xfrm>
            <a:off x="8080375" y="2513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PowerPoint Templat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8BE3AF"/>
      </a:accent1>
      <a:accent2>
        <a:srgbClr val="8DC6FF"/>
      </a:accent2>
      <a:accent3>
        <a:srgbClr val="FFFFFF"/>
      </a:accent3>
      <a:accent4>
        <a:srgbClr val="000000"/>
      </a:accent4>
      <a:accent5>
        <a:srgbClr val="C4EFD4"/>
      </a:accent5>
      <a:accent6>
        <a:srgbClr val="7FB3E7"/>
      </a:accent6>
      <a:hlink>
        <a:srgbClr val="0066CC"/>
      </a:hlink>
      <a:folHlink>
        <a:srgbClr val="25ADBB"/>
      </a:folHlink>
    </a:clrScheme>
    <a:fontScheme name="PowerPoint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4162"/>
        </a:dk2>
        <a:lt2>
          <a:srgbClr val="777777"/>
        </a:lt2>
        <a:accent1>
          <a:srgbClr val="F2E678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7F0BE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619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E3AF"/>
        </a:accent1>
        <a:accent2>
          <a:srgbClr val="8DC6FF"/>
        </a:accent2>
        <a:accent3>
          <a:srgbClr val="FFFFFF"/>
        </a:accent3>
        <a:accent4>
          <a:srgbClr val="000000"/>
        </a:accent4>
        <a:accent5>
          <a:srgbClr val="C4EFD4"/>
        </a:accent5>
        <a:accent6>
          <a:srgbClr val="7FB3E7"/>
        </a:accent6>
        <a:hlink>
          <a:srgbClr val="0066CC"/>
        </a:hlink>
        <a:folHlink>
          <a:srgbClr val="25A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1178</TotalTime>
  <Words>405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新細明體</vt:lpstr>
      <vt:lpstr>Times New Roman</vt:lpstr>
      <vt:lpstr>Gulim</vt:lpstr>
      <vt:lpstr>PowerPoint Template</vt:lpstr>
      <vt:lpstr>Microsoft 方程式編輯器 3.0</vt:lpstr>
      <vt:lpstr>Microsoft Visio 繪圖</vt:lpstr>
      <vt:lpstr>Microsoft Equation 3.0</vt:lpstr>
      <vt:lpstr>Inductors</vt:lpstr>
      <vt:lpstr>Slide 2</vt:lpstr>
      <vt:lpstr>Symbol</vt:lpstr>
      <vt:lpstr>Flux in Inductors</vt:lpstr>
      <vt:lpstr>Energy Storage Form</vt:lpstr>
      <vt:lpstr>I-V Relation of Inductors </vt:lpstr>
      <vt:lpstr>Physical Meaning</vt:lpstr>
      <vt:lpstr>Fig 6.25</vt:lpstr>
      <vt:lpstr>Slide 9</vt:lpstr>
      <vt:lpstr>Energy Stored in an Inductor</vt:lpstr>
      <vt:lpstr>Model of a Practical Inductor</vt:lpstr>
      <vt:lpstr>Example 6.10</vt:lpstr>
      <vt:lpstr>Example 6.10</vt:lpstr>
      <vt:lpstr>Inductors in Series</vt:lpstr>
      <vt:lpstr>Inductors in Parallel</vt:lpstr>
      <vt:lpstr>6.5 Series and Parallel Inductors</vt:lpstr>
      <vt:lpstr>Parallel Inductors</vt:lpstr>
      <vt:lpstr>Table 6.1</vt:lpstr>
      <vt:lpstr>Example 6.11</vt:lpstr>
      <vt:lpstr>Example 6.11</vt:lpstr>
      <vt:lpstr>Practice Problem 6.11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Capacitors and Inductors</dc:title>
  <dc:creator>Fenny Lee</dc:creator>
  <cp:lastModifiedBy>kazim</cp:lastModifiedBy>
  <cp:revision>82</cp:revision>
  <dcterms:created xsi:type="dcterms:W3CDTF">2006-10-02T03:36:37Z</dcterms:created>
  <dcterms:modified xsi:type="dcterms:W3CDTF">2017-12-20T08:35:31Z</dcterms:modified>
</cp:coreProperties>
</file>