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65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53" r:id="rId10"/>
    <p:sldId id="454" r:id="rId11"/>
    <p:sldId id="446" r:id="rId12"/>
    <p:sldId id="455" r:id="rId13"/>
    <p:sldId id="456" r:id="rId14"/>
    <p:sldId id="458" r:id="rId15"/>
    <p:sldId id="459" r:id="rId16"/>
    <p:sldId id="460" r:id="rId17"/>
    <p:sldId id="462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3300"/>
    <a:srgbClr val="6600FF"/>
    <a:srgbClr val="9999FF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55737-7900-4332-8F6B-B685DB31BA8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88604-6C76-43F5-9033-072774CC6B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6B1EEA-9D92-43D2-80CC-F64086FEBFF8}" type="datetimeFigureOut">
              <a:rPr lang="en-US" altLang="zh-TW"/>
              <a:pPr/>
              <a:t>12/19/2017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EE28C-A45C-4EDC-ADA7-93E0833E0DC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zh-TW" altLang="en-US" sz="320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566654-469A-447F-A74E-C09F66FCC1D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CA2AA-9E2E-4E51-817D-2C1C0C411E2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FAA7C-0181-4A41-986B-13E7C4DF95D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4094B-E307-460E-9701-6AB9ABA94A9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0E28B-1802-4735-A704-61138822FBC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6EB72E9-281E-490B-8BF4-716BBF320BD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38DED-5612-4644-8157-F8CF10A7B07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A6B74-EEF2-4633-88E3-678349F584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C3969-ECC2-45B5-AFEE-92A8F89A29A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E292B-E216-422A-B57A-474B7D01142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26468-110F-4AB0-839F-B241FC72B2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141C4-073E-4C25-9099-E9C217414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9AC4644-E794-40FD-96EE-988D2F5F7E9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600" kern="1200">
          <a:solidFill>
            <a:schemeClr val="accent1"/>
          </a:solidFill>
          <a:latin typeface="+mj-lt"/>
          <a:ea typeface="新細明體" charset="0"/>
          <a:cs typeface="新細明體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600">
          <a:solidFill>
            <a:schemeClr val="accent1"/>
          </a:solidFill>
          <a:latin typeface="News Gothic MT" charset="0"/>
          <a:ea typeface="新細明體" charset="0"/>
          <a:cs typeface="新細明體" charset="0"/>
        </a:defRPr>
      </a:lvl9pPr>
    </p:titleStyle>
    <p:bodyStyle>
      <a:lvl1pPr marL="349250" indent="-349250" algn="l" rtl="0" fontAlgn="base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 sz="2400" kern="1200">
          <a:solidFill>
            <a:srgbClr val="595959"/>
          </a:solidFill>
          <a:latin typeface="+mn-lt"/>
          <a:ea typeface="新細明體" charset="0"/>
          <a:cs typeface="新細明體" charset="0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umimoji="1" sz="2200" kern="1200">
          <a:solidFill>
            <a:srgbClr val="595959"/>
          </a:solidFill>
          <a:latin typeface="+mn-lt"/>
          <a:ea typeface="新細明體" charset="0"/>
          <a:cs typeface="+mn-cs"/>
        </a:defRPr>
      </a:lvl2pPr>
      <a:lvl3pPr marL="968375" indent="-282575" algn="l" rtl="0" fontAlgn="base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 sz="2000" kern="1200">
          <a:solidFill>
            <a:srgbClr val="595959"/>
          </a:solidFill>
          <a:latin typeface="+mn-lt"/>
          <a:ea typeface="新細明體" charset="0"/>
          <a:cs typeface="+mn-cs"/>
        </a:defRPr>
      </a:lvl3pPr>
      <a:lvl4pPr marL="1263650" indent="-295275" algn="l" rtl="0" fontAlgn="base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umimoji="1" kern="1200">
          <a:solidFill>
            <a:srgbClr val="595959"/>
          </a:solidFill>
          <a:latin typeface="+mn-lt"/>
          <a:ea typeface="新細明體" charset="0"/>
          <a:cs typeface="+mn-cs"/>
        </a:defRPr>
      </a:lvl4pPr>
      <a:lvl5pPr marL="1546225" indent="-282575" algn="l" rtl="0" fontAlgn="base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umimoji="1" kern="1200">
          <a:solidFill>
            <a:srgbClr val="595959"/>
          </a:solidFill>
          <a:latin typeface="+mn-lt"/>
          <a:ea typeface="新細明體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Current-Voltage Relationships</a:t>
            </a:r>
          </a:p>
        </p:txBody>
      </p:sp>
      <p:graphicFrame>
        <p:nvGraphicFramePr>
          <p:cNvPr id="6146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489325" y="2097088"/>
          <a:ext cx="2165350" cy="4064000"/>
        </p:xfrm>
        <a:graphic>
          <a:graphicData uri="http://schemas.openxmlformats.org/presentationml/2006/ole">
            <p:oleObj spid="_x0000_s7170" name="Equation" r:id="rId4" imgW="825480" imgH="154908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1275"/>
            <a:ext cx="36576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0" y="0"/>
            <a:ext cx="3387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25.4: Capacitors in Series:</a:t>
            </a:r>
          </a:p>
        </p:txBody>
      </p:sp>
      <p:grpSp>
        <p:nvGrpSpPr>
          <p:cNvPr id="25603" name="Group 13"/>
          <p:cNvGrpSpPr>
            <a:grpSpLocks/>
          </p:cNvGrpSpPr>
          <p:nvPr/>
        </p:nvGrpSpPr>
        <p:grpSpPr bwMode="auto">
          <a:xfrm>
            <a:off x="307975" y="685800"/>
            <a:ext cx="4568825" cy="3076575"/>
            <a:chOff x="304800" y="3657600"/>
            <a:chExt cx="4429125" cy="2872266"/>
          </a:xfrm>
        </p:grpSpPr>
        <p:pic>
          <p:nvPicPr>
            <p:cNvPr id="25605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6316" y="5720241"/>
              <a:ext cx="274320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6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6315" y="5008985"/>
              <a:ext cx="35814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" y="3657600"/>
              <a:ext cx="39719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4800" y="4267200"/>
              <a:ext cx="4429125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" y="4114800"/>
            <a:ext cx="4915853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Box 3"/>
          <p:cNvSpPr txBox="1">
            <a:spLocks noChangeArrowheads="1"/>
          </p:cNvSpPr>
          <p:nvPr/>
        </p:nvSpPr>
        <p:spPr bwMode="auto">
          <a:xfrm>
            <a:off x="-30163" y="-19050"/>
            <a:ext cx="6716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</a:rPr>
              <a:t>Example, Charging the Plates in a Parallel-Plate Capacitor:</a:t>
            </a:r>
          </a:p>
        </p:txBody>
      </p:sp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021763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124200"/>
            <a:ext cx="802005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0" y="609600"/>
            <a:ext cx="9144000" cy="2239963"/>
            <a:chOff x="0" y="3639698"/>
            <a:chExt cx="9144000" cy="2240378"/>
          </a:xfrm>
        </p:grpSpPr>
        <p:pic>
          <p:nvPicPr>
            <p:cNvPr id="2662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3639698"/>
              <a:ext cx="4495800" cy="1084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30" name="Group 7"/>
            <p:cNvGrpSpPr>
              <a:grpSpLocks/>
            </p:cNvGrpSpPr>
            <p:nvPr/>
          </p:nvGrpSpPr>
          <p:grpSpPr bwMode="auto">
            <a:xfrm>
              <a:off x="5257800" y="3657600"/>
              <a:ext cx="3886200" cy="2222476"/>
              <a:chOff x="5105399" y="3581400"/>
              <a:chExt cx="4038601" cy="2298676"/>
            </a:xfrm>
          </p:grpSpPr>
          <p:pic>
            <p:nvPicPr>
              <p:cNvPr id="2663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105399" y="3581400"/>
                <a:ext cx="4038601" cy="350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33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105400" y="3860022"/>
                <a:ext cx="4038600" cy="1387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634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105400" y="5257800"/>
                <a:ext cx="4021455" cy="622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Right Arrow 6"/>
            <p:cNvSpPr/>
            <p:nvPr/>
          </p:nvSpPr>
          <p:spPr>
            <a:xfrm>
              <a:off x="4800600" y="4419305"/>
              <a:ext cx="304800" cy="152428"/>
            </a:xfrm>
            <a:prstGeom prst="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zh-TW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-30163" y="-19050"/>
            <a:ext cx="522922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</a:rPr>
              <a:t>Example, Capacitors in Parallel and in Series: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867400"/>
            <a:ext cx="8858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90600"/>
            <a:ext cx="3438525" cy="2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90600"/>
            <a:ext cx="1827213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81400"/>
            <a:ext cx="91344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276600"/>
            <a:ext cx="8858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8750" y="457200"/>
            <a:ext cx="39052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1800" y="9906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43600" y="1676400"/>
            <a:ext cx="2971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53200" y="2351088"/>
            <a:ext cx="159543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8400" y="2819400"/>
            <a:ext cx="27003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urved Right Arrow 11"/>
          <p:cNvSpPr/>
          <p:nvPr/>
        </p:nvSpPr>
        <p:spPr>
          <a:xfrm>
            <a:off x="5867400" y="914400"/>
            <a:ext cx="228600" cy="30480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5562600" y="1524000"/>
            <a:ext cx="228600" cy="30480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5562600" y="2133600"/>
            <a:ext cx="228600" cy="30480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5715000" y="2743200"/>
            <a:ext cx="228600" cy="30480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663" name="TextBox 3"/>
          <p:cNvSpPr txBox="1">
            <a:spLocks noChangeArrowheads="1"/>
          </p:cNvSpPr>
          <p:nvPr/>
        </p:nvSpPr>
        <p:spPr bwMode="auto">
          <a:xfrm>
            <a:off x="0" y="0"/>
            <a:ext cx="5229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</a:rPr>
              <a:t>Example, Capacitors in Parallel and in Series: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"/>
          <p:cNvSpPr txBox="1">
            <a:spLocks noChangeArrowheads="1"/>
          </p:cNvSpPr>
          <p:nvPr/>
        </p:nvSpPr>
        <p:spPr bwMode="auto">
          <a:xfrm>
            <a:off x="0" y="0"/>
            <a:ext cx="5010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25.5: Energy Stored in an Electric Field: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81600"/>
            <a:ext cx="9693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699" name="Group 8"/>
          <p:cNvGrpSpPr>
            <a:grpSpLocks/>
          </p:cNvGrpSpPr>
          <p:nvPr/>
        </p:nvGrpSpPr>
        <p:grpSpPr bwMode="auto">
          <a:xfrm>
            <a:off x="2133600" y="685800"/>
            <a:ext cx="4214813" cy="3917950"/>
            <a:chOff x="2849761" y="2667000"/>
            <a:chExt cx="3581400" cy="3436585"/>
          </a:xfrm>
        </p:grpSpPr>
        <p:pic>
          <p:nvPicPr>
            <p:cNvPr id="29700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95600" y="2667000"/>
              <a:ext cx="2476500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1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49761" y="3469217"/>
              <a:ext cx="358140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49761" y="4471988"/>
              <a:ext cx="29527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78" name="Picture 6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49761" y="5541610"/>
              <a:ext cx="30765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2"/>
          <p:cNvSpPr txBox="1">
            <a:spLocks noChangeArrowheads="1"/>
          </p:cNvSpPr>
          <p:nvPr/>
        </p:nvSpPr>
        <p:spPr bwMode="auto">
          <a:xfrm>
            <a:off x="0" y="0"/>
            <a:ext cx="2790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25.5: Energy Density: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38200"/>
            <a:ext cx="2968625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286000"/>
            <a:ext cx="2682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4968875" cy="990600"/>
          </a:xfrm>
          <a:prstGeom prst="rect">
            <a:avLst/>
          </a:prstGeom>
          <a:noFill/>
          <a:ln w="38100" cap="sq">
            <a:solidFill>
              <a:srgbClr val="00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42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" y="1447800"/>
            <a:ext cx="89598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0" y="0"/>
            <a:ext cx="7586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</a:rPr>
              <a:t>Example, Potential Energy and Energy Density of an Electric Field: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0678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0" y="0"/>
            <a:ext cx="8521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FF3300"/>
                </a:solidFill>
              </a:rPr>
              <a:t>Example, Work and Energy when a Dielectric is inserted inside a Capacitor: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Power and Energy</a:t>
            </a:r>
          </a:p>
        </p:txBody>
      </p:sp>
      <p:graphicFrame>
        <p:nvGraphicFramePr>
          <p:cNvPr id="7170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838200" y="2667000"/>
          <a:ext cx="3082925" cy="2203450"/>
        </p:xfrm>
        <a:graphic>
          <a:graphicData uri="http://schemas.openxmlformats.org/presentationml/2006/ole">
            <p:oleObj spid="_x0000_s8194" name="Equation" r:id="rId4" imgW="888840" imgH="634680" progId="Equation.3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105400" y="2357438"/>
          <a:ext cx="2667000" cy="2752725"/>
        </p:xfrm>
        <a:graphic>
          <a:graphicData uri="http://schemas.openxmlformats.org/presentationml/2006/ole">
            <p:oleObj spid="_x0000_s8195" name="Equation" r:id="rId5" imgW="787320" imgH="81252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Capacitors in Parallel</a:t>
            </a:r>
          </a:p>
        </p:txBody>
      </p:sp>
      <p:pic>
        <p:nvPicPr>
          <p:cNvPr id="5222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2852738"/>
            <a:ext cx="8229600" cy="2554287"/>
          </a:xfr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  <a:r>
              <a:rPr lang="en-US" baseline="-25000" smtClean="0"/>
              <a:t>eq</a:t>
            </a:r>
            <a:r>
              <a:rPr lang="en-US" smtClean="0"/>
              <a:t> for Capacitors in Parallel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p:oleObj spid="_x0000_s9218" name="Equation" r:id="rId4" imgW="126720" imgH="241200" progId="Equation.3">
              <p:embed/>
            </p:oleObj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1765300" y="1752600"/>
          <a:ext cx="5059363" cy="5029200"/>
        </p:xfrm>
        <a:graphic>
          <a:graphicData uri="http://schemas.openxmlformats.org/presentationml/2006/ole">
            <p:oleObj spid="_x0000_s9219" name="Equation" r:id="rId5" imgW="2120760" imgH="210816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Capacitors in Series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2613025"/>
            <a:ext cx="8229600" cy="3033713"/>
          </a:xfr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</a:t>
            </a:r>
            <a:r>
              <a:rPr lang="en-US" baseline="-25000" smtClean="0"/>
              <a:t>eq</a:t>
            </a:r>
            <a:r>
              <a:rPr lang="en-US" smtClean="0"/>
              <a:t> for Capacitors in Series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508500" y="3308350"/>
          <a:ext cx="127000" cy="241300"/>
        </p:xfrm>
        <a:graphic>
          <a:graphicData uri="http://schemas.openxmlformats.org/presentationml/2006/ole">
            <p:oleObj spid="_x0000_s10242" name="Equation" r:id="rId4" imgW="126720" imgH="24120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52600" y="1752600"/>
          <a:ext cx="6019800" cy="5105400"/>
        </p:xfrm>
        <a:graphic>
          <a:graphicData uri="http://schemas.openxmlformats.org/presentationml/2006/ole">
            <p:oleObj spid="_x0000_s10243" name="Equation" r:id="rId5" imgW="2603160" imgH="256536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z="4300" smtClean="0"/>
              <a:t>General Equations for C</a:t>
            </a:r>
            <a:r>
              <a:rPr lang="en-US" sz="4300" baseline="-25000" smtClean="0"/>
              <a:t>eq</a:t>
            </a:r>
          </a:p>
        </p:txBody>
      </p:sp>
      <p:sp>
        <p:nvSpPr>
          <p:cNvPr id="1024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4040188" cy="658812"/>
          </a:xfrm>
        </p:spPr>
        <p:txBody>
          <a:bodyPr/>
          <a:lstStyle/>
          <a:p>
            <a:pPr eaLnBrk="1" hangingPunct="1"/>
            <a:r>
              <a:rPr lang="en-US" smtClean="0"/>
              <a:t>Parallel Combination</a:t>
            </a:r>
          </a:p>
        </p:txBody>
      </p:sp>
      <p:sp>
        <p:nvSpPr>
          <p:cNvPr id="1024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5025" y="1860550"/>
            <a:ext cx="4041775" cy="654050"/>
          </a:xfrm>
        </p:spPr>
        <p:txBody>
          <a:bodyPr/>
          <a:lstStyle/>
          <a:p>
            <a:pPr eaLnBrk="1" hangingPunct="1"/>
            <a:r>
              <a:rPr lang="en-US" smtClean="0"/>
              <a:t>Series Combination</a:t>
            </a:r>
          </a:p>
        </p:txBody>
      </p:sp>
      <p:sp>
        <p:nvSpPr>
          <p:cNvPr id="10247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6513"/>
          </a:xfrm>
        </p:spPr>
        <p:txBody>
          <a:bodyPr/>
          <a:lstStyle/>
          <a:p>
            <a:pPr eaLnBrk="1" hangingPunct="1"/>
            <a:r>
              <a:rPr lang="en-US" smtClean="0"/>
              <a:t>If P capacitors are in parallel, then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smtClean="0"/>
              <a:t>					</a:t>
            </a:r>
          </a:p>
        </p:txBody>
      </p:sp>
      <p:sp>
        <p:nvSpPr>
          <p:cNvPr id="10248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6513"/>
          </a:xfrm>
        </p:spPr>
        <p:txBody>
          <a:bodyPr/>
          <a:lstStyle/>
          <a:p>
            <a:pPr eaLnBrk="1" hangingPunct="1"/>
            <a:r>
              <a:rPr lang="en-US" smtClean="0"/>
              <a:t>If S capacitors are in series, then: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5222875" y="3810000"/>
          <a:ext cx="3006725" cy="1371600"/>
        </p:xfrm>
        <a:graphic>
          <a:graphicData uri="http://schemas.openxmlformats.org/presentationml/2006/ole">
            <p:oleObj spid="_x0000_s11266" name="Equation" r:id="rId4" imgW="990360" imgH="507960" progId="Equation.3">
              <p:embed/>
            </p:oleObj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219200" y="3886200"/>
          <a:ext cx="2209800" cy="1289050"/>
        </p:xfrm>
        <a:graphic>
          <a:graphicData uri="http://schemas.openxmlformats.org/presentationml/2006/ole">
            <p:oleObj spid="_x0000_s11267" name="Equation" r:id="rId5" imgW="761760" imgH="44424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5" cy="3124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Capacitors are energy storage devices.</a:t>
            </a:r>
          </a:p>
          <a:p>
            <a:pPr eaLnBrk="1" hangingPunct="1"/>
            <a:r>
              <a:rPr lang="en-US" sz="2200" dirty="0" smtClean="0"/>
              <a:t>An ideal capacitor act like an open circuit at steady state when a DC voltage or current has been applied.</a:t>
            </a:r>
          </a:p>
          <a:p>
            <a:pPr eaLnBrk="1" hangingPunct="1"/>
            <a:r>
              <a:rPr lang="en-US" sz="2200" dirty="0" smtClean="0"/>
              <a:t>The voltage across a capacitor must be a continuous function; the current flowing through a capacitor can be discontinuous.</a:t>
            </a:r>
          </a:p>
          <a:p>
            <a:pPr eaLnBrk="1" hangingPunct="1"/>
            <a:endParaRPr lang="en-US" sz="2200" dirty="0" smtClean="0"/>
          </a:p>
          <a:p>
            <a:pPr eaLnBrk="1" hangingPunct="1"/>
            <a:endParaRPr lang="en-US" sz="2200" dirty="0" smtClean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400800" y="5334000"/>
          <a:ext cx="2549525" cy="1163637"/>
        </p:xfrm>
        <a:graphic>
          <a:graphicData uri="http://schemas.openxmlformats.org/presentationml/2006/ole">
            <p:oleObj spid="_x0000_s12290" name="Equation" r:id="rId4" imgW="990360" imgH="50796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52600" y="5562600"/>
          <a:ext cx="1752600" cy="1022350"/>
        </p:xfrm>
        <a:graphic>
          <a:graphicData uri="http://schemas.openxmlformats.org/presentationml/2006/ole">
            <p:oleObj spid="_x0000_s12291" name="Equation" r:id="rId5" imgW="761760" imgH="44424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5029200"/>
            <a:ext cx="2971800" cy="1676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5029200"/>
            <a:ext cx="2743200" cy="1676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1981200" y="3657600"/>
          <a:ext cx="4816475" cy="1143000"/>
        </p:xfrm>
        <a:graphic>
          <a:graphicData uri="http://schemas.openxmlformats.org/presentationml/2006/ole">
            <p:oleObj spid="_x0000_s12292" name="Equation" r:id="rId6" imgW="1765080" imgH="4950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1"/>
          <p:cNvSpPr txBox="1">
            <a:spLocks noChangeArrowheads="1"/>
          </p:cNvSpPr>
          <p:nvPr/>
        </p:nvSpPr>
        <p:spPr bwMode="auto">
          <a:xfrm>
            <a:off x="0" y="0"/>
            <a:ext cx="35290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25.4: Capacitors in Parallel:</a:t>
            </a:r>
          </a:p>
        </p:txBody>
      </p:sp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762000"/>
            <a:ext cx="3733800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579" name="Group 13"/>
          <p:cNvGrpSpPr>
            <a:grpSpLocks/>
          </p:cNvGrpSpPr>
          <p:nvPr/>
        </p:nvGrpSpPr>
        <p:grpSpPr bwMode="auto">
          <a:xfrm>
            <a:off x="304800" y="990600"/>
            <a:ext cx="4648200" cy="3276600"/>
            <a:chOff x="457200" y="3810000"/>
            <a:chExt cx="4219575" cy="2943225"/>
          </a:xfrm>
        </p:grpSpPr>
        <p:pic>
          <p:nvPicPr>
            <p:cNvPr id="2458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810000"/>
              <a:ext cx="421957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4495800"/>
              <a:ext cx="382905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2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3000" y="5105400"/>
              <a:ext cx="292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160" name="Picture 8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62000" y="6019800"/>
              <a:ext cx="3714750" cy="73342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1" name="Down Arrow 10"/>
            <p:cNvSpPr>
              <a:spLocks noChangeArrowheads="1"/>
            </p:cNvSpPr>
            <p:nvPr/>
          </p:nvSpPr>
          <p:spPr bwMode="auto">
            <a:xfrm>
              <a:off x="2438729" y="4190737"/>
              <a:ext cx="152758" cy="305160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Down Arrow 11"/>
            <p:cNvSpPr>
              <a:spLocks noChangeArrowheads="1"/>
            </p:cNvSpPr>
            <p:nvPr/>
          </p:nvSpPr>
          <p:spPr bwMode="auto">
            <a:xfrm>
              <a:off x="2362350" y="4876634"/>
              <a:ext cx="152758" cy="305160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Down Arrow 12"/>
            <p:cNvSpPr>
              <a:spLocks noChangeArrowheads="1"/>
            </p:cNvSpPr>
            <p:nvPr/>
          </p:nvSpPr>
          <p:spPr bwMode="auto">
            <a:xfrm>
              <a:off x="2285971" y="5638108"/>
              <a:ext cx="152758" cy="305160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TW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94447372,C:\Kath\Courses\ECE2004\Online\Lectures\Capacitors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94447372,C:\Kath\Courses\ECE2004\Online\Lectures\Capacitors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94447372,C:\Kath\Courses\ECE2004\Online\Lectures\Capacitors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94447372,C:\Kath\Courses\ECE2004\Online\Lectures\Capacitors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94447372,C:\Kath\Courses\ECE2004\Online\Lectures\Capacitors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94447372,C:\Kath\Courses\ECE2004\Online\Lectures\Capacitors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94447372,C:\Kath\Courses\ECE2004\Online\Lectures\Capacitors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94447372,C:\Kath\Courses\ECE2004\Online\Lectures\Capacitors.p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風">
  <a:themeElements>
    <a:clrScheme name="微風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風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風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微風.thmx</Template>
  <TotalTime>15440</TotalTime>
  <Words>175</Words>
  <Application>Microsoft Macintosh PowerPoint</Application>
  <PresentationFormat>On-screen Show (4:3)</PresentationFormat>
  <Paragraphs>26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微風</vt:lpstr>
      <vt:lpstr>Equation</vt:lpstr>
      <vt:lpstr>Current-Voltage Relationships</vt:lpstr>
      <vt:lpstr>Power and Energy</vt:lpstr>
      <vt:lpstr>Capacitors in Parallel</vt:lpstr>
      <vt:lpstr>Ceq for Capacitors in Parallel</vt:lpstr>
      <vt:lpstr>Capacitors in Series</vt:lpstr>
      <vt:lpstr>Ceq for Capacitors in Series</vt:lpstr>
      <vt:lpstr>General Equations for Ceq</vt:lpstr>
      <vt:lpstr>Summary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JWS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apetrou</dc:creator>
  <cp:lastModifiedBy>kazim</cp:lastModifiedBy>
  <cp:revision>889</cp:revision>
  <dcterms:created xsi:type="dcterms:W3CDTF">2005-08-27T06:39:47Z</dcterms:created>
  <dcterms:modified xsi:type="dcterms:W3CDTF">2017-12-19T09:24:25Z</dcterms:modified>
</cp:coreProperties>
</file>