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BE2C4B-EE50-4BAF-A250-87925924FC18}" type="datetimeFigureOut">
              <a:rPr lang="en-US" smtClean="0"/>
              <a:pPr/>
              <a:t>11/19/2014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4F0399-1D39-41B6-9BE9-5B9FBAB88F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5BE2C4B-EE50-4BAF-A250-87925924FC18}" type="datetimeFigureOut">
              <a:rPr lang="en-US" smtClean="0"/>
              <a:pPr/>
              <a:t>11/19/2014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74F0399-1D39-41B6-9BE9-5B9FBAB88F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Plasma_(physics)" TargetMode="External"/><Relationship Id="rId3" Type="http://schemas.openxmlformats.org/officeDocument/2006/relationships/image" Target="../media/image15.jpeg"/><Relationship Id="rId7" Type="http://schemas.openxmlformats.org/officeDocument/2006/relationships/hyperlink" Target="http://en.wikipedia.org/wiki/Ion" TargetMode="External"/><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hyperlink" Target="http://en.wikipedia.org/wiki/Electron" TargetMode="External"/><Relationship Id="rId5" Type="http://schemas.openxmlformats.org/officeDocument/2006/relationships/hyperlink" Target="http://en.wikipedia.org/wiki/Electric_charge" TargetMode="External"/><Relationship Id="rId4" Type="http://schemas.openxmlformats.org/officeDocument/2006/relationships/hyperlink" Target="http://en.wikipedia.org/wiki/Magnetic_fiel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Electrical_current" TargetMode="External"/><Relationship Id="rId2" Type="http://schemas.openxmlformats.org/officeDocument/2006/relationships/hyperlink" Target="http://en.wikipedia.org/wiki/Wir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hyperlink" Target="http://en.wikipedia.org/wiki/Amp%C3%A8re's_force_la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hyperlink" Target="http://en.wikipedia.org/wiki/Teltron_tub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James_Clerk_Maxwell" TargetMode="External"/><Relationship Id="rId2" Type="http://schemas.openxmlformats.org/officeDocument/2006/relationships/hyperlink" Target="http://en.wikipedia.org/wiki/Oliver_Heaviside" TargetMode="External"/><Relationship Id="rId1" Type="http://schemas.openxmlformats.org/officeDocument/2006/relationships/slideLayout" Target="../slideLayouts/slideLayout1.xml"/><Relationship Id="rId4" Type="http://schemas.openxmlformats.org/officeDocument/2006/relationships/hyperlink" Target="http://en.wikipedia.org/wiki/Hendrik_Lorentz"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Electric_motor" TargetMode="External"/><Relationship Id="rId13" Type="http://schemas.openxmlformats.org/officeDocument/2006/relationships/hyperlink" Target="http://en.wikipedia.org/wiki/Electrical_generator" TargetMode="External"/><Relationship Id="rId3" Type="http://schemas.openxmlformats.org/officeDocument/2006/relationships/hyperlink" Target="http://en.wikipedia.org/wiki/Cyclotron" TargetMode="External"/><Relationship Id="rId7" Type="http://schemas.openxmlformats.org/officeDocument/2006/relationships/hyperlink" Target="http://en.wikipedia.org/wiki/Lorentz_force_velocimetry" TargetMode="External"/><Relationship Id="rId12" Type="http://schemas.openxmlformats.org/officeDocument/2006/relationships/hyperlink" Target="http://en.wikipedia.org/wiki/Magnetoplasmadynamic_thruster" TargetMode="External"/><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hyperlink" Target="http://en.wikipedia.org/wiki/Magnetron" TargetMode="External"/><Relationship Id="rId11" Type="http://schemas.openxmlformats.org/officeDocument/2006/relationships/hyperlink" Target="http://en.wikipedia.org/wiki/Loudspeaker" TargetMode="External"/><Relationship Id="rId5" Type="http://schemas.openxmlformats.org/officeDocument/2006/relationships/hyperlink" Target="http://en.wikipedia.org/wiki/Mass_spectrometer" TargetMode="External"/><Relationship Id="rId15" Type="http://schemas.openxmlformats.org/officeDocument/2006/relationships/hyperlink" Target="http://en.wikipedia.org/wiki/Linear_alternator" TargetMode="External"/><Relationship Id="rId10" Type="http://schemas.openxmlformats.org/officeDocument/2006/relationships/hyperlink" Target="http://en.wikipedia.org/wiki/Linear_motor" TargetMode="External"/><Relationship Id="rId4" Type="http://schemas.openxmlformats.org/officeDocument/2006/relationships/hyperlink" Target="http://en.wikipedia.org/wiki/Particle_accelerator" TargetMode="External"/><Relationship Id="rId9" Type="http://schemas.openxmlformats.org/officeDocument/2006/relationships/hyperlink" Target="http://en.wikipedia.org/wiki/Railgun" TargetMode="External"/><Relationship Id="rId14" Type="http://schemas.openxmlformats.org/officeDocument/2006/relationships/hyperlink" Target="http://en.wikipedia.org/wiki/Homopolar_generator"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en.wikipedia.org/wiki/Maxwell's_equations" TargetMode="External"/><Relationship Id="rId3" Type="http://schemas.openxmlformats.org/officeDocument/2006/relationships/hyperlink" Target="http://en.wikipedia.org/wiki/Hall_effect" TargetMode="External"/><Relationship Id="rId7" Type="http://schemas.openxmlformats.org/officeDocument/2006/relationships/hyperlink" Target="http://en.wikipedia.org/wiki/Hendrik_Lorentz" TargetMode="Externa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hyperlink" Target="http://en.wikipedia.org/wiki/Amp%C3%A8re's_force_law" TargetMode="External"/><Relationship Id="rId5" Type="http://schemas.openxmlformats.org/officeDocument/2006/relationships/hyperlink" Target="http://en.wikipedia.org/wiki/Gravitomagnetism" TargetMode="External"/><Relationship Id="rId4" Type="http://schemas.openxmlformats.org/officeDocument/2006/relationships/hyperlink" Target="http://en.wikipedia.org/wiki/Electromagnetism" TargetMode="External"/><Relationship Id="rId9" Type="http://schemas.openxmlformats.org/officeDocument/2006/relationships/hyperlink" Target="http://en.wikipedia.org/wiki/Formulation_of_Maxwell's_equations_in_special_relativit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web.mit.edu/newsoffice/2012/needleless-injections-0524.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books.google.com/?id=5OepxIG42B4C&amp;pg=PA315&amp;dq=isbn=9780521864497" TargetMode="External"/><Relationship Id="rId3" Type="http://schemas.openxmlformats.org/officeDocument/2006/relationships/hyperlink" Target="http://en.wikipedia.org/wiki/International_Standard_Book_Number" TargetMode="External"/><Relationship Id="rId7" Type="http://schemas.openxmlformats.org/officeDocument/2006/relationships/hyperlink" Target="http://en.wikipedia.org/wiki/Special:BookSources/0-534-40846-X" TargetMode="External"/><Relationship Id="rId2" Type="http://schemas.openxmlformats.org/officeDocument/2006/relationships/hyperlink" Target="http://en.wikipedia.org/wiki/Richard_Feynman" TargetMode="External"/><Relationship Id="rId1" Type="http://schemas.openxmlformats.org/officeDocument/2006/relationships/slideLayout" Target="../slideLayouts/slideLayout1.xml"/><Relationship Id="rId6" Type="http://schemas.openxmlformats.org/officeDocument/2006/relationships/hyperlink" Target="http://en.wikipedia.org/wiki/Special:BookSources/0-471-30932-X" TargetMode="External"/><Relationship Id="rId5" Type="http://schemas.openxmlformats.org/officeDocument/2006/relationships/hyperlink" Target="http://en.wikipedia.org/wiki/Special:BookSources/0-13-805326-X" TargetMode="External"/><Relationship Id="rId4" Type="http://schemas.openxmlformats.org/officeDocument/2006/relationships/hyperlink" Target="http://en.wikipedia.org/wiki/Special:BookSources/0-8053-9047-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Magnetic_field" TargetMode="External"/><Relationship Id="rId13" Type="http://schemas.openxmlformats.org/officeDocument/2006/relationships/hyperlink" Target="http://en.wikipedia.org/wiki/Boldface" TargetMode="External"/><Relationship Id="rId3" Type="http://schemas.openxmlformats.org/officeDocument/2006/relationships/image" Target="../media/image7.jpeg"/><Relationship Id="rId7" Type="http://schemas.openxmlformats.org/officeDocument/2006/relationships/hyperlink" Target="http://en.wikipedia.org/wiki/Electric_field" TargetMode="External"/><Relationship Id="rId12" Type="http://schemas.openxmlformats.org/officeDocument/2006/relationships/hyperlink" Target="http://en.wikipedia.org/wiki/Vector_cross_product" TargetMode="External"/><Relationship Id="rId17" Type="http://schemas.openxmlformats.org/officeDocument/2006/relationships/hyperlink" Target="http://en.wikipedia.org/wiki/Right-hand_rule" TargetMode="External"/><Relationship Id="rId2" Type="http://schemas.openxmlformats.org/officeDocument/2006/relationships/image" Target="../media/image6.jpeg"/><Relationship Id="rId16" Type="http://schemas.openxmlformats.org/officeDocument/2006/relationships/hyperlink" Target="http://en.wikipedia.org/wiki/Time_derivative" TargetMode="External"/><Relationship Id="rId1" Type="http://schemas.openxmlformats.org/officeDocument/2006/relationships/slideLayout" Target="../slideLayouts/slideLayout1.xml"/><Relationship Id="rId6" Type="http://schemas.openxmlformats.org/officeDocument/2006/relationships/hyperlink" Target="http://en.wikipedia.org/wiki/Electric_charge" TargetMode="External"/><Relationship Id="rId11" Type="http://schemas.openxmlformats.org/officeDocument/2006/relationships/hyperlink" Target="http://en.wikipedia.org/wiki/Lorentz_force" TargetMode="External"/><Relationship Id="rId5" Type="http://schemas.openxmlformats.org/officeDocument/2006/relationships/hyperlink" Target="http://en.wikipedia.org/wiki/Charged_particle" TargetMode="External"/><Relationship Id="rId15" Type="http://schemas.openxmlformats.org/officeDocument/2006/relationships/hyperlink" Target="http://en.wikipedia.org/wiki/Position_vector" TargetMode="External"/><Relationship Id="rId10" Type="http://schemas.openxmlformats.org/officeDocument/2006/relationships/hyperlink" Target="http://en.wikipedia.org/wiki/Velocity" TargetMode="External"/><Relationship Id="rId4" Type="http://schemas.openxmlformats.org/officeDocument/2006/relationships/hyperlink" Target="http://en.wikipedia.org/w/index.php?title=Lorentz_force&amp;action=edit&amp;section=2" TargetMode="External"/><Relationship Id="rId9" Type="http://schemas.openxmlformats.org/officeDocument/2006/relationships/hyperlink" Target="http://en.wikipedia.org/wiki/Force" TargetMode="External"/><Relationship Id="rId14" Type="http://schemas.openxmlformats.org/officeDocument/2006/relationships/hyperlink" Target="http://en.wikipedia.org/wiki/Vector_(geometric)"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Lorentz_force" TargetMode="Externa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hyperlink" Target="http://en.wikipedia.org/wiki/Magnetic_field" TargetMode="External"/><Relationship Id="rId5" Type="http://schemas.openxmlformats.org/officeDocument/2006/relationships/hyperlink" Target="http://en.wikipedia.org/wiki/Wire" TargetMode="External"/><Relationship Id="rId4" Type="http://schemas.openxmlformats.org/officeDocument/2006/relationships/hyperlink" Target="http://en.wikipedia.org/wiki/Electrical_curre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harge_distribution" TargetMode="External"/><Relationship Id="rId7" Type="http://schemas.openxmlformats.org/officeDocument/2006/relationships/hyperlink" Target="http://en.wikipedia.org/wiki/Volume_integral" TargetMode="Externa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hyperlink" Target="http://en.wikipedia.org/wiki/Lorentz_force" TargetMode="External"/><Relationship Id="rId5" Type="http://schemas.openxmlformats.org/officeDocument/2006/relationships/hyperlink" Target="http://en.wikipedia.org/wiki/Current_density" TargetMode="External"/><Relationship Id="rId4" Type="http://schemas.openxmlformats.org/officeDocument/2006/relationships/hyperlink" Target="http://en.wikipedia.org/wiki/Charge_densi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LORENTZ FORCE</a:t>
            </a:r>
            <a:endParaRPr lang="en-US" dirty="0"/>
          </a:p>
        </p:txBody>
      </p:sp>
      <p:sp>
        <p:nvSpPr>
          <p:cNvPr id="3" name="Content Placeholder 2"/>
          <p:cNvSpPr>
            <a:spLocks noGrp="1"/>
          </p:cNvSpPr>
          <p:nvPr>
            <p:ph idx="1"/>
          </p:nvPr>
        </p:nvSpPr>
        <p:spPr/>
        <p:txBody>
          <a:bodyPr/>
          <a:lstStyle/>
          <a:p>
            <a:r>
              <a:rPr lang="en-US" dirty="0" smtClean="0"/>
              <a:t>THE force on a charged particle moving through a region containing both electric and magnetic field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blipFill>
            <a:blip r:embed="rId2"/>
            <a:tile tx="0" ty="0" sx="100000" sy="100000" flip="none" algn="tl"/>
          </a:blipFill>
        </p:spPr>
        <p:txBody>
          <a:bodyPr>
            <a:normAutofit/>
          </a:bodyPr>
          <a:lstStyle/>
          <a:p>
            <a:r>
              <a:rPr lang="en-US" dirty="0" smtClean="0">
                <a:solidFill>
                  <a:schemeClr val="accent6">
                    <a:lumMod val="75000"/>
                  </a:schemeClr>
                </a:solidFill>
              </a:rPr>
              <a:t>Graphical representation</a:t>
            </a:r>
            <a:br>
              <a:rPr lang="en-US" dirty="0" smtClean="0">
                <a:solidFill>
                  <a:schemeClr val="accent6">
                    <a:lumMod val="75000"/>
                  </a:schemeClr>
                </a:solidFill>
              </a:rPr>
            </a:br>
            <a:endParaRPr lang="en-US" dirty="0">
              <a:solidFill>
                <a:schemeClr val="accent6">
                  <a:lumMod val="75000"/>
                </a:schemeClr>
              </a:solidFill>
            </a:endParaRPr>
          </a:p>
        </p:txBody>
      </p:sp>
      <p:pic>
        <p:nvPicPr>
          <p:cNvPr id="27651" name="Picture 3" descr="C:\Users\AQIB\Downloads\100.png"/>
          <p:cNvPicPr>
            <a:picLocks noGrp="1" noChangeAspect="1" noChangeArrowheads="1"/>
          </p:cNvPicPr>
          <p:nvPr>
            <p:ph idx="1"/>
          </p:nvPr>
        </p:nvPicPr>
        <p:blipFill>
          <a:blip r:embed="rId3"/>
          <a:srcRect/>
          <a:stretch>
            <a:fillRect/>
          </a:stretch>
        </p:blipFill>
        <p:spPr bwMode="auto">
          <a:xfrm>
            <a:off x="838200" y="1752600"/>
            <a:ext cx="6629400" cy="4419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a:blipFill>
            <a:blip r:embed="rId2"/>
            <a:tile tx="0" ty="0" sx="100000" sy="100000" flip="none" algn="tl"/>
          </a:blipFill>
        </p:spPr>
        <p:txBody>
          <a:bodyPr>
            <a:normAutofit fontScale="90000"/>
          </a:bodyPr>
          <a:lstStyle/>
          <a:p>
            <a:r>
              <a:rPr lang="en-US" dirty="0"/>
              <a:t>Trajectories of particles due to the Lorentz force</a:t>
            </a:r>
            <a:br>
              <a:rPr lang="en-US" dirty="0"/>
            </a:br>
            <a:endParaRPr lang="en-US" dirty="0"/>
          </a:p>
        </p:txBody>
      </p:sp>
      <p:sp>
        <p:nvSpPr>
          <p:cNvPr id="3" name="Content Placeholder 2"/>
          <p:cNvSpPr>
            <a:spLocks noGrp="1"/>
          </p:cNvSpPr>
          <p:nvPr>
            <p:ph idx="1"/>
          </p:nvPr>
        </p:nvSpPr>
        <p:spPr>
          <a:xfrm>
            <a:off x="0" y="1600200"/>
            <a:ext cx="9144000" cy="5257800"/>
          </a:xfrm>
          <a:blipFill>
            <a:blip r:embed="rId3"/>
            <a:tile tx="0" ty="0" sx="100000" sy="100000" flip="none" algn="tl"/>
          </a:blipFill>
        </p:spPr>
        <p:txBody>
          <a:bodyPr/>
          <a:lstStyle/>
          <a:p>
            <a:r>
              <a:rPr lang="en-US" dirty="0"/>
              <a:t>In many cases of practical interest, the motion in a </a:t>
            </a:r>
            <a:r>
              <a:rPr lang="en-US" dirty="0">
                <a:hlinkClick r:id="rId4" tooltip="Magnetic field"/>
              </a:rPr>
              <a:t>magnetic field</a:t>
            </a:r>
            <a:r>
              <a:rPr lang="en-US" dirty="0"/>
              <a:t> of an </a:t>
            </a:r>
            <a:r>
              <a:rPr lang="en-US" dirty="0">
                <a:hlinkClick r:id="rId5" tooltip="Electric charge"/>
              </a:rPr>
              <a:t>electrically charged</a:t>
            </a:r>
            <a:r>
              <a:rPr lang="en-US" dirty="0"/>
              <a:t> particle (such as an </a:t>
            </a:r>
            <a:r>
              <a:rPr lang="en-US" dirty="0">
                <a:hlinkClick r:id="rId6" tooltip="Electron"/>
              </a:rPr>
              <a:t>electron</a:t>
            </a:r>
            <a:r>
              <a:rPr lang="en-US" dirty="0"/>
              <a:t> </a:t>
            </a:r>
            <a:r>
              <a:rPr lang="en-US" dirty="0" err="1"/>
              <a:t>or</a:t>
            </a:r>
            <a:r>
              <a:rPr lang="en-US" dirty="0" err="1">
                <a:hlinkClick r:id="rId7" tooltip="Ion"/>
              </a:rPr>
              <a:t>ion</a:t>
            </a:r>
            <a:r>
              <a:rPr lang="en-US" dirty="0"/>
              <a:t> in a </a:t>
            </a:r>
            <a:r>
              <a:rPr lang="en-US" dirty="0">
                <a:hlinkClick r:id="rId8" tooltip="Plasma (physics)"/>
              </a:rPr>
              <a:t>plasma</a:t>
            </a:r>
            <a:r>
              <a:rPr lang="en-US" dirty="0"/>
              <a:t>) can be treated as the superposition of a relatively fast circular motion around a point called the </a:t>
            </a:r>
            <a:r>
              <a:rPr lang="en-US" b="1" dirty="0"/>
              <a:t>guiding center</a:t>
            </a:r>
            <a:r>
              <a:rPr lang="en-US" dirty="0"/>
              <a:t> and a relatively slow </a:t>
            </a:r>
            <a:r>
              <a:rPr lang="en-US" b="1" dirty="0"/>
              <a:t>drift</a:t>
            </a:r>
            <a:r>
              <a:rPr lang="en-US" dirty="0"/>
              <a:t> of this point. The drift speeds may differ for various species depending on their charge states, masses, or temperatures, possibly resulting in electric currents or chemical separation.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FFC000"/>
          </a:solidFill>
        </p:spPr>
        <p:txBody>
          <a:bodyPr>
            <a:normAutofit/>
          </a:bodyPr>
          <a:lstStyle/>
          <a:p>
            <a:r>
              <a:rPr lang="en-US" dirty="0" smtClean="0"/>
              <a:t>Paths </a:t>
            </a:r>
            <a:endParaRPr lang="en-US" dirty="0"/>
          </a:p>
        </p:txBody>
      </p:sp>
      <p:pic>
        <p:nvPicPr>
          <p:cNvPr id="28674" name="Picture 2" descr="C:\Users\AQIB\Downloads\Charged-particle-drifts.svg.png"/>
          <p:cNvPicPr>
            <a:picLocks noGrp="1" noChangeAspect="1" noChangeArrowheads="1"/>
          </p:cNvPicPr>
          <p:nvPr>
            <p:ph idx="1"/>
          </p:nvPr>
        </p:nvPicPr>
        <p:blipFill>
          <a:blip r:embed="rId2"/>
          <a:stretch>
            <a:fillRect/>
          </a:stretch>
        </p:blipFill>
        <p:spPr bwMode="auto">
          <a:xfrm>
            <a:off x="2565078" y="1609725"/>
            <a:ext cx="3023244" cy="48466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solidFill>
            <a:srgbClr val="99CCFF">
              <a:alpha val="96078"/>
            </a:srgbClr>
          </a:solidFill>
        </p:spPr>
        <p:txBody>
          <a:bodyPr>
            <a:normAutofit/>
          </a:bodyPr>
          <a:lstStyle/>
          <a:p>
            <a:r>
              <a:rPr lang="en-US" dirty="0" smtClean="0"/>
              <a:t>Significance of </a:t>
            </a:r>
            <a:r>
              <a:rPr lang="en-US" dirty="0" err="1" smtClean="0"/>
              <a:t>lorentz</a:t>
            </a:r>
            <a:r>
              <a:rPr lang="en-US" dirty="0" smtClean="0"/>
              <a:t> force</a:t>
            </a:r>
            <a:br>
              <a:rPr lang="en-US" dirty="0" smtClean="0"/>
            </a:br>
            <a:endParaRPr lang="en-US" dirty="0"/>
          </a:p>
        </p:txBody>
      </p:sp>
      <p:sp>
        <p:nvSpPr>
          <p:cNvPr id="3" name="Content Placeholder 2"/>
          <p:cNvSpPr>
            <a:spLocks noGrp="1"/>
          </p:cNvSpPr>
          <p:nvPr>
            <p:ph idx="1"/>
          </p:nvPr>
        </p:nvSpPr>
        <p:spPr>
          <a:xfrm>
            <a:off x="0" y="1143000"/>
            <a:ext cx="9144000" cy="5715000"/>
          </a:xfrm>
          <a:blipFill>
            <a:blip r:embed="rId2"/>
            <a:tile tx="0" ty="0" sx="100000" sy="100000" flip="none" algn="tl"/>
          </a:blipFill>
        </p:spPr>
        <p:txBody>
          <a:bodyPr>
            <a:normAutofit/>
          </a:bodyPr>
          <a:lstStyle/>
          <a:p>
            <a:r>
              <a:rPr lang="en-US" dirty="0" smtClean="0"/>
              <a:t>The </a:t>
            </a:r>
            <a:r>
              <a:rPr lang="en-US" dirty="0" err="1" smtClean="0"/>
              <a:t>lorentz</a:t>
            </a:r>
            <a:r>
              <a:rPr lang="en-US" dirty="0" smtClean="0"/>
              <a:t> force describes the effects of electric </a:t>
            </a:r>
            <a:r>
              <a:rPr lang="en-US" dirty="0" err="1" smtClean="0"/>
              <a:t>field</a:t>
            </a:r>
            <a:r>
              <a:rPr lang="en-US" dirty="0" err="1" smtClean="0">
                <a:solidFill>
                  <a:srgbClr val="7030A0"/>
                </a:solidFill>
              </a:rPr>
              <a:t>E</a:t>
            </a:r>
            <a:r>
              <a:rPr lang="en-US" dirty="0" smtClean="0"/>
              <a:t> and magnetic field </a:t>
            </a:r>
            <a:r>
              <a:rPr lang="en-US" dirty="0" smtClean="0">
                <a:solidFill>
                  <a:srgbClr val="7030A0"/>
                </a:solidFill>
              </a:rPr>
              <a:t>B </a:t>
            </a:r>
            <a:r>
              <a:rPr lang="en-US" dirty="0" smtClean="0"/>
              <a:t>upon a point charge.</a:t>
            </a:r>
          </a:p>
          <a:p>
            <a:r>
              <a:rPr lang="en-US" dirty="0" smtClean="0">
                <a:solidFill>
                  <a:srgbClr val="7030A0"/>
                </a:solidFill>
              </a:rPr>
              <a:t> </a:t>
            </a:r>
            <a:r>
              <a:rPr lang="en-US" dirty="0" smtClean="0"/>
              <a:t>But such electromagnetic forces are not a entire picture charged particles are coupled to other </a:t>
            </a:r>
            <a:r>
              <a:rPr lang="en-US" dirty="0" err="1" smtClean="0"/>
              <a:t>forces,notably</a:t>
            </a:r>
            <a:r>
              <a:rPr lang="en-US" dirty="0" smtClean="0"/>
              <a:t> gravity and nuclear forces </a:t>
            </a:r>
          </a:p>
          <a:p>
            <a:r>
              <a:rPr lang="en-US" dirty="0" smtClean="0"/>
              <a:t>Thus the </a:t>
            </a:r>
            <a:r>
              <a:rPr lang="en-US" dirty="0" err="1" smtClean="0"/>
              <a:t>maxwell’s</a:t>
            </a:r>
            <a:r>
              <a:rPr lang="en-US" dirty="0" smtClean="0"/>
              <a:t> equation do not </a:t>
            </a:r>
            <a:r>
              <a:rPr lang="en-US" dirty="0" err="1" smtClean="0"/>
              <a:t>seprate</a:t>
            </a:r>
            <a:r>
              <a:rPr lang="en-US" dirty="0" smtClean="0"/>
              <a:t> from other physical laws but coupled to them via current and charge </a:t>
            </a:r>
            <a:r>
              <a:rPr lang="en-US" dirty="0" err="1" smtClean="0"/>
              <a:t>densties</a:t>
            </a:r>
            <a:r>
              <a:rPr lang="en-US" dirty="0" smtClean="0"/>
              <a:t>. </a:t>
            </a:r>
          </a:p>
          <a:p>
            <a:r>
              <a:rPr lang="en-US" dirty="0" smtClean="0"/>
              <a:t>The response of a point charge to </a:t>
            </a:r>
            <a:r>
              <a:rPr lang="en-US" dirty="0" err="1" smtClean="0"/>
              <a:t>lorentz</a:t>
            </a:r>
            <a:r>
              <a:rPr lang="en-US" dirty="0" smtClean="0"/>
              <a:t> law is one aspect, generation of E and magnetic field by current and charge is another.</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a:solidFill>
            <a:srgbClr val="FF7C80"/>
          </a:solidFill>
        </p:spPr>
        <p:txBody>
          <a:bodyPr/>
          <a:lstStyle/>
          <a:p>
            <a:r>
              <a:rPr lang="en-US" dirty="0" smtClean="0"/>
              <a:t>Force on a current carrying wire</a:t>
            </a:r>
            <a:endParaRPr lang="en-US" dirty="0"/>
          </a:p>
        </p:txBody>
      </p:sp>
      <p:sp>
        <p:nvSpPr>
          <p:cNvPr id="5" name="Content Placeholder 4"/>
          <p:cNvSpPr>
            <a:spLocks noGrp="1"/>
          </p:cNvSpPr>
          <p:nvPr>
            <p:ph idx="1"/>
          </p:nvPr>
        </p:nvSpPr>
        <p:spPr>
          <a:xfrm>
            <a:off x="0" y="1524000"/>
            <a:ext cx="9144000" cy="5181600"/>
          </a:xfrm>
        </p:spPr>
        <p:txBody>
          <a:bodyPr/>
          <a:lstStyle/>
          <a:p>
            <a:r>
              <a:rPr lang="en-US" dirty="0"/>
              <a:t>When a </a:t>
            </a:r>
            <a:r>
              <a:rPr lang="en-US" dirty="0">
                <a:hlinkClick r:id="rId2" tooltip="Wire"/>
              </a:rPr>
              <a:t>wire</a:t>
            </a:r>
            <a:r>
              <a:rPr lang="en-US" dirty="0"/>
              <a:t> carrying an </a:t>
            </a:r>
            <a:r>
              <a:rPr lang="en-US" dirty="0">
                <a:hlinkClick r:id="rId3" tooltip="Electrical current"/>
              </a:rPr>
              <a:t>electrical current</a:t>
            </a:r>
            <a:r>
              <a:rPr lang="en-US" dirty="0"/>
              <a:t> is placed in a magnetic field, each of the moving charges, which comprise the current, experiences the Lorentz force, and together they can create a macroscopic force on the wire (sometimes called the </a:t>
            </a:r>
            <a:r>
              <a:rPr lang="en-US" b="1" dirty="0"/>
              <a:t>Laplace force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Right hand rule</a:t>
            </a:r>
            <a:br>
              <a:rPr lang="en-US" dirty="0" smtClean="0"/>
            </a:br>
            <a:endParaRPr lang="en-US" dirty="0"/>
          </a:p>
        </p:txBody>
      </p:sp>
      <p:pic>
        <p:nvPicPr>
          <p:cNvPr id="30722" name="Picture 2" descr="C:\Users\AQIB\Downloads\right hand rule_files\363px-Regla_mano_derecha_Laplace.svg.png"/>
          <p:cNvPicPr>
            <a:picLocks noGrp="1" noChangeAspect="1" noChangeArrowheads="1"/>
          </p:cNvPicPr>
          <p:nvPr>
            <p:ph idx="1"/>
          </p:nvPr>
        </p:nvPicPr>
        <p:blipFill>
          <a:blip r:embed="rId2"/>
          <a:stretch>
            <a:fillRect/>
          </a:stretch>
        </p:blipFill>
        <p:spPr bwMode="auto">
          <a:xfrm>
            <a:off x="2347912" y="3071019"/>
            <a:ext cx="3457575" cy="19240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a:solidFill>
            <a:srgbClr val="CC3399"/>
          </a:solidFill>
        </p:spPr>
        <p:txBody>
          <a:bodyPr>
            <a:normAutofit fontScale="90000"/>
          </a:bodyPr>
          <a:lstStyle/>
          <a:p>
            <a:r>
              <a:rPr lang="en-US" dirty="0" smtClean="0"/>
              <a:t>Equation</a:t>
            </a:r>
            <a:br>
              <a:rPr lang="en-US" dirty="0" smtClean="0"/>
            </a:br>
            <a:endParaRPr lang="en-US" dirty="0"/>
          </a:p>
        </p:txBody>
      </p:sp>
      <p:pic>
        <p:nvPicPr>
          <p:cNvPr id="31746" name="Picture 2" descr="C:\Users\AQIB\Downloads\0e8817c5713a23f1efe9475dcc56bc07.png"/>
          <p:cNvPicPr>
            <a:picLocks noGrp="1" noChangeAspect="1" noChangeArrowheads="1"/>
          </p:cNvPicPr>
          <p:nvPr>
            <p:ph idx="1"/>
          </p:nvPr>
        </p:nvPicPr>
        <p:blipFill>
          <a:blip r:embed="rId2"/>
          <a:srcRect/>
          <a:stretch>
            <a:fillRect/>
          </a:stretch>
        </p:blipFill>
        <p:spPr bwMode="auto">
          <a:xfrm>
            <a:off x="838200" y="1524000"/>
            <a:ext cx="3429000" cy="533400"/>
          </a:xfrm>
          <a:prstGeom prst="rect">
            <a:avLst/>
          </a:prstGeom>
          <a:noFill/>
        </p:spPr>
      </p:pic>
      <p:pic>
        <p:nvPicPr>
          <p:cNvPr id="31747" name="Picture 3" descr="C:\Users\AQIB\Downloads\bcc431c8907313319e9061e2bd7a267d.png"/>
          <p:cNvPicPr>
            <a:picLocks noChangeAspect="1" noChangeArrowheads="1"/>
          </p:cNvPicPr>
          <p:nvPr/>
        </p:nvPicPr>
        <p:blipFill>
          <a:blip r:embed="rId3"/>
          <a:srcRect/>
          <a:stretch>
            <a:fillRect/>
          </a:stretch>
        </p:blipFill>
        <p:spPr bwMode="auto">
          <a:xfrm>
            <a:off x="609600" y="2286000"/>
            <a:ext cx="3640667" cy="1295400"/>
          </a:xfrm>
          <a:prstGeom prst="rect">
            <a:avLst/>
          </a:prstGeom>
          <a:noFill/>
        </p:spPr>
      </p:pic>
      <p:sp>
        <p:nvSpPr>
          <p:cNvPr id="6" name="Rectangle 5"/>
          <p:cNvSpPr/>
          <p:nvPr/>
        </p:nvSpPr>
        <p:spPr>
          <a:xfrm>
            <a:off x="0" y="3962400"/>
            <a:ext cx="8915400" cy="923330"/>
          </a:xfrm>
          <a:prstGeom prst="rect">
            <a:avLst/>
          </a:prstGeom>
        </p:spPr>
        <p:txBody>
          <a:bodyPr wrap="square">
            <a:spAutoFit/>
          </a:bodyPr>
          <a:lstStyle/>
          <a:p>
            <a:r>
              <a:rPr lang="en-US" dirty="0"/>
              <a:t>One application of this is </a:t>
            </a:r>
            <a:r>
              <a:rPr lang="en-US" dirty="0" err="1">
                <a:hlinkClick r:id="rId4" tooltip="Ampère's force law"/>
              </a:rPr>
              <a:t>Ampère's</a:t>
            </a:r>
            <a:r>
              <a:rPr lang="en-US" dirty="0">
                <a:hlinkClick r:id="rId4" tooltip="Ampère's force law"/>
              </a:rPr>
              <a:t> force law</a:t>
            </a:r>
            <a:r>
              <a:rPr lang="en-US" dirty="0"/>
              <a:t>, which describes how two current-carrying wires can attract or </a:t>
            </a:r>
            <a:r>
              <a:rPr lang="en-US" dirty="0" smtClean="0"/>
              <a:t>force </a:t>
            </a:r>
            <a:r>
              <a:rPr lang="en-US" dirty="0"/>
              <a:t>from the other's magnetic field. For more information, see the article: </a:t>
            </a:r>
            <a:r>
              <a:rPr lang="en-US" dirty="0" err="1">
                <a:hlinkClick r:id="rId4" tooltip="Ampère's force law"/>
              </a:rPr>
              <a:t>Ampère's</a:t>
            </a:r>
            <a:r>
              <a:rPr lang="en-US" dirty="0">
                <a:hlinkClick r:id="rId4" tooltip="Ampère's force law"/>
              </a:rPr>
              <a:t> force law</a:t>
            </a:r>
            <a:r>
              <a:rPr lang="en-US" dirty="0" smtClean="0"/>
              <a:t>. repel each other, since each experiences a Lorentz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a:blipFill>
            <a:blip r:embed="rId2"/>
            <a:tile tx="0" ty="0" sx="100000" sy="100000" flip="none" algn="tl"/>
          </a:blipFill>
        </p:spPr>
        <p:txBody>
          <a:bodyPr>
            <a:normAutofit/>
          </a:bodyPr>
          <a:lstStyle/>
          <a:p>
            <a:r>
              <a:rPr lang="en-US" dirty="0" smtClean="0"/>
              <a:t>Electron beam movement</a:t>
            </a:r>
            <a:br>
              <a:rPr lang="en-US" dirty="0" smtClean="0"/>
            </a:br>
            <a:endParaRPr lang="en-US" dirty="0"/>
          </a:p>
        </p:txBody>
      </p:sp>
      <p:pic>
        <p:nvPicPr>
          <p:cNvPr id="32770" name="Picture 2" descr="C:\Users\AQIB\Downloads\right hand rule_files\250px-Cyclotron_motion.jpg"/>
          <p:cNvPicPr>
            <a:picLocks noGrp="1" noChangeAspect="1" noChangeArrowheads="1"/>
          </p:cNvPicPr>
          <p:nvPr>
            <p:ph idx="1"/>
          </p:nvPr>
        </p:nvPicPr>
        <p:blipFill>
          <a:blip r:embed="rId3"/>
          <a:stretch>
            <a:fillRect/>
          </a:stretch>
        </p:blipFill>
        <p:spPr bwMode="auto">
          <a:xfrm>
            <a:off x="2489200" y="2909094"/>
            <a:ext cx="3175000" cy="22479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a:blipFill>
            <a:blip r:embed="rId2"/>
            <a:tile tx="0" ty="0" sx="100000" sy="100000" flip="none" algn="tl"/>
          </a:blipFill>
        </p:spPr>
        <p:txBody>
          <a:bodyPr>
            <a:normAutofit/>
          </a:bodyPr>
          <a:lstStyle/>
          <a:p>
            <a:r>
              <a:rPr lang="en-US" dirty="0" smtClean="0">
                <a:solidFill>
                  <a:srgbClr val="00B0F0"/>
                </a:solidFill>
              </a:rPr>
              <a:t>Electron beam</a:t>
            </a:r>
            <a:endParaRPr lang="en-US" dirty="0">
              <a:solidFill>
                <a:srgbClr val="00B0F0"/>
              </a:solidFill>
            </a:endParaRPr>
          </a:p>
        </p:txBody>
      </p:sp>
      <p:sp>
        <p:nvSpPr>
          <p:cNvPr id="3" name="Content Placeholder 2"/>
          <p:cNvSpPr>
            <a:spLocks noGrp="1"/>
          </p:cNvSpPr>
          <p:nvPr>
            <p:ph idx="1"/>
          </p:nvPr>
        </p:nvSpPr>
        <p:spPr>
          <a:xfrm>
            <a:off x="0" y="1676400"/>
            <a:ext cx="9144000" cy="5181600"/>
          </a:xfrm>
          <a:blipFill>
            <a:blip r:embed="rId3"/>
            <a:tile tx="0" ty="0" sx="100000" sy="100000" flip="none" algn="tl"/>
          </a:blipFill>
        </p:spPr>
        <p:txBody>
          <a:bodyPr/>
          <a:lstStyle/>
          <a:p>
            <a:r>
              <a:rPr lang="en-US" dirty="0"/>
              <a:t>Beam of electrons moving in a circle, due to the presence of a magnetic field. Purple light is emitted along the electron path, due to the electrons colliding with gas molecules in the bulb. A </a:t>
            </a:r>
            <a:r>
              <a:rPr lang="en-US" dirty="0" err="1">
                <a:hlinkClick r:id="rId4" tooltip="Teltron tube"/>
              </a:rPr>
              <a:t>Teltron</a:t>
            </a:r>
            <a:r>
              <a:rPr lang="en-US" dirty="0">
                <a:hlinkClick r:id="rId4" tooltip="Teltron tube"/>
              </a:rPr>
              <a:t> tube</a:t>
            </a:r>
            <a:r>
              <a:rPr lang="en-US" dirty="0"/>
              <a:t> is used in this example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blipFill>
            <a:blip r:embed="rId2"/>
            <a:tile tx="0" ty="0" sx="100000" sy="100000" flip="none" algn="tl"/>
          </a:blipFill>
        </p:spPr>
        <p:txBody>
          <a:bodyPr>
            <a:normAutofit/>
          </a:bodyPr>
          <a:lstStyle/>
          <a:p>
            <a:r>
              <a:rPr lang="en-US" dirty="0" smtClean="0"/>
              <a:t>Application of </a:t>
            </a:r>
            <a:r>
              <a:rPr lang="en-US" dirty="0" err="1" smtClean="0"/>
              <a:t>lorentz</a:t>
            </a:r>
            <a:r>
              <a:rPr lang="en-US" dirty="0" smtClean="0"/>
              <a:t> force</a:t>
            </a:r>
            <a:br>
              <a:rPr lang="en-US" dirty="0" smtClean="0"/>
            </a:br>
            <a:endParaRPr lang="en-US" dirty="0"/>
          </a:p>
        </p:txBody>
      </p:sp>
      <p:sp>
        <p:nvSpPr>
          <p:cNvPr id="3" name="Content Placeholder 2"/>
          <p:cNvSpPr>
            <a:spLocks noGrp="1"/>
          </p:cNvSpPr>
          <p:nvPr>
            <p:ph idx="1"/>
          </p:nvPr>
        </p:nvSpPr>
        <p:spPr>
          <a:xfrm>
            <a:off x="0" y="1447800"/>
            <a:ext cx="9144000" cy="5410200"/>
          </a:xfrm>
          <a:blipFill>
            <a:blip r:embed="rId3"/>
            <a:tile tx="0" ty="0" sx="100000" sy="100000" flip="none" algn="tl"/>
          </a:blipFill>
        </p:spPr>
        <p:txBody>
          <a:bodyPr>
            <a:normAutofit/>
          </a:bodyPr>
          <a:lstStyle/>
          <a:p>
            <a:r>
              <a:rPr lang="en-US" dirty="0" smtClean="0"/>
              <a:t>LORENTZ force is used in electric motors to convert electrical energy into mechanical energy.</a:t>
            </a:r>
          </a:p>
          <a:p>
            <a:r>
              <a:rPr lang="en-US" dirty="0" smtClean="0"/>
              <a:t>A magnetic field produced by a magnet produces a torque to rotate the current carrying coil if the current flows in the same </a:t>
            </a:r>
            <a:r>
              <a:rPr lang="en-US" dirty="0" err="1" smtClean="0"/>
              <a:t>directio</a:t>
            </a:r>
            <a:r>
              <a:rPr lang="en-US" dirty="0" smtClean="0"/>
              <a:t> the coil does not rotate continuously, as described before the coil turns in to equilibrium position </a:t>
            </a:r>
          </a:p>
          <a:p>
            <a:r>
              <a:rPr lang="en-US" dirty="0" smtClean="0"/>
              <a:t>IN a real </a:t>
            </a:r>
            <a:r>
              <a:rPr lang="en-US" dirty="0" err="1" smtClean="0"/>
              <a:t>real</a:t>
            </a:r>
            <a:r>
              <a:rPr lang="en-US" dirty="0" smtClean="0"/>
              <a:t> motor magnet is not a permanent magnet but a pair of coils that form the magnetic field and rotating armature is not </a:t>
            </a:r>
            <a:r>
              <a:rPr lang="en-US" dirty="0" err="1" smtClean="0"/>
              <a:t>asingle</a:t>
            </a:r>
            <a:r>
              <a:rPr lang="en-US" dirty="0" smtClean="0"/>
              <a:t> coil but a large number of coils.</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Background</a:t>
            </a:r>
            <a:br>
              <a:rPr lang="en-US" dirty="0" smtClean="0">
                <a:solidFill>
                  <a:srgbClr val="C00000"/>
                </a:solidFill>
              </a:rPr>
            </a:br>
            <a:endParaRPr lang="en-US" dirty="0"/>
          </a:p>
        </p:txBody>
      </p:sp>
      <p:sp>
        <p:nvSpPr>
          <p:cNvPr id="3" name="Content Placeholder 2"/>
          <p:cNvSpPr>
            <a:spLocks noGrp="1"/>
          </p:cNvSpPr>
          <p:nvPr>
            <p:ph idx="1"/>
          </p:nvPr>
        </p:nvSpPr>
        <p:spPr/>
        <p:txBody>
          <a:bodyPr/>
          <a:lstStyle/>
          <a:p>
            <a:r>
              <a:rPr lang="en-US" dirty="0" smtClean="0"/>
              <a:t>The first derivation of the Lorentz force is commonly attributed to </a:t>
            </a:r>
            <a:r>
              <a:rPr lang="en-US" dirty="0" smtClean="0">
                <a:hlinkClick r:id="rId2" tooltip="Oliver Heaviside"/>
              </a:rPr>
              <a:t>Oliver Heaviside</a:t>
            </a:r>
            <a:r>
              <a:rPr lang="en-US" dirty="0" smtClean="0"/>
              <a:t> in 1889,although other historians suggest an earlier origin in an 1865 paper by </a:t>
            </a:r>
            <a:r>
              <a:rPr lang="en-US" dirty="0" smtClean="0">
                <a:hlinkClick r:id="rId3" tooltip="James Clerk Maxwell"/>
              </a:rPr>
              <a:t>James Clerk Maxwell</a:t>
            </a:r>
            <a:r>
              <a:rPr lang="en-US" dirty="0" smtClean="0"/>
              <a:t>. </a:t>
            </a:r>
            <a:r>
              <a:rPr lang="en-US" dirty="0" err="1" smtClean="0">
                <a:hlinkClick r:id="rId4" tooltip="Hendrik Lorentz"/>
              </a:rPr>
              <a:t>Hendrik</a:t>
            </a:r>
            <a:r>
              <a:rPr lang="en-US" dirty="0" smtClean="0">
                <a:hlinkClick r:id="rId4" tooltip="Hendrik Lorentz"/>
              </a:rPr>
              <a:t> Lorentz</a:t>
            </a:r>
            <a:r>
              <a:rPr lang="en-US" dirty="0" smtClean="0"/>
              <a:t> derived it a few years after Heaviside.</a:t>
            </a:r>
          </a:p>
          <a:p>
            <a:r>
              <a:rPr lang="en-US" i="1" dirty="0" smtClean="0"/>
              <a:t>Origin of Lorentz force</a:t>
            </a:r>
          </a:p>
          <a:p>
            <a:r>
              <a:rPr lang="en-US" dirty="0" smtClean="0"/>
              <a:t>After </a:t>
            </a:r>
            <a:r>
              <a:rPr lang="en-US" dirty="0" err="1" smtClean="0"/>
              <a:t>Hendrik</a:t>
            </a:r>
            <a:r>
              <a:rPr lang="en-US" dirty="0" smtClean="0"/>
              <a:t> </a:t>
            </a:r>
            <a:r>
              <a:rPr lang="en-US" b="1" dirty="0" smtClean="0"/>
              <a:t>Lorentz</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Electric motor</a:t>
            </a:r>
            <a:br>
              <a:rPr lang="en-US" dirty="0" smtClean="0"/>
            </a:br>
            <a:endParaRPr lang="en-US" dirty="0"/>
          </a:p>
        </p:txBody>
      </p:sp>
      <p:pic>
        <p:nvPicPr>
          <p:cNvPr id="33794" name="Picture 2" descr="C:\Users\AQIB\Downloads\download.png"/>
          <p:cNvPicPr>
            <a:picLocks noGrp="1" noChangeAspect="1" noChangeArrowheads="1"/>
          </p:cNvPicPr>
          <p:nvPr>
            <p:ph idx="1"/>
          </p:nvPr>
        </p:nvPicPr>
        <p:blipFill>
          <a:blip r:embed="rId2"/>
          <a:stretch>
            <a:fillRect/>
          </a:stretch>
        </p:blipFill>
        <p:spPr bwMode="auto">
          <a:xfrm>
            <a:off x="2976562" y="2994819"/>
            <a:ext cx="2200275" cy="20764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a:solidFill>
            <a:schemeClr val="accent6">
              <a:lumMod val="60000"/>
              <a:lumOff val="40000"/>
            </a:schemeClr>
          </a:solidFill>
        </p:spPr>
        <p:txBody>
          <a:bodyPr>
            <a:normAutofit/>
          </a:bodyPr>
          <a:lstStyle/>
          <a:p>
            <a:r>
              <a:rPr lang="en-US" dirty="0" smtClean="0"/>
              <a:t>APPLICATIONS</a:t>
            </a:r>
            <a:br>
              <a:rPr lang="en-US" dirty="0" smtClean="0"/>
            </a:br>
            <a:endParaRPr lang="en-US" dirty="0"/>
          </a:p>
        </p:txBody>
      </p:sp>
      <p:sp>
        <p:nvSpPr>
          <p:cNvPr id="3" name="Content Placeholder 2"/>
          <p:cNvSpPr>
            <a:spLocks noGrp="1"/>
          </p:cNvSpPr>
          <p:nvPr>
            <p:ph idx="1"/>
          </p:nvPr>
        </p:nvSpPr>
        <p:spPr>
          <a:xfrm>
            <a:off x="0" y="1600200"/>
            <a:ext cx="9144000" cy="5257800"/>
          </a:xfrm>
          <a:blipFill>
            <a:blip r:embed="rId2"/>
            <a:tile tx="0" ty="0" sx="100000" sy="100000" flip="none" algn="tl"/>
          </a:blipFill>
        </p:spPr>
        <p:txBody>
          <a:bodyPr>
            <a:normAutofit fontScale="77500" lnSpcReduction="20000"/>
          </a:bodyPr>
          <a:lstStyle/>
          <a:p>
            <a:r>
              <a:rPr lang="en-US" dirty="0"/>
              <a:t>The Lorentz force occurs in many devices, including:</a:t>
            </a:r>
          </a:p>
          <a:p>
            <a:r>
              <a:rPr lang="en-US" dirty="0">
                <a:hlinkClick r:id="rId3" tooltip="Cyclotron"/>
              </a:rPr>
              <a:t>Cyclotrons</a:t>
            </a:r>
            <a:r>
              <a:rPr lang="en-US" dirty="0"/>
              <a:t> and other circular path </a:t>
            </a:r>
            <a:r>
              <a:rPr lang="en-US" dirty="0">
                <a:hlinkClick r:id="rId4" tooltip="Particle accelerator"/>
              </a:rPr>
              <a:t>particle accelerators</a:t>
            </a:r>
            <a:endParaRPr lang="en-US" dirty="0"/>
          </a:p>
          <a:p>
            <a:r>
              <a:rPr lang="en-US" dirty="0">
                <a:hlinkClick r:id="rId5" tooltip="Mass spectrometer"/>
              </a:rPr>
              <a:t>Mass spectrometers</a:t>
            </a:r>
            <a:endParaRPr lang="en-US" dirty="0"/>
          </a:p>
          <a:p>
            <a:r>
              <a:rPr lang="en-US" dirty="0"/>
              <a:t>Velocity Filters</a:t>
            </a:r>
          </a:p>
          <a:p>
            <a:r>
              <a:rPr lang="en-US" dirty="0">
                <a:hlinkClick r:id="rId6" tooltip="Magnetron"/>
              </a:rPr>
              <a:t>Magnetrons</a:t>
            </a:r>
            <a:endParaRPr lang="en-US" dirty="0"/>
          </a:p>
          <a:p>
            <a:r>
              <a:rPr lang="en-US" dirty="0">
                <a:hlinkClick r:id="rId7" tooltip="Lorentz force velocimetry"/>
              </a:rPr>
              <a:t>Lorentz force </a:t>
            </a:r>
            <a:r>
              <a:rPr lang="en-US" dirty="0" err="1">
                <a:hlinkClick r:id="rId7" tooltip="Lorentz force velocimetry"/>
              </a:rPr>
              <a:t>velocimetry</a:t>
            </a:r>
            <a:endParaRPr lang="en-US" dirty="0"/>
          </a:p>
          <a:p>
            <a:r>
              <a:rPr lang="en-US" dirty="0"/>
              <a:t>In its manifestation as the Laplace force on an electric current in a conductor, this force occurs in many devices including:</a:t>
            </a:r>
          </a:p>
          <a:p>
            <a:r>
              <a:rPr lang="en-US" dirty="0">
                <a:hlinkClick r:id="rId8" tooltip="Electric motor"/>
              </a:rPr>
              <a:t>Electric motors</a:t>
            </a:r>
            <a:endParaRPr lang="en-US" dirty="0"/>
          </a:p>
          <a:p>
            <a:r>
              <a:rPr lang="en-US" dirty="0" err="1">
                <a:hlinkClick r:id="rId9" tooltip="Railgun"/>
              </a:rPr>
              <a:t>Railguns</a:t>
            </a:r>
            <a:endParaRPr lang="en-US" dirty="0"/>
          </a:p>
          <a:p>
            <a:r>
              <a:rPr lang="en-US" dirty="0">
                <a:hlinkClick r:id="rId10" tooltip="Linear motor"/>
              </a:rPr>
              <a:t>Linear motors</a:t>
            </a:r>
            <a:endParaRPr lang="en-US" dirty="0"/>
          </a:p>
          <a:p>
            <a:r>
              <a:rPr lang="en-US" dirty="0">
                <a:hlinkClick r:id="rId11" tooltip="Loudspeaker"/>
              </a:rPr>
              <a:t>Loudspeakers</a:t>
            </a:r>
            <a:endParaRPr lang="en-US" dirty="0"/>
          </a:p>
          <a:p>
            <a:r>
              <a:rPr lang="en-US" dirty="0" err="1">
                <a:hlinkClick r:id="rId12" tooltip="Magnetoplasmadynamic thruster"/>
              </a:rPr>
              <a:t>Magnetoplasmadynamic</a:t>
            </a:r>
            <a:r>
              <a:rPr lang="en-US" dirty="0">
                <a:hlinkClick r:id="rId12" tooltip="Magnetoplasmadynamic thruster"/>
              </a:rPr>
              <a:t> thrusters</a:t>
            </a:r>
            <a:endParaRPr lang="en-US" dirty="0"/>
          </a:p>
          <a:p>
            <a:r>
              <a:rPr lang="en-US" dirty="0">
                <a:hlinkClick r:id="rId13" tooltip="Electrical generator"/>
              </a:rPr>
              <a:t>Electrical generators</a:t>
            </a:r>
            <a:endParaRPr lang="en-US" dirty="0"/>
          </a:p>
          <a:p>
            <a:r>
              <a:rPr lang="en-US" dirty="0" err="1">
                <a:hlinkClick r:id="rId14" tooltip="Homopolar generator"/>
              </a:rPr>
              <a:t>Homopolar</a:t>
            </a:r>
            <a:r>
              <a:rPr lang="en-US" dirty="0">
                <a:hlinkClick r:id="rId14" tooltip="Homopolar generator"/>
              </a:rPr>
              <a:t> generators</a:t>
            </a:r>
            <a:endParaRPr lang="en-US" dirty="0"/>
          </a:p>
          <a:p>
            <a:r>
              <a:rPr lang="en-US" dirty="0">
                <a:hlinkClick r:id="rId15" tooltip="Linear alternator"/>
              </a:rPr>
              <a:t>Linear alternators</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a:solidFill>
            <a:srgbClr val="FF7C80"/>
          </a:solidFill>
        </p:spPr>
        <p:txBody>
          <a:bodyPr>
            <a:normAutofit/>
          </a:bodyPr>
          <a:lstStyle/>
          <a:p>
            <a:r>
              <a:rPr lang="en-US" dirty="0" smtClean="0"/>
              <a:t>APPLICATIONS</a:t>
            </a:r>
            <a:br>
              <a:rPr lang="en-US" dirty="0" smtClean="0"/>
            </a:br>
            <a:endParaRPr lang="en-US" dirty="0"/>
          </a:p>
        </p:txBody>
      </p:sp>
      <p:sp>
        <p:nvSpPr>
          <p:cNvPr id="3" name="Content Placeholder 2"/>
          <p:cNvSpPr>
            <a:spLocks noGrp="1"/>
          </p:cNvSpPr>
          <p:nvPr>
            <p:ph idx="1"/>
          </p:nvPr>
        </p:nvSpPr>
        <p:spPr>
          <a:xfrm>
            <a:off x="0" y="1524000"/>
            <a:ext cx="9144000" cy="5334000"/>
          </a:xfrm>
          <a:blipFill>
            <a:blip r:embed="rId2"/>
            <a:tile tx="0" ty="0" sx="100000" sy="100000" flip="none" algn="tl"/>
          </a:blipFill>
        </p:spPr>
        <p:txBody>
          <a:bodyPr>
            <a:normAutofit/>
          </a:bodyPr>
          <a:lstStyle/>
          <a:p>
            <a:r>
              <a:rPr lang="en-US" dirty="0">
                <a:hlinkClick r:id="rId3" tooltip="Hall effect"/>
              </a:rPr>
              <a:t>Hall effect</a:t>
            </a:r>
            <a:endParaRPr lang="en-US" dirty="0"/>
          </a:p>
          <a:p>
            <a:r>
              <a:rPr lang="en-US" dirty="0">
                <a:hlinkClick r:id="rId4" tooltip="Electromagnetism"/>
              </a:rPr>
              <a:t>Electromagnetism</a:t>
            </a:r>
            <a:endParaRPr lang="en-US" dirty="0"/>
          </a:p>
          <a:p>
            <a:r>
              <a:rPr lang="en-US" dirty="0" err="1">
                <a:hlinkClick r:id="rId5" tooltip="Gravitomagnetism"/>
              </a:rPr>
              <a:t>Gravitomagnetism</a:t>
            </a:r>
            <a:endParaRPr lang="en-US" dirty="0"/>
          </a:p>
          <a:p>
            <a:r>
              <a:rPr lang="en-US" dirty="0" err="1">
                <a:hlinkClick r:id="rId6" tooltip="Ampère's force law"/>
              </a:rPr>
              <a:t>Ampère's</a:t>
            </a:r>
            <a:r>
              <a:rPr lang="en-US" dirty="0">
                <a:hlinkClick r:id="rId6" tooltip="Ampère's force law"/>
              </a:rPr>
              <a:t> force law</a:t>
            </a:r>
            <a:endParaRPr lang="en-US" dirty="0"/>
          </a:p>
          <a:p>
            <a:r>
              <a:rPr lang="en-US" dirty="0" err="1">
                <a:hlinkClick r:id="rId7" tooltip="Hendrik Lorentz"/>
              </a:rPr>
              <a:t>Hendrik</a:t>
            </a:r>
            <a:r>
              <a:rPr lang="en-US" dirty="0">
                <a:hlinkClick r:id="rId7" tooltip="Hendrik Lorentz"/>
              </a:rPr>
              <a:t> Lorentz</a:t>
            </a:r>
            <a:endParaRPr lang="en-US" dirty="0"/>
          </a:p>
          <a:p>
            <a:r>
              <a:rPr lang="en-US" u="sng" dirty="0">
                <a:hlinkClick r:id="rId8" tooltip="Maxwell's equations"/>
              </a:rPr>
              <a:t>Maxwell's equations</a:t>
            </a:r>
            <a:endParaRPr lang="en-US" dirty="0"/>
          </a:p>
          <a:p>
            <a:r>
              <a:rPr lang="en-US" dirty="0">
                <a:hlinkClick r:id="rId9" tooltip="Formulation of Maxwell's equations in special relativity"/>
              </a:rPr>
              <a:t>Formulation of Maxwell's equations in special </a:t>
            </a:r>
            <a:r>
              <a:rPr lang="en-US" dirty="0" err="1">
                <a:hlinkClick r:id="rId9" tooltip="Formulation of Maxwell's equations in special relativity"/>
              </a:rPr>
              <a:t>relat</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a:solidFill>
            <a:srgbClr val="92D050"/>
          </a:solidFill>
        </p:spPr>
        <p:txBody>
          <a:bodyPr/>
          <a:lstStyle/>
          <a:p>
            <a:r>
              <a:rPr lang="en-US" dirty="0" smtClean="0"/>
              <a:t>Advantages of </a:t>
            </a:r>
            <a:r>
              <a:rPr lang="en-US" dirty="0" err="1" smtClean="0"/>
              <a:t>lorentz</a:t>
            </a:r>
            <a:r>
              <a:rPr lang="en-US" dirty="0" smtClean="0"/>
              <a:t> force</a:t>
            </a:r>
            <a:endParaRPr lang="en-US" dirty="0"/>
          </a:p>
        </p:txBody>
      </p:sp>
      <p:sp>
        <p:nvSpPr>
          <p:cNvPr id="3" name="Content Placeholder 2"/>
          <p:cNvSpPr>
            <a:spLocks noGrp="1"/>
          </p:cNvSpPr>
          <p:nvPr>
            <p:ph idx="1"/>
          </p:nvPr>
        </p:nvSpPr>
        <p:spPr>
          <a:xfrm>
            <a:off x="0" y="1524000"/>
            <a:ext cx="9144000" cy="5334000"/>
          </a:xfrm>
          <a:blipFill>
            <a:blip r:embed="rId2"/>
            <a:tile tx="0" ty="0" sx="100000" sy="100000" flip="none" algn="tl"/>
          </a:blipFill>
        </p:spPr>
        <p:txBody>
          <a:bodyPr/>
          <a:lstStyle/>
          <a:p>
            <a:endParaRPr lang="en-US" dirty="0" smtClean="0"/>
          </a:p>
          <a:p>
            <a:r>
              <a:rPr lang="en-US" dirty="0" err="1" smtClean="0"/>
              <a:t>LFv</a:t>
            </a:r>
            <a:r>
              <a:rPr lang="en-US" dirty="0" smtClean="0"/>
              <a:t> </a:t>
            </a:r>
            <a:r>
              <a:rPr lang="en-US" dirty="0"/>
              <a:t>is a non-contact techniques of flow rate measurement.</a:t>
            </a:r>
          </a:p>
          <a:p>
            <a:r>
              <a:rPr lang="en-US" dirty="0" err="1" smtClean="0"/>
              <a:t>LfV</a:t>
            </a:r>
            <a:r>
              <a:rPr lang="en-US" dirty="0" smtClean="0"/>
              <a:t> </a:t>
            </a:r>
            <a:r>
              <a:rPr lang="en-US" dirty="0"/>
              <a:t>can be successfully applied for such aggressive and high-temperature fluids like liquid metals.</a:t>
            </a:r>
          </a:p>
          <a:p>
            <a:r>
              <a:rPr lang="en-US" dirty="0"/>
              <a:t>Mean flow rate or mean velocity of fluid can be obtained without depending on flow's </a:t>
            </a:r>
            <a:r>
              <a:rPr lang="en-US" dirty="0" err="1"/>
              <a:t>inhomogeneities</a:t>
            </a:r>
            <a:r>
              <a:rPr lang="en-US" dirty="0"/>
              <a:t> and zones of </a:t>
            </a:r>
            <a:r>
              <a:rPr lang="en-US" dirty="0" err="1" smtClean="0"/>
              <a:t>turbulance</a:t>
            </a:r>
            <a:r>
              <a:rPr lang="en-US" dirty="0" smtClean="0"/>
              <a:t>.</a:t>
            </a:r>
          </a:p>
          <a:p>
            <a:endParaRPr lang="en-US"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265238"/>
          </a:xfrm>
          <a:solidFill>
            <a:srgbClr val="FFC000"/>
          </a:solidFill>
        </p:spPr>
        <p:txBody>
          <a:bodyPr/>
          <a:lstStyle/>
          <a:p>
            <a:r>
              <a:rPr lang="en-US" dirty="0" smtClean="0"/>
              <a:t>Limitations</a:t>
            </a:r>
            <a:endParaRPr lang="en-US" dirty="0"/>
          </a:p>
        </p:txBody>
      </p:sp>
      <p:sp>
        <p:nvSpPr>
          <p:cNvPr id="3" name="Content Placeholder 2"/>
          <p:cNvSpPr>
            <a:spLocks noGrp="1"/>
          </p:cNvSpPr>
          <p:nvPr>
            <p:ph idx="1"/>
          </p:nvPr>
        </p:nvSpPr>
        <p:spPr>
          <a:xfrm>
            <a:off x="0" y="1524000"/>
            <a:ext cx="9144000" cy="5334000"/>
          </a:xfrm>
          <a:blipFill>
            <a:blip r:embed="rId2"/>
            <a:tile tx="0" ty="0" sx="100000" sy="100000" flip="none" algn="tl"/>
          </a:blipFill>
        </p:spPr>
        <p:txBody>
          <a:bodyPr>
            <a:normAutofit/>
          </a:bodyPr>
          <a:lstStyle/>
          <a:p>
            <a:r>
              <a:rPr lang="en-US" dirty="0"/>
              <a:t>The limitations of the LFV are</a:t>
            </a:r>
          </a:p>
          <a:p>
            <a:r>
              <a:rPr lang="en-US" dirty="0"/>
              <a:t>Necessity of temperature control of measurement system because of strong dependence of magnet's magnetic field on temperature. High temperature could cause irretrievable loss of the magnetic properties of permanent magnet (Curie temperature).</a:t>
            </a:r>
          </a:p>
          <a:p>
            <a:r>
              <a:rPr lang="en-US" dirty="0"/>
              <a:t>Restriction of measurement zone by permanent magnet's dimensions.</a:t>
            </a:r>
          </a:p>
          <a:p>
            <a:r>
              <a:rPr lang="en-US" dirty="0"/>
              <a:t>Necessity of liquid level's control in case of work with open channel.</a:t>
            </a:r>
          </a:p>
          <a:p>
            <a:r>
              <a:rPr lang="en-US" dirty="0"/>
              <a:t>Rapid decay of the magnetic fields give rise to tiny forces on the magnet system</a:t>
            </a: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65238"/>
          </a:xfrm>
          <a:solidFill>
            <a:schemeClr val="accent2">
              <a:lumMod val="20000"/>
              <a:lumOff val="80000"/>
            </a:schemeClr>
          </a:solidFill>
        </p:spPr>
        <p:txBody>
          <a:bodyPr>
            <a:normAutofit/>
          </a:bodyPr>
          <a:lstStyle/>
          <a:p>
            <a:r>
              <a:rPr lang="en-US" dirty="0" smtClean="0"/>
              <a:t>Diagnoses of </a:t>
            </a:r>
            <a:r>
              <a:rPr lang="en-US" dirty="0" err="1" smtClean="0"/>
              <a:t>lorentz</a:t>
            </a:r>
            <a:r>
              <a:rPr lang="en-US" dirty="0" smtClean="0"/>
              <a:t> force</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a:t>In the late 19</a:t>
            </a:r>
            <a:r>
              <a:rPr lang="en-US" baseline="30000" dirty="0"/>
              <a:t>th</a:t>
            </a:r>
            <a:r>
              <a:rPr lang="en-US" dirty="0"/>
              <a:t> century, </a:t>
            </a:r>
            <a:r>
              <a:rPr lang="en-US" dirty="0" err="1"/>
              <a:t>Hendrick</a:t>
            </a:r>
            <a:r>
              <a:rPr lang="en-US" dirty="0"/>
              <a:t> Lorentz, a Dutch physicist, described what later became known as the Lorentz force. Essentially, a charged particle can be accelerated by moving it through an electric and magnetic field. Today, </a:t>
            </a:r>
            <a:r>
              <a:rPr lang="en-US" dirty="0">
                <a:hlinkClick r:id="rId2"/>
              </a:rPr>
              <a:t>researchers at MIT</a:t>
            </a:r>
            <a:r>
              <a:rPr lang="en-US" dirty="0"/>
              <a:t> are applying the same principle to medical device innovation.</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blipFill>
            <a:blip r:embed="rId2"/>
            <a:tile tx="0" ty="0" sx="100000" sy="100000" flip="none" algn="tl"/>
          </a:blipFill>
        </p:spPr>
        <p:txBody>
          <a:bodyPr/>
          <a:lstStyle/>
          <a:p>
            <a:r>
              <a:rPr lang="en-US" dirty="0" smtClean="0"/>
              <a:t>Drug injection without needle</a:t>
            </a:r>
            <a:endParaRPr lang="en-US" dirty="0"/>
          </a:p>
        </p:txBody>
      </p:sp>
      <p:sp>
        <p:nvSpPr>
          <p:cNvPr id="3" name="Content Placeholder 2"/>
          <p:cNvSpPr>
            <a:spLocks noGrp="1"/>
          </p:cNvSpPr>
          <p:nvPr>
            <p:ph idx="1"/>
          </p:nvPr>
        </p:nvSpPr>
        <p:spPr>
          <a:xfrm>
            <a:off x="0" y="1600200"/>
            <a:ext cx="9144000" cy="5257800"/>
          </a:xfrm>
          <a:blipFill>
            <a:blip r:embed="rId3"/>
            <a:tile tx="0" ty="0" sx="100000" sy="100000" flip="none" algn="tl"/>
          </a:blipFill>
        </p:spPr>
        <p:txBody>
          <a:bodyPr>
            <a:normAutofit/>
          </a:bodyPr>
          <a:lstStyle/>
          <a:p>
            <a:r>
              <a:rPr lang="en-US" dirty="0"/>
              <a:t>They have developed a device that uses the Lorentz force to inject tiny, high pressure jets of medicine directly through the skin at near sonic speeds. Though it sounds intense, the procedure is purportedly less painful than a traditional needle injection and less invasive, using a nozzle no wider than a mosquito's nose (think how often you feel it when a mosquito bites you).</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a:solidFill>
            <a:srgbClr val="CC3399"/>
          </a:solidFill>
        </p:spPr>
        <p:txBody>
          <a:bodyPr>
            <a:normAutofit/>
          </a:bodyPr>
          <a:lstStyle/>
          <a:p>
            <a:r>
              <a:rPr lang="en-US" dirty="0" smtClean="0"/>
              <a:t>REFRENCES</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a:hlinkClick r:id="rId2" tooltip="Richard Feynman"/>
              </a:rPr>
              <a:t>Feynman, Richard Phillips</a:t>
            </a:r>
            <a:r>
              <a:rPr lang="en-US" dirty="0"/>
              <a:t>; Leighton, Robert B.; Sands, Matthew L. (2006). </a:t>
            </a:r>
            <a:r>
              <a:rPr lang="en-US" i="1" dirty="0"/>
              <a:t>The Feynman lectures on physics (3 vol.)</a:t>
            </a:r>
            <a:r>
              <a:rPr lang="en-US" dirty="0"/>
              <a:t>. Pearson / Addison-Wesley. </a:t>
            </a:r>
            <a:r>
              <a:rPr lang="en-US" dirty="0">
                <a:hlinkClick r:id="rId3" tooltip="International Standard Book Number"/>
              </a:rPr>
              <a:t>ISBN</a:t>
            </a:r>
            <a:r>
              <a:rPr lang="en-US" dirty="0"/>
              <a:t> </a:t>
            </a:r>
            <a:r>
              <a:rPr lang="en-US" dirty="0">
                <a:hlinkClick r:id="rId4" tooltip="Special:BookSources/0-8053-9047-2"/>
              </a:rPr>
              <a:t>0-8053-9047-2</a:t>
            </a:r>
            <a:r>
              <a:rPr lang="en-US" dirty="0"/>
              <a:t>.: volume 2.</a:t>
            </a:r>
          </a:p>
          <a:p>
            <a:r>
              <a:rPr lang="en-US" dirty="0"/>
              <a:t>Griffiths, David J. (1999). </a:t>
            </a:r>
            <a:r>
              <a:rPr lang="en-US" i="1" dirty="0"/>
              <a:t>Introduction to electrodynamics</a:t>
            </a:r>
            <a:r>
              <a:rPr lang="en-US" dirty="0"/>
              <a:t> (3rd ed.). Upper Saddle River, [NJ.]: Prentice-Hall. </a:t>
            </a:r>
            <a:r>
              <a:rPr lang="en-US" dirty="0">
                <a:hlinkClick r:id="rId3" tooltip="International Standard Book Number"/>
              </a:rPr>
              <a:t>ISBN</a:t>
            </a:r>
            <a:r>
              <a:rPr lang="en-US" dirty="0"/>
              <a:t> </a:t>
            </a:r>
            <a:r>
              <a:rPr lang="en-US" dirty="0">
                <a:hlinkClick r:id="rId5" tooltip="Special:BookSources/0-13-805326-X"/>
              </a:rPr>
              <a:t>0-13-805326-X</a:t>
            </a:r>
            <a:r>
              <a:rPr lang="en-US" dirty="0"/>
              <a:t>.</a:t>
            </a:r>
          </a:p>
          <a:p>
            <a:r>
              <a:rPr lang="en-US" dirty="0"/>
              <a:t>Jackson, John David (1999). </a:t>
            </a:r>
            <a:r>
              <a:rPr lang="en-US" i="1" dirty="0"/>
              <a:t>Classical electrodynamics</a:t>
            </a:r>
            <a:r>
              <a:rPr lang="en-US" dirty="0"/>
              <a:t> (3rd ed.). New York, [NY.]: Wiley. </a:t>
            </a:r>
            <a:r>
              <a:rPr lang="en-US" dirty="0">
                <a:hlinkClick r:id="rId3" tooltip="International Standard Book Number"/>
              </a:rPr>
              <a:t>ISBN</a:t>
            </a:r>
            <a:r>
              <a:rPr lang="en-US" dirty="0"/>
              <a:t> </a:t>
            </a:r>
            <a:r>
              <a:rPr lang="en-US" dirty="0">
                <a:hlinkClick r:id="rId6" tooltip="Special:BookSources/0-471-30932-X"/>
              </a:rPr>
              <a:t>0-471-30932-X</a:t>
            </a:r>
            <a:r>
              <a:rPr lang="en-US" dirty="0"/>
              <a:t>.</a:t>
            </a:r>
          </a:p>
          <a:p>
            <a:r>
              <a:rPr lang="en-US" dirty="0" err="1"/>
              <a:t>Serway</a:t>
            </a:r>
            <a:r>
              <a:rPr lang="en-US" dirty="0"/>
              <a:t>, Raymond A.; Jewett, John W., Jr. (2004). </a:t>
            </a:r>
            <a:r>
              <a:rPr lang="en-US" i="1" dirty="0"/>
              <a:t>Physics for scientists and engineers, with modern physics</a:t>
            </a:r>
            <a:r>
              <a:rPr lang="en-US" dirty="0"/>
              <a:t>. Belmont, [CA.]: Thomson Brooks/Cole. </a:t>
            </a:r>
            <a:r>
              <a:rPr lang="en-US" dirty="0">
                <a:hlinkClick r:id="rId3" tooltip="International Standard Book Number"/>
              </a:rPr>
              <a:t>ISBN</a:t>
            </a:r>
            <a:r>
              <a:rPr lang="en-US" dirty="0"/>
              <a:t> </a:t>
            </a:r>
            <a:r>
              <a:rPr lang="en-US" dirty="0">
                <a:hlinkClick r:id="rId7" tooltip="Special:BookSources/0-534-40846-X"/>
              </a:rPr>
              <a:t>0-534-40846-X</a:t>
            </a:r>
            <a:r>
              <a:rPr lang="en-US" dirty="0"/>
              <a:t>.</a:t>
            </a:r>
          </a:p>
          <a:p>
            <a:r>
              <a:rPr lang="en-US" dirty="0" err="1"/>
              <a:t>Srednicki</a:t>
            </a:r>
            <a:r>
              <a:rPr lang="en-US" dirty="0"/>
              <a:t>, Mark A. (2007). </a:t>
            </a:r>
            <a:r>
              <a:rPr lang="en-US" i="1" dirty="0">
                <a:hlinkClick r:id="rId8"/>
              </a:rPr>
              <a:t>Quantum field theory</a:t>
            </a:r>
            <a:r>
              <a:rPr lang="en-US" dirty="0"/>
              <a:t>. Cambridge, [England] ; New York [NY.]: Cambridge University Press.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7239000" cy="1143000"/>
          </a:xfrm>
        </p:spPr>
        <p:txBody>
          <a:bodyPr/>
          <a:lstStyle/>
          <a:p>
            <a:r>
              <a:rPr lang="en-US" dirty="0" smtClean="0"/>
              <a:t>Best of luck</a:t>
            </a:r>
            <a:endParaRPr lang="en-US" dirty="0"/>
          </a:p>
        </p:txBody>
      </p:sp>
      <p:sp>
        <p:nvSpPr>
          <p:cNvPr id="3" name="Content Placeholder 2"/>
          <p:cNvSpPr>
            <a:spLocks noGrp="1"/>
          </p:cNvSpPr>
          <p:nvPr>
            <p:ph idx="1"/>
          </p:nvPr>
        </p:nvSpPr>
        <p:spPr>
          <a:xfrm>
            <a:off x="990600" y="2743200"/>
            <a:ext cx="7239000" cy="4846320"/>
          </a:xfrm>
        </p:spPr>
        <p:txBody>
          <a:bodyPr>
            <a:normAutofit/>
          </a:bodyPr>
          <a:lstStyle/>
          <a:p>
            <a:r>
              <a:rPr lang="en-US" sz="9600" dirty="0" smtClean="0"/>
              <a:t>Thanks</a:t>
            </a:r>
            <a:endParaRPr lang="en-US"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blipFill>
                  <a:blip r:embed="rId2"/>
                  <a:tile tx="0" ty="0" sx="100000" sy="100000" flip="none" algn="tl"/>
                </a:blipFill>
              </a:rPr>
              <a:t>lorentz</a:t>
            </a:r>
            <a:r>
              <a:rPr lang="en-US" dirty="0" smtClean="0">
                <a:blipFill>
                  <a:blip r:embed="rId2"/>
                  <a:tile tx="0" ty="0" sx="100000" sy="100000" flip="none" algn="tl"/>
                </a:blipFill>
              </a:rPr>
              <a:t> force</a:t>
            </a:r>
            <a:br>
              <a:rPr lang="en-US" dirty="0" smtClean="0">
                <a:blipFill>
                  <a:blip r:embed="rId2"/>
                  <a:tile tx="0" ty="0" sx="100000" sy="100000" flip="none" algn="tl"/>
                </a:blipFill>
              </a:rPr>
            </a:br>
            <a:endParaRPr lang="en-US" dirty="0"/>
          </a:p>
        </p:txBody>
      </p:sp>
      <p:pic>
        <p:nvPicPr>
          <p:cNvPr id="4" name="Picture 2" descr="C:\Users\AQIB\Downloads\117693a4a6d55502f66788d04f156c72 (1).png"/>
          <p:cNvPicPr>
            <a:picLocks noGrp="1" noChangeAspect="1" noChangeArrowheads="1"/>
          </p:cNvPicPr>
          <p:nvPr>
            <p:ph idx="1"/>
          </p:nvPr>
        </p:nvPicPr>
        <p:blipFill>
          <a:blip r:embed="rId3"/>
          <a:srcRect/>
          <a:stretch>
            <a:fillRect/>
          </a:stretch>
        </p:blipFill>
        <p:spPr bwMode="auto">
          <a:xfrm>
            <a:off x="914400" y="1981200"/>
            <a:ext cx="6172200" cy="18270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4800" y="-457200"/>
            <a:ext cx="9448800" cy="1676400"/>
          </a:xfrm>
          <a:blipFill>
            <a:blip r:embed="rId2"/>
            <a:tile tx="0" ty="0" sx="100000" sy="100000" flip="none" algn="tl"/>
          </a:blipFill>
        </p:spPr>
        <p:txBody>
          <a:bodyPr>
            <a:normAutofit/>
          </a:bodyPr>
          <a:lstStyle/>
          <a:p>
            <a:r>
              <a:rPr lang="en-US" dirty="0" smtClean="0">
                <a:solidFill>
                  <a:srgbClr val="FFFF00"/>
                </a:solidFill>
              </a:rPr>
              <a:t>Explanation</a:t>
            </a:r>
            <a:br>
              <a:rPr lang="en-US"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a:xfrm>
            <a:off x="-304800" y="990600"/>
            <a:ext cx="9448800" cy="5867400"/>
          </a:xfrm>
          <a:solidFill>
            <a:schemeClr val="accent6">
              <a:lumMod val="40000"/>
              <a:lumOff val="60000"/>
            </a:schemeClr>
          </a:solidFill>
        </p:spPr>
        <p:txBody>
          <a:bodyPr>
            <a:normAutofit fontScale="92500" lnSpcReduction="20000"/>
          </a:bodyPr>
          <a:lstStyle/>
          <a:p>
            <a:r>
              <a:rPr lang="en-US" dirty="0"/>
              <a:t>The Lorentz force law says the force on a charge moving through a magnetic field is the product of the velocity, charge and magnetic field strength. (There is also a force on the charge due to any electric field it may be in, which the law also includes, but the magnetic induced force is the part most questions about Lorentz force refer to.) </a:t>
            </a:r>
            <a:r>
              <a:rPr lang="en-US" dirty="0" smtClean="0"/>
              <a:t/>
            </a:r>
            <a:br>
              <a:rPr lang="en-US" dirty="0" smtClean="0"/>
            </a:br>
            <a:r>
              <a:rPr lang="en-US" dirty="0"/>
              <a:t>The equation says the force due to motion in a magnetic field F = </a:t>
            </a:r>
            <a:r>
              <a:rPr lang="en-US" dirty="0" err="1"/>
              <a:t>qv</a:t>
            </a:r>
            <a:r>
              <a:rPr lang="en-US" dirty="0"/>
              <a:t> X B, where X is the vector cross-product operator. What this means is that F = </a:t>
            </a:r>
            <a:r>
              <a:rPr lang="en-US" dirty="0" err="1"/>
              <a:t>qvB</a:t>
            </a:r>
            <a:r>
              <a:rPr lang="en-US" dirty="0"/>
              <a:t>*sin(theta), where theta is the angle between the directions of v and B. So the maximum force occurs when v is perpendicular to B. F is perpendicular to both v and B, and is in a direction such that if you view v and B while looking in the direction of F, the smallest angle of rotation of </a:t>
            </a:r>
            <a:r>
              <a:rPr lang="en-US" dirty="0" err="1"/>
              <a:t>qv</a:t>
            </a:r>
            <a:r>
              <a:rPr lang="en-US" dirty="0"/>
              <a:t> to B is clockwise. Or if the fingers of your right hand curl in the direction that </a:t>
            </a:r>
            <a:r>
              <a:rPr lang="en-US" dirty="0" err="1"/>
              <a:t>qv</a:t>
            </a:r>
            <a:r>
              <a:rPr lang="en-US" dirty="0"/>
              <a:t> rotates into B, your extended thumb points along F. (These are two ways to visualize the "right-hand rule", which the cross product follows.) Note that the sign of q is a factor in determining the direction of 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371600" y="533400"/>
            <a:ext cx="6629400" cy="990600"/>
          </a:xfrm>
        </p:spPr>
        <p:txBody>
          <a:bodyPr>
            <a:normAutofit fontScale="90000"/>
          </a:bodyPr>
          <a:lstStyle/>
          <a:p>
            <a:r>
              <a:rPr lang="en-US" dirty="0" smtClean="0"/>
              <a:t>Graphical representation</a:t>
            </a:r>
            <a:endParaRPr lang="en-US" dirty="0"/>
          </a:p>
        </p:txBody>
      </p:sp>
      <p:pic>
        <p:nvPicPr>
          <p:cNvPr id="2050" name="Picture 2" descr="C:\Users\AQIB\Downloads\325px-Lorentz_force_particle.svg.png"/>
          <p:cNvPicPr>
            <a:picLocks noGrp="1" noChangeAspect="1" noChangeArrowheads="1"/>
          </p:cNvPicPr>
          <p:nvPr>
            <p:ph idx="1"/>
          </p:nvPr>
        </p:nvPicPr>
        <p:blipFill>
          <a:blip r:embed="rId2"/>
          <a:stretch>
            <a:fillRect/>
          </a:stretch>
        </p:blipFill>
        <p:spPr bwMode="auto">
          <a:xfrm>
            <a:off x="2528887" y="2389981"/>
            <a:ext cx="3095625" cy="3286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blipFill>
            <a:blip r:embed="rId2"/>
            <a:tile tx="0" ty="0" sx="100000" sy="100000" flip="none" algn="tl"/>
          </a:blipFill>
        </p:spPr>
        <p:txBody>
          <a:bodyPr/>
          <a:lstStyle/>
          <a:p>
            <a:r>
              <a:rPr lang="en-US" dirty="0" err="1" smtClean="0">
                <a:solidFill>
                  <a:srgbClr val="FF0000"/>
                </a:solidFill>
              </a:rPr>
              <a:t>Lorent</a:t>
            </a:r>
            <a:r>
              <a:rPr lang="en-US" dirty="0" smtClean="0">
                <a:solidFill>
                  <a:srgbClr val="FF0000"/>
                </a:solidFill>
              </a:rPr>
              <a:t> force in charged particle</a:t>
            </a:r>
            <a:endParaRPr lang="en-US" dirty="0">
              <a:solidFill>
                <a:srgbClr val="FF0000"/>
              </a:solidFill>
            </a:endParaRPr>
          </a:p>
        </p:txBody>
      </p:sp>
      <p:sp>
        <p:nvSpPr>
          <p:cNvPr id="3" name="Content Placeholder 2"/>
          <p:cNvSpPr>
            <a:spLocks noGrp="1"/>
          </p:cNvSpPr>
          <p:nvPr>
            <p:ph idx="1"/>
          </p:nvPr>
        </p:nvSpPr>
        <p:spPr>
          <a:xfrm>
            <a:off x="0" y="1600200"/>
            <a:ext cx="9144000" cy="5257800"/>
          </a:xfrm>
          <a:blipFill>
            <a:blip r:embed="rId3"/>
            <a:tile tx="0" ty="0" sx="100000" sy="100000" flip="none" algn="tl"/>
          </a:blipFill>
        </p:spPr>
        <p:txBody>
          <a:bodyPr>
            <a:normAutofit fontScale="85000" lnSpcReduction="20000"/>
          </a:bodyPr>
          <a:lstStyle/>
          <a:p>
            <a:r>
              <a:rPr lang="en-US" b="1" dirty="0"/>
              <a:t>Charged particle</a:t>
            </a:r>
            <a:r>
              <a:rPr lang="en-US" dirty="0"/>
              <a:t>[</a:t>
            </a:r>
            <a:r>
              <a:rPr lang="en-US" dirty="0">
                <a:hlinkClick r:id="rId4" tooltip="Edit section: Charged particle"/>
              </a:rPr>
              <a:t>edit</a:t>
            </a:r>
            <a:r>
              <a:rPr lang="en-US" dirty="0"/>
              <a:t>]</a:t>
            </a:r>
            <a:endParaRPr lang="en-US" b="1" dirty="0"/>
          </a:p>
          <a:p>
            <a:r>
              <a:rPr lang="en-US" dirty="0"/>
              <a:t>Lorentz force </a:t>
            </a:r>
            <a:r>
              <a:rPr lang="en-US" b="1" dirty="0"/>
              <a:t>F</a:t>
            </a:r>
            <a:r>
              <a:rPr lang="en-US" dirty="0"/>
              <a:t> on a </a:t>
            </a:r>
            <a:r>
              <a:rPr lang="en-US" dirty="0">
                <a:hlinkClick r:id="rId5" tooltip="Charged particle"/>
              </a:rPr>
              <a:t>charged particle</a:t>
            </a:r>
            <a:r>
              <a:rPr lang="en-US" dirty="0"/>
              <a:t> (of </a:t>
            </a:r>
            <a:r>
              <a:rPr lang="en-US" dirty="0">
                <a:hlinkClick r:id="rId6" tooltip="Electric charge"/>
              </a:rPr>
              <a:t>charge</a:t>
            </a:r>
            <a:r>
              <a:rPr lang="en-US" dirty="0"/>
              <a:t> </a:t>
            </a:r>
            <a:r>
              <a:rPr lang="en-US" i="1" dirty="0"/>
              <a:t>q</a:t>
            </a:r>
            <a:r>
              <a:rPr lang="en-US" dirty="0"/>
              <a:t>) in motion (instantaneous velocity </a:t>
            </a:r>
            <a:r>
              <a:rPr lang="en-US" b="1" dirty="0"/>
              <a:t>v</a:t>
            </a:r>
            <a:r>
              <a:rPr lang="en-US" dirty="0"/>
              <a:t>). The </a:t>
            </a:r>
            <a:r>
              <a:rPr lang="en-US" b="1" dirty="0" err="1">
                <a:hlinkClick r:id="rId7" tooltip="Electric field"/>
              </a:rPr>
              <a:t>E</a:t>
            </a:r>
            <a:r>
              <a:rPr lang="en-US" dirty="0" err="1">
                <a:hlinkClick r:id="rId7" tooltip="Electric field"/>
              </a:rPr>
              <a:t>field</a:t>
            </a:r>
            <a:r>
              <a:rPr lang="en-US" dirty="0"/>
              <a:t> and </a:t>
            </a:r>
            <a:r>
              <a:rPr lang="en-US" b="1" dirty="0">
                <a:hlinkClick r:id="rId8" tooltip="Magnetic field"/>
              </a:rPr>
              <a:t>B</a:t>
            </a:r>
            <a:r>
              <a:rPr lang="en-US" dirty="0">
                <a:hlinkClick r:id="rId8" tooltip="Magnetic field"/>
              </a:rPr>
              <a:t> field</a:t>
            </a:r>
            <a:r>
              <a:rPr lang="en-US" dirty="0"/>
              <a:t> vary in space and time.</a:t>
            </a:r>
          </a:p>
          <a:p>
            <a:r>
              <a:rPr lang="en-US" dirty="0"/>
              <a:t>The </a:t>
            </a:r>
            <a:r>
              <a:rPr lang="en-US" dirty="0">
                <a:hlinkClick r:id="rId9" tooltip="Force"/>
              </a:rPr>
              <a:t>force</a:t>
            </a:r>
            <a:r>
              <a:rPr lang="en-US" dirty="0"/>
              <a:t> </a:t>
            </a:r>
            <a:r>
              <a:rPr lang="en-US" b="1" dirty="0"/>
              <a:t>F</a:t>
            </a:r>
            <a:r>
              <a:rPr lang="en-US" dirty="0"/>
              <a:t> acting on a particle of </a:t>
            </a:r>
            <a:r>
              <a:rPr lang="en-US" dirty="0">
                <a:hlinkClick r:id="rId6" tooltip="Electric charge"/>
              </a:rPr>
              <a:t>electric charge</a:t>
            </a:r>
            <a:r>
              <a:rPr lang="en-US" dirty="0"/>
              <a:t> </a:t>
            </a:r>
            <a:r>
              <a:rPr lang="en-US" i="1" dirty="0"/>
              <a:t>q</a:t>
            </a:r>
            <a:r>
              <a:rPr lang="en-US" dirty="0"/>
              <a:t> with instantaneous </a:t>
            </a:r>
            <a:r>
              <a:rPr lang="en-US" dirty="0">
                <a:hlinkClick r:id="rId10" tooltip="Velocity"/>
              </a:rPr>
              <a:t>velocity</a:t>
            </a:r>
            <a:r>
              <a:rPr lang="en-US" dirty="0"/>
              <a:t> </a:t>
            </a:r>
            <a:r>
              <a:rPr lang="en-US" b="1" dirty="0"/>
              <a:t>v</a:t>
            </a:r>
            <a:r>
              <a:rPr lang="en-US" dirty="0"/>
              <a:t>, due to an external </a:t>
            </a:r>
            <a:r>
              <a:rPr lang="en-US" dirty="0">
                <a:hlinkClick r:id="rId7" tooltip="Electric field"/>
              </a:rPr>
              <a:t>electric field</a:t>
            </a:r>
            <a:r>
              <a:rPr lang="en-US" dirty="0"/>
              <a:t> </a:t>
            </a:r>
            <a:r>
              <a:rPr lang="en-US" b="1" dirty="0"/>
              <a:t>E</a:t>
            </a:r>
            <a:r>
              <a:rPr lang="en-US" dirty="0"/>
              <a:t> and </a:t>
            </a:r>
            <a:r>
              <a:rPr lang="en-US" dirty="0">
                <a:hlinkClick r:id="rId8" tooltip="Magnetic field"/>
              </a:rPr>
              <a:t>magnetic field</a:t>
            </a:r>
            <a:r>
              <a:rPr lang="en-US" dirty="0"/>
              <a:t> </a:t>
            </a:r>
            <a:r>
              <a:rPr lang="en-US" b="1" dirty="0"/>
              <a:t>B</a:t>
            </a:r>
            <a:r>
              <a:rPr lang="en-US" dirty="0"/>
              <a:t>, is given by:</a:t>
            </a:r>
            <a:r>
              <a:rPr lang="en-US" baseline="30000" dirty="0">
                <a:hlinkClick r:id="rId11"/>
              </a:rPr>
              <a:t>[3]</a:t>
            </a:r>
            <a:endParaRPr lang="en-US" dirty="0"/>
          </a:p>
          <a:p>
            <a:r>
              <a:rPr lang="en-US" dirty="0"/>
              <a:t>where × is the </a:t>
            </a:r>
            <a:r>
              <a:rPr lang="en-US" dirty="0">
                <a:hlinkClick r:id="rId12" tooltip="Vector cross product"/>
              </a:rPr>
              <a:t>vector cross product</a:t>
            </a:r>
            <a:r>
              <a:rPr lang="en-US" dirty="0"/>
              <a:t>. All </a:t>
            </a:r>
            <a:r>
              <a:rPr lang="en-US" dirty="0">
                <a:hlinkClick r:id="rId13" tooltip="Boldface"/>
              </a:rPr>
              <a:t>boldface</a:t>
            </a:r>
            <a:r>
              <a:rPr lang="en-US" dirty="0"/>
              <a:t> quantities are </a:t>
            </a:r>
            <a:r>
              <a:rPr lang="en-US" dirty="0">
                <a:hlinkClick r:id="rId14" tooltip="Vector (geometric)"/>
              </a:rPr>
              <a:t>vectors</a:t>
            </a:r>
            <a:r>
              <a:rPr lang="en-US" dirty="0"/>
              <a:t>. More explicitly stated:</a:t>
            </a:r>
          </a:p>
          <a:p>
            <a:r>
              <a:rPr lang="en-US" dirty="0"/>
              <a:t>in which </a:t>
            </a:r>
            <a:r>
              <a:rPr lang="en-US" b="1" dirty="0"/>
              <a:t>r</a:t>
            </a:r>
            <a:r>
              <a:rPr lang="en-US" dirty="0"/>
              <a:t> is the </a:t>
            </a:r>
            <a:r>
              <a:rPr lang="en-US" dirty="0">
                <a:hlinkClick r:id="rId15" tooltip="Position vector"/>
              </a:rPr>
              <a:t>position vector</a:t>
            </a:r>
            <a:r>
              <a:rPr lang="en-US" dirty="0"/>
              <a:t> of the charged particle, </a:t>
            </a:r>
            <a:r>
              <a:rPr lang="en-US" i="1" dirty="0"/>
              <a:t>t</a:t>
            </a:r>
            <a:r>
              <a:rPr lang="en-US" dirty="0"/>
              <a:t> is time, and the </a:t>
            </a:r>
            <a:r>
              <a:rPr lang="en-US" dirty="0" err="1"/>
              <a:t>overdot</a:t>
            </a:r>
            <a:r>
              <a:rPr lang="en-US" dirty="0"/>
              <a:t> is a </a:t>
            </a:r>
            <a:r>
              <a:rPr lang="en-US" dirty="0">
                <a:hlinkClick r:id="rId16" tooltip="Time derivative"/>
              </a:rPr>
              <a:t>time derivative</a:t>
            </a:r>
            <a:r>
              <a:rPr lang="en-US" dirty="0"/>
              <a:t>.</a:t>
            </a:r>
          </a:p>
          <a:p>
            <a:r>
              <a:rPr lang="en-US" dirty="0"/>
              <a:t>A positively charged particle will be accelerated in the </a:t>
            </a:r>
            <a:r>
              <a:rPr lang="en-US" i="1" dirty="0"/>
              <a:t>same</a:t>
            </a:r>
            <a:r>
              <a:rPr lang="en-US" dirty="0"/>
              <a:t> linear orientation as the </a:t>
            </a:r>
            <a:r>
              <a:rPr lang="en-US" b="1" dirty="0"/>
              <a:t>E</a:t>
            </a:r>
            <a:r>
              <a:rPr lang="en-US" dirty="0"/>
              <a:t> field, but will curve perpendicularly to both the instantaneous velocity vector </a:t>
            </a:r>
            <a:r>
              <a:rPr lang="en-US" b="1" dirty="0"/>
              <a:t>v</a:t>
            </a:r>
            <a:r>
              <a:rPr lang="en-US" dirty="0"/>
              <a:t> and the </a:t>
            </a:r>
            <a:r>
              <a:rPr lang="en-US" b="1" dirty="0"/>
              <a:t>B</a:t>
            </a:r>
            <a:r>
              <a:rPr lang="en-US" dirty="0"/>
              <a:t> field according to the </a:t>
            </a:r>
            <a:r>
              <a:rPr lang="en-US" dirty="0">
                <a:hlinkClick r:id="rId17" tooltip="Right-hand rule"/>
              </a:rPr>
              <a:t>right-hand rule</a:t>
            </a:r>
            <a:r>
              <a:rPr lang="en-US" dirty="0"/>
              <a:t> (in detail, if the thumb of the right hand points along </a:t>
            </a:r>
            <a:r>
              <a:rPr lang="en-US" b="1" dirty="0"/>
              <a:t>v</a:t>
            </a:r>
            <a:r>
              <a:rPr lang="en-US" dirty="0"/>
              <a:t> and the index finger along </a:t>
            </a:r>
            <a:r>
              <a:rPr lang="en-US" b="1" dirty="0"/>
              <a:t>B</a:t>
            </a:r>
            <a:r>
              <a:rPr lang="en-US" dirty="0"/>
              <a:t>, then the middle finger points along </a:t>
            </a:r>
            <a:r>
              <a:rPr lang="en-US" b="1" dirty="0"/>
              <a:t>F</a:t>
            </a:r>
            <a:r>
              <a:rPr lang="en-US" dirty="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a:blipFill>
            <a:blip r:embed="rId2"/>
            <a:tile tx="0" ty="0" sx="100000" sy="100000" flip="none" algn="tl"/>
          </a:blipFill>
        </p:spPr>
        <p:txBody>
          <a:bodyPr>
            <a:normAutofit/>
          </a:bodyPr>
          <a:lstStyle/>
          <a:p>
            <a:r>
              <a:rPr lang="en-US" dirty="0"/>
              <a:t>The term </a:t>
            </a:r>
            <a:r>
              <a:rPr lang="en-US" i="1" dirty="0" err="1"/>
              <a:t>q</a:t>
            </a:r>
            <a:r>
              <a:rPr lang="en-US" b="1" dirty="0" err="1"/>
              <a:t>E</a:t>
            </a:r>
            <a:r>
              <a:rPr lang="en-US" dirty="0"/>
              <a:t> is called the </a:t>
            </a:r>
            <a:r>
              <a:rPr lang="en-US" b="1" dirty="0"/>
              <a:t>electric force</a:t>
            </a:r>
            <a:r>
              <a:rPr lang="en-US" dirty="0"/>
              <a:t>, while the term </a:t>
            </a:r>
            <a:r>
              <a:rPr lang="en-US" i="1" dirty="0" err="1"/>
              <a:t>q</a:t>
            </a:r>
            <a:r>
              <a:rPr lang="en-US" b="1" dirty="0" err="1"/>
              <a:t>v</a:t>
            </a:r>
            <a:r>
              <a:rPr lang="en-US" dirty="0"/>
              <a:t> × </a:t>
            </a:r>
            <a:r>
              <a:rPr lang="en-US" b="1" dirty="0"/>
              <a:t>B</a:t>
            </a:r>
            <a:r>
              <a:rPr lang="en-US" dirty="0"/>
              <a:t> is called the </a:t>
            </a:r>
            <a:r>
              <a:rPr lang="en-US" b="1" dirty="0"/>
              <a:t>magnetic force</a:t>
            </a:r>
            <a:r>
              <a:rPr lang="en-US" dirty="0"/>
              <a:t>.</a:t>
            </a:r>
            <a:r>
              <a:rPr lang="en-US" baseline="30000" dirty="0">
                <a:hlinkClick r:id="rId3"/>
              </a:rPr>
              <a:t>[4]</a:t>
            </a:r>
            <a:r>
              <a:rPr lang="en-US" dirty="0"/>
              <a:t> According to some definitions, the term "Lorentz force" refers specifically to the formula for the magnetic force,</a:t>
            </a:r>
            <a:r>
              <a:rPr lang="en-US" baseline="30000" dirty="0">
                <a:hlinkClick r:id="rId3"/>
              </a:rPr>
              <a:t>[5]</a:t>
            </a:r>
            <a:r>
              <a:rPr lang="en-US" dirty="0"/>
              <a:t> with the </a:t>
            </a:r>
            <a:r>
              <a:rPr lang="en-US" i="1" dirty="0"/>
              <a:t>total</a:t>
            </a:r>
            <a:r>
              <a:rPr lang="en-US" dirty="0"/>
              <a:t> electromagnetic force (including the electric force) given some other (nonstandard) name. This article will </a:t>
            </a:r>
            <a:r>
              <a:rPr lang="en-US" i="1" dirty="0"/>
              <a:t>not</a:t>
            </a:r>
            <a:r>
              <a:rPr lang="en-US" dirty="0"/>
              <a:t> follow this nomenclature: In what follows, the term "Lorentz force" will refer only to the expression for the total force.</a:t>
            </a:r>
          </a:p>
          <a:p>
            <a:r>
              <a:rPr lang="en-US" dirty="0"/>
              <a:t>The magnetic force component of the Lorentz force manifests itself as the force that acts on a </a:t>
            </a:r>
            <a:r>
              <a:rPr lang="en-US" dirty="0">
                <a:hlinkClick r:id="rId4" tooltip="Electrical current"/>
              </a:rPr>
              <a:t>current</a:t>
            </a:r>
            <a:r>
              <a:rPr lang="en-US" dirty="0"/>
              <a:t>-carrying </a:t>
            </a:r>
            <a:r>
              <a:rPr lang="en-US" dirty="0">
                <a:hlinkClick r:id="rId5" tooltip="Wire"/>
              </a:rPr>
              <a:t>wire</a:t>
            </a:r>
            <a:r>
              <a:rPr lang="en-US" dirty="0"/>
              <a:t> in a </a:t>
            </a:r>
            <a:r>
              <a:rPr lang="en-US" dirty="0">
                <a:hlinkClick r:id="rId6" tooltip="Magnetic field"/>
              </a:rPr>
              <a:t>magnetic field</a:t>
            </a:r>
            <a:r>
              <a:rPr lang="en-US" dirty="0"/>
              <a:t>. In that context, it is also called </a:t>
            </a:r>
            <a:r>
              <a:rPr lang="en-US" dirty="0" err="1"/>
              <a:t>the</a:t>
            </a:r>
            <a:r>
              <a:rPr lang="en-US" b="1" dirty="0" err="1"/>
              <a:t>Laplace</a:t>
            </a:r>
            <a:r>
              <a:rPr lang="en-US" b="1" dirty="0"/>
              <a:t> force</a:t>
            </a:r>
            <a:r>
              <a:rPr lang="en-US" dirty="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FFFF00"/>
          </a:solidFill>
        </p:spPr>
        <p:txBody>
          <a:bodyPr>
            <a:normAutofit/>
          </a:bodyPr>
          <a:lstStyle/>
          <a:p>
            <a:r>
              <a:rPr lang="en-US" dirty="0" smtClean="0">
                <a:solidFill>
                  <a:srgbClr val="FF0000"/>
                </a:solidFill>
              </a:rPr>
              <a:t>Force in continuous charge distribution</a:t>
            </a:r>
            <a:endParaRPr lang="en-US" dirty="0">
              <a:solidFill>
                <a:srgbClr val="FF0000"/>
              </a:solidFill>
            </a:endParaRPr>
          </a:p>
        </p:txBody>
      </p:sp>
      <p:sp>
        <p:nvSpPr>
          <p:cNvPr id="3" name="Content Placeholder 2"/>
          <p:cNvSpPr>
            <a:spLocks noGrp="1"/>
          </p:cNvSpPr>
          <p:nvPr>
            <p:ph idx="1"/>
          </p:nvPr>
        </p:nvSpPr>
        <p:spPr>
          <a:xfrm>
            <a:off x="0" y="1447800"/>
            <a:ext cx="9144000" cy="5410200"/>
          </a:xfrm>
          <a:blipFill>
            <a:blip r:embed="rId2"/>
            <a:tile tx="0" ty="0" sx="100000" sy="100000" flip="none" algn="tl"/>
          </a:blipFill>
        </p:spPr>
        <p:txBody>
          <a:bodyPr>
            <a:normAutofit fontScale="92500" lnSpcReduction="10000"/>
          </a:bodyPr>
          <a:lstStyle/>
          <a:p>
            <a:r>
              <a:rPr lang="en-US" dirty="0"/>
              <a:t>For a continuous </a:t>
            </a:r>
            <a:r>
              <a:rPr lang="en-US" dirty="0">
                <a:hlinkClick r:id="rId3" tooltip="Charge distribution"/>
              </a:rPr>
              <a:t>charge distribution</a:t>
            </a:r>
            <a:r>
              <a:rPr lang="en-US" dirty="0"/>
              <a:t> in motion, the Lorentz force equation becomes:</a:t>
            </a:r>
          </a:p>
          <a:p>
            <a:r>
              <a:rPr lang="en-US" dirty="0"/>
              <a:t>where </a:t>
            </a:r>
            <a:r>
              <a:rPr lang="en-US" i="1" dirty="0" err="1"/>
              <a:t>d</a:t>
            </a:r>
            <a:r>
              <a:rPr lang="en-US" b="1" dirty="0" err="1"/>
              <a:t>F</a:t>
            </a:r>
            <a:r>
              <a:rPr lang="en-US" dirty="0"/>
              <a:t> is the force on a small piece of the charge distribution with charge </a:t>
            </a:r>
            <a:r>
              <a:rPr lang="en-US" i="1" dirty="0" err="1"/>
              <a:t>dq</a:t>
            </a:r>
            <a:r>
              <a:rPr lang="en-US" dirty="0"/>
              <a:t>. If both sides of this equation are divided by the volume of this small piece of the charge distribution </a:t>
            </a:r>
            <a:r>
              <a:rPr lang="en-US" i="1" dirty="0" err="1"/>
              <a:t>dV</a:t>
            </a:r>
            <a:r>
              <a:rPr lang="en-US" dirty="0"/>
              <a:t>, the result is:</a:t>
            </a:r>
          </a:p>
          <a:p>
            <a:r>
              <a:rPr lang="en-US" dirty="0"/>
              <a:t>where </a:t>
            </a:r>
            <a:r>
              <a:rPr lang="en-US" b="1" dirty="0"/>
              <a:t>f</a:t>
            </a:r>
            <a:r>
              <a:rPr lang="en-US" dirty="0"/>
              <a:t> is the </a:t>
            </a:r>
            <a:r>
              <a:rPr lang="en-US" i="1" dirty="0"/>
              <a:t>force density</a:t>
            </a:r>
            <a:r>
              <a:rPr lang="en-US" dirty="0"/>
              <a:t> (force per unit volume) and </a:t>
            </a:r>
            <a:r>
              <a:rPr lang="en-US" i="1" dirty="0"/>
              <a:t>ρ</a:t>
            </a:r>
            <a:r>
              <a:rPr lang="en-US" dirty="0"/>
              <a:t> is the </a:t>
            </a:r>
            <a:r>
              <a:rPr lang="en-US" dirty="0">
                <a:hlinkClick r:id="rId4" tooltip="Charge density"/>
              </a:rPr>
              <a:t>charge density</a:t>
            </a:r>
            <a:r>
              <a:rPr lang="en-US" dirty="0"/>
              <a:t> (charge per unit volume). Next, the </a:t>
            </a:r>
            <a:r>
              <a:rPr lang="en-US" dirty="0">
                <a:hlinkClick r:id="rId5" tooltip="Current density"/>
              </a:rPr>
              <a:t>current </a:t>
            </a:r>
            <a:r>
              <a:rPr lang="en-US" dirty="0" err="1">
                <a:hlinkClick r:id="rId5" tooltip="Current density"/>
              </a:rPr>
              <a:t>density</a:t>
            </a:r>
            <a:r>
              <a:rPr lang="en-US" dirty="0" err="1"/>
              <a:t>corresponding</a:t>
            </a:r>
            <a:r>
              <a:rPr lang="en-US" dirty="0"/>
              <a:t> to the motion of the charge continuum is</a:t>
            </a:r>
          </a:p>
          <a:p>
            <a:r>
              <a:rPr lang="en-US" dirty="0"/>
              <a:t>so the continuous analogue to the equation is</a:t>
            </a:r>
            <a:r>
              <a:rPr lang="en-US" baseline="30000" dirty="0">
                <a:hlinkClick r:id="rId6"/>
              </a:rPr>
              <a:t>[6]</a:t>
            </a:r>
            <a:endParaRPr lang="en-US" dirty="0"/>
          </a:p>
          <a:p>
            <a:r>
              <a:rPr lang="en-US" dirty="0"/>
              <a:t>The total force is the </a:t>
            </a:r>
            <a:r>
              <a:rPr lang="en-US" dirty="0">
                <a:hlinkClick r:id="rId7" tooltip="Volume integral"/>
              </a:rPr>
              <a:t>volume integral</a:t>
            </a:r>
            <a:r>
              <a:rPr lang="en-US" dirty="0"/>
              <a:t> over the charge distribution:</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Equations</a:t>
            </a:r>
            <a:br>
              <a:rPr lang="en-US" dirty="0" smtClean="0"/>
            </a:br>
            <a:endParaRPr lang="en-US" dirty="0"/>
          </a:p>
        </p:txBody>
      </p:sp>
      <p:pic>
        <p:nvPicPr>
          <p:cNvPr id="25602" name="Picture 2" descr="C:\Users\AQIB\Downloads\DISCONTINUOUS.png"/>
          <p:cNvPicPr>
            <a:picLocks noGrp="1" noChangeAspect="1" noChangeArrowheads="1"/>
          </p:cNvPicPr>
          <p:nvPr>
            <p:ph idx="1"/>
          </p:nvPr>
        </p:nvPicPr>
        <p:blipFill>
          <a:blip r:embed="rId2"/>
          <a:srcRect/>
          <a:stretch>
            <a:fillRect/>
          </a:stretch>
        </p:blipFill>
        <p:spPr bwMode="auto">
          <a:xfrm>
            <a:off x="762000" y="1600200"/>
            <a:ext cx="4648200" cy="762000"/>
          </a:xfrm>
          <a:prstGeom prst="rect">
            <a:avLst/>
          </a:prstGeom>
          <a:noFill/>
        </p:spPr>
      </p:pic>
      <p:pic>
        <p:nvPicPr>
          <p:cNvPr id="25604" name="Picture 4" descr="\mathbf{f} = \rho\left(\mathbf{E} + \mathbf{v} \times \mathbf{B}\right)\,\!"/>
          <p:cNvPicPr>
            <a:picLocks noChangeAspect="1" noChangeArrowheads="1"/>
          </p:cNvPicPr>
          <p:nvPr/>
        </p:nvPicPr>
        <p:blipFill>
          <a:blip r:embed="rId3"/>
          <a:srcRect/>
          <a:stretch>
            <a:fillRect/>
          </a:stretch>
        </p:blipFill>
        <p:spPr bwMode="auto">
          <a:xfrm>
            <a:off x="838200" y="2819400"/>
            <a:ext cx="4495800" cy="685800"/>
          </a:xfrm>
          <a:prstGeom prst="rect">
            <a:avLst/>
          </a:prstGeom>
          <a:noFill/>
        </p:spPr>
      </p:pic>
      <p:pic>
        <p:nvPicPr>
          <p:cNvPr id="25606" name="Picture 6" descr="\mathbf{J} = \rho \mathbf{v} \,\!"/>
          <p:cNvPicPr>
            <a:picLocks noChangeAspect="1" noChangeArrowheads="1"/>
          </p:cNvPicPr>
          <p:nvPr/>
        </p:nvPicPr>
        <p:blipFill>
          <a:blip r:embed="rId4"/>
          <a:srcRect/>
          <a:stretch>
            <a:fillRect/>
          </a:stretch>
        </p:blipFill>
        <p:spPr bwMode="auto">
          <a:xfrm>
            <a:off x="1066800" y="3733800"/>
            <a:ext cx="2514600" cy="609600"/>
          </a:xfrm>
          <a:prstGeom prst="rect">
            <a:avLst/>
          </a:prstGeom>
          <a:noFill/>
        </p:spPr>
      </p:pic>
      <p:pic>
        <p:nvPicPr>
          <p:cNvPr id="25608" name="Picture 8" descr="\mathbf{f} = \rho \mathbf{E} + \mathbf{J} \times \mathbf{B}\,\!"/>
          <p:cNvPicPr>
            <a:picLocks noChangeAspect="1" noChangeArrowheads="1"/>
          </p:cNvPicPr>
          <p:nvPr/>
        </p:nvPicPr>
        <p:blipFill>
          <a:blip r:embed="rId5"/>
          <a:srcRect/>
          <a:stretch>
            <a:fillRect/>
          </a:stretch>
        </p:blipFill>
        <p:spPr bwMode="auto">
          <a:xfrm>
            <a:off x="990600" y="4495800"/>
            <a:ext cx="3657600" cy="762000"/>
          </a:xfrm>
          <a:prstGeom prst="rect">
            <a:avLst/>
          </a:prstGeom>
          <a:noFill/>
        </p:spPr>
      </p:pic>
      <p:pic>
        <p:nvPicPr>
          <p:cNvPr id="25610" name="Picture 10" descr=" \mathbf{F} = \iiint \! ( \rho \mathbf{E} + \mathbf{J} \times \mathbf{B} )\,\mathrm{d}V. \,\!"/>
          <p:cNvPicPr>
            <a:picLocks noChangeAspect="1" noChangeArrowheads="1"/>
          </p:cNvPicPr>
          <p:nvPr/>
        </p:nvPicPr>
        <p:blipFill>
          <a:blip r:embed="rId6"/>
          <a:srcRect/>
          <a:stretch>
            <a:fillRect/>
          </a:stretch>
        </p:blipFill>
        <p:spPr bwMode="auto">
          <a:xfrm>
            <a:off x="685800" y="5486400"/>
            <a:ext cx="6400800" cy="12192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597</TotalTime>
  <Words>661</Words>
  <Application>Microsoft Office PowerPoint</Application>
  <PresentationFormat>On-screen Show (4:3)</PresentationFormat>
  <Paragraphs>98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LORENTZ FORCE</vt:lpstr>
      <vt:lpstr>Background </vt:lpstr>
      <vt:lpstr>lorentz force </vt:lpstr>
      <vt:lpstr>Explanation </vt:lpstr>
      <vt:lpstr>Graphical representation</vt:lpstr>
      <vt:lpstr>Lorent force in charged particle</vt:lpstr>
      <vt:lpstr>Slide 7</vt:lpstr>
      <vt:lpstr>Force in continuous charge distribution</vt:lpstr>
      <vt:lpstr>Equations </vt:lpstr>
      <vt:lpstr>Graphical representation </vt:lpstr>
      <vt:lpstr>Trajectories of particles due to the Lorentz force </vt:lpstr>
      <vt:lpstr>Paths </vt:lpstr>
      <vt:lpstr>Significance of lorentz force </vt:lpstr>
      <vt:lpstr>Force on a current carrying wire</vt:lpstr>
      <vt:lpstr>Right hand rule </vt:lpstr>
      <vt:lpstr>Equation </vt:lpstr>
      <vt:lpstr>Electron beam movement </vt:lpstr>
      <vt:lpstr>Electron beam</vt:lpstr>
      <vt:lpstr>Application of lorentz force </vt:lpstr>
      <vt:lpstr>Electric motor </vt:lpstr>
      <vt:lpstr>APPLICATIONS </vt:lpstr>
      <vt:lpstr>APPLICATIONS </vt:lpstr>
      <vt:lpstr>Advantages of lorentz force</vt:lpstr>
      <vt:lpstr>Limitations</vt:lpstr>
      <vt:lpstr>Diagnoses of lorentz force</vt:lpstr>
      <vt:lpstr>Drug injection without needle</vt:lpstr>
      <vt:lpstr>REFRENCES</vt:lpstr>
      <vt:lpstr>Best of luck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LORENTZ FORCE</dc:title>
  <dc:creator>AQIB</dc:creator>
  <dc:description>LORENTZ FORCE</dc:description>
  <cp:lastModifiedBy>Sikandar Khan</cp:lastModifiedBy>
  <cp:revision>54</cp:revision>
  <dcterms:created xsi:type="dcterms:W3CDTF">2014-11-02T03:38:05Z</dcterms:created>
  <dcterms:modified xsi:type="dcterms:W3CDTF">2014-11-19T14:32:01Z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LORENTZ FORCE</vt:lpwstr>
  </property>
  <property fmtid="{D5CDD505-2E9C-101B-9397-08002B2CF9AE}" pid="3" name="SlideDescription">
    <vt:lpwstr>LORENTZ FORCE</vt:lpwstr>
  </property>
</Properties>
</file>