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86" r:id="rId2"/>
    <p:sldId id="292" r:id="rId3"/>
    <p:sldId id="287" r:id="rId4"/>
    <p:sldId id="256" r:id="rId5"/>
    <p:sldId id="257" r:id="rId6"/>
    <p:sldId id="272" r:id="rId7"/>
    <p:sldId id="271" r:id="rId8"/>
    <p:sldId id="278" r:id="rId9"/>
    <p:sldId id="279" r:id="rId10"/>
    <p:sldId id="280" r:id="rId11"/>
    <p:sldId id="264" r:id="rId12"/>
    <p:sldId id="276" r:id="rId13"/>
    <p:sldId id="281" r:id="rId14"/>
    <p:sldId id="265" r:id="rId15"/>
    <p:sldId id="266" r:id="rId16"/>
    <p:sldId id="267" r:id="rId17"/>
    <p:sldId id="282" r:id="rId18"/>
    <p:sldId id="268" r:id="rId19"/>
    <p:sldId id="269" r:id="rId20"/>
    <p:sldId id="283" r:id="rId21"/>
    <p:sldId id="294" r:id="rId22"/>
    <p:sldId id="284" r:id="rId23"/>
    <p:sldId id="290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615" autoAdjust="0"/>
    <p:restoredTop sz="86420" autoAdjust="0"/>
  </p:normalViewPr>
  <p:slideViewPr>
    <p:cSldViewPr>
      <p:cViewPr varScale="1">
        <p:scale>
          <a:sx n="66" d="100"/>
          <a:sy n="66" d="100"/>
        </p:scale>
        <p:origin x="-101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34" y="6258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AC48-8F9E-489F-AD97-BB6B9D892DC7}" type="datetimeFigureOut">
              <a:rPr lang="en-US" smtClean="0"/>
              <a:pPr/>
              <a:t>11/19/2014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128F-EED5-45AC-95B2-09E08D542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AC48-8F9E-489F-AD97-BB6B9D892DC7}" type="datetimeFigureOut">
              <a:rPr lang="en-US" smtClean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128F-EED5-45AC-95B2-09E08D542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AC48-8F9E-489F-AD97-BB6B9D892DC7}" type="datetimeFigureOut">
              <a:rPr lang="en-US" smtClean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128F-EED5-45AC-95B2-09E08D542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AC48-8F9E-489F-AD97-BB6B9D892DC7}" type="datetimeFigureOut">
              <a:rPr lang="en-US" smtClean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128F-EED5-45AC-95B2-09E08D542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AC48-8F9E-489F-AD97-BB6B9D892DC7}" type="datetimeFigureOut">
              <a:rPr lang="en-US" smtClean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128F-EED5-45AC-95B2-09E08D542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AC48-8F9E-489F-AD97-BB6B9D892DC7}" type="datetimeFigureOut">
              <a:rPr lang="en-US" smtClean="0"/>
              <a:pPr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128F-EED5-45AC-95B2-09E08D542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AC48-8F9E-489F-AD97-BB6B9D892DC7}" type="datetimeFigureOut">
              <a:rPr lang="en-US" smtClean="0"/>
              <a:pPr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128F-EED5-45AC-95B2-09E08D542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AC48-8F9E-489F-AD97-BB6B9D892DC7}" type="datetimeFigureOut">
              <a:rPr lang="en-US" smtClean="0"/>
              <a:pPr/>
              <a:t>11/19/2014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128F-EED5-45AC-95B2-09E08D542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AC48-8F9E-489F-AD97-BB6B9D892DC7}" type="datetimeFigureOut">
              <a:rPr lang="en-US" smtClean="0"/>
              <a:pPr/>
              <a:t>11/19/2014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128F-EED5-45AC-95B2-09E08D542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AC48-8F9E-489F-AD97-BB6B9D892DC7}" type="datetimeFigureOut">
              <a:rPr lang="en-US" smtClean="0"/>
              <a:pPr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128F-EED5-45AC-95B2-09E08D542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AC48-8F9E-489F-AD97-BB6B9D892DC7}" type="datetimeFigureOut">
              <a:rPr lang="en-US" smtClean="0"/>
              <a:pPr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B0128F-EED5-45AC-95B2-09E08D5423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>
                <a:alpha val="0"/>
              </a:srgbClr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FBAC48-8F9E-489F-AD97-BB6B9D892DC7}" type="datetimeFigureOut">
              <a:rPr lang="en-US" smtClean="0"/>
              <a:pPr/>
              <a:t>11/19/2014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B0128F-EED5-45AC-95B2-09E08D5423A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ter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en.wikipedia.org/wiki/Fara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arshad\Desktop\bismillahirrahmanirrahim-b708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PROOF OF GUASS’S</a:t>
            </a:r>
            <a:b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</a:br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LAW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408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Hence we can write;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Finally;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Hence Gauss's Law is proved.            </a:t>
            </a:r>
          </a:p>
          <a:p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2743200"/>
            <a:ext cx="1866900" cy="11935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4191000"/>
            <a:ext cx="1905000" cy="13905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5791200" cy="1371600"/>
          </a:xfrm>
        </p:spPr>
        <p:txBody>
          <a:bodyPr/>
          <a:lstStyle/>
          <a:p>
            <a:r>
              <a:rPr lang="en-US" sz="4000" b="1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APPLICATION  OF GAUSS’S  LAW </a:t>
            </a:r>
            <a:endParaRPr lang="en-US" sz="4000" b="1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ackChancery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9144000" cy="51816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DERIVATION OF COULOMB’S LAW BY </a:t>
            </a:r>
          </a:p>
          <a:p>
            <a:r>
              <a:rPr lang="en-US" sz="2800" b="1" dirty="0" smtClean="0">
                <a:solidFill>
                  <a:srgbClr val="002060"/>
                </a:solidFill>
              </a:rPr>
              <a:t>GAUSS’S LAW</a:t>
            </a:r>
          </a:p>
          <a:p>
            <a:pPr lvl="0"/>
            <a:r>
              <a:rPr lang="en-US" sz="2500" b="1" dirty="0" smtClean="0"/>
              <a:t> </a:t>
            </a:r>
            <a:r>
              <a:rPr lang="en-US" sz="25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Equation of Gauss’s law ;</a:t>
            </a:r>
          </a:p>
          <a:p>
            <a:pPr lvl="0"/>
            <a:endParaRPr lang="en-US" sz="25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/>
            <a:endParaRPr lang="en-US" sz="25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/>
            <a:endParaRPr lang="en-US" sz="25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5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So we can write;</a:t>
            </a:r>
          </a:p>
          <a:p>
            <a:pPr lvl="0"/>
            <a:endParaRPr lang="en-US" sz="25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/>
            <a:endParaRPr lang="en-US" sz="2500" b="1" dirty="0" smtClean="0"/>
          </a:p>
          <a:p>
            <a:pPr lvl="0"/>
            <a:r>
              <a:rPr lang="en-US" sz="2500" b="1" dirty="0" smtClean="0">
                <a:solidFill>
                  <a:schemeClr val="bg1"/>
                </a:solidFill>
              </a:rPr>
              <a:t>            </a:t>
            </a:r>
          </a:p>
          <a:p>
            <a:pPr lvl="0"/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28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/>
            <a:endParaRPr lang="en-US" sz="3300" b="1" dirty="0" smtClean="0"/>
          </a:p>
          <a:p>
            <a:endParaRPr lang="en-US" sz="3300" b="1" dirty="0" smtClean="0"/>
          </a:p>
          <a:p>
            <a:endParaRPr lang="en-US" dirty="0"/>
          </a:p>
        </p:txBody>
      </p:sp>
      <p:pic>
        <p:nvPicPr>
          <p:cNvPr id="12" name="Picture 11" descr="C:\Users\arshad\Desktop\fig_3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762000"/>
            <a:ext cx="2209800" cy="1981200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4876800"/>
            <a:ext cx="1690255" cy="99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3124200"/>
            <a:ext cx="1828800" cy="10012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1447800"/>
          </a:xfrm>
        </p:spPr>
        <p:txBody>
          <a:bodyPr/>
          <a:lstStyle/>
          <a:p>
            <a:r>
              <a:rPr sz="4000" smtClean="0">
                <a:solidFill>
                  <a:srgbClr val="002060"/>
                </a:solidFill>
              </a:rPr>
              <a:t>DERIVATION OF COULOMB LAW BY </a:t>
            </a:r>
            <a:br>
              <a:rPr sz="4000" smtClean="0">
                <a:solidFill>
                  <a:srgbClr val="002060"/>
                </a:solidFill>
              </a:rPr>
            </a:br>
            <a:r>
              <a:rPr sz="4000" smtClean="0">
                <a:solidFill>
                  <a:srgbClr val="002060"/>
                </a:solidFill>
              </a:rPr>
              <a:t>GAUSS’S LAW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86000"/>
            <a:ext cx="9144000" cy="4572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Surface area of the sphere is ;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</a:t>
            </a:r>
          </a:p>
          <a:p>
            <a:endParaRPr lang="en-US" sz="28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Now;</a:t>
            </a:r>
          </a:p>
          <a:p>
            <a:endParaRPr lang="en-US" sz="28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So;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</a:t>
            </a:r>
            <a:endParaRPr lang="en-US" sz="2800" b="1" dirty="0" smtClean="0"/>
          </a:p>
          <a:p>
            <a:endParaRPr lang="en-US" sz="1600" b="1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2895600"/>
            <a:ext cx="1676400" cy="563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191000"/>
            <a:ext cx="1676400" cy="9709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5334000"/>
            <a:ext cx="2514600" cy="10717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600200"/>
            <a:ext cx="7772400" cy="1362456"/>
          </a:xfrm>
        </p:spPr>
        <p:txBody>
          <a:bodyPr/>
          <a:lstStyle/>
          <a:p>
            <a:r>
              <a:rPr sz="3600" smtClean="0">
                <a:solidFill>
                  <a:srgbClr val="002060"/>
                </a:solidFill>
              </a:rPr>
              <a:t>DERIVATION OF COULOMB LAW BY </a:t>
            </a:r>
            <a:br>
              <a:rPr sz="3600" smtClean="0">
                <a:solidFill>
                  <a:srgbClr val="002060"/>
                </a:solidFill>
              </a:rPr>
            </a:br>
            <a:r>
              <a:rPr sz="3600" smtClean="0">
                <a:solidFill>
                  <a:srgbClr val="002060"/>
                </a:solidFill>
              </a:rPr>
              <a:t>GAUSS’S LAW</a:t>
            </a:r>
            <a:r>
              <a:rPr sz="6000" smtClean="0">
                <a:solidFill>
                  <a:srgbClr val="002060"/>
                </a:solidFill>
              </a:rPr>
              <a:t/>
            </a:r>
            <a:br>
              <a:rPr sz="6000" smtClean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1336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We can write the equation as;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Here </a:t>
            </a:r>
            <a:r>
              <a:rPr lang="en-US" b="1" dirty="0" smtClean="0">
                <a:solidFill>
                  <a:schemeClr val="bg1"/>
                </a:solidFill>
              </a:rPr>
              <a:t>E </a:t>
            </a:r>
            <a:r>
              <a:rPr lang="en-US" dirty="0" smtClean="0">
                <a:solidFill>
                  <a:schemeClr val="bg1"/>
                </a:solidFill>
              </a:rPr>
              <a:t>is the electric pressure which is also known as </a:t>
            </a:r>
            <a:r>
              <a:rPr lang="en-US" b="1" dirty="0" smtClean="0">
                <a:solidFill>
                  <a:schemeClr val="bg1"/>
                </a:solidFill>
              </a:rPr>
              <a:t>Force.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b="1" dirty="0" smtClean="0">
                <a:solidFill>
                  <a:schemeClr val="bg1"/>
                </a:solidFill>
              </a:rPr>
              <a:t>So the equation becomes,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Hence coulomb’s law is derived.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1790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3048000"/>
            <a:ext cx="3276600" cy="10039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4876800"/>
            <a:ext cx="2667000" cy="1214887"/>
          </a:xfrm>
          <a:prstGeom prst="rect">
            <a:avLst/>
          </a:prstGeom>
          <a:noFill/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219200"/>
          </a:xfrm>
        </p:spPr>
        <p:txBody>
          <a:bodyPr/>
          <a:lstStyle/>
          <a:p>
            <a:r>
              <a:rPr lang="en-US" b="1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Electric field due to line charge</a:t>
            </a:r>
            <a:endParaRPr lang="en-US" b="1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ackChancery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572000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Consider a long thin uniformly charged wire and we have to find the electric field intensity due to the wire at any point at perpendicular distance from the wire.</a:t>
            </a:r>
          </a:p>
          <a:p>
            <a:pPr lvl="0"/>
            <a:r>
              <a:rPr lang="en-US" sz="2000" dirty="0" smtClean="0"/>
              <a:t>If the wire is very long and we are at point far away from both its ends then field lines outside the wire are radial and would lie on a plane perpendicular to the wire.</a:t>
            </a:r>
          </a:p>
          <a:p>
            <a:pPr lvl="0"/>
            <a:r>
              <a:rPr lang="en-US" sz="2000" dirty="0" smtClean="0"/>
              <a:t>Electric field intensity have same magnitude at all points which are at same distance from the line charge.</a:t>
            </a:r>
          </a:p>
          <a:p>
            <a:r>
              <a:rPr lang="en-US" sz="2000" dirty="0" smtClean="0"/>
              <a:t>We can assume Gaussian surface to be a right circular cylinder of radius r and length l with its ends perpendicular to the wire as shown below in the figure.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5" name="Picture 4" descr="C:\Users\arshad\Desktop\fig_6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572000"/>
            <a:ext cx="6400800" cy="2057400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US" b="1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Electric field due to line charge</a:t>
            </a:r>
            <a:endParaRPr lang="en-US" b="1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ackChancery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Surface area of the cylinder is;</a:t>
            </a:r>
          </a:p>
          <a:p>
            <a:pPr>
              <a:buNone/>
            </a:pPr>
            <a:r>
              <a:rPr lang="en-US" sz="3200" b="1" dirty="0" smtClean="0"/>
              <a:t>       </a:t>
            </a:r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                </a:t>
            </a:r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         </a:t>
            </a:r>
          </a:p>
          <a:p>
            <a:pPr>
              <a:buNone/>
            </a:pPr>
            <a:r>
              <a:rPr lang="en-US" sz="1400" b="1" dirty="0" smtClean="0"/>
              <a:t>              </a:t>
            </a:r>
            <a:br>
              <a:rPr lang="en-US" sz="1400" b="1" dirty="0" smtClean="0"/>
            </a:br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Thus electric field intensity of a long positively charged wire does not depends on length of the wire but on the radial distance r of points from the wire.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1905000"/>
            <a:ext cx="2470373" cy="1447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4267200"/>
            <a:ext cx="1790700" cy="619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529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5181600"/>
            <a:ext cx="2438400" cy="11780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219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Electric field due to line charge</a:t>
            </a:r>
            <a:endParaRPr lang="en-US" sz="4800" b="1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ackChancery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Charge enclosed in a cylinder =linear charge*length of the cylinder</a:t>
            </a:r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Putting the value of q,</a:t>
            </a:r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r>
              <a:rPr lang="en-US" sz="2000" b="1" dirty="0" smtClean="0"/>
              <a:t>Here , constant</a:t>
            </a:r>
            <a:endParaRPr lang="en-US" sz="2000" b="1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2362200"/>
            <a:ext cx="1666875" cy="819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3429000"/>
            <a:ext cx="1676400" cy="8832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4572000"/>
            <a:ext cx="1584184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5791200"/>
            <a:ext cx="1017270" cy="847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851648" cy="1828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Electric field due to line charge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828800"/>
            <a:ext cx="8686800" cy="4876800"/>
          </a:xfrm>
        </p:spPr>
        <p:txBody>
          <a:bodyPr/>
          <a:lstStyle/>
          <a:p>
            <a:pPr algn="l"/>
            <a:r>
              <a:rPr lang="en-US" dirty="0" smtClean="0"/>
              <a:t>         </a:t>
            </a:r>
            <a:r>
              <a:rPr lang="en-US" dirty="0" smtClean="0">
                <a:solidFill>
                  <a:schemeClr val="bg1"/>
                </a:solidFill>
              </a:rPr>
              <a:t>Hence proved that </a:t>
            </a:r>
          </a:p>
          <a:p>
            <a:pPr algn="l"/>
            <a:r>
              <a:rPr lang="en-US" dirty="0" smtClean="0"/>
              <a:t> 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Thus electric field intensity of a long positively charged wire does not depend upon the length of the wire, But, on the radial distance “r” of point from the point.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2286000"/>
            <a:ext cx="1904999" cy="1295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295400"/>
          </a:xfrm>
        </p:spPr>
        <p:txBody>
          <a:bodyPr>
            <a:noAutofit/>
          </a:bodyPr>
          <a:lstStyle/>
          <a:p>
            <a:r>
              <a:rPr lang="en-US" sz="4000" b="1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Electric filed line due to solid sphere</a:t>
            </a:r>
            <a:br>
              <a:rPr lang="en-US" sz="4000" b="1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</a:br>
            <a:endParaRPr lang="en-US" sz="4000" b="1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ackChancery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5181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In this case Gaussian surface would be a sphere of </a:t>
            </a:r>
          </a:p>
          <a:p>
            <a:pPr lvl="0">
              <a:buNone/>
            </a:pPr>
            <a:r>
              <a:rPr lang="en-US" dirty="0" smtClean="0"/>
              <a:t>radius </a:t>
            </a:r>
            <a:r>
              <a:rPr lang="en-US" b="1" dirty="0" smtClean="0"/>
              <a:t>r&gt;R</a:t>
            </a:r>
            <a:r>
              <a:rPr lang="en-US" dirty="0" smtClean="0"/>
              <a:t> concentric  with charge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/>
              <a:t>Charge distributed over the surface</a:t>
            </a:r>
          </a:p>
          <a:p>
            <a:pPr lvl="0">
              <a:buNone/>
            </a:pPr>
            <a:endParaRPr lang="en-US" dirty="0" smtClean="0"/>
          </a:p>
          <a:p>
            <a:pPr lvl="0"/>
            <a:endParaRPr lang="en-US" dirty="0" smtClean="0"/>
          </a:p>
          <a:p>
            <a:pPr lvl="0">
              <a:buNone/>
            </a:pPr>
            <a:r>
              <a:rPr lang="en-US" dirty="0" smtClean="0"/>
              <a:t>By putting the value of E.A</a:t>
            </a:r>
          </a:p>
          <a:p>
            <a:endParaRPr lang="en-US" dirty="0"/>
          </a:p>
        </p:txBody>
      </p:sp>
      <p:grpSp>
        <p:nvGrpSpPr>
          <p:cNvPr id="8" name="Group 25"/>
          <p:cNvGrpSpPr/>
          <p:nvPr/>
        </p:nvGrpSpPr>
        <p:grpSpPr>
          <a:xfrm>
            <a:off x="6400800" y="1676400"/>
            <a:ext cx="2743200" cy="2743200"/>
            <a:chOff x="5002560" y="2070848"/>
            <a:chExt cx="4020240" cy="3944724"/>
          </a:xfrm>
        </p:grpSpPr>
        <p:cxnSp>
          <p:nvCxnSpPr>
            <p:cNvPr id="9" name="Straight Arrow Connector 8"/>
            <p:cNvCxnSpPr/>
            <p:nvPr/>
          </p:nvCxnSpPr>
          <p:spPr>
            <a:xfrm rot="16320000" flipH="1">
              <a:off x="6668645" y="5648019"/>
              <a:ext cx="708212" cy="26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21480000" flipH="1" flipV="1">
              <a:off x="5002560" y="4041985"/>
              <a:ext cx="708212" cy="268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24"/>
            <p:cNvGrpSpPr/>
            <p:nvPr/>
          </p:nvGrpSpPr>
          <p:grpSpPr>
            <a:xfrm>
              <a:off x="5720658" y="2070848"/>
              <a:ext cx="3302142" cy="3487193"/>
              <a:chOff x="5855051" y="2070848"/>
              <a:chExt cx="3302142" cy="3487193"/>
            </a:xfrm>
          </p:grpSpPr>
          <p:sp>
            <p:nvSpPr>
              <p:cNvPr id="12" name="Oval 5"/>
              <p:cNvSpPr/>
              <p:nvPr/>
            </p:nvSpPr>
            <p:spPr>
              <a:xfrm>
                <a:off x="6415345" y="3325266"/>
                <a:ext cx="1524000" cy="1466370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rot="5400000" flipH="1" flipV="1">
                <a:off x="7163840" y="3553517"/>
                <a:ext cx="565825" cy="5388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15" idx="0"/>
              </p:cNvCxnSpPr>
              <p:nvPr/>
            </p:nvCxnSpPr>
            <p:spPr>
              <a:xfrm rot="16200000" flipV="1">
                <a:off x="6527403" y="3429002"/>
                <a:ext cx="1272990" cy="268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55051" y="2805954"/>
                <a:ext cx="2590800" cy="2514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rot="5280000" flipH="1" flipV="1">
                <a:off x="6809792" y="2411507"/>
                <a:ext cx="708212" cy="2689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10680000" flipH="1" flipV="1">
                <a:off x="8448981" y="4059916"/>
                <a:ext cx="708212" cy="2689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8100000" flipH="1" flipV="1">
                <a:off x="7987476" y="2891194"/>
                <a:ext cx="708212" cy="2689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13500000" flipV="1">
                <a:off x="5638722" y="2900005"/>
                <a:ext cx="708212" cy="2689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18780000" flipH="1" flipV="1">
                <a:off x="5634240" y="5190488"/>
                <a:ext cx="708212" cy="2689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13500000" flipH="1">
                <a:off x="7983148" y="5181524"/>
                <a:ext cx="708212" cy="2689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2514600"/>
            <a:ext cx="1295400" cy="8536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599" y="2514600"/>
            <a:ext cx="2321169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4038600"/>
            <a:ext cx="3276601" cy="68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5539208"/>
            <a:ext cx="3124200" cy="8615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5562600"/>
            <a:ext cx="2667000" cy="8249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5562600"/>
            <a:ext cx="914400" cy="819150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4478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z="4900" b="1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Electric field due to infinite sheet of charge</a:t>
            </a:r>
            <a:r>
              <a:rPr lang="en-US" b="1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/>
            </a:r>
            <a:br>
              <a:rPr lang="en-US" b="1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</a:br>
            <a:endParaRPr lang="en-US" b="1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ackChancery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 Consider a thin infinite plane sheet of charge having </a:t>
            </a:r>
          </a:p>
          <a:p>
            <a:pPr lvl="0"/>
            <a:r>
              <a:rPr lang="en-US" sz="2400" dirty="0" smtClean="0"/>
              <a:t>surface charge density σ(charge per unit area).</a:t>
            </a:r>
          </a:p>
          <a:p>
            <a:pPr lvl="0"/>
            <a:r>
              <a:rPr lang="en-US" sz="2400" dirty="0" smtClean="0"/>
              <a:t>We have to find the electric field intensity due to this sheet at ant point which is distance r away from the sheet.</a:t>
            </a:r>
          </a:p>
          <a:p>
            <a:r>
              <a:rPr lang="en-US" sz="2400" dirty="0" smtClean="0"/>
              <a:t>We can draw a rectangular Gaussian pillbox extending equal distance above and below the plane as shown below in the figure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 descr="C:\Users\arshad\Desktop\fig_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343400"/>
            <a:ext cx="5714999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528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Topic</a:t>
            </a:r>
            <a:br>
              <a:rPr lang="en-US" sz="7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</a:br>
            <a:r>
              <a:rPr lang="en-US" sz="7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Guass’s Law</a:t>
            </a:r>
            <a:br>
              <a:rPr lang="en-US" sz="7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</a:br>
            <a:r>
              <a:rPr lang="en-US" sz="7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and</a:t>
            </a:r>
            <a:br>
              <a:rPr lang="en-US" sz="7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</a:br>
            <a:r>
              <a:rPr lang="en-US" sz="7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It’s Applications</a:t>
            </a:r>
            <a:endParaRPr lang="en-US" sz="7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ackChancer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Electric field due to infinite sheet of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r>
              <a:rPr lang="en-US" dirty="0" smtClean="0"/>
              <a:t>The electric field due to infinite sheet of charge is calculated bellow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124200"/>
            <a:ext cx="2895600" cy="14245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4800600"/>
            <a:ext cx="3413764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6670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26670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26670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763000" cy="5715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+mn-lt"/>
              </a:rPr>
              <a:t>Neglecting the directions of </a:t>
            </a:r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sz="4400" dirty="0" smtClean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E</a:t>
            </a:r>
            <a:r>
              <a:rPr lang="en-US" sz="4400" dirty="0" smtClean="0">
                <a:solidFill>
                  <a:schemeClr val="tx1"/>
                </a:solidFill>
                <a:latin typeface="+mn-lt"/>
              </a:rPr>
              <a:t>. The Area </a:t>
            </a:r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sz="4400" dirty="0" smtClean="0">
                <a:solidFill>
                  <a:schemeClr val="tx1"/>
                </a:solidFill>
                <a:latin typeface="+mn-lt"/>
              </a:rPr>
              <a:t> becomes double and </a:t>
            </a:r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E</a:t>
            </a:r>
            <a:r>
              <a:rPr lang="en-US" sz="4400" dirty="0" smtClean="0">
                <a:solidFill>
                  <a:schemeClr val="tx1"/>
                </a:solidFill>
                <a:latin typeface="+mn-lt"/>
              </a:rPr>
              <a:t> becomes </a:t>
            </a:r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|E|</a:t>
            </a:r>
            <a:r>
              <a:rPr lang="en-US" sz="4400" dirty="0" smtClean="0">
                <a:solidFill>
                  <a:schemeClr val="tx1"/>
                </a:solidFill>
                <a:latin typeface="+mn-lt"/>
              </a:rPr>
              <a:t>. So equation becomes…</a:t>
            </a:r>
            <a:br>
              <a:rPr lang="en-US" sz="4400" dirty="0" smtClean="0">
                <a:solidFill>
                  <a:schemeClr val="tx1"/>
                </a:solidFill>
                <a:latin typeface="+mn-lt"/>
              </a:rPr>
            </a:br>
            <a:r>
              <a:rPr lang="en-US" sz="44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4400" dirty="0" smtClean="0">
                <a:solidFill>
                  <a:schemeClr val="tx1"/>
                </a:solidFill>
                <a:latin typeface="+mn-lt"/>
              </a:rPr>
            </a:br>
            <a:r>
              <a:rPr lang="en-US" sz="44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4400" dirty="0" smtClean="0">
                <a:solidFill>
                  <a:schemeClr val="tx1"/>
                </a:solidFill>
                <a:latin typeface="+mn-lt"/>
              </a:rPr>
            </a:br>
            <a:r>
              <a:rPr lang="en-US" sz="4400" dirty="0" smtClean="0">
                <a:solidFill>
                  <a:schemeClr val="tx1"/>
                </a:solidFill>
                <a:latin typeface="+mn-lt"/>
              </a:rPr>
              <a:t>Now according to Gauss's law;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4067175"/>
            <a:ext cx="3302003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5591175"/>
            <a:ext cx="4905375" cy="11144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Electric field due to infinite sheet of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770120"/>
          </a:xfrm>
        </p:spPr>
        <p:txBody>
          <a:bodyPr/>
          <a:lstStyle/>
          <a:p>
            <a:r>
              <a:rPr lang="en-US" dirty="0" smtClean="0"/>
              <a:t>Here ;</a:t>
            </a:r>
          </a:p>
          <a:p>
            <a:endParaRPr lang="en-US" dirty="0" smtClean="0"/>
          </a:p>
          <a:p>
            <a:r>
              <a:rPr lang="en-US" dirty="0" smtClean="0"/>
              <a:t>So we can write;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Hence we have the final result</a:t>
            </a:r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3657600"/>
            <a:ext cx="2396718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5105400"/>
            <a:ext cx="2133600" cy="10841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5257800"/>
            <a:ext cx="3609975" cy="1352550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2133600"/>
            <a:ext cx="1746738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Reference</a:t>
            </a: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ackChancery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Taken From Internet from multiple links e.g.:-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    Wikipedia,Physicscatalyst,etc…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:\Users\arshad\Desktop\thankyou_r1_c1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Gauss’s Law</a:t>
            </a:r>
            <a:endParaRPr 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ackChancery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C00000"/>
              </a:buClr>
              <a:buSzPct val="110000"/>
              <a:buFont typeface="Wingdings" pitchFamily="2" charset="2"/>
              <a:buChar char="v"/>
            </a:pPr>
            <a:r>
              <a:rPr lang="en-US" sz="4400" b="1" dirty="0" smtClean="0"/>
              <a:t>Statement.</a:t>
            </a:r>
          </a:p>
          <a:p>
            <a:pPr>
              <a:buClr>
                <a:srgbClr val="C00000"/>
              </a:buClr>
              <a:buSzPct val="110000"/>
              <a:buFont typeface="Wingdings" pitchFamily="2" charset="2"/>
              <a:buChar char="v"/>
            </a:pPr>
            <a:r>
              <a:rPr lang="en-US" sz="4400" b="1" dirty="0" smtClean="0"/>
              <a:t>History of Gauss’s law.</a:t>
            </a:r>
          </a:p>
          <a:p>
            <a:pPr>
              <a:buClr>
                <a:srgbClr val="C00000"/>
              </a:buClr>
              <a:buSzPct val="110000"/>
              <a:buFont typeface="Wingdings" pitchFamily="2" charset="2"/>
              <a:buChar char="v"/>
            </a:pPr>
            <a:r>
              <a:rPr lang="en-US" sz="4400" b="1" dirty="0" smtClean="0"/>
              <a:t>Understanding of Gauss's law.</a:t>
            </a:r>
          </a:p>
          <a:p>
            <a:pPr>
              <a:buClr>
                <a:srgbClr val="C00000"/>
              </a:buClr>
              <a:buSzPct val="110000"/>
              <a:buFont typeface="Wingdings" pitchFamily="2" charset="2"/>
              <a:buChar char="v"/>
            </a:pPr>
            <a:r>
              <a:rPr lang="en-US" sz="4400" b="1" dirty="0" smtClean="0"/>
              <a:t>Proof of Gauss’s law.</a:t>
            </a:r>
          </a:p>
          <a:p>
            <a:pPr>
              <a:buClr>
                <a:srgbClr val="C00000"/>
              </a:buClr>
              <a:buSzPct val="110000"/>
              <a:buFont typeface="Wingdings" pitchFamily="2" charset="2"/>
              <a:buChar char="v"/>
            </a:pPr>
            <a:r>
              <a:rPr lang="en-US" sz="4400" b="1" dirty="0" smtClean="0"/>
              <a:t>Applications of Gauss’s law.</a:t>
            </a:r>
            <a:endParaRPr lang="en-US" sz="4400" b="1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38200" y="-304800"/>
            <a:ext cx="8305800" cy="1981200"/>
          </a:xfrm>
        </p:spPr>
        <p:txBody>
          <a:bodyPr/>
          <a:lstStyle/>
          <a:p>
            <a:r>
              <a:rPr lang="en-US" b="1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GAUSS’S LAW</a:t>
            </a:r>
            <a:endParaRPr lang="en-US" b="1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ackChancery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8305800" cy="4114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Statement : “</a:t>
            </a:r>
            <a:r>
              <a:rPr lang="en-US" sz="4000" dirty="0" smtClean="0">
                <a:solidFill>
                  <a:srgbClr val="7030A0"/>
                </a:solidFill>
              </a:rPr>
              <a:t>The total flux of electric field through a closed surface is equal to</a:t>
            </a:r>
          </a:p>
          <a:p>
            <a:pPr algn="l"/>
            <a:endParaRPr lang="en-US" sz="4000" dirty="0" smtClean="0">
              <a:solidFill>
                <a:srgbClr val="7030A0"/>
              </a:solidFill>
            </a:endParaRPr>
          </a:p>
          <a:p>
            <a:pPr algn="l"/>
            <a:r>
              <a:rPr lang="en-US" sz="4000" dirty="0" smtClean="0">
                <a:solidFill>
                  <a:srgbClr val="7030A0"/>
                </a:solidFill>
              </a:rPr>
              <a:t>times the total charge enclosed by it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”. 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Mathematical expression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= 8.854 x         F/m (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 tooltip="Farad"/>
              </a:rPr>
              <a:t>farads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per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 tooltip="Meter"/>
              </a:rPr>
              <a:t>meter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).</a:t>
            </a:r>
          </a:p>
          <a:p>
            <a:pPr algn="l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Q=charge in surface</a:t>
            </a:r>
          </a:p>
          <a:p>
            <a:endParaRPr lang="en-US" dirty="0" smtClean="0"/>
          </a:p>
        </p:txBody>
      </p:sp>
      <p:pic>
        <p:nvPicPr>
          <p:cNvPr id="1026" name="Picture 2" descr="C:\Users\arshad\Desktop\adc2dff3156800a39ef0a9df76a7d86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4419600"/>
            <a:ext cx="1524000" cy="60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2755" y="5334000"/>
            <a:ext cx="557645" cy="304800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5181600"/>
            <a:ext cx="361070" cy="533399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2895600"/>
            <a:ext cx="698500" cy="838200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HISTORY   OF GAUSS ‘S LAW.</a:t>
            </a:r>
            <a:endParaRPr lang="en-US" b="1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ackChancery" pitchFamily="2" charset="0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922520"/>
          </a:xfrm>
        </p:spPr>
        <p:txBody>
          <a:bodyPr>
            <a:normAutofit/>
          </a:bodyPr>
          <a:lstStyle/>
          <a:p>
            <a:r>
              <a:rPr lang="en-US" dirty="0" smtClean="0"/>
              <a:t>Gauss law was formulated by German scientist Carl Friedrich Gauss(1777-1855) in 1835 but was not publish until 1867.</a:t>
            </a:r>
          </a:p>
          <a:p>
            <a:endParaRPr lang="en-US" dirty="0" smtClean="0"/>
          </a:p>
          <a:p>
            <a:r>
              <a:rPr lang="en-US" dirty="0" smtClean="0"/>
              <a:t>Carl fried rich got noble prize for  application of mathematics and  physics.</a:t>
            </a:r>
          </a:p>
          <a:p>
            <a:endParaRPr lang="en-US" dirty="0" smtClean="0"/>
          </a:p>
          <a:p>
            <a:r>
              <a:rPr lang="en-US" dirty="0" smtClean="0"/>
              <a:t>Gauss law is also known as Gauss flux.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            CARL FRIEDRICH GAUSS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5" name="Picture 24" descr="Carl_Friedrich_Gauss.jpg"/>
          <p:cNvPicPr>
            <a:picLocks noGrp="1" noChangeAspect="1"/>
          </p:cNvPicPr>
          <p:nvPr isPhoto="1"/>
        </p:nvPicPr>
        <p:blipFill>
          <a:blip r:embed="rId2" cstate="print">
            <a:lum bright="15000"/>
          </a:blip>
          <a:stretch>
            <a:fillRect/>
          </a:stretch>
        </p:blipFill>
        <p:spPr>
          <a:xfrm>
            <a:off x="6172201" y="4191000"/>
            <a:ext cx="2286000" cy="2438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Right Arrow 4"/>
          <p:cNvSpPr/>
          <p:nvPr/>
        </p:nvSpPr>
        <p:spPr>
          <a:xfrm>
            <a:off x="5410200" y="6068568"/>
            <a:ext cx="445008" cy="332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Understanding Of Gauss’s Law.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ackChancery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Gauss law relates the distribution of electric charge to the resulting electric field.</a:t>
            </a:r>
          </a:p>
          <a:p>
            <a:endParaRPr lang="en-US" sz="3200" dirty="0" smtClean="0"/>
          </a:p>
          <a:p>
            <a:r>
              <a:rPr lang="en-US" sz="3200" dirty="0" smtClean="0"/>
              <a:t>Gauss law allows us to find electric field without needing to integrate.</a:t>
            </a:r>
          </a:p>
          <a:p>
            <a:endParaRPr lang="en-US" sz="3200" dirty="0" smtClean="0"/>
          </a:p>
          <a:p>
            <a:r>
              <a:rPr lang="en-US" sz="3200" dirty="0" smtClean="0"/>
              <a:t> Gauss's law is one of the four Maxwell equations.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U</a:t>
            </a:r>
            <a:r>
              <a:rPr b="1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nderstanding of Gauss</a:t>
            </a:r>
            <a:r>
              <a:rPr lang="en-US" b="1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'</a:t>
            </a:r>
            <a:r>
              <a:rPr b="1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s law</a:t>
            </a:r>
            <a:endParaRPr lang="en-US" b="1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ackChancery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Gauss’s law is just a flux calculation.</a:t>
            </a:r>
          </a:p>
          <a:p>
            <a:endParaRPr lang="en-US" dirty="0" smtClean="0"/>
          </a:p>
          <a:p>
            <a:r>
              <a:rPr lang="en-US" dirty="0" smtClean="0"/>
              <a:t>Gauss’s law is only applied to closed surfaces called Gaussian surface.</a:t>
            </a:r>
          </a:p>
          <a:p>
            <a:endParaRPr lang="en-US" dirty="0" smtClean="0"/>
          </a:p>
          <a:p>
            <a:r>
              <a:rPr lang="en-US" dirty="0" smtClean="0"/>
              <a:t>Gauss’s law directly relates electric flux to the charge distribution that creates it.</a:t>
            </a:r>
          </a:p>
          <a:p>
            <a:endParaRPr lang="en-US" dirty="0" smtClean="0"/>
          </a:p>
          <a:p>
            <a:r>
              <a:rPr lang="en-US" dirty="0" smtClean="0"/>
              <a:t>Gauss’s law can be used to derive the coulomb’s law, and vice versa. 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PROOF OF GAUSS’S</a:t>
            </a:r>
            <a:b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</a:br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LAW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ackChancery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4724400"/>
          </a:xfrm>
        </p:spPr>
        <p:txBody>
          <a:bodyPr/>
          <a:lstStyle/>
          <a:p>
            <a:r>
              <a:rPr lang="en-US" dirty="0" smtClean="0"/>
              <a:t>Gauss's law can be proved by using Coulomb’s law.</a:t>
            </a:r>
          </a:p>
          <a:p>
            <a:r>
              <a:rPr lang="en-US" dirty="0" smtClean="0"/>
              <a:t>Equation of Coulomb’s law;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write it as;</a:t>
            </a:r>
          </a:p>
          <a:p>
            <a:r>
              <a:rPr lang="en-US" dirty="0" smtClean="0"/>
              <a:t> </a:t>
            </a:r>
          </a:p>
        </p:txBody>
      </p:sp>
      <p:pic>
        <p:nvPicPr>
          <p:cNvPr id="4" name="Picture 3" descr="C:\Users\arshad\Desktop\deriva1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162300"/>
            <a:ext cx="236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5029200"/>
            <a:ext cx="2145323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PROOF OF GUASS’S</a:t>
            </a:r>
            <a:b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</a:br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ackChancery" pitchFamily="2" charset="0"/>
              </a:rPr>
              <a:t>LAW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/>
          <a:lstStyle/>
          <a:p>
            <a:r>
              <a:rPr lang="en-US" dirty="0" smtClean="0"/>
              <a:t>Now;</a:t>
            </a:r>
          </a:p>
          <a:p>
            <a:r>
              <a:rPr lang="en-US" dirty="0" smtClean="0"/>
              <a:t>                                         (Area of Gaussian surface)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So;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         </a:t>
            </a:r>
          </a:p>
          <a:p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2667000"/>
            <a:ext cx="2041814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4038600"/>
            <a:ext cx="2362200" cy="1368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786</Words>
  <Application>Microsoft Office PowerPoint</Application>
  <PresentationFormat>On-screen Show (4:3)</PresentationFormat>
  <Paragraphs>181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Slide 1</vt:lpstr>
      <vt:lpstr>Topic Guass’s Law and It’s Applications</vt:lpstr>
      <vt:lpstr>Gauss’s Law</vt:lpstr>
      <vt:lpstr>GAUSS’S LAW</vt:lpstr>
      <vt:lpstr>HISTORY   OF GAUSS ‘S LAW.</vt:lpstr>
      <vt:lpstr>Understanding Of Gauss’s Law.</vt:lpstr>
      <vt:lpstr>Understanding of Gauss's law</vt:lpstr>
      <vt:lpstr>PROOF OF GAUSS’S LAW</vt:lpstr>
      <vt:lpstr>PROOF OF GUASS’S LAW</vt:lpstr>
      <vt:lpstr>PROOF OF GUASS’S LAW</vt:lpstr>
      <vt:lpstr>APPLICATION  OF GAUSS’S  LAW </vt:lpstr>
      <vt:lpstr>DERIVATION OF COULOMB LAW BY  GAUSS’S LAW</vt:lpstr>
      <vt:lpstr>DERIVATION OF COULOMB LAW BY  GAUSS’S LAW </vt:lpstr>
      <vt:lpstr>Electric field due to line charge</vt:lpstr>
      <vt:lpstr>Electric field due to line charge</vt:lpstr>
      <vt:lpstr>Electric field due to line charge</vt:lpstr>
      <vt:lpstr>Electric field due to line charge</vt:lpstr>
      <vt:lpstr>Electric filed line due to solid sphere </vt:lpstr>
      <vt:lpstr>Electric field due to infinite sheet of charge </vt:lpstr>
      <vt:lpstr>Electric field due to infinite sheet of charge</vt:lpstr>
      <vt:lpstr>Neglecting the directions of A and E. The Area A becomes double and E becomes |E|. So equation becomes…   Now according to Gauss's law; </vt:lpstr>
      <vt:lpstr>Electric field due to infinite sheet of charge</vt:lpstr>
      <vt:lpstr>Reference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GAUSS LAW</dc:title>
  <dc:creator>arshad</dc:creator>
  <cp:lastModifiedBy>Sikandar Khan</cp:lastModifiedBy>
  <cp:revision>139</cp:revision>
  <dcterms:created xsi:type="dcterms:W3CDTF">2014-10-31T21:54:31Z</dcterms:created>
  <dcterms:modified xsi:type="dcterms:W3CDTF">2014-11-19T14:31:47Z</dcterms:modified>
</cp:coreProperties>
</file>