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86" r:id="rId2"/>
    <p:sldId id="256" r:id="rId3"/>
    <p:sldId id="257" r:id="rId4"/>
    <p:sldId id="258" r:id="rId5"/>
    <p:sldId id="280" r:id="rId6"/>
    <p:sldId id="281" r:id="rId7"/>
    <p:sldId id="284" r:id="rId8"/>
    <p:sldId id="282" r:id="rId9"/>
    <p:sldId id="263" r:id="rId10"/>
    <p:sldId id="264" r:id="rId11"/>
    <p:sldId id="265" r:id="rId12"/>
    <p:sldId id="266" r:id="rId13"/>
    <p:sldId id="269" r:id="rId14"/>
    <p:sldId id="270" r:id="rId15"/>
    <p:sldId id="271" r:id="rId16"/>
    <p:sldId id="272" r:id="rId17"/>
    <p:sldId id="273" r:id="rId18"/>
    <p:sldId id="275" r:id="rId19"/>
    <p:sldId id="276" r:id="rId20"/>
    <p:sldId id="277" r:id="rId21"/>
    <p:sldId id="278" r:id="rId22"/>
    <p:sldId id="279" r:id="rId23"/>
    <p:sldId id="28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4359A8-BB8A-442A-A1CF-0DCE4D44A72E}" type="datetimeFigureOut">
              <a:rPr lang="en-US" smtClean="0"/>
              <a:pPr/>
              <a:t>11/19/2014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29091F-D846-4C5A-845D-651A9457F29B}" type="slidenum">
              <a:rPr lang="en-US" smtClean="0"/>
              <a:pPr/>
              <a:t>‹#›</a:t>
            </a:fld>
            <a:endParaRPr lang="en-US"/>
          </a:p>
        </p:txBody>
      </p:sp>
    </p:spTree>
    <p:extLst>
      <p:ext uri="{BB962C8B-B14F-4D97-AF65-F5344CB8AC3E}">
        <p14:creationId xmlns:p14="http://schemas.microsoft.com/office/powerpoint/2010/main" xmlns="" val="2128197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E022E6-6CFA-4AC1-A57F-97C2D74F4E21}" type="datetimeFigureOut">
              <a:rPr lang="en-US" smtClean="0"/>
              <a:pPr/>
              <a:t>11/19/2014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402FF-47FC-41C7-8869-3C24D43CC848}" type="slidenum">
              <a:rPr lang="en-US" smtClean="0"/>
              <a:pPr/>
              <a:t>‹#›</a:t>
            </a:fld>
            <a:endParaRPr lang="en-US"/>
          </a:p>
        </p:txBody>
      </p:sp>
    </p:spTree>
    <p:extLst>
      <p:ext uri="{BB962C8B-B14F-4D97-AF65-F5344CB8AC3E}">
        <p14:creationId xmlns:p14="http://schemas.microsoft.com/office/powerpoint/2010/main" xmlns="" val="2459064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E022E6-6CFA-4AC1-A57F-97C2D74F4E21}" type="datetimeFigureOut">
              <a:rPr lang="en-US" smtClean="0"/>
              <a:pPr/>
              <a:t>11/19/2014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402FF-47FC-41C7-8869-3C24D43CC848}" type="slidenum">
              <a:rPr lang="en-US" smtClean="0"/>
              <a:pPr/>
              <a:t>‹#›</a:t>
            </a:fld>
            <a:endParaRPr lang="en-US"/>
          </a:p>
        </p:txBody>
      </p:sp>
    </p:spTree>
    <p:extLst>
      <p:ext uri="{BB962C8B-B14F-4D97-AF65-F5344CB8AC3E}">
        <p14:creationId xmlns:p14="http://schemas.microsoft.com/office/powerpoint/2010/main" xmlns="" val="3039696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E022E6-6CFA-4AC1-A57F-97C2D74F4E21}" type="datetimeFigureOut">
              <a:rPr lang="en-US" smtClean="0"/>
              <a:pPr/>
              <a:t>11/19/2014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402FF-47FC-41C7-8869-3C24D43CC848}" type="slidenum">
              <a:rPr lang="en-US" smtClean="0"/>
              <a:pPr/>
              <a:t>‹#›</a:t>
            </a:fld>
            <a:endParaRPr lang="en-US"/>
          </a:p>
        </p:txBody>
      </p:sp>
    </p:spTree>
    <p:extLst>
      <p:ext uri="{BB962C8B-B14F-4D97-AF65-F5344CB8AC3E}">
        <p14:creationId xmlns:p14="http://schemas.microsoft.com/office/powerpoint/2010/main" xmlns="" val="681595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E022E6-6CFA-4AC1-A57F-97C2D74F4E21}" type="datetimeFigureOut">
              <a:rPr lang="en-US" smtClean="0"/>
              <a:pPr/>
              <a:t>11/19/2014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402FF-47FC-41C7-8869-3C24D43CC848}" type="slidenum">
              <a:rPr lang="en-US" smtClean="0"/>
              <a:pPr/>
              <a:t>‹#›</a:t>
            </a:fld>
            <a:endParaRPr lang="en-US"/>
          </a:p>
        </p:txBody>
      </p:sp>
    </p:spTree>
    <p:extLst>
      <p:ext uri="{BB962C8B-B14F-4D97-AF65-F5344CB8AC3E}">
        <p14:creationId xmlns:p14="http://schemas.microsoft.com/office/powerpoint/2010/main" xmlns="" val="1495220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E022E6-6CFA-4AC1-A57F-97C2D74F4E21}" type="datetimeFigureOut">
              <a:rPr lang="en-US" smtClean="0"/>
              <a:pPr/>
              <a:t>11/19/2014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402FF-47FC-41C7-8869-3C24D43CC848}" type="slidenum">
              <a:rPr lang="en-US" smtClean="0"/>
              <a:pPr/>
              <a:t>‹#›</a:t>
            </a:fld>
            <a:endParaRPr lang="en-US"/>
          </a:p>
        </p:txBody>
      </p:sp>
    </p:spTree>
    <p:extLst>
      <p:ext uri="{BB962C8B-B14F-4D97-AF65-F5344CB8AC3E}">
        <p14:creationId xmlns:p14="http://schemas.microsoft.com/office/powerpoint/2010/main" xmlns="" val="1797339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8E022E6-6CFA-4AC1-A57F-97C2D74F4E21}" type="datetimeFigureOut">
              <a:rPr lang="en-US" smtClean="0"/>
              <a:pPr/>
              <a:t>11/19/2014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4402FF-47FC-41C7-8869-3C24D43CC848}" type="slidenum">
              <a:rPr lang="en-US" smtClean="0"/>
              <a:pPr/>
              <a:t>‹#›</a:t>
            </a:fld>
            <a:endParaRPr lang="en-US"/>
          </a:p>
        </p:txBody>
      </p:sp>
    </p:spTree>
    <p:extLst>
      <p:ext uri="{BB962C8B-B14F-4D97-AF65-F5344CB8AC3E}">
        <p14:creationId xmlns:p14="http://schemas.microsoft.com/office/powerpoint/2010/main" xmlns="" val="259403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E022E6-6CFA-4AC1-A57F-97C2D74F4E21}" type="datetimeFigureOut">
              <a:rPr lang="en-US" smtClean="0"/>
              <a:pPr/>
              <a:t>11/19/2014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4402FF-47FC-41C7-8869-3C24D43CC848}" type="slidenum">
              <a:rPr lang="en-US" smtClean="0"/>
              <a:pPr/>
              <a:t>‹#›</a:t>
            </a:fld>
            <a:endParaRPr lang="en-US"/>
          </a:p>
        </p:txBody>
      </p:sp>
    </p:spTree>
    <p:extLst>
      <p:ext uri="{BB962C8B-B14F-4D97-AF65-F5344CB8AC3E}">
        <p14:creationId xmlns:p14="http://schemas.microsoft.com/office/powerpoint/2010/main" xmlns="" val="2822096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E022E6-6CFA-4AC1-A57F-97C2D74F4E21}" type="datetimeFigureOut">
              <a:rPr lang="en-US" smtClean="0"/>
              <a:pPr/>
              <a:t>11/19/2014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4402FF-47FC-41C7-8869-3C24D43CC848}" type="slidenum">
              <a:rPr lang="en-US" smtClean="0"/>
              <a:pPr/>
              <a:t>‹#›</a:t>
            </a:fld>
            <a:endParaRPr lang="en-US"/>
          </a:p>
        </p:txBody>
      </p:sp>
    </p:spTree>
    <p:extLst>
      <p:ext uri="{BB962C8B-B14F-4D97-AF65-F5344CB8AC3E}">
        <p14:creationId xmlns:p14="http://schemas.microsoft.com/office/powerpoint/2010/main" xmlns="" val="1075341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E022E6-6CFA-4AC1-A57F-97C2D74F4E21}" type="datetimeFigureOut">
              <a:rPr lang="en-US" smtClean="0"/>
              <a:pPr/>
              <a:t>11/19/2014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4402FF-47FC-41C7-8869-3C24D43CC848}" type="slidenum">
              <a:rPr lang="en-US" smtClean="0"/>
              <a:pPr/>
              <a:t>‹#›</a:t>
            </a:fld>
            <a:endParaRPr lang="en-US"/>
          </a:p>
        </p:txBody>
      </p:sp>
    </p:spTree>
    <p:extLst>
      <p:ext uri="{BB962C8B-B14F-4D97-AF65-F5344CB8AC3E}">
        <p14:creationId xmlns:p14="http://schemas.microsoft.com/office/powerpoint/2010/main" xmlns="" val="3334465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E022E6-6CFA-4AC1-A57F-97C2D74F4E21}" type="datetimeFigureOut">
              <a:rPr lang="en-US" smtClean="0"/>
              <a:pPr/>
              <a:t>11/19/2014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4402FF-47FC-41C7-8869-3C24D43CC848}" type="slidenum">
              <a:rPr lang="en-US" smtClean="0"/>
              <a:pPr/>
              <a:t>‹#›</a:t>
            </a:fld>
            <a:endParaRPr lang="en-US"/>
          </a:p>
        </p:txBody>
      </p:sp>
    </p:spTree>
    <p:extLst>
      <p:ext uri="{BB962C8B-B14F-4D97-AF65-F5344CB8AC3E}">
        <p14:creationId xmlns:p14="http://schemas.microsoft.com/office/powerpoint/2010/main" xmlns="" val="3805532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E022E6-6CFA-4AC1-A57F-97C2D74F4E21}" type="datetimeFigureOut">
              <a:rPr lang="en-US" smtClean="0"/>
              <a:pPr/>
              <a:t>11/19/2014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4402FF-47FC-41C7-8869-3C24D43CC848}" type="slidenum">
              <a:rPr lang="en-US" smtClean="0"/>
              <a:pPr/>
              <a:t>‹#›</a:t>
            </a:fld>
            <a:endParaRPr lang="en-US"/>
          </a:p>
        </p:txBody>
      </p:sp>
    </p:spTree>
    <p:extLst>
      <p:ext uri="{BB962C8B-B14F-4D97-AF65-F5344CB8AC3E}">
        <p14:creationId xmlns:p14="http://schemas.microsoft.com/office/powerpoint/2010/main" xmlns="" val="689898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E6DCAC"/>
            </a:gs>
            <a:gs pos="12000">
              <a:srgbClr val="E6D78A"/>
            </a:gs>
            <a:gs pos="30000">
              <a:srgbClr val="C7AC4C"/>
            </a:gs>
            <a:gs pos="45000">
              <a:srgbClr val="E6D78A"/>
            </a:gs>
            <a:gs pos="77000">
              <a:srgbClr val="C7AC4C"/>
            </a:gs>
            <a:gs pos="100000">
              <a:srgbClr val="E6DCAC"/>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E022E6-6CFA-4AC1-A57F-97C2D74F4E21}" type="datetimeFigureOut">
              <a:rPr lang="en-US" smtClean="0"/>
              <a:pPr/>
              <a:t>11/19/2014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4402FF-47FC-41C7-8869-3C24D43CC848}" type="slidenum">
              <a:rPr lang="en-US" smtClean="0"/>
              <a:pPr/>
              <a:t>‹#›</a:t>
            </a:fld>
            <a:endParaRPr lang="en-US"/>
          </a:p>
        </p:txBody>
      </p:sp>
    </p:spTree>
    <p:extLst>
      <p:ext uri="{BB962C8B-B14F-4D97-AF65-F5344CB8AC3E}">
        <p14:creationId xmlns:p14="http://schemas.microsoft.com/office/powerpoint/2010/main" xmlns="" val="290856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en.wikipedia.org/wiki/File:HallEffCurrentSense.jpg"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hyperlink" Target="http://en.wikipedia.org/wiki/Transistor"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www.iop.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American_Journal_of_Science" TargetMode="External"/><Relationship Id="rId2" Type="http://schemas.openxmlformats.org/officeDocument/2006/relationships/image" Target="../media/image4.jpeg"/><Relationship Id="rId1" Type="http://schemas.openxmlformats.org/officeDocument/2006/relationships/slideLayout" Target="../slideLayouts/slideLayout8.xml"/><Relationship Id="rId4" Type="http://schemas.openxmlformats.org/officeDocument/2006/relationships/hyperlink" Target="http://en.wikipedia.org/wiki/Philosophical_Magazin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0" y="27708"/>
            <a:ext cx="9144000" cy="6841331"/>
          </a:xfrm>
        </p:spPr>
      </p:pic>
    </p:spTree>
    <p:extLst>
      <p:ext uri="{BB962C8B-B14F-4D97-AF65-F5344CB8AC3E}">
        <p14:creationId xmlns:p14="http://schemas.microsoft.com/office/powerpoint/2010/main" xmlns="" val="1913943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0"/>
            <a:ext cx="7772400" cy="685800"/>
          </a:xfrm>
        </p:spPr>
        <p:txBody>
          <a:bodyPr>
            <a:normAutofit fontScale="90000"/>
          </a:bodyPr>
          <a:lstStyle/>
          <a:p>
            <a:pPr algn="l"/>
            <a:r>
              <a:rPr lang="en-US" i="1" u="sng" dirty="0" smtClean="0">
                <a:effectLst>
                  <a:outerShdw blurRad="38100" dist="38100" dir="2700000" algn="tl">
                    <a:srgbClr val="000000">
                      <a:alpha val="43137"/>
                    </a:srgbClr>
                  </a:outerShdw>
                </a:effectLst>
              </a:rPr>
              <a:t>Experimental Apparatus:-</a:t>
            </a:r>
            <a:br>
              <a:rPr lang="en-US" i="1" u="sng" dirty="0" smtClean="0">
                <a:effectLst>
                  <a:outerShdw blurRad="38100" dist="38100" dir="2700000" algn="tl">
                    <a:srgbClr val="000000">
                      <a:alpha val="43137"/>
                    </a:srgbClr>
                  </a:outerShdw>
                </a:effectLst>
              </a:rPr>
            </a:br>
            <a:endParaRPr lang="en-US" i="1" u="sng"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76200" y="533400"/>
            <a:ext cx="7696200" cy="6705600"/>
          </a:xfrm>
        </p:spPr>
        <p:txBody>
          <a:bodyPr/>
          <a:lstStyle/>
          <a:p>
            <a:pPr marL="514350" indent="-514350" algn="l">
              <a:buFont typeface="Wingdings" pitchFamily="2" charset="2"/>
              <a:buChar char="ü"/>
            </a:pPr>
            <a:r>
              <a:rPr lang="en-US" sz="3600" dirty="0" smtClean="0">
                <a:solidFill>
                  <a:schemeClr val="tx1"/>
                </a:solidFill>
              </a:rPr>
              <a:t>Strong magnetic field.</a:t>
            </a:r>
          </a:p>
          <a:p>
            <a:pPr marL="514350" indent="-514350" algn="l">
              <a:buFont typeface="Wingdings" pitchFamily="2" charset="2"/>
              <a:buChar char="ü"/>
            </a:pPr>
            <a:r>
              <a:rPr lang="en-US" sz="3600" dirty="0" smtClean="0">
                <a:solidFill>
                  <a:schemeClr val="tx1"/>
                </a:solidFill>
              </a:rPr>
              <a:t>Conducting plate (thin, flat and uniform surface).</a:t>
            </a:r>
          </a:p>
          <a:p>
            <a:pPr marL="514350" indent="-514350" algn="l">
              <a:buFont typeface="Wingdings" pitchFamily="2" charset="2"/>
              <a:buChar char="ü"/>
            </a:pPr>
            <a:r>
              <a:rPr lang="en-US" sz="3600" dirty="0" smtClean="0">
                <a:solidFill>
                  <a:schemeClr val="tx1"/>
                </a:solidFill>
              </a:rPr>
              <a:t>Both must be perpendicular to each other.</a:t>
            </a:r>
          </a:p>
          <a:p>
            <a:pPr algn="l"/>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286000" y="3581400"/>
            <a:ext cx="3761509" cy="2895600"/>
          </a:xfrm>
          <a:prstGeom prst="rect">
            <a:avLst/>
          </a:prstGeom>
        </p:spPr>
      </p:pic>
    </p:spTree>
    <p:extLst>
      <p:ext uri="{BB962C8B-B14F-4D97-AF65-F5344CB8AC3E}">
        <p14:creationId xmlns:p14="http://schemas.microsoft.com/office/powerpoint/2010/main" xmlns="" val="12643285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spc="-150" dirty="0" smtClean="0"/>
              <a:t>Possible ways of conduction</a:t>
            </a:r>
            <a:endParaRPr lang="en-US" u="sng" spc="-150" dirty="0"/>
          </a:p>
        </p:txBody>
      </p:sp>
      <p:sp>
        <p:nvSpPr>
          <p:cNvPr id="3" name="Content Placeholder 2"/>
          <p:cNvSpPr>
            <a:spLocks noGrp="1"/>
          </p:cNvSpPr>
          <p:nvPr>
            <p:ph idx="1"/>
          </p:nvPr>
        </p:nvSpPr>
        <p:spPr>
          <a:xfrm>
            <a:off x="457200" y="1600201"/>
            <a:ext cx="6324600" cy="1295400"/>
          </a:xfrm>
        </p:spPr>
        <p:txBody>
          <a:bodyPr>
            <a:normAutofit/>
          </a:bodyPr>
          <a:lstStyle/>
          <a:p>
            <a:pPr marL="628650" indent="-571500">
              <a:buFont typeface="+mj-lt"/>
              <a:buAutoNum type="romanUcPeriod"/>
            </a:pPr>
            <a:r>
              <a:rPr lang="en-US" spc="-150" dirty="0" smtClean="0">
                <a:effectLst>
                  <a:outerShdw blurRad="38100" dist="38100" dir="2700000" algn="tl">
                    <a:srgbClr val="000000">
                      <a:alpha val="43137"/>
                    </a:srgbClr>
                  </a:outerShdw>
                </a:effectLst>
              </a:rPr>
              <a:t>Conduction due to Positive charge          </a:t>
            </a:r>
          </a:p>
          <a:p>
            <a:pPr marL="628650" indent="-571500">
              <a:buFont typeface="+mj-lt"/>
              <a:buAutoNum type="romanUcPeriod"/>
            </a:pPr>
            <a:r>
              <a:rPr lang="en-US" spc="-150" dirty="0" smtClean="0">
                <a:effectLst>
                  <a:outerShdw blurRad="38100" dist="38100" dir="2700000" algn="tl">
                    <a:srgbClr val="000000">
                      <a:alpha val="43137"/>
                    </a:srgbClr>
                  </a:outerShdw>
                </a:effectLst>
              </a:rPr>
              <a:t>Conduction due to Negative charges </a:t>
            </a:r>
            <a:endParaRPr lang="en-US" spc="-150" dirty="0">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667000"/>
            <a:ext cx="9144000" cy="4191000"/>
          </a:xfrm>
          <a:prstGeom prst="rect">
            <a:avLst/>
          </a:prstGeom>
        </p:spPr>
      </p:pic>
    </p:spTree>
    <p:extLst>
      <p:ext uri="{BB962C8B-B14F-4D97-AF65-F5344CB8AC3E}">
        <p14:creationId xmlns:p14="http://schemas.microsoft.com/office/powerpoint/2010/main" xmlns="" val="1866491015"/>
      </p:ext>
    </p:extLst>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4876800" cy="6553200"/>
          </a:xfrm>
        </p:spPr>
        <p:txBody>
          <a:bodyPr>
            <a:normAutofit fontScale="90000"/>
          </a:bodyPr>
          <a:lstStyle/>
          <a:p>
            <a:pPr algn="l"/>
            <a:r>
              <a:rPr lang="en-US" u="sng" dirty="0" smtClean="0">
                <a:effectLst>
                  <a:outerShdw blurRad="38100" dist="38100" dir="2700000" algn="tl">
                    <a:srgbClr val="000000">
                      <a:alpha val="43137"/>
                    </a:srgbClr>
                  </a:outerShdw>
                </a:effectLst>
                <a:latin typeface="Americana BT" pitchFamily="18" charset="0"/>
              </a:rPr>
              <a:t>Mechanism</a:t>
            </a:r>
            <a:r>
              <a:rPr lang="en-US" u="sng" dirty="0" smtClean="0">
                <a:effectLst>
                  <a:outerShdw blurRad="38100" dist="38100" dir="2700000" algn="tl">
                    <a:srgbClr val="000000">
                      <a:alpha val="43137"/>
                    </a:srgbClr>
                  </a:outerShdw>
                </a:effectLst>
              </a:rPr>
              <a:t>:- </a:t>
            </a:r>
            <a:r>
              <a:rPr lang="en-US" dirty="0" smtClean="0">
                <a:effectLst>
                  <a:outerShdw blurRad="38100" dist="38100" dir="2700000" algn="tl">
                    <a:srgbClr val="000000">
                      <a:alpha val="43137"/>
                    </a:srgbClr>
                  </a:outerShdw>
                </a:effectLst>
              </a:rPr>
              <a:t/>
            </a:r>
            <a:br>
              <a:rPr lang="en-US" dirty="0" smtClean="0">
                <a:effectLst>
                  <a:outerShdw blurRad="38100" dist="38100" dir="2700000" algn="tl">
                    <a:srgbClr val="000000">
                      <a:alpha val="43137"/>
                    </a:srgbClr>
                  </a:outerShdw>
                </a:effectLst>
              </a:rPr>
            </a:br>
            <a:r>
              <a:rPr lang="en-US" sz="3600" dirty="0" smtClean="0">
                <a:effectLst>
                  <a:outerShdw blurRad="38100" dist="38100" dir="2700000" algn="tl">
                    <a:srgbClr val="000000">
                      <a:alpha val="43137"/>
                    </a:srgbClr>
                  </a:outerShdw>
                </a:effectLst>
              </a:rPr>
              <a:t>1)</a:t>
            </a:r>
            <a:r>
              <a:rPr lang="en-US" sz="3600" dirty="0" smtClean="0"/>
              <a:t>Suppose </a:t>
            </a:r>
            <a:r>
              <a:rPr lang="en-US" sz="3600" dirty="0"/>
              <a:t>that the current is carried by positive charges moving from left to right. </a:t>
            </a:r>
            <a:r>
              <a:rPr lang="en-US" sz="3600" dirty="0" smtClean="0"/>
              <a:t/>
            </a:r>
            <a:br>
              <a:rPr lang="en-US" sz="3600" dirty="0" smtClean="0"/>
            </a:br>
            <a:r>
              <a:rPr lang="en-US" sz="3600" dirty="0" smtClean="0"/>
              <a:t>2)These </a:t>
            </a:r>
            <a:r>
              <a:rPr lang="en-US" sz="3600" dirty="0"/>
              <a:t>charges are deflected </a:t>
            </a:r>
            <a:r>
              <a:rPr lang="en-US" sz="3600" i="1" dirty="0"/>
              <a:t>upward</a:t>
            </a:r>
            <a:r>
              <a:rPr lang="en-US" sz="3600" dirty="0"/>
              <a:t> (in the figure) by the magnetic field. Thus, the upper edge of the </a:t>
            </a:r>
            <a:r>
              <a:rPr lang="en-US" sz="3600" dirty="0" smtClean="0"/>
              <a:t>plate </a:t>
            </a:r>
            <a:r>
              <a:rPr lang="en-US" sz="3600" dirty="0"/>
              <a:t>becomes positively charged, </a:t>
            </a:r>
            <a:r>
              <a:rPr lang="en-US" sz="3600" dirty="0" smtClean="0"/>
              <a:t>so </a:t>
            </a:r>
            <a:r>
              <a:rPr lang="en-US" sz="3600" dirty="0"/>
              <a:t>the lower edge becomes negatively charged</a:t>
            </a:r>
            <a:r>
              <a:rPr lang="en-US" dirty="0" smtClean="0"/>
              <a:t>.</a:t>
            </a:r>
            <a:endParaRPr lang="en-US" u="sng" dirty="0">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724400" y="3124200"/>
            <a:ext cx="4419600" cy="3733800"/>
          </a:xfrm>
          <a:prstGeom prst="rect">
            <a:avLst/>
          </a:prstGeom>
        </p:spPr>
      </p:pic>
    </p:spTree>
    <p:extLst>
      <p:ext uri="{BB962C8B-B14F-4D97-AF65-F5344CB8AC3E}">
        <p14:creationId xmlns:p14="http://schemas.microsoft.com/office/powerpoint/2010/main" xmlns="" val="5053641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algn="l"/>
            <a:endParaRPr lang="en-US" sz="3600" dirty="0" smtClean="0"/>
          </a:p>
          <a:p>
            <a:pPr algn="l"/>
            <a:r>
              <a:rPr lang="en-US" sz="3800" dirty="0" smtClean="0">
                <a:solidFill>
                  <a:schemeClr val="tx1"/>
                </a:solidFill>
              </a:rPr>
              <a:t>3)When </a:t>
            </a:r>
            <a:r>
              <a:rPr lang="en-US" sz="3800" dirty="0">
                <a:solidFill>
                  <a:schemeClr val="tx1"/>
                </a:solidFill>
              </a:rPr>
              <a:t>the majority of charge carriers are positive, they are deflected to the top of the plate so that the top of the plate attains a higher positive </a:t>
            </a:r>
            <a:r>
              <a:rPr lang="en-US" sz="3800" dirty="0" smtClean="0">
                <a:solidFill>
                  <a:schemeClr val="tx1"/>
                </a:solidFill>
              </a:rPr>
              <a:t>potential.</a:t>
            </a:r>
          </a:p>
          <a:p>
            <a:pPr algn="l"/>
            <a:r>
              <a:rPr lang="en-US" sz="3800" dirty="0" smtClean="0">
                <a:solidFill>
                  <a:schemeClr val="tx1"/>
                </a:solidFill>
              </a:rPr>
              <a:t>4)Consequently</a:t>
            </a:r>
            <a:r>
              <a:rPr lang="en-US" sz="3800" dirty="0">
                <a:solidFill>
                  <a:schemeClr val="tx1"/>
                </a:solidFill>
              </a:rPr>
              <a:t>, there </a:t>
            </a:r>
            <a:r>
              <a:rPr lang="en-US" sz="3800" dirty="0" smtClean="0">
                <a:solidFill>
                  <a:schemeClr val="tx1"/>
                </a:solidFill>
              </a:rPr>
              <a:t>is a</a:t>
            </a:r>
            <a:r>
              <a:rPr lang="en-US" sz="3800" dirty="0">
                <a:solidFill>
                  <a:schemeClr val="tx1"/>
                </a:solidFill>
              </a:rPr>
              <a:t> </a:t>
            </a:r>
            <a:r>
              <a:rPr lang="en-US" sz="3800" i="1" dirty="0">
                <a:solidFill>
                  <a:schemeClr val="tx1"/>
                </a:solidFill>
              </a:rPr>
              <a:t>positive</a:t>
            </a:r>
            <a:r>
              <a:rPr lang="en-US" sz="3800" dirty="0">
                <a:solidFill>
                  <a:schemeClr val="tx1"/>
                </a:solidFill>
              </a:rPr>
              <a:t> potential difference  between the upper and lower edges of the plate. This potential difference is called the </a:t>
            </a:r>
            <a:r>
              <a:rPr lang="en-US" sz="3800" i="1" u="sng" dirty="0">
                <a:solidFill>
                  <a:srgbClr val="002060"/>
                </a:solidFill>
              </a:rPr>
              <a:t>Hall </a:t>
            </a:r>
            <a:r>
              <a:rPr lang="en-US" sz="3800" i="1" u="sng" dirty="0" smtClean="0">
                <a:solidFill>
                  <a:srgbClr val="002060"/>
                </a:solidFill>
              </a:rPr>
              <a:t>voltage</a:t>
            </a:r>
            <a:r>
              <a:rPr lang="en-US" sz="3800" i="1" dirty="0" smtClean="0">
                <a:solidFill>
                  <a:schemeClr val="tx1"/>
                </a:solidFill>
              </a:rPr>
              <a:t>.</a:t>
            </a:r>
            <a:endParaRPr lang="en-US" sz="3800" dirty="0">
              <a:solidFill>
                <a:schemeClr val="tx1"/>
              </a:solidFill>
            </a:endParaRPr>
          </a:p>
        </p:txBody>
      </p:sp>
    </p:spTree>
    <p:extLst>
      <p:ext uri="{BB962C8B-B14F-4D97-AF65-F5344CB8AC3E}">
        <p14:creationId xmlns:p14="http://schemas.microsoft.com/office/powerpoint/2010/main" xmlns="" val="33633800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28600"/>
            <a:ext cx="4800600" cy="6781800"/>
          </a:xfrm>
        </p:spPr>
        <p:txBody>
          <a:bodyPr>
            <a:normAutofit fontScale="92500" lnSpcReduction="10000"/>
          </a:bodyPr>
          <a:lstStyle/>
          <a:p>
            <a:pPr algn="l"/>
            <a:r>
              <a:rPr lang="en-US" sz="3500" dirty="0" smtClean="0">
                <a:solidFill>
                  <a:schemeClr val="tx1"/>
                </a:solidFill>
              </a:rPr>
              <a:t>1)Suppose</a:t>
            </a:r>
            <a:r>
              <a:rPr lang="en-US" sz="3500" dirty="0">
                <a:solidFill>
                  <a:schemeClr val="tx1"/>
                </a:solidFill>
              </a:rPr>
              <a:t>, now, that </a:t>
            </a:r>
            <a:r>
              <a:rPr lang="en-US" sz="3500" dirty="0" smtClean="0">
                <a:solidFill>
                  <a:schemeClr val="tx1"/>
                </a:solidFill>
              </a:rPr>
              <a:t>the current </a:t>
            </a:r>
            <a:r>
              <a:rPr lang="en-US" sz="3500" dirty="0">
                <a:solidFill>
                  <a:schemeClr val="tx1"/>
                </a:solidFill>
              </a:rPr>
              <a:t>is carried by negative charges moving from right to left. </a:t>
            </a:r>
            <a:endParaRPr lang="en-US" sz="3500" dirty="0" smtClean="0">
              <a:solidFill>
                <a:schemeClr val="tx1"/>
              </a:solidFill>
            </a:endParaRPr>
          </a:p>
          <a:p>
            <a:pPr algn="l"/>
            <a:r>
              <a:rPr lang="en-US" sz="3500" dirty="0" smtClean="0">
                <a:solidFill>
                  <a:schemeClr val="tx1"/>
                </a:solidFill>
              </a:rPr>
              <a:t>2)These charges </a:t>
            </a:r>
            <a:r>
              <a:rPr lang="en-US" sz="3500" dirty="0">
                <a:solidFill>
                  <a:schemeClr val="tx1"/>
                </a:solidFill>
              </a:rPr>
              <a:t>are also </a:t>
            </a:r>
            <a:r>
              <a:rPr lang="en-US" sz="3500" dirty="0" smtClean="0">
                <a:solidFill>
                  <a:schemeClr val="tx1"/>
                </a:solidFill>
              </a:rPr>
              <a:t>         deflected</a:t>
            </a:r>
            <a:r>
              <a:rPr lang="en-US" sz="3500" dirty="0">
                <a:solidFill>
                  <a:schemeClr val="tx1"/>
                </a:solidFill>
              </a:rPr>
              <a:t> </a:t>
            </a:r>
            <a:r>
              <a:rPr lang="en-US" sz="3500" i="1" dirty="0">
                <a:solidFill>
                  <a:schemeClr val="tx1"/>
                </a:solidFill>
              </a:rPr>
              <a:t>upward</a:t>
            </a:r>
            <a:r>
              <a:rPr lang="en-US" sz="3500" dirty="0">
                <a:solidFill>
                  <a:schemeClr val="tx1"/>
                </a:solidFill>
              </a:rPr>
              <a:t> by the magnetic field. </a:t>
            </a:r>
            <a:endParaRPr lang="en-US" sz="3500" dirty="0" smtClean="0">
              <a:solidFill>
                <a:schemeClr val="tx1"/>
              </a:solidFill>
            </a:endParaRPr>
          </a:p>
          <a:p>
            <a:pPr algn="l"/>
            <a:r>
              <a:rPr lang="en-US" sz="3500" dirty="0">
                <a:solidFill>
                  <a:schemeClr val="tx1"/>
                </a:solidFill>
              </a:rPr>
              <a:t>3</a:t>
            </a:r>
            <a:r>
              <a:rPr lang="en-US" sz="3500" dirty="0" smtClean="0">
                <a:solidFill>
                  <a:schemeClr val="tx1"/>
                </a:solidFill>
              </a:rPr>
              <a:t>)Thus</a:t>
            </a:r>
            <a:r>
              <a:rPr lang="en-US" sz="3500" dirty="0">
                <a:solidFill>
                  <a:schemeClr val="tx1"/>
                </a:solidFill>
              </a:rPr>
              <a:t>, the upper edge of the </a:t>
            </a:r>
            <a:r>
              <a:rPr lang="en-US" sz="3500" dirty="0" smtClean="0">
                <a:solidFill>
                  <a:schemeClr val="tx1"/>
                </a:solidFill>
              </a:rPr>
              <a:t>plate </a:t>
            </a:r>
            <a:r>
              <a:rPr lang="en-US" sz="3500" dirty="0">
                <a:solidFill>
                  <a:schemeClr val="tx1"/>
                </a:solidFill>
              </a:rPr>
              <a:t>becomes negatively charged, </a:t>
            </a:r>
            <a:r>
              <a:rPr lang="en-US" sz="3500" dirty="0" smtClean="0">
                <a:solidFill>
                  <a:schemeClr val="tx1"/>
                </a:solidFill>
              </a:rPr>
              <a:t>so </a:t>
            </a:r>
            <a:r>
              <a:rPr lang="en-US" sz="3500" dirty="0">
                <a:solidFill>
                  <a:schemeClr val="tx1"/>
                </a:solidFill>
              </a:rPr>
              <a:t>the lower edge becomes positively charged. </a:t>
            </a:r>
            <a:endParaRPr lang="en-US" sz="3500" dirty="0" smtClean="0">
              <a:solidFill>
                <a:schemeClr val="tx1"/>
              </a:solidFill>
            </a:endParaRPr>
          </a:p>
          <a:p>
            <a:r>
              <a:rPr lang="en-US" dirty="0"/>
              <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544291" y="2726748"/>
            <a:ext cx="4592782" cy="4124325"/>
          </a:xfrm>
          <a:prstGeom prst="rect">
            <a:avLst/>
          </a:prstGeom>
        </p:spPr>
      </p:pic>
    </p:spTree>
    <p:extLst>
      <p:ext uri="{BB962C8B-B14F-4D97-AF65-F5344CB8AC3E}">
        <p14:creationId xmlns:p14="http://schemas.microsoft.com/office/powerpoint/2010/main" xmlns="" val="26064143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372600" cy="6858000"/>
          </a:xfrm>
        </p:spPr>
        <p:txBody>
          <a:bodyPr>
            <a:normAutofit/>
          </a:bodyPr>
          <a:lstStyle/>
          <a:p>
            <a:pPr algn="l"/>
            <a:r>
              <a:rPr lang="en-US" sz="3200" dirty="0"/>
              <a:t>4)It follows that the Hall voltage (</a:t>
            </a:r>
            <a:r>
              <a:rPr lang="en-US" sz="3200" i="1" dirty="0"/>
              <a:t>i.e.</a:t>
            </a:r>
            <a:r>
              <a:rPr lang="en-US" sz="3200" dirty="0"/>
              <a:t>, the potential difference between the upper and lower edges of the </a:t>
            </a:r>
            <a:r>
              <a:rPr lang="en-US" sz="3200" dirty="0" smtClean="0"/>
              <a:t>plate) </a:t>
            </a:r>
            <a:r>
              <a:rPr lang="en-US" sz="3200" dirty="0"/>
              <a:t>is </a:t>
            </a:r>
            <a:r>
              <a:rPr lang="en-US" sz="3200" i="1" dirty="0"/>
              <a:t>negative</a:t>
            </a:r>
            <a:r>
              <a:rPr lang="en-US" sz="3200" dirty="0"/>
              <a:t> in this case</a:t>
            </a:r>
            <a:r>
              <a:rPr lang="en-US" sz="3200" dirty="0" smtClean="0"/>
              <a:t>.</a:t>
            </a:r>
            <a:br>
              <a:rPr lang="en-US" sz="3200" dirty="0" smtClean="0"/>
            </a:br>
            <a:r>
              <a:rPr lang="en-US" sz="3200" dirty="0"/>
              <a:t/>
            </a:r>
            <a:br>
              <a:rPr lang="en-US" sz="3200" dirty="0"/>
            </a:br>
            <a:r>
              <a:rPr lang="en-US" sz="3100" dirty="0" smtClean="0"/>
              <a:t>5)If the majority of the charge carriers are negative then the top of the plate will become negative and the polarity of the Hall voltage will reverse</a:t>
            </a:r>
            <a:r>
              <a:rPr lang="en-US" dirty="0" smtClean="0"/>
              <a:t>.</a:t>
            </a:r>
            <a:endParaRPr lang="en-US" dirty="0"/>
          </a:p>
        </p:txBody>
      </p:sp>
    </p:spTree>
    <p:extLst>
      <p:ext uri="{BB962C8B-B14F-4D97-AF65-F5344CB8AC3E}">
        <p14:creationId xmlns:p14="http://schemas.microsoft.com/office/powerpoint/2010/main" xmlns="" val="7486957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81000"/>
            <a:ext cx="7772400" cy="1470025"/>
          </a:xfrm>
        </p:spPr>
        <p:txBody>
          <a:bodyPr/>
          <a:lstStyle/>
          <a:p>
            <a:pPr algn="l"/>
            <a:r>
              <a:rPr lang="en-US" i="1" u="sng" dirty="0" smtClean="0"/>
              <a:t>RESULT OF EXPERIMENT</a:t>
            </a:r>
            <a:endParaRPr lang="en-US" i="1" u="sng" dirty="0"/>
          </a:p>
        </p:txBody>
      </p:sp>
      <p:sp>
        <p:nvSpPr>
          <p:cNvPr id="3" name="Subtitle 2"/>
          <p:cNvSpPr>
            <a:spLocks noGrp="1"/>
          </p:cNvSpPr>
          <p:nvPr>
            <p:ph type="subTitle" idx="1"/>
          </p:nvPr>
        </p:nvSpPr>
        <p:spPr>
          <a:xfrm>
            <a:off x="0" y="685800"/>
            <a:ext cx="8991600" cy="6172200"/>
          </a:xfrm>
        </p:spPr>
        <p:txBody>
          <a:bodyPr>
            <a:normAutofit fontScale="92500" lnSpcReduction="10000"/>
          </a:bodyPr>
          <a:lstStyle/>
          <a:p>
            <a:pPr algn="l"/>
            <a:r>
              <a:rPr lang="en-US" sz="4600" dirty="0" smtClean="0">
                <a:solidFill>
                  <a:schemeClr val="tx1"/>
                </a:solidFill>
              </a:rPr>
              <a:t>1)Clearly</a:t>
            </a:r>
            <a:r>
              <a:rPr lang="en-US" sz="4600" dirty="0">
                <a:solidFill>
                  <a:schemeClr val="tx1"/>
                </a:solidFill>
              </a:rPr>
              <a:t>, it is possible to determine the sign of the mobile charges in a current carrying conductor by measuring the Hall voltage. </a:t>
            </a:r>
            <a:endParaRPr lang="en-US" sz="4600" dirty="0" smtClean="0">
              <a:solidFill>
                <a:schemeClr val="tx1"/>
              </a:solidFill>
            </a:endParaRPr>
          </a:p>
          <a:p>
            <a:pPr algn="l"/>
            <a:r>
              <a:rPr lang="en-US" sz="4600" dirty="0" smtClean="0">
                <a:solidFill>
                  <a:schemeClr val="tx1"/>
                </a:solidFill>
              </a:rPr>
              <a:t>2)If </a:t>
            </a:r>
            <a:r>
              <a:rPr lang="en-US" sz="4600" dirty="0">
                <a:solidFill>
                  <a:schemeClr val="tx1"/>
                </a:solidFill>
              </a:rPr>
              <a:t>the voltage is positive then the mobile charges are positive (assuming that the magnetic field and the current are orientated as shown in the figure), whereas if the voltage is negative then the mobile charges are negative. </a:t>
            </a:r>
            <a:endParaRPr lang="en-US" sz="4600" dirty="0" smtClean="0">
              <a:solidFill>
                <a:schemeClr val="tx1"/>
              </a:solidFill>
            </a:endParaRPr>
          </a:p>
        </p:txBody>
      </p:sp>
    </p:spTree>
    <p:extLst>
      <p:ext uri="{BB962C8B-B14F-4D97-AF65-F5344CB8AC3E}">
        <p14:creationId xmlns:p14="http://schemas.microsoft.com/office/powerpoint/2010/main" xmlns="" val="9864465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76200"/>
            <a:ext cx="9144000" cy="7010400"/>
          </a:xfrm>
        </p:spPr>
        <p:txBody>
          <a:bodyPr>
            <a:normAutofit/>
          </a:bodyPr>
          <a:lstStyle/>
          <a:p>
            <a:pPr algn="l"/>
            <a:endParaRPr lang="en-US" dirty="0" smtClean="0">
              <a:solidFill>
                <a:schemeClr val="tx1"/>
              </a:solidFill>
            </a:endParaRPr>
          </a:p>
          <a:p>
            <a:pPr algn="l"/>
            <a:r>
              <a:rPr lang="en-US" dirty="0" smtClean="0">
                <a:solidFill>
                  <a:schemeClr val="tx1"/>
                </a:solidFill>
              </a:rPr>
              <a:t>3)If </a:t>
            </a:r>
            <a:r>
              <a:rPr lang="en-US" dirty="0">
                <a:solidFill>
                  <a:schemeClr val="tx1"/>
                </a:solidFill>
              </a:rPr>
              <a:t>we were to perform this experiment we would discover that the </a:t>
            </a:r>
            <a:r>
              <a:rPr lang="en-US" dirty="0" err="1">
                <a:solidFill>
                  <a:schemeClr val="tx1"/>
                </a:solidFill>
              </a:rPr>
              <a:t>the</a:t>
            </a:r>
            <a:r>
              <a:rPr lang="en-US" dirty="0">
                <a:solidFill>
                  <a:schemeClr val="tx1"/>
                </a:solidFill>
              </a:rPr>
              <a:t> mobile charges in metals are always negative (because they are electrons). </a:t>
            </a:r>
          </a:p>
          <a:p>
            <a:pPr algn="l"/>
            <a:endParaRPr lang="en-US" dirty="0" smtClean="0">
              <a:solidFill>
                <a:schemeClr val="tx1"/>
              </a:solidFill>
            </a:endParaRPr>
          </a:p>
          <a:p>
            <a:pPr algn="l"/>
            <a:r>
              <a:rPr lang="en-US" dirty="0" smtClean="0">
                <a:solidFill>
                  <a:schemeClr val="tx1"/>
                </a:solidFill>
              </a:rPr>
              <a:t>4)However</a:t>
            </a:r>
            <a:r>
              <a:rPr lang="en-US" dirty="0">
                <a:solidFill>
                  <a:schemeClr val="tx1"/>
                </a:solidFill>
              </a:rPr>
              <a:t>, in some types of </a:t>
            </a:r>
            <a:r>
              <a:rPr lang="en-US" u="sng" dirty="0" smtClean="0">
                <a:solidFill>
                  <a:schemeClr val="tx1"/>
                </a:solidFill>
              </a:rPr>
              <a:t>semiconductors</a:t>
            </a:r>
            <a:r>
              <a:rPr lang="en-US" dirty="0" smtClean="0">
                <a:solidFill>
                  <a:schemeClr val="tx1"/>
                </a:solidFill>
              </a:rPr>
              <a:t> </a:t>
            </a:r>
            <a:r>
              <a:rPr lang="en-US" dirty="0">
                <a:solidFill>
                  <a:schemeClr val="tx1"/>
                </a:solidFill>
              </a:rPr>
              <a:t>the mobile charges turn out to be positive. </a:t>
            </a:r>
          </a:p>
          <a:p>
            <a:pPr algn="l"/>
            <a:endParaRPr lang="en-US" dirty="0" smtClean="0">
              <a:solidFill>
                <a:schemeClr val="tx1"/>
              </a:solidFill>
            </a:endParaRPr>
          </a:p>
          <a:p>
            <a:pPr algn="l"/>
            <a:r>
              <a:rPr lang="en-US" dirty="0" smtClean="0">
                <a:solidFill>
                  <a:schemeClr val="tx1"/>
                </a:solidFill>
              </a:rPr>
              <a:t>5)These </a:t>
            </a:r>
            <a:r>
              <a:rPr lang="en-US" dirty="0">
                <a:solidFill>
                  <a:schemeClr val="tx1"/>
                </a:solidFill>
              </a:rPr>
              <a:t>positive charge carriers are called </a:t>
            </a:r>
            <a:r>
              <a:rPr lang="en-US" i="1" dirty="0">
                <a:solidFill>
                  <a:schemeClr val="tx1"/>
                </a:solidFill>
              </a:rPr>
              <a:t>holes</a:t>
            </a:r>
            <a:r>
              <a:rPr lang="en-US" dirty="0">
                <a:solidFill>
                  <a:schemeClr val="tx1"/>
                </a:solidFill>
              </a:rPr>
              <a:t>.</a:t>
            </a:r>
          </a:p>
          <a:p>
            <a:r>
              <a:rPr lang="en-US" dirty="0"/>
              <a:t/>
            </a:r>
            <a:br>
              <a:rPr lang="en-US" dirty="0"/>
            </a:br>
            <a:endParaRPr lang="en-US" dirty="0"/>
          </a:p>
          <a:p>
            <a:endParaRPr lang="en-US" dirty="0"/>
          </a:p>
        </p:txBody>
      </p:sp>
    </p:spTree>
    <p:extLst>
      <p:ext uri="{BB962C8B-B14F-4D97-AF65-F5344CB8AC3E}">
        <p14:creationId xmlns:p14="http://schemas.microsoft.com/office/powerpoint/2010/main" xmlns="" val="40302592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57200"/>
            <a:ext cx="7772400" cy="1066800"/>
          </a:xfrm>
        </p:spPr>
        <p:txBody>
          <a:bodyPr/>
          <a:lstStyle/>
          <a:p>
            <a:r>
              <a:rPr lang="en-US" dirty="0" smtClean="0"/>
              <a:t>Application	</a:t>
            </a:r>
            <a:endParaRPr lang="en-US" dirty="0"/>
          </a:p>
        </p:txBody>
      </p:sp>
      <p:sp>
        <p:nvSpPr>
          <p:cNvPr id="3" name="Subtitle 2"/>
          <p:cNvSpPr>
            <a:spLocks noGrp="1"/>
          </p:cNvSpPr>
          <p:nvPr>
            <p:ph type="subTitle" idx="1"/>
          </p:nvPr>
        </p:nvSpPr>
        <p:spPr>
          <a:xfrm>
            <a:off x="13855" y="1905000"/>
            <a:ext cx="9144000" cy="4114800"/>
          </a:xfrm>
        </p:spPr>
        <p:txBody>
          <a:bodyPr>
            <a:noAutofit/>
          </a:bodyPr>
          <a:lstStyle/>
          <a:p>
            <a:pPr algn="just"/>
            <a:r>
              <a:rPr lang="en-US" sz="4000" dirty="0">
                <a:solidFill>
                  <a:schemeClr val="tx1"/>
                </a:solidFill>
              </a:rPr>
              <a:t>	Hall effect devices produce a very low signal level and thus require amplification. In early 20</a:t>
            </a:r>
            <a:r>
              <a:rPr lang="en-US" sz="4000" baseline="30000" dirty="0">
                <a:solidFill>
                  <a:schemeClr val="tx1"/>
                </a:solidFill>
              </a:rPr>
              <a:t>th</a:t>
            </a:r>
            <a:r>
              <a:rPr lang="en-US" sz="4000" dirty="0">
                <a:solidFill>
                  <a:schemeClr val="tx1"/>
                </a:solidFill>
              </a:rPr>
              <a:t> century vacuum tube amplifiers were expensive and unreliable. But with the development of the low cost integrated circuit the Hall effect sensor became suitable for mass </a:t>
            </a:r>
            <a:r>
              <a:rPr lang="en-US" sz="4000" dirty="0" smtClean="0">
                <a:solidFill>
                  <a:schemeClr val="tx1"/>
                </a:solidFill>
              </a:rPr>
              <a:t>application.</a:t>
            </a:r>
            <a:endParaRPr lang="en-US" sz="4000" dirty="0">
              <a:solidFill>
                <a:schemeClr val="tx1"/>
              </a:solidFill>
            </a:endParaRPr>
          </a:p>
        </p:txBody>
      </p:sp>
    </p:spTree>
    <p:extLst>
      <p:ext uri="{BB962C8B-B14F-4D97-AF65-F5344CB8AC3E}">
        <p14:creationId xmlns:p14="http://schemas.microsoft.com/office/powerpoint/2010/main" xmlns="" val="33816385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3855"/>
            <a:ext cx="7772400" cy="1470025"/>
          </a:xfrm>
        </p:spPr>
        <p:txBody>
          <a:bodyPr/>
          <a:lstStyle/>
          <a:p>
            <a:r>
              <a:rPr lang="en-US" dirty="0">
                <a:latin typeface="Franklin Gothic Medium" pitchFamily="34" charset="0"/>
              </a:rPr>
              <a:t>Current</a:t>
            </a:r>
            <a:r>
              <a:rPr lang="en-US" dirty="0"/>
              <a:t> </a:t>
            </a:r>
            <a:r>
              <a:rPr lang="en-US" dirty="0">
                <a:latin typeface="Franklin Gothic Medium" pitchFamily="34" charset="0"/>
              </a:rPr>
              <a:t>Sensor</a:t>
            </a:r>
            <a:endParaRPr lang="en-US" dirty="0"/>
          </a:p>
        </p:txBody>
      </p:sp>
      <p:sp>
        <p:nvSpPr>
          <p:cNvPr id="3" name="Subtitle 2"/>
          <p:cNvSpPr>
            <a:spLocks noGrp="1"/>
          </p:cNvSpPr>
          <p:nvPr>
            <p:ph type="subTitle" idx="1"/>
          </p:nvPr>
        </p:nvSpPr>
        <p:spPr>
          <a:xfrm>
            <a:off x="0" y="990600"/>
            <a:ext cx="4343400" cy="5867400"/>
          </a:xfrm>
        </p:spPr>
        <p:txBody>
          <a:bodyPr>
            <a:noAutofit/>
          </a:bodyPr>
          <a:lstStyle/>
          <a:p>
            <a:pPr algn="l">
              <a:lnSpc>
                <a:spcPct val="80000"/>
              </a:lnSpc>
            </a:pPr>
            <a:r>
              <a:rPr lang="en-US" sz="2600" dirty="0">
                <a:solidFill>
                  <a:schemeClr val="tx1"/>
                </a:solidFill>
              </a:rPr>
              <a:t>When electrons flow through a conductor, a magnetic field is produced. </a:t>
            </a:r>
          </a:p>
          <a:p>
            <a:pPr algn="l">
              <a:lnSpc>
                <a:spcPct val="80000"/>
              </a:lnSpc>
            </a:pPr>
            <a:r>
              <a:rPr lang="en-US" sz="2600" dirty="0">
                <a:solidFill>
                  <a:schemeClr val="tx1"/>
                </a:solidFill>
              </a:rPr>
              <a:t>Thus, it is possible to create a non-contacting current sensor. This has several advantages:</a:t>
            </a:r>
          </a:p>
          <a:p>
            <a:pPr lvl="1" algn="l">
              <a:lnSpc>
                <a:spcPct val="80000"/>
              </a:lnSpc>
              <a:buFontTx/>
              <a:buAutoNum type="arabicPeriod"/>
            </a:pPr>
            <a:r>
              <a:rPr lang="en-US" sz="2600" dirty="0">
                <a:solidFill>
                  <a:schemeClr val="tx1"/>
                </a:solidFill>
              </a:rPr>
              <a:t>No additional resistance (a shunt) need be inserted in the primary circuit. </a:t>
            </a:r>
          </a:p>
          <a:p>
            <a:pPr lvl="1" algn="l">
              <a:lnSpc>
                <a:spcPct val="80000"/>
              </a:lnSpc>
              <a:buFontTx/>
              <a:buAutoNum type="arabicPeriod"/>
            </a:pPr>
            <a:r>
              <a:rPr lang="en-US" sz="2600" dirty="0">
                <a:solidFill>
                  <a:schemeClr val="tx1"/>
                </a:solidFill>
              </a:rPr>
              <a:t>Also, the voltage present on the line to be sensed is not transmitted to the sensor, which enhances the safety of measuring equipment.</a:t>
            </a:r>
          </a:p>
          <a:p>
            <a:pPr algn="l"/>
            <a:endParaRPr lang="en-US" sz="2600" dirty="0">
              <a:solidFill>
                <a:schemeClr val="tx1"/>
              </a:solidFill>
            </a:endParaRPr>
          </a:p>
        </p:txBody>
      </p:sp>
      <p:pic>
        <p:nvPicPr>
          <p:cNvPr id="4" name="Picture 7" descr="250px-HallEffCurrentSense">
            <a:hlinkClick r:id="rId2"/>
          </p:cNvPr>
          <p:cNvPicPr>
            <a:picLocks noChangeAspect="1" noChangeArrowheads="1"/>
          </p:cNvPicPr>
          <p:nvPr/>
        </p:nvPicPr>
        <p:blipFill>
          <a:blip r:embed="rId3">
            <a:extLst>
              <a:ext uri="{28A0092B-C50C-407E-A947-70E740481C1C}">
                <a14:useLocalDpi xmlns:a14="http://schemas.microsoft.com/office/drawing/2010/main" xmlns="" val="0"/>
              </a:ext>
            </a:extLst>
          </a:blip>
          <a:srcRect l="5760" b="5760"/>
          <a:stretch>
            <a:fillRect/>
          </a:stretch>
        </p:blipFill>
        <p:spPr>
          <a:xfrm>
            <a:off x="5194300" y="2908300"/>
            <a:ext cx="3949700" cy="3949700"/>
          </a:xfrm>
          <a:prstGeom prst="rect">
            <a:avLst/>
          </a:prstGeom>
        </p:spPr>
      </p:pic>
    </p:spTree>
    <p:extLst>
      <p:ext uri="{BB962C8B-B14F-4D97-AF65-F5344CB8AC3E}">
        <p14:creationId xmlns:p14="http://schemas.microsoft.com/office/powerpoint/2010/main" xmlns="" val="6604341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772400" cy="990599"/>
          </a:xfrm>
        </p:spPr>
        <p:txBody>
          <a:bodyPr/>
          <a:lstStyle/>
          <a:p>
            <a:r>
              <a:rPr lang="en-US" i="1" u="sng" dirty="0" smtClean="0">
                <a:latin typeface="Americana BT" pitchFamily="18" charset="0"/>
              </a:rPr>
              <a:t>THE HALL EFFECT</a:t>
            </a:r>
            <a:endParaRPr lang="en-US" i="1" u="sng" dirty="0">
              <a:latin typeface="Americana BT" pitchFamily="18" charset="0"/>
            </a:endParaRPr>
          </a:p>
        </p:txBody>
      </p:sp>
      <p:sp>
        <p:nvSpPr>
          <p:cNvPr id="3" name="Subtitle 2"/>
          <p:cNvSpPr>
            <a:spLocks noGrp="1"/>
          </p:cNvSpPr>
          <p:nvPr>
            <p:ph type="subTitle" idx="1"/>
          </p:nvPr>
        </p:nvSpPr>
        <p:spPr>
          <a:xfrm>
            <a:off x="0" y="838200"/>
            <a:ext cx="9144000" cy="5791200"/>
          </a:xfrm>
        </p:spPr>
        <p:txBody>
          <a:bodyPr/>
          <a:lstStyle/>
          <a:p>
            <a:pPr marL="514350" indent="-514350" algn="l">
              <a:buFont typeface="+mj-lt"/>
              <a:buAutoNum type="arabicParenR"/>
            </a:pPr>
            <a:r>
              <a:rPr lang="en-US" sz="3600" b="1" dirty="0" smtClean="0">
                <a:solidFill>
                  <a:schemeClr val="tx1"/>
                </a:solidFill>
                <a:latin typeface="Americana BT" pitchFamily="18" charset="0"/>
              </a:rPr>
              <a:t>Definition</a:t>
            </a:r>
          </a:p>
          <a:p>
            <a:pPr marL="571500" indent="-571500" algn="l">
              <a:buFont typeface="+mj-lt"/>
              <a:buAutoNum type="arabicParenR"/>
            </a:pPr>
            <a:r>
              <a:rPr lang="en-US" sz="3600" b="1" dirty="0" smtClean="0">
                <a:solidFill>
                  <a:schemeClr val="tx1"/>
                </a:solidFill>
                <a:latin typeface="Americana BT" pitchFamily="18" charset="0"/>
              </a:rPr>
              <a:t>Background</a:t>
            </a:r>
          </a:p>
          <a:p>
            <a:pPr marL="571500" indent="-571500" algn="l">
              <a:buFont typeface="+mj-lt"/>
              <a:buAutoNum type="arabicParenR"/>
            </a:pPr>
            <a:r>
              <a:rPr lang="en-US" sz="3600" b="1" dirty="0" smtClean="0">
                <a:solidFill>
                  <a:schemeClr val="tx1"/>
                </a:solidFill>
                <a:latin typeface="Americana BT" pitchFamily="18" charset="0"/>
              </a:rPr>
              <a:t>Mathematical derivation</a:t>
            </a:r>
          </a:p>
          <a:p>
            <a:pPr marL="571500" indent="-571500" algn="l">
              <a:buFont typeface="+mj-lt"/>
              <a:buAutoNum type="arabicParenR"/>
            </a:pPr>
            <a:r>
              <a:rPr lang="en-US" sz="3600" b="1" dirty="0" smtClean="0">
                <a:solidFill>
                  <a:schemeClr val="tx1"/>
                </a:solidFill>
                <a:latin typeface="Americana BT" pitchFamily="18" charset="0"/>
              </a:rPr>
              <a:t>Explanation</a:t>
            </a:r>
          </a:p>
          <a:p>
            <a:pPr marL="571500" indent="-571500" algn="l">
              <a:buFont typeface="+mj-lt"/>
              <a:buAutoNum type="arabicParenR"/>
            </a:pPr>
            <a:r>
              <a:rPr lang="en-US" sz="3600" b="1" dirty="0" smtClean="0">
                <a:solidFill>
                  <a:schemeClr val="tx1"/>
                </a:solidFill>
                <a:latin typeface="Americana BT" pitchFamily="18" charset="0"/>
              </a:rPr>
              <a:t>Applications</a:t>
            </a:r>
          </a:p>
          <a:p>
            <a:pPr marL="571500" indent="-571500" algn="l">
              <a:buFont typeface="+mj-lt"/>
              <a:buAutoNum type="arabicParenR"/>
            </a:pPr>
            <a:r>
              <a:rPr lang="en-US" sz="3600" b="1" dirty="0" smtClean="0">
                <a:solidFill>
                  <a:schemeClr val="tx1"/>
                </a:solidFill>
                <a:latin typeface="Americana BT" pitchFamily="18" charset="0"/>
              </a:rPr>
              <a:t>Advantages</a:t>
            </a:r>
          </a:p>
          <a:p>
            <a:pPr marL="571500" indent="-571500" algn="l">
              <a:buFont typeface="+mj-lt"/>
              <a:buAutoNum type="arabicParenR"/>
            </a:pPr>
            <a:r>
              <a:rPr lang="en-US" sz="3600" b="1" dirty="0" smtClean="0">
                <a:solidFill>
                  <a:schemeClr val="tx1"/>
                </a:solidFill>
                <a:latin typeface="Americana BT" pitchFamily="18" charset="0"/>
              </a:rPr>
              <a:t>Disadvantages</a:t>
            </a:r>
          </a:p>
          <a:p>
            <a:pPr marL="571500" indent="-571500" algn="l">
              <a:buFont typeface="+mj-lt"/>
              <a:buAutoNum type="arabicParenR"/>
            </a:pPr>
            <a:r>
              <a:rPr lang="en-US" sz="3600" b="1" dirty="0" smtClean="0">
                <a:solidFill>
                  <a:schemeClr val="tx1"/>
                </a:solidFill>
                <a:latin typeface="Americana BT" pitchFamily="18" charset="0"/>
              </a:rPr>
              <a:t>Reference</a:t>
            </a:r>
          </a:p>
          <a:p>
            <a:pPr marL="514350" indent="-514350" algn="l">
              <a:buFont typeface="+mj-lt"/>
              <a:buAutoNum type="arabicParenR"/>
            </a:pPr>
            <a:endParaRPr lang="en-US" dirty="0" smtClean="0"/>
          </a:p>
          <a:p>
            <a:pPr algn="l"/>
            <a:endParaRPr lang="en-US" dirty="0" smtClean="0"/>
          </a:p>
          <a:p>
            <a:endParaRPr lang="en-US" dirty="0" smtClean="0"/>
          </a:p>
        </p:txBody>
      </p:sp>
    </p:spTree>
    <p:extLst>
      <p:ext uri="{BB962C8B-B14F-4D97-AF65-F5344CB8AC3E}">
        <p14:creationId xmlns:p14="http://schemas.microsoft.com/office/powerpoint/2010/main" xmlns="" val="12541226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97927" y="838200"/>
            <a:ext cx="4953000" cy="3352800"/>
          </a:xfrm>
        </p:spPr>
        <p:txBody>
          <a:bodyPr>
            <a:normAutofit fontScale="92500"/>
          </a:bodyPr>
          <a:lstStyle/>
          <a:p>
            <a:r>
              <a:rPr lang="en-US" dirty="0">
                <a:solidFill>
                  <a:schemeClr val="tx1"/>
                </a:solidFill>
              </a:rPr>
              <a:t>Some types of brushless DC electric motors use Hall effect sensors to detect the position of the rotor and feed that information to the motor controller. This allows for more precise motor control.</a:t>
            </a:r>
          </a:p>
          <a:p>
            <a:endParaRPr lang="en-US" dirty="0"/>
          </a:p>
        </p:txBody>
      </p:sp>
      <p:pic>
        <p:nvPicPr>
          <p:cNvPr id="4" name="Picture 8" descr="Angular_Speed"/>
          <p:cNvPicPr>
            <a:picLocks noChangeAspect="1" noChangeArrowheads="1"/>
          </p:cNvPicPr>
          <p:nvPr/>
        </p:nvPicPr>
        <p:blipFill>
          <a:blip r:embed="rId2">
            <a:extLst>
              <a:ext uri="{28A0092B-C50C-407E-A947-70E740481C1C}">
                <a14:useLocalDpi xmlns:a14="http://schemas.microsoft.com/office/drawing/2010/main" xmlns="" val="0"/>
              </a:ext>
            </a:extLst>
          </a:blip>
          <a:srcRect r="50075"/>
          <a:stretch>
            <a:fillRect/>
          </a:stretch>
        </p:blipFill>
        <p:spPr>
          <a:xfrm>
            <a:off x="0" y="2362200"/>
            <a:ext cx="4040187" cy="4495800"/>
          </a:xfrm>
          <a:prstGeom prst="rect">
            <a:avLst/>
          </a:prstGeom>
          <a:noFill/>
        </p:spPr>
      </p:pic>
      <p:pic>
        <p:nvPicPr>
          <p:cNvPr id="5" name="Picture 10" descr="Angular_Speed"/>
          <p:cNvPicPr>
            <a:picLocks noChangeAspect="1" noChangeArrowheads="1"/>
          </p:cNvPicPr>
          <p:nvPr/>
        </p:nvPicPr>
        <p:blipFill>
          <a:blip r:embed="rId2">
            <a:extLst>
              <a:ext uri="{28A0092B-C50C-407E-A947-70E740481C1C}">
                <a14:useLocalDpi xmlns:a14="http://schemas.microsoft.com/office/drawing/2010/main" xmlns="" val="0"/>
              </a:ext>
            </a:extLst>
          </a:blip>
          <a:srcRect l="50075" b="37627"/>
          <a:stretch>
            <a:fillRect/>
          </a:stretch>
        </p:blipFill>
        <p:spPr>
          <a:xfrm>
            <a:off x="5181600" y="4321175"/>
            <a:ext cx="3048000" cy="2536825"/>
          </a:xfrm>
          <a:prstGeom prst="rect">
            <a:avLst/>
          </a:prstGeom>
          <a:noFill/>
        </p:spPr>
      </p:pic>
      <p:sp>
        <p:nvSpPr>
          <p:cNvPr id="6" name="Rectangle 2"/>
          <p:cNvSpPr txBox="1">
            <a:spLocks noChangeArrowheads="1"/>
          </p:cNvSpPr>
          <p:nvPr/>
        </p:nvSpPr>
        <p:spPr>
          <a:xfrm>
            <a:off x="228600" y="0"/>
            <a:ext cx="86868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latin typeface="Franklin Gothic Medium" pitchFamily="34" charset="0"/>
              </a:rPr>
              <a:t>Electric Motor Control</a:t>
            </a:r>
            <a:endParaRPr lang="en-US" dirty="0" smtClean="0">
              <a:latin typeface="Franklin Gothic Medium" pitchFamily="34" charset="0"/>
            </a:endParaRPr>
          </a:p>
        </p:txBody>
      </p:sp>
    </p:spTree>
    <p:extLst>
      <p:ext uri="{BB962C8B-B14F-4D97-AF65-F5344CB8AC3E}">
        <p14:creationId xmlns:p14="http://schemas.microsoft.com/office/powerpoint/2010/main" xmlns="" val="16953349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855"/>
            <a:ext cx="7772400" cy="1470025"/>
          </a:xfrm>
        </p:spPr>
        <p:txBody>
          <a:bodyPr/>
          <a:lstStyle/>
          <a:p>
            <a:r>
              <a:rPr lang="en-US" i="1" u="sng" dirty="0" smtClean="0"/>
              <a:t>MAGNETOMETER</a:t>
            </a:r>
            <a:endParaRPr lang="en-US" i="1" u="sng" dirty="0"/>
          </a:p>
        </p:txBody>
      </p:sp>
      <p:sp>
        <p:nvSpPr>
          <p:cNvPr id="3" name="Subtitle 2"/>
          <p:cNvSpPr>
            <a:spLocks noGrp="1"/>
          </p:cNvSpPr>
          <p:nvPr>
            <p:ph type="subTitle" idx="1"/>
          </p:nvPr>
        </p:nvSpPr>
        <p:spPr>
          <a:xfrm>
            <a:off x="0" y="1066800"/>
            <a:ext cx="4953000" cy="5791200"/>
          </a:xfrm>
        </p:spPr>
        <p:txBody>
          <a:bodyPr>
            <a:normAutofit/>
          </a:bodyPr>
          <a:lstStyle/>
          <a:p>
            <a:pPr>
              <a:lnSpc>
                <a:spcPct val="80000"/>
              </a:lnSpc>
            </a:pPr>
            <a:r>
              <a:rPr lang="en-US" dirty="0">
                <a:solidFill>
                  <a:schemeClr val="tx1"/>
                </a:solidFill>
              </a:rPr>
              <a:t>Smart phones like iPhone 3GS are equipped with magnetic compass.</a:t>
            </a:r>
          </a:p>
          <a:p>
            <a:pPr>
              <a:lnSpc>
                <a:spcPct val="80000"/>
              </a:lnSpc>
            </a:pPr>
            <a:r>
              <a:rPr lang="en-US" dirty="0">
                <a:solidFill>
                  <a:schemeClr val="tx1"/>
                </a:solidFill>
              </a:rPr>
              <a:t>These compass measure Earth‘s magnetic field using magnetometer.</a:t>
            </a:r>
          </a:p>
          <a:p>
            <a:pPr>
              <a:lnSpc>
                <a:spcPct val="80000"/>
              </a:lnSpc>
            </a:pPr>
            <a:r>
              <a:rPr lang="en-US" dirty="0">
                <a:solidFill>
                  <a:schemeClr val="tx1"/>
                </a:solidFill>
              </a:rPr>
              <a:t>These magnetometer are sensors based on Hall Effect.</a:t>
            </a:r>
          </a:p>
          <a:p>
            <a:pPr>
              <a:lnSpc>
                <a:spcPct val="80000"/>
              </a:lnSpc>
            </a:pPr>
            <a:r>
              <a:rPr lang="en-US" dirty="0">
                <a:solidFill>
                  <a:schemeClr val="tx1"/>
                </a:solidFill>
              </a:rPr>
              <a:t>These sensors produce a voltage proportional to the applied magnetic field and also sense polarity.</a:t>
            </a:r>
          </a:p>
        </p:txBody>
      </p:sp>
      <p:pic>
        <p:nvPicPr>
          <p:cNvPr id="4" name="Picture 7" descr="1499518"/>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a:xfrm>
            <a:off x="4840287" y="1828800"/>
            <a:ext cx="4303713" cy="5029200"/>
          </a:xfrm>
          <a:prstGeom prst="rect">
            <a:avLst/>
          </a:prstGeom>
          <a:noFill/>
        </p:spPr>
      </p:pic>
    </p:spTree>
    <p:extLst>
      <p:ext uri="{BB962C8B-B14F-4D97-AF65-F5344CB8AC3E}">
        <p14:creationId xmlns:p14="http://schemas.microsoft.com/office/powerpoint/2010/main" xmlns="" val="33196894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81000"/>
            <a:ext cx="7772400" cy="928255"/>
          </a:xfrm>
        </p:spPr>
        <p:txBody>
          <a:bodyPr>
            <a:normAutofit fontScale="90000"/>
          </a:bodyPr>
          <a:lstStyle/>
          <a:p>
            <a:r>
              <a:rPr lang="en-US" b="1" dirty="0"/>
              <a:t>Disadvantages compared with other </a:t>
            </a:r>
            <a:r>
              <a:rPr lang="en-US" b="1" dirty="0" smtClean="0"/>
              <a:t>methods</a:t>
            </a:r>
            <a:r>
              <a:rPr lang="en-US" dirty="0"/>
              <a:t/>
            </a:r>
            <a:br>
              <a:rPr lang="en-US" dirty="0"/>
            </a:br>
            <a:endParaRPr lang="en-US" dirty="0"/>
          </a:p>
        </p:txBody>
      </p:sp>
      <p:sp>
        <p:nvSpPr>
          <p:cNvPr id="3" name="Subtitle 2"/>
          <p:cNvSpPr>
            <a:spLocks noGrp="1"/>
          </p:cNvSpPr>
          <p:nvPr>
            <p:ph type="subTitle" idx="1"/>
          </p:nvPr>
        </p:nvSpPr>
        <p:spPr>
          <a:xfrm>
            <a:off x="0" y="1143000"/>
            <a:ext cx="9144000" cy="6705600"/>
          </a:xfrm>
        </p:spPr>
        <p:txBody>
          <a:bodyPr>
            <a:normAutofit fontScale="77500" lnSpcReduction="20000"/>
          </a:bodyPr>
          <a:lstStyle/>
          <a:p>
            <a:r>
              <a:rPr lang="en-US" sz="5600" dirty="0">
                <a:solidFill>
                  <a:schemeClr val="tx1"/>
                </a:solidFill>
              </a:rPr>
              <a:t>Magnetic flux from the surroundings (such as other wires) may diminish or enhance the field the Hall probe intends to detect, rendering the results inaccurate. Also, as Hall voltage is often on the order of millivolts, the output from this type of sensor cannot be used to directly drive actuators but instead must be amplified by a </a:t>
            </a:r>
            <a:r>
              <a:rPr lang="en-US" sz="5600" dirty="0">
                <a:solidFill>
                  <a:schemeClr val="tx1"/>
                </a:solidFill>
                <a:hlinkClick r:id="rId2" tooltip="Transistor"/>
              </a:rPr>
              <a:t>transistor</a:t>
            </a:r>
            <a:r>
              <a:rPr lang="en-US" sz="5600" dirty="0">
                <a:solidFill>
                  <a:schemeClr val="tx1"/>
                </a:solidFill>
              </a:rPr>
              <a:t>-based circuit.</a:t>
            </a:r>
          </a:p>
          <a:p>
            <a:r>
              <a:rPr lang="en-US" dirty="0"/>
              <a:t/>
            </a:r>
            <a:br>
              <a:rPr lang="en-US" dirty="0"/>
            </a:br>
            <a:endParaRPr lang="en-US" dirty="0"/>
          </a:p>
        </p:txBody>
      </p:sp>
    </p:spTree>
    <p:extLst>
      <p:ext uri="{BB962C8B-B14F-4D97-AF65-F5344CB8AC3E}">
        <p14:creationId xmlns:p14="http://schemas.microsoft.com/office/powerpoint/2010/main" xmlns="" val="2161554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q"/>
            </a:pPr>
            <a:r>
              <a:rPr lang="en-US" sz="4400" dirty="0" smtClean="0"/>
              <a:t>Wikipedia</a:t>
            </a:r>
          </a:p>
          <a:p>
            <a:pPr>
              <a:buFont typeface="Wingdings" pitchFamily="2" charset="2"/>
              <a:buChar char="q"/>
            </a:pPr>
            <a:r>
              <a:rPr lang="en-US" sz="4400" dirty="0" err="1" smtClean="0"/>
              <a:t>Ilmi</a:t>
            </a:r>
            <a:r>
              <a:rPr lang="en-US" sz="4400" dirty="0" smtClean="0"/>
              <a:t> </a:t>
            </a:r>
            <a:r>
              <a:rPr lang="en-US" sz="4400" dirty="0" err="1" smtClean="0"/>
              <a:t>guid</a:t>
            </a:r>
            <a:r>
              <a:rPr lang="en-US" sz="4400" dirty="0" smtClean="0"/>
              <a:t> for physics</a:t>
            </a:r>
          </a:p>
          <a:p>
            <a:pPr>
              <a:buFont typeface="Wingdings" pitchFamily="2" charset="2"/>
              <a:buChar char="q"/>
            </a:pPr>
            <a:r>
              <a:rPr lang="en-US" sz="4400" dirty="0" smtClean="0">
                <a:hlinkClick r:id="rId2"/>
              </a:rPr>
              <a:t>www.iop.com</a:t>
            </a:r>
            <a:endParaRPr lang="en-US" sz="4400" dirty="0" smtClean="0"/>
          </a:p>
          <a:p>
            <a:pPr>
              <a:buFont typeface="Wingdings" pitchFamily="2" charset="2"/>
              <a:buChar char="q"/>
            </a:pPr>
            <a:r>
              <a:rPr lang="en-US" sz="4400" dirty="0" smtClean="0"/>
              <a:t>Physicsforum.com</a:t>
            </a:r>
          </a:p>
          <a:p>
            <a:pPr>
              <a:buFont typeface="Wingdings" pitchFamily="2" charset="2"/>
              <a:buChar char="q"/>
            </a:pPr>
            <a:r>
              <a:rPr lang="en-US" sz="4400" dirty="0" smtClean="0"/>
              <a:t>Physics by E.D Hall</a:t>
            </a:r>
          </a:p>
          <a:p>
            <a:pPr marL="0" indent="0">
              <a:buNone/>
            </a:pPr>
            <a:endParaRPr lang="en-US" sz="4400" dirty="0" smtClean="0"/>
          </a:p>
        </p:txBody>
      </p:sp>
    </p:spTree>
    <p:extLst>
      <p:ext uri="{BB962C8B-B14F-4D97-AF65-F5344CB8AC3E}">
        <p14:creationId xmlns:p14="http://schemas.microsoft.com/office/powerpoint/2010/main" xmlns="" val="3878487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81000"/>
            <a:ext cx="3380509" cy="1143000"/>
          </a:xfrm>
        </p:spPr>
        <p:txBody>
          <a:bodyPr>
            <a:normAutofit fontScale="90000"/>
          </a:bodyPr>
          <a:lstStyle/>
          <a:p>
            <a:pPr marL="571500" indent="-571500" algn="l">
              <a:buFont typeface="Wingdings" pitchFamily="2" charset="2"/>
              <a:buChar char="q"/>
            </a:pPr>
            <a:r>
              <a:rPr lang="en-US" u="sng" dirty="0" smtClean="0"/>
              <a:t>Definition</a:t>
            </a:r>
            <a:r>
              <a:rPr lang="en-US" dirty="0" smtClean="0"/>
              <a:t> :-</a:t>
            </a:r>
            <a:br>
              <a:rPr lang="en-US" dirty="0" smtClean="0"/>
            </a:br>
            <a:endParaRPr lang="en-US" dirty="0"/>
          </a:p>
        </p:txBody>
      </p:sp>
      <p:sp>
        <p:nvSpPr>
          <p:cNvPr id="3" name="Subtitle 2"/>
          <p:cNvSpPr>
            <a:spLocks noGrp="1"/>
          </p:cNvSpPr>
          <p:nvPr>
            <p:ph type="subTitle" idx="1"/>
          </p:nvPr>
        </p:nvSpPr>
        <p:spPr>
          <a:xfrm>
            <a:off x="457200" y="1066800"/>
            <a:ext cx="7315200" cy="2971800"/>
          </a:xfrm>
        </p:spPr>
        <p:txBody>
          <a:bodyPr>
            <a:normAutofit lnSpcReduction="10000"/>
          </a:bodyPr>
          <a:lstStyle/>
          <a:p>
            <a:pPr algn="l"/>
            <a:r>
              <a:rPr lang="en-US" dirty="0" smtClean="0"/>
              <a:t>                        </a:t>
            </a:r>
            <a:r>
              <a:rPr lang="en-US" dirty="0" smtClean="0">
                <a:solidFill>
                  <a:schemeClr val="tx1"/>
                </a:solidFill>
              </a:rPr>
              <a:t>The </a:t>
            </a:r>
            <a:r>
              <a:rPr lang="en-US" dirty="0">
                <a:solidFill>
                  <a:schemeClr val="tx1"/>
                </a:solidFill>
              </a:rPr>
              <a:t>production of a potential difference across a conductor carrying an electric current when a magnetic field is applied in a direction perpendicular to </a:t>
            </a:r>
            <a:r>
              <a:rPr lang="en-US" dirty="0" smtClean="0">
                <a:solidFill>
                  <a:schemeClr val="tx1"/>
                </a:solidFill>
              </a:rPr>
              <a:t>that of </a:t>
            </a:r>
            <a:r>
              <a:rPr lang="en-US" dirty="0">
                <a:solidFill>
                  <a:schemeClr val="tx1"/>
                </a:solidFill>
              </a:rPr>
              <a:t>the current </a:t>
            </a:r>
            <a:r>
              <a:rPr lang="en-US" dirty="0" smtClean="0">
                <a:solidFill>
                  <a:schemeClr val="tx1"/>
                </a:solidFill>
              </a:rPr>
              <a:t>flow is termed as            </a:t>
            </a:r>
            <a:r>
              <a:rPr lang="en-US" u="sng" dirty="0" smtClean="0">
                <a:solidFill>
                  <a:schemeClr val="tx1">
                    <a:lumMod val="65000"/>
                    <a:lumOff val="35000"/>
                  </a:schemeClr>
                </a:solidFill>
              </a:rPr>
              <a:t>HALL EFFECT</a:t>
            </a:r>
            <a:r>
              <a:rPr lang="en-US" dirty="0" smtClean="0">
                <a:solidFill>
                  <a:schemeClr val="tx1"/>
                </a:solidFill>
              </a:rPr>
              <a:t>.</a:t>
            </a:r>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267200" y="3461657"/>
            <a:ext cx="4876800" cy="339634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371600" y="5464629"/>
            <a:ext cx="2743200" cy="805542"/>
          </a:xfrm>
          <a:prstGeom prst="rect">
            <a:avLst/>
          </a:prstGeom>
        </p:spPr>
      </p:pic>
    </p:spTree>
    <p:extLst>
      <p:ext uri="{BB962C8B-B14F-4D97-AF65-F5344CB8AC3E}">
        <p14:creationId xmlns:p14="http://schemas.microsoft.com/office/powerpoint/2010/main" xmlns="" val="40428185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2438399" cy="825500"/>
          </a:xfrm>
        </p:spPr>
        <p:txBody>
          <a:bodyPr>
            <a:normAutofit fontScale="90000"/>
          </a:bodyPr>
          <a:lstStyle/>
          <a:p>
            <a:pPr algn="l"/>
            <a:r>
              <a:rPr lang="en-US" sz="3600" u="sng" dirty="0" smtClean="0">
                <a:effectLst>
                  <a:outerShdw blurRad="38100" dist="38100" dir="2700000" algn="tl">
                    <a:srgbClr val="000000">
                      <a:alpha val="43137"/>
                    </a:srgbClr>
                  </a:outerShdw>
                </a:effectLst>
              </a:rPr>
              <a:t>Background</a:t>
            </a:r>
            <a:r>
              <a:rPr lang="en-US" u="sng" dirty="0" smtClean="0">
                <a:effectLst>
                  <a:outerShdw blurRad="38100" dist="38100" dir="2700000" algn="tl">
                    <a:srgbClr val="000000">
                      <a:alpha val="43137"/>
                    </a:srgbClr>
                  </a:outerShdw>
                </a:effectLst>
              </a:rPr>
              <a:t> </a:t>
            </a:r>
            <a:r>
              <a:rPr lang="en-US" dirty="0" smtClean="0"/>
              <a:t/>
            </a:r>
            <a:br>
              <a:rPr lang="en-US" dirty="0" smtClean="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343400" y="0"/>
            <a:ext cx="4800600" cy="6858000"/>
          </a:xfrm>
        </p:spPr>
      </p:pic>
      <p:sp>
        <p:nvSpPr>
          <p:cNvPr id="5" name="Text Placeholder 4"/>
          <p:cNvSpPr>
            <a:spLocks noGrp="1"/>
          </p:cNvSpPr>
          <p:nvPr>
            <p:ph type="body" sz="half" idx="2"/>
          </p:nvPr>
        </p:nvSpPr>
        <p:spPr>
          <a:xfrm>
            <a:off x="0" y="914400"/>
            <a:ext cx="4343400" cy="5791200"/>
          </a:xfrm>
        </p:spPr>
        <p:txBody>
          <a:bodyPr>
            <a:noAutofit/>
          </a:bodyPr>
          <a:lstStyle/>
          <a:p>
            <a:r>
              <a:rPr lang="en-US" sz="3200" dirty="0"/>
              <a:t>The Hall effect was discovered by Hall in 1879, while working on his doctoral thesis in Physics</a:t>
            </a:r>
            <a:r>
              <a:rPr lang="en-US" sz="3200" dirty="0" smtClean="0"/>
              <a:t>.</a:t>
            </a:r>
            <a:r>
              <a:rPr lang="en-US" sz="3200" dirty="0"/>
              <a:t>  In 1880, Hall's experimentation was published as a doctoral thesis in the </a:t>
            </a:r>
            <a:r>
              <a:rPr lang="en-US" sz="3200" dirty="0">
                <a:hlinkClick r:id="rId3" tooltip="American Journal of Science"/>
              </a:rPr>
              <a:t>American Journal of Science</a:t>
            </a:r>
            <a:r>
              <a:rPr lang="en-US" sz="3200" dirty="0"/>
              <a:t> and in the </a:t>
            </a:r>
            <a:r>
              <a:rPr lang="en-US" sz="3200" dirty="0">
                <a:hlinkClick r:id="rId4" tooltip="Philosophical Magazine"/>
              </a:rPr>
              <a:t>Philosophical </a:t>
            </a:r>
            <a:r>
              <a:rPr lang="en-US" sz="3200" dirty="0" smtClean="0">
                <a:hlinkClick r:id="rId4" tooltip="Philosophical Magazine"/>
              </a:rPr>
              <a:t>Magazine</a:t>
            </a:r>
            <a:r>
              <a:rPr lang="en-US" sz="3200" dirty="0" smtClean="0"/>
              <a:t>.</a:t>
            </a:r>
            <a:endParaRPr lang="en-US" sz="3200" dirty="0"/>
          </a:p>
        </p:txBody>
      </p:sp>
    </p:spTree>
    <p:extLst>
      <p:ext uri="{BB962C8B-B14F-4D97-AF65-F5344CB8AC3E}">
        <p14:creationId xmlns:p14="http://schemas.microsoft.com/office/powerpoint/2010/main" xmlns="" val="10641121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76200"/>
            <a:ext cx="8229600" cy="1143000"/>
          </a:xfrm>
        </p:spPr>
        <p:txBody>
          <a:bodyPr>
            <a:normAutofit/>
          </a:bodyPr>
          <a:lstStyle/>
          <a:p>
            <a:r>
              <a:rPr lang="en-US" sz="4000" dirty="0" smtClean="0"/>
              <a:t>Mathematical Proof :-</a:t>
            </a:r>
            <a:endParaRPr lang="en-US" sz="4000" dirty="0"/>
          </a:p>
        </p:txBody>
      </p:sp>
      <p:sp>
        <p:nvSpPr>
          <p:cNvPr id="3" name="Content Placeholder 2"/>
          <p:cNvSpPr>
            <a:spLocks noGrp="1"/>
          </p:cNvSpPr>
          <p:nvPr>
            <p:ph idx="1"/>
          </p:nvPr>
        </p:nvSpPr>
        <p:spPr>
          <a:xfrm>
            <a:off x="457200" y="1143000"/>
            <a:ext cx="8229600" cy="5105399"/>
          </a:xfrm>
        </p:spPr>
        <p:txBody>
          <a:bodyPr/>
          <a:lstStyle/>
          <a:p>
            <a:pPr marL="0" indent="0">
              <a:buNone/>
            </a:pPr>
            <a:r>
              <a:rPr lang="en-US" sz="3600" dirty="0" smtClean="0"/>
              <a:t>A movable charge in a </a:t>
            </a:r>
            <a:r>
              <a:rPr lang="en-US" sz="3600" dirty="0" err="1" smtClean="0"/>
              <a:t>condutor</a:t>
            </a:r>
            <a:r>
              <a:rPr lang="en-US" sz="3600" dirty="0" smtClean="0"/>
              <a:t> experienced two forces, an electrical force and magnetic force, </a:t>
            </a:r>
            <a:r>
              <a:rPr lang="en-US" sz="3600" dirty="0" err="1" smtClean="0"/>
              <a:t>combinaly</a:t>
            </a:r>
            <a:r>
              <a:rPr lang="en-US" sz="3600" dirty="0" smtClean="0"/>
              <a:t> called </a:t>
            </a:r>
            <a:r>
              <a:rPr lang="en-US" sz="3600" dirty="0" err="1" smtClean="0"/>
              <a:t>lorentz</a:t>
            </a:r>
            <a:r>
              <a:rPr lang="en-US" sz="3600" dirty="0" smtClean="0"/>
              <a:t> force. The resultant becomes zero by balancing each other.</a:t>
            </a:r>
          </a:p>
          <a:p>
            <a:pPr marL="0" indent="0" algn="ctr">
              <a:buNone/>
            </a:pPr>
            <a:r>
              <a:rPr lang="en-US" dirty="0" smtClean="0"/>
              <a:t>F=</a:t>
            </a:r>
            <a:r>
              <a:rPr lang="en-US" dirty="0" err="1" smtClean="0"/>
              <a:t>qe</a:t>
            </a:r>
            <a:r>
              <a:rPr lang="en-US" dirty="0" smtClean="0"/>
              <a:t> + qv(B)</a:t>
            </a:r>
          </a:p>
          <a:p>
            <a:pPr marL="0" indent="0" algn="ctr">
              <a:buNone/>
            </a:pPr>
            <a:r>
              <a:rPr lang="en-US" dirty="0" smtClean="0"/>
              <a:t>As F= 0 the above equation become</a:t>
            </a:r>
          </a:p>
          <a:p>
            <a:pPr marL="0" indent="0" algn="ctr">
              <a:buNone/>
            </a:pPr>
            <a:r>
              <a:rPr lang="en-US" dirty="0" smtClean="0"/>
              <a:t>0=</a:t>
            </a:r>
            <a:r>
              <a:rPr lang="en-US" dirty="0" err="1" smtClean="0"/>
              <a:t>qe+qv</a:t>
            </a:r>
            <a:r>
              <a:rPr lang="en-US" sz="1800" dirty="0" err="1" smtClean="0"/>
              <a:t>d</a:t>
            </a:r>
            <a:r>
              <a:rPr lang="en-US" dirty="0" smtClean="0"/>
              <a:t> x B</a:t>
            </a:r>
            <a:endParaRPr lang="en-US" dirty="0"/>
          </a:p>
        </p:txBody>
      </p:sp>
    </p:spTree>
    <p:extLst>
      <p:ext uri="{BB962C8B-B14F-4D97-AF65-F5344CB8AC3E}">
        <p14:creationId xmlns:p14="http://schemas.microsoft.com/office/powerpoint/2010/main" xmlns="" val="18151053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990600"/>
          </a:xfrm>
        </p:spPr>
        <p:txBody>
          <a:bodyPr>
            <a:normAutofit/>
          </a:bodyPr>
          <a:lstStyle/>
          <a:p>
            <a:r>
              <a:rPr lang="en-US" dirty="0" smtClean="0"/>
              <a:t>0=q(</a:t>
            </a:r>
            <a:r>
              <a:rPr lang="en-US" dirty="0" err="1" smtClean="0"/>
              <a:t>E+</a:t>
            </a:r>
            <a:r>
              <a:rPr lang="en-US" sz="5400" dirty="0" err="1" smtClean="0"/>
              <a:t>v</a:t>
            </a:r>
            <a:r>
              <a:rPr lang="en-US" sz="2400" dirty="0" err="1" smtClean="0"/>
              <a:t>d</a:t>
            </a:r>
            <a:r>
              <a:rPr lang="en-US" sz="2400" dirty="0" smtClean="0"/>
              <a:t> </a:t>
            </a:r>
            <a:r>
              <a:rPr lang="en-US" dirty="0" smtClean="0"/>
              <a:t>x B)</a:t>
            </a:r>
            <a:endParaRPr lang="en-US" sz="2400" dirty="0"/>
          </a:p>
        </p:txBody>
      </p:sp>
      <p:sp>
        <p:nvSpPr>
          <p:cNvPr id="3" name="Content Placeholder 2"/>
          <p:cNvSpPr>
            <a:spLocks noGrp="1"/>
          </p:cNvSpPr>
          <p:nvPr>
            <p:ph idx="1"/>
          </p:nvPr>
        </p:nvSpPr>
        <p:spPr>
          <a:xfrm>
            <a:off x="457200" y="990600"/>
            <a:ext cx="8229600" cy="4525963"/>
          </a:xfrm>
        </p:spPr>
        <p:txBody>
          <a:bodyPr>
            <a:normAutofit fontScale="92500" lnSpcReduction="10000"/>
          </a:bodyPr>
          <a:lstStyle/>
          <a:p>
            <a:pPr algn="ctr"/>
            <a:r>
              <a:rPr lang="en-US" sz="4000" dirty="0" smtClean="0"/>
              <a:t>0=</a:t>
            </a:r>
            <a:r>
              <a:rPr lang="en-US" sz="4000" dirty="0" err="1" smtClean="0"/>
              <a:t>E+V</a:t>
            </a:r>
            <a:r>
              <a:rPr lang="en-US" sz="2600" dirty="0" err="1" smtClean="0"/>
              <a:t>d</a:t>
            </a:r>
            <a:r>
              <a:rPr lang="en-US" sz="4000" dirty="0" smtClean="0"/>
              <a:t> x B        dividing </a:t>
            </a:r>
            <a:r>
              <a:rPr lang="en-US" sz="4000" dirty="0" err="1" smtClean="0"/>
              <a:t>dy</a:t>
            </a:r>
            <a:r>
              <a:rPr lang="en-US" sz="4000" dirty="0" smtClean="0"/>
              <a:t> q</a:t>
            </a:r>
          </a:p>
          <a:p>
            <a:pPr algn="ctr"/>
            <a:r>
              <a:rPr lang="en-US" sz="4000" dirty="0" smtClean="0"/>
              <a:t>E=-V x B</a:t>
            </a:r>
          </a:p>
          <a:p>
            <a:pPr algn="ctr"/>
            <a:r>
              <a:rPr lang="en-US" sz="4000" dirty="0" smtClean="0"/>
              <a:t>In term of magnitude</a:t>
            </a:r>
          </a:p>
          <a:p>
            <a:pPr algn="ctr"/>
            <a:r>
              <a:rPr lang="en-US" sz="4000" dirty="0" smtClean="0"/>
              <a:t>E=</a:t>
            </a:r>
            <a:r>
              <a:rPr lang="en-US" sz="4000" dirty="0" err="1" smtClean="0"/>
              <a:t>V</a:t>
            </a:r>
            <a:r>
              <a:rPr lang="en-US" sz="3000" dirty="0" err="1" smtClean="0"/>
              <a:t>d</a:t>
            </a:r>
            <a:r>
              <a:rPr lang="en-US" sz="4000" dirty="0" smtClean="0"/>
              <a:t> x </a:t>
            </a:r>
            <a:r>
              <a:rPr lang="en-US" sz="4000" dirty="0" err="1" smtClean="0"/>
              <a:t>BsinØ</a:t>
            </a:r>
            <a:r>
              <a:rPr lang="en-US" sz="4000" dirty="0" smtClean="0"/>
              <a:t> where </a:t>
            </a:r>
            <a:r>
              <a:rPr lang="en-US" sz="4000" dirty="0"/>
              <a:t>Ø </a:t>
            </a:r>
            <a:r>
              <a:rPr lang="en-US" sz="4000" dirty="0" smtClean="0"/>
              <a:t>= 90</a:t>
            </a:r>
          </a:p>
          <a:p>
            <a:pPr algn="ctr"/>
            <a:r>
              <a:rPr lang="en-US" sz="4000" dirty="0" smtClean="0"/>
              <a:t>E=</a:t>
            </a:r>
            <a:r>
              <a:rPr lang="en-US" sz="4000" dirty="0" err="1" smtClean="0"/>
              <a:t>V</a:t>
            </a:r>
            <a:r>
              <a:rPr lang="en-US" sz="2600" dirty="0" err="1" smtClean="0"/>
              <a:t>d</a:t>
            </a:r>
            <a:r>
              <a:rPr lang="en-US" sz="4000" dirty="0" err="1" smtClean="0"/>
              <a:t>B</a:t>
            </a:r>
            <a:r>
              <a:rPr lang="en-US" sz="4000" dirty="0" smtClean="0"/>
              <a:t>----------(1)</a:t>
            </a:r>
          </a:p>
          <a:p>
            <a:pPr algn="ctr"/>
            <a:r>
              <a:rPr lang="en-US" sz="4000" dirty="0" smtClean="0"/>
              <a:t>By relation of current density and drift velocity, J=</a:t>
            </a:r>
            <a:r>
              <a:rPr lang="en-US" sz="4000" dirty="0" err="1" smtClean="0"/>
              <a:t>nqv</a:t>
            </a:r>
            <a:r>
              <a:rPr lang="en-US" sz="2600" dirty="0" err="1" smtClean="0"/>
              <a:t>d</a:t>
            </a:r>
            <a:endParaRPr lang="en-US" sz="2600" dirty="0"/>
          </a:p>
        </p:txBody>
      </p:sp>
    </p:spTree>
    <p:extLst>
      <p:ext uri="{BB962C8B-B14F-4D97-AF65-F5344CB8AC3E}">
        <p14:creationId xmlns:p14="http://schemas.microsoft.com/office/powerpoint/2010/main" xmlns="" val="40270458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a:t>
            </a:r>
            <a:endParaRPr lang="en-US" dirty="0"/>
          </a:p>
        </p:txBody>
      </p:sp>
      <p:sp>
        <p:nvSpPr>
          <p:cNvPr id="3" name="Content Placeholder 2"/>
          <p:cNvSpPr>
            <a:spLocks noGrp="1"/>
          </p:cNvSpPr>
          <p:nvPr>
            <p:ph idx="1"/>
          </p:nvPr>
        </p:nvSpPr>
        <p:spPr/>
        <p:txBody>
          <a:bodyPr>
            <a:normAutofit/>
          </a:bodyPr>
          <a:lstStyle/>
          <a:p>
            <a:pPr algn="ctr"/>
            <a:r>
              <a:rPr lang="en-US" sz="3600" dirty="0" err="1" smtClean="0"/>
              <a:t>V</a:t>
            </a:r>
            <a:r>
              <a:rPr lang="en-US" sz="1800" dirty="0" err="1" smtClean="0"/>
              <a:t>d</a:t>
            </a:r>
            <a:r>
              <a:rPr lang="en-US" sz="3600" dirty="0" smtClean="0"/>
              <a:t>= J/ne</a:t>
            </a:r>
          </a:p>
          <a:p>
            <a:pPr algn="ctr"/>
            <a:r>
              <a:rPr lang="en-US" sz="3600" dirty="0" smtClean="0"/>
              <a:t>Putting the value of </a:t>
            </a:r>
            <a:r>
              <a:rPr lang="en-US" sz="3600" dirty="0" err="1"/>
              <a:t>V</a:t>
            </a:r>
            <a:r>
              <a:rPr lang="en-US" sz="1600" dirty="0" err="1" smtClean="0"/>
              <a:t>d</a:t>
            </a:r>
            <a:r>
              <a:rPr lang="en-US" sz="3600" dirty="0" smtClean="0"/>
              <a:t> in </a:t>
            </a:r>
            <a:r>
              <a:rPr lang="en-US" sz="3600" dirty="0" err="1" smtClean="0"/>
              <a:t>equ</a:t>
            </a:r>
            <a:r>
              <a:rPr lang="en-US" sz="3600" dirty="0" smtClean="0"/>
              <a:t>(1)</a:t>
            </a:r>
          </a:p>
          <a:p>
            <a:pPr algn="ctr"/>
            <a:r>
              <a:rPr lang="en-US" sz="3600" dirty="0" smtClean="0"/>
              <a:t>E=(J/</a:t>
            </a:r>
            <a:r>
              <a:rPr lang="en-US" sz="3600" dirty="0" err="1" smtClean="0"/>
              <a:t>nq</a:t>
            </a:r>
            <a:r>
              <a:rPr lang="en-US" sz="3600" dirty="0" smtClean="0"/>
              <a:t>)B-------(2)</a:t>
            </a:r>
          </a:p>
          <a:p>
            <a:pPr algn="ctr"/>
            <a:r>
              <a:rPr lang="en-US" sz="3600" dirty="0" smtClean="0"/>
              <a:t>Relation of voltage and electric field</a:t>
            </a:r>
          </a:p>
          <a:p>
            <a:pPr algn="ctr"/>
            <a:r>
              <a:rPr lang="en-US" sz="3600" dirty="0" smtClean="0"/>
              <a:t>E= V/d            (d=width of plate)</a:t>
            </a:r>
          </a:p>
          <a:p>
            <a:pPr algn="ctr"/>
            <a:r>
              <a:rPr lang="en-US" sz="3600" dirty="0" smtClean="0"/>
              <a:t>Putting value of E in </a:t>
            </a:r>
            <a:r>
              <a:rPr lang="en-US" sz="3600" dirty="0" err="1" smtClean="0"/>
              <a:t>equ</a:t>
            </a:r>
            <a:r>
              <a:rPr lang="en-US" sz="3600" dirty="0" smtClean="0"/>
              <a:t>(2)</a:t>
            </a:r>
          </a:p>
          <a:p>
            <a:pPr algn="ctr"/>
            <a:endParaRPr lang="en-US" sz="3600" dirty="0"/>
          </a:p>
        </p:txBody>
      </p:sp>
    </p:spTree>
    <p:extLst>
      <p:ext uri="{BB962C8B-B14F-4D97-AF65-F5344CB8AC3E}">
        <p14:creationId xmlns:p14="http://schemas.microsoft.com/office/powerpoint/2010/main" xmlns="" val="11613010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0" y="0"/>
            <a:ext cx="8229600" cy="1143000"/>
          </a:xfrm>
        </p:spPr>
        <p:txBody>
          <a:bodyPr/>
          <a:lstStyle/>
          <a:p>
            <a:r>
              <a:rPr lang="en-US" dirty="0" smtClean="0"/>
              <a:t>now</a:t>
            </a:r>
            <a:endParaRPr lang="en-US" dirty="0"/>
          </a:p>
        </p:txBody>
      </p:sp>
      <p:sp>
        <p:nvSpPr>
          <p:cNvPr id="3" name="Content Placeholder 2"/>
          <p:cNvSpPr>
            <a:spLocks noGrp="1"/>
          </p:cNvSpPr>
          <p:nvPr>
            <p:ph idx="1"/>
          </p:nvPr>
        </p:nvSpPr>
        <p:spPr>
          <a:xfrm>
            <a:off x="762000" y="533400"/>
            <a:ext cx="8001000" cy="1600199"/>
          </a:xfrm>
        </p:spPr>
        <p:txBody>
          <a:bodyPr>
            <a:noAutofit/>
          </a:bodyPr>
          <a:lstStyle/>
          <a:p>
            <a:pPr algn="ctr"/>
            <a:r>
              <a:rPr lang="en-US" sz="3600" dirty="0" smtClean="0"/>
              <a:t>V/d = (j/</a:t>
            </a:r>
            <a:r>
              <a:rPr lang="en-US" sz="3600" dirty="0" err="1" smtClean="0"/>
              <a:t>nq</a:t>
            </a:r>
            <a:r>
              <a:rPr lang="en-US" sz="3600" dirty="0" smtClean="0"/>
              <a:t>)B</a:t>
            </a:r>
          </a:p>
          <a:p>
            <a:pPr algn="ctr"/>
            <a:r>
              <a:rPr lang="en-US" sz="3600" dirty="0" err="1" smtClean="0"/>
              <a:t>nqV</a:t>
            </a:r>
            <a:r>
              <a:rPr lang="en-US" sz="3600" dirty="0" smtClean="0"/>
              <a:t> = </a:t>
            </a:r>
            <a:r>
              <a:rPr lang="en-US" sz="3600" dirty="0" err="1" smtClean="0"/>
              <a:t>djB</a:t>
            </a:r>
            <a:r>
              <a:rPr lang="en-US" sz="3600" dirty="0" smtClean="0"/>
              <a:t>----3</a:t>
            </a:r>
          </a:p>
          <a:p>
            <a:pPr algn="ctr"/>
            <a:r>
              <a:rPr lang="en-US" sz="3600" dirty="0" smtClean="0"/>
              <a:t>Current density is given by</a:t>
            </a:r>
          </a:p>
          <a:p>
            <a:pPr algn="ctr"/>
            <a:r>
              <a:rPr lang="en-US" sz="3600" dirty="0" smtClean="0"/>
              <a:t>J= I/A</a:t>
            </a:r>
          </a:p>
          <a:p>
            <a:pPr algn="ctr"/>
            <a:r>
              <a:rPr lang="en-US" sz="3600" dirty="0" smtClean="0"/>
              <a:t>If t is thickness and d is width of plate</a:t>
            </a:r>
          </a:p>
          <a:p>
            <a:pPr algn="ctr"/>
            <a:r>
              <a:rPr lang="en-US" sz="3600" dirty="0" smtClean="0"/>
              <a:t>J=I/</a:t>
            </a:r>
            <a:r>
              <a:rPr lang="en-US" sz="3600" dirty="0" err="1" smtClean="0"/>
              <a:t>dt</a:t>
            </a:r>
            <a:r>
              <a:rPr lang="en-US" sz="3600" dirty="0" smtClean="0"/>
              <a:t>------(4)</a:t>
            </a:r>
          </a:p>
          <a:p>
            <a:pPr algn="ctr"/>
            <a:r>
              <a:rPr lang="en-US" sz="3600" dirty="0" smtClean="0"/>
              <a:t>Putting 4 in 3</a:t>
            </a:r>
          </a:p>
          <a:p>
            <a:pPr algn="ctr"/>
            <a:r>
              <a:rPr lang="en-US" sz="3600" dirty="0" err="1" smtClean="0"/>
              <a:t>Nqv</a:t>
            </a:r>
            <a:r>
              <a:rPr lang="en-US" sz="3600" dirty="0" smtClean="0"/>
              <a:t>= d(I/</a:t>
            </a:r>
            <a:r>
              <a:rPr lang="en-US" sz="3600" dirty="0" err="1" smtClean="0"/>
              <a:t>dt</a:t>
            </a:r>
            <a:r>
              <a:rPr lang="en-US" sz="3600" dirty="0" smtClean="0"/>
              <a:t>)B</a:t>
            </a:r>
          </a:p>
          <a:p>
            <a:pPr marL="0" indent="0" algn="ctr">
              <a:buNone/>
            </a:pPr>
            <a:r>
              <a:rPr lang="en-US" sz="3600" b="1" dirty="0" smtClean="0"/>
              <a:t>         </a:t>
            </a:r>
            <a:r>
              <a:rPr lang="en-US" sz="3600" b="1" dirty="0" err="1" smtClean="0"/>
              <a:t>V</a:t>
            </a:r>
            <a:r>
              <a:rPr lang="en-US" sz="1600" b="1" dirty="0" err="1" smtClean="0"/>
              <a:t>h</a:t>
            </a:r>
            <a:r>
              <a:rPr lang="en-US" sz="3600" b="1" dirty="0" smtClean="0"/>
              <a:t>= IB/</a:t>
            </a:r>
            <a:r>
              <a:rPr lang="en-US" sz="3600" b="1" dirty="0" err="1" smtClean="0"/>
              <a:t>nqt</a:t>
            </a:r>
            <a:endParaRPr lang="en-US" sz="3600" dirty="0" smtClean="0"/>
          </a:p>
          <a:p>
            <a:pPr algn="ctr"/>
            <a:endParaRPr lang="en-US" sz="3600" dirty="0"/>
          </a:p>
        </p:txBody>
      </p:sp>
    </p:spTree>
    <p:extLst>
      <p:ext uri="{BB962C8B-B14F-4D97-AF65-F5344CB8AC3E}">
        <p14:creationId xmlns:p14="http://schemas.microsoft.com/office/powerpoint/2010/main" xmlns="" val="41981313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6477000" cy="1162050"/>
          </a:xfrm>
        </p:spPr>
        <p:txBody>
          <a:bodyPr>
            <a:normAutofit/>
          </a:bodyPr>
          <a:lstStyle/>
          <a:p>
            <a:r>
              <a:rPr lang="en-US" sz="3600" i="1" u="sng" dirty="0" smtClean="0">
                <a:effectLst>
                  <a:outerShdw blurRad="38100" dist="38100" dir="2700000" algn="tl">
                    <a:srgbClr val="000000">
                      <a:alpha val="43137"/>
                    </a:srgbClr>
                  </a:outerShdw>
                </a:effectLst>
                <a:latin typeface="Americana BT" pitchFamily="18" charset="0"/>
              </a:rPr>
              <a:t>Explanation</a:t>
            </a:r>
            <a:r>
              <a:rPr lang="en-US" dirty="0" smtClean="0"/>
              <a:t>:-</a:t>
            </a:r>
            <a:br>
              <a:rPr lang="en-US" dirty="0" smtClean="0"/>
            </a:br>
            <a:endParaRPr lang="en-US" dirty="0"/>
          </a:p>
        </p:txBody>
      </p:sp>
      <p:sp>
        <p:nvSpPr>
          <p:cNvPr id="4" name="Text Placeholder 3"/>
          <p:cNvSpPr>
            <a:spLocks noGrp="1"/>
          </p:cNvSpPr>
          <p:nvPr>
            <p:ph type="body" sz="half" idx="2"/>
          </p:nvPr>
        </p:nvSpPr>
        <p:spPr>
          <a:xfrm>
            <a:off x="0" y="1143000"/>
            <a:ext cx="9143999" cy="5715000"/>
          </a:xfrm>
        </p:spPr>
        <p:txBody>
          <a:bodyPr>
            <a:normAutofit/>
          </a:bodyPr>
          <a:lstStyle/>
          <a:p>
            <a:r>
              <a:rPr lang="en-US" sz="3600" dirty="0"/>
              <a:t>We have repeatedly stated that the mobile charges in conventional conducting materials are negatively charged (they are, in fact, electrons). Is there any direct experimental evidence that this is true? Actually, there is. We can use a phenomenon called the </a:t>
            </a:r>
            <a:r>
              <a:rPr lang="en-US" sz="3600" i="1" dirty="0"/>
              <a:t>Hall effect</a:t>
            </a:r>
            <a:r>
              <a:rPr lang="en-US" sz="3600" dirty="0"/>
              <a:t> to determine whether the mobile charges in a given conductor are positively or negatively charged. Let us investigate this </a:t>
            </a:r>
            <a:r>
              <a:rPr lang="en-US" sz="3600" dirty="0" smtClean="0"/>
              <a:t>effect………..???</a:t>
            </a:r>
            <a:endParaRPr lang="en-US" sz="3600" dirty="0"/>
          </a:p>
        </p:txBody>
      </p:sp>
    </p:spTree>
    <p:extLst>
      <p:ext uri="{BB962C8B-B14F-4D97-AF65-F5344CB8AC3E}">
        <p14:creationId xmlns:p14="http://schemas.microsoft.com/office/powerpoint/2010/main" xmlns="" val="20648128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389</TotalTime>
  <Words>767</Words>
  <Application>Microsoft Office PowerPoint</Application>
  <PresentationFormat>On-screen Show (4:3)</PresentationFormat>
  <Paragraphs>94</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Slide 1</vt:lpstr>
      <vt:lpstr>THE HALL EFFECT</vt:lpstr>
      <vt:lpstr>Definition :- </vt:lpstr>
      <vt:lpstr>Background  </vt:lpstr>
      <vt:lpstr>Mathematical Proof :-</vt:lpstr>
      <vt:lpstr>0=q(E+vd x B)</vt:lpstr>
      <vt:lpstr>As</vt:lpstr>
      <vt:lpstr>now</vt:lpstr>
      <vt:lpstr>Explanation:- </vt:lpstr>
      <vt:lpstr>Experimental Apparatus:- </vt:lpstr>
      <vt:lpstr>Possible ways of conduction</vt:lpstr>
      <vt:lpstr>Mechanism:-  1)Suppose that the current is carried by positive charges moving from left to right.  2)These charges are deflected upward (in the figure) by the magnetic field. Thus, the upper edge of the plate becomes positively charged, so the lower edge becomes negatively charged.</vt:lpstr>
      <vt:lpstr>Slide 13</vt:lpstr>
      <vt:lpstr>Slide 14</vt:lpstr>
      <vt:lpstr>4)It follows that the Hall voltage (i.e., the potential difference between the upper and lower edges of the plate) is negative in this case.  5)If the majority of the charge carriers are negative then the top of the plate will become negative and the polarity of the Hall voltage will reverse.</vt:lpstr>
      <vt:lpstr>RESULT OF EXPERIMENT</vt:lpstr>
      <vt:lpstr>Slide 17</vt:lpstr>
      <vt:lpstr>Application </vt:lpstr>
      <vt:lpstr>Current Sensor</vt:lpstr>
      <vt:lpstr>Slide 20</vt:lpstr>
      <vt:lpstr>MAGNETOMETER</vt:lpstr>
      <vt:lpstr>Disadvantages compared with other methods </vt:lpstr>
      <vt:lpstr>References</vt:lpstr>
    </vt:vector>
  </TitlesOfParts>
  <Company>MyCompanyName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HALL EFFECT</dc:title>
  <dc:creator>MyUserName</dc:creator>
  <cp:lastModifiedBy>Sikandar Khan</cp:lastModifiedBy>
  <cp:revision>41</cp:revision>
  <dcterms:created xsi:type="dcterms:W3CDTF">2014-11-08T07:21:58Z</dcterms:created>
  <dcterms:modified xsi:type="dcterms:W3CDTF">2014-11-19T14:32:35Z</dcterms:modified>
</cp:coreProperties>
</file>