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03" r:id="rId2"/>
    <p:sldId id="299" r:id="rId3"/>
    <p:sldId id="280" r:id="rId4"/>
    <p:sldId id="302" r:id="rId5"/>
    <p:sldId id="300" r:id="rId6"/>
    <p:sldId id="301" r:id="rId7"/>
    <p:sldId id="257" r:id="rId8"/>
    <p:sldId id="297" r:id="rId9"/>
    <p:sldId id="296" r:id="rId10"/>
    <p:sldId id="259" r:id="rId11"/>
    <p:sldId id="260" r:id="rId12"/>
    <p:sldId id="261" r:id="rId13"/>
    <p:sldId id="293" r:id="rId14"/>
    <p:sldId id="294" r:id="rId15"/>
    <p:sldId id="291" r:id="rId16"/>
    <p:sldId id="307" r:id="rId17"/>
    <p:sldId id="292" r:id="rId18"/>
    <p:sldId id="304" r:id="rId19"/>
    <p:sldId id="305" r:id="rId20"/>
    <p:sldId id="262" r:id="rId21"/>
    <p:sldId id="263" r:id="rId22"/>
    <p:sldId id="295" r:id="rId23"/>
    <p:sldId id="270" r:id="rId24"/>
    <p:sldId id="267" r:id="rId25"/>
    <p:sldId id="306" r:id="rId26"/>
    <p:sldId id="281" r:id="rId27"/>
    <p:sldId id="282" r:id="rId28"/>
    <p:sldId id="269" r:id="rId29"/>
    <p:sldId id="285" r:id="rId30"/>
    <p:sldId id="287" r:id="rId31"/>
    <p:sldId id="290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7011" autoAdjust="0"/>
  </p:normalViewPr>
  <p:slideViewPr>
    <p:cSldViewPr>
      <p:cViewPr varScale="1">
        <p:scale>
          <a:sx n="64" d="100"/>
          <a:sy n="64" d="100"/>
        </p:scale>
        <p:origin x="-15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FE646-57B9-46AB-AB8B-5C5C349BE879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4C3D8-8218-4E6F-9DB1-9C9C372E1F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09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magnetic field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0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1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=</a:t>
            </a:r>
            <a:r>
              <a:rPr lang="en-US" baseline="0" dirty="0" smtClean="0"/>
              <a:t> </a:t>
            </a:r>
            <a:r>
              <a:rPr lang="en-US" u="sng" baseline="0" dirty="0" smtClean="0"/>
              <a:t>u *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8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9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1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47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4C3D8-8218-4E6F-9DB1-9C9C372E1F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F81A2D-7AC4-441E-9881-58D918CA446B}" type="datetimeFigureOut">
              <a:rPr lang="en-US" smtClean="0"/>
              <a:pPr/>
              <a:t>12/13/2014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C091E9-4998-4FA6-BD7A-C99A4FA5339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uclidean_vec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mperes" TargetMode="External"/><Relationship Id="rId4" Type="http://schemas.openxmlformats.org/officeDocument/2006/relationships/hyperlink" Target="http://en.wikipedia.org/wiki/Magnetic_momen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story_of_India" TargetMode="External"/><Relationship Id="rId7" Type="http://schemas.openxmlformats.org/officeDocument/2006/relationships/image" Target="../media/image10.jpeg"/><Relationship Id="rId2" Type="http://schemas.openxmlformats.org/officeDocument/2006/relationships/hyperlink" Target="http://en.wikipedia.org/wiki/Aristot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gnetism#cite_note-2" TargetMode="External"/><Relationship Id="rId5" Type="http://schemas.openxmlformats.org/officeDocument/2006/relationships/hyperlink" Target="http://en.wikipedia.org/wiki/Sushruta" TargetMode="External"/><Relationship Id="rId4" Type="http://schemas.openxmlformats.org/officeDocument/2006/relationships/hyperlink" Target="http://en.wikipedia.org/wiki/Ayurved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uperconductor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ickel" TargetMode="External"/><Relationship Id="rId2" Type="http://schemas.openxmlformats.org/officeDocument/2006/relationships/hyperlink" Target="http://en.wikipedia.org/wiki/Aluminiu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Cobal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ickel" TargetMode="External"/><Relationship Id="rId2" Type="http://schemas.openxmlformats.org/officeDocument/2006/relationships/hyperlink" Target="http://en.wikipedia.org/wiki/Ir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are_earth_element" TargetMode="External"/><Relationship Id="rId5" Type="http://schemas.openxmlformats.org/officeDocument/2006/relationships/hyperlink" Target="http://en.wikipedia.org/wiki/Alloy" TargetMode="External"/><Relationship Id="rId4" Type="http://schemas.openxmlformats.org/officeDocument/2006/relationships/hyperlink" Target="http://en.wikipedia.org/wiki/Cobal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800" dirty="0" smtClean="0"/>
              <a:t>Starting with the name of Almighty Allah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391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form: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Magnetization can be defined according to the following equation:</a:t>
            </a:r>
            <a:br>
              <a:rPr lang="en-US" dirty="0" smtClean="0"/>
            </a:br>
            <a:r>
              <a:rPr lang="en-US" dirty="0" smtClean="0"/>
              <a:t>      M=  (N/V) </a:t>
            </a:r>
            <a:r>
              <a:rPr lang="en-US" b="1" dirty="0" smtClean="0"/>
              <a:t>m</a:t>
            </a:r>
            <a:endParaRPr lang="en-US" dirty="0" smtClean="0"/>
          </a:p>
          <a:p>
            <a:pPr algn="just"/>
            <a:r>
              <a:rPr lang="en-US" dirty="0" smtClean="0"/>
              <a:t>Here</a:t>
            </a:r>
          </a:p>
          <a:p>
            <a:pPr algn="just"/>
            <a:r>
              <a:rPr lang="en-US" dirty="0" smtClean="0"/>
              <a:t>M= magnetization;</a:t>
            </a:r>
          </a:p>
          <a:p>
            <a:pPr algn="just"/>
            <a:r>
              <a:rPr lang="en-US" b="1" dirty="0" smtClean="0"/>
              <a:t>m</a:t>
            </a:r>
            <a:r>
              <a:rPr lang="en-US" dirty="0"/>
              <a:t>=</a:t>
            </a:r>
            <a:r>
              <a:rPr lang="en-US" dirty="0" smtClean="0"/>
              <a:t> </a:t>
            </a:r>
            <a:r>
              <a:rPr lang="en-US" dirty="0" smtClean="0">
                <a:solidFill>
                  <a:srgbClr val="C00000"/>
                </a:solidFill>
                <a:hlinkClick r:id="rId3" tooltip="Euclidean vector"/>
              </a:rPr>
              <a:t>vector</a:t>
            </a:r>
            <a:r>
              <a:rPr lang="en-US" dirty="0" smtClean="0"/>
              <a:t> that defines the </a:t>
            </a:r>
            <a:r>
              <a:rPr lang="en-US" dirty="0" smtClean="0">
                <a:hlinkClick r:id="rId4" tooltip="Magnetic moment"/>
              </a:rPr>
              <a:t>magnetic moment</a:t>
            </a:r>
            <a:endParaRPr lang="en-US" dirty="0"/>
          </a:p>
          <a:p>
            <a:pPr algn="just"/>
            <a:r>
              <a:rPr lang="en-US" dirty="0" smtClean="0"/>
              <a:t>V </a:t>
            </a:r>
            <a:r>
              <a:rPr lang="en-US" dirty="0"/>
              <a:t>=</a:t>
            </a:r>
            <a:r>
              <a:rPr lang="en-US" dirty="0" smtClean="0"/>
              <a:t>volume</a:t>
            </a:r>
          </a:p>
          <a:p>
            <a:pPr algn="just"/>
            <a:r>
              <a:rPr lang="en-US" dirty="0" smtClean="0"/>
              <a:t> </a:t>
            </a:r>
            <a:r>
              <a:rPr lang="en-US" i="1" dirty="0" smtClean="0"/>
              <a:t>N</a:t>
            </a:r>
            <a:r>
              <a:rPr lang="en-US" dirty="0" smtClean="0"/>
              <a:t> </a:t>
            </a:r>
            <a:r>
              <a:rPr lang="en-US" dirty="0"/>
              <a:t>=</a:t>
            </a:r>
            <a:r>
              <a:rPr lang="en-US" dirty="0" smtClean="0"/>
              <a:t> number of magnetic moments(m) in the sample.</a:t>
            </a:r>
          </a:p>
          <a:p>
            <a:pPr algn="just"/>
            <a:r>
              <a:rPr lang="en-US" dirty="0" smtClean="0"/>
              <a:t>The quantity </a:t>
            </a:r>
            <a:r>
              <a:rPr lang="en-US" i="1" dirty="0" smtClean="0"/>
              <a:t>N/V</a:t>
            </a:r>
            <a:r>
              <a:rPr lang="en-US" dirty="0" smtClean="0"/>
              <a:t> is usually written as </a:t>
            </a:r>
            <a:r>
              <a:rPr lang="en-US" i="1" dirty="0" smtClean="0"/>
              <a:t>n</a:t>
            </a:r>
            <a:r>
              <a:rPr lang="en-US" dirty="0" smtClean="0"/>
              <a:t>, the number density of magnetic moments.</a:t>
            </a:r>
          </a:p>
          <a:p>
            <a:pPr algn="just"/>
            <a:r>
              <a:rPr lang="en-US" dirty="0" smtClean="0"/>
              <a:t>The M is measured in </a:t>
            </a:r>
            <a:r>
              <a:rPr lang="en-US" dirty="0" smtClean="0">
                <a:hlinkClick r:id="rId5" tooltip="Amperes"/>
              </a:rPr>
              <a:t>amperes</a:t>
            </a:r>
            <a:r>
              <a:rPr lang="en-US" dirty="0" smtClean="0"/>
              <a:t> per meter (A/m) in SI units.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68880"/>
            <a:ext cx="8229600" cy="4389120"/>
          </a:xfrm>
        </p:spPr>
        <p:txBody>
          <a:bodyPr/>
          <a:lstStyle/>
          <a:p>
            <a:pPr algn="just"/>
            <a:r>
              <a:rPr lang="en-US" dirty="0" smtClean="0"/>
              <a:t>A physical phenomenon produced by the motion of electric charge, which results in attractive and repulsive </a:t>
            </a:r>
            <a:r>
              <a:rPr lang="en-US" b="1" dirty="0" smtClean="0"/>
              <a:t>forces</a:t>
            </a:r>
            <a:r>
              <a:rPr lang="en-US" dirty="0" smtClean="0"/>
              <a:t> between objects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3810000"/>
            <a:ext cx="41529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mangnetism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0"/>
            <a:ext cx="8229600" cy="4389120"/>
          </a:xfrm>
        </p:spPr>
        <p:txBody>
          <a:bodyPr/>
          <a:lstStyle/>
          <a:p>
            <a:pPr algn="just"/>
            <a:r>
              <a:rPr lang="en-US" dirty="0" smtClean="0">
                <a:hlinkClick r:id="rId2" tooltip="Aristotle"/>
              </a:rPr>
              <a:t>Aristotle</a:t>
            </a:r>
            <a:r>
              <a:rPr lang="en-US" dirty="0" smtClean="0"/>
              <a:t> was the first scientific who did scientific discussion on magnetism who lived from about 525 BC to about 645 BC…..</a:t>
            </a:r>
          </a:p>
          <a:p>
            <a:pPr algn="just"/>
            <a:r>
              <a:rPr lang="en-US" dirty="0" smtClean="0"/>
              <a:t>Around </a:t>
            </a:r>
            <a:r>
              <a:rPr lang="en-US" dirty="0"/>
              <a:t>the same time, in </a:t>
            </a:r>
            <a:r>
              <a:rPr lang="en-US" dirty="0">
                <a:hlinkClick r:id="rId3" tooltip="History of India"/>
              </a:rPr>
              <a:t>ancient India</a:t>
            </a:r>
            <a:r>
              <a:rPr lang="en-US" dirty="0"/>
              <a:t>, the </a:t>
            </a:r>
            <a:r>
              <a:rPr lang="en-US" dirty="0">
                <a:hlinkClick r:id="rId4" tooltip="Ayurveda"/>
              </a:rPr>
              <a:t>Indian surgeon</a:t>
            </a:r>
            <a:r>
              <a:rPr lang="en-US" dirty="0"/>
              <a:t>, </a:t>
            </a:r>
            <a:r>
              <a:rPr lang="en-US" dirty="0" err="1">
                <a:hlinkClick r:id="rId5" tooltip="Sushruta"/>
              </a:rPr>
              <a:t>Sushruta</a:t>
            </a:r>
            <a:r>
              <a:rPr lang="en-US" dirty="0"/>
              <a:t>, was the first to make use of the magnet for surgical purposes.</a:t>
            </a:r>
            <a:r>
              <a:rPr lang="en-US" baseline="30000" dirty="0">
                <a:hlinkClick r:id="rId6"/>
              </a:rPr>
              <a:t>[2]</a:t>
            </a:r>
            <a:endParaRPr lang="en-US" dirty="0"/>
          </a:p>
        </p:txBody>
      </p:sp>
      <p:pic>
        <p:nvPicPr>
          <p:cNvPr id="5" name="Picture 4" descr="220px-Illustrerad_Verldshistoria_band_I_Ill_107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1800" y="0"/>
            <a:ext cx="2095500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Magnetism arises from two types of motions of electrons in </a:t>
            </a:r>
            <a:r>
              <a:rPr lang="en-US" dirty="0" smtClean="0"/>
              <a:t>atoms</a:t>
            </a:r>
          </a:p>
          <a:p>
            <a:endParaRPr lang="en-US" dirty="0"/>
          </a:p>
          <a:p>
            <a:r>
              <a:rPr lang="en-US" dirty="0" smtClean="0"/>
              <a:t>1) one </a:t>
            </a:r>
            <a:r>
              <a:rPr lang="en-US" dirty="0"/>
              <a:t>is the motion of the electrons in an orbit around the </a:t>
            </a:r>
            <a:r>
              <a:rPr lang="en-US" dirty="0" smtClean="0"/>
              <a:t>nucleus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962400"/>
            <a:ext cx="3124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2) other is due to the </a:t>
            </a:r>
            <a:r>
              <a:rPr lang="en-US" dirty="0"/>
              <a:t>spin of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                   </a:t>
            </a:r>
            <a:r>
              <a:rPr lang="en-US" dirty="0"/>
              <a:t>electrons around its </a:t>
            </a:r>
            <a:r>
              <a:rPr lang="en-US" dirty="0" smtClean="0"/>
              <a:t>axis.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orbital and the spin motion independently impart a magnetic moment on each electron causing each of them to behave as a tiny </a:t>
            </a:r>
            <a:r>
              <a:rPr lang="en-US" dirty="0" smtClean="0"/>
              <a:t>magnet.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812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 It is  </a:t>
            </a:r>
            <a:r>
              <a:rPr lang="en-US" dirty="0"/>
              <a:t>utilized </a:t>
            </a:r>
            <a:r>
              <a:rPr lang="en-US" dirty="0" smtClean="0"/>
              <a:t>in key </a:t>
            </a:r>
            <a:r>
              <a:rPr lang="en-US" dirty="0"/>
              <a:t>components of </a:t>
            </a:r>
            <a:r>
              <a:rPr lang="en-US" dirty="0" smtClean="0"/>
              <a:t>transformers,</a:t>
            </a:r>
            <a:r>
              <a:rPr lang="en-US" dirty="0"/>
              <a:t> in motors and generators</a:t>
            </a:r>
            <a:r>
              <a:rPr lang="en-US" dirty="0" smtClean="0"/>
              <a:t>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429000"/>
            <a:ext cx="2352675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967443"/>
            <a:ext cx="3209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High field superconducting magnets that are now used </a:t>
            </a:r>
            <a:r>
              <a:rPr lang="en-US" dirty="0" smtClean="0"/>
              <a:t> extensively </a:t>
            </a:r>
            <a:r>
              <a:rPr lang="en-US" dirty="0"/>
              <a:t>in hospitals and medical centers for MRI</a:t>
            </a:r>
          </a:p>
          <a:p>
            <a:pPr marL="0" indent="0">
              <a:buNone/>
            </a:pPr>
            <a:endParaRPr lang="en-US" dirty="0"/>
          </a:p>
          <a:p>
            <a:pPr algn="just">
              <a:buFont typeface="Courier New" pitchFamily="49" charset="0"/>
              <a:buChar char="o"/>
            </a:pPr>
            <a:r>
              <a:rPr lang="en-US" dirty="0"/>
              <a:t>Magnetic materials that are difficult to demagnetize are used to construct </a:t>
            </a:r>
            <a:r>
              <a:rPr lang="en-US" dirty="0" smtClean="0"/>
              <a:t>permanent </a:t>
            </a:r>
            <a:r>
              <a:rPr lang="en-US" dirty="0"/>
              <a:t>magnets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43400"/>
            <a:ext cx="243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1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loudspeakers, earphones, electric meters, and small </a:t>
            </a:r>
            <a:r>
              <a:rPr lang="en-US" dirty="0" smtClean="0"/>
              <a:t>motors.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5" y="2290761"/>
            <a:ext cx="2847975" cy="3857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909887"/>
            <a:ext cx="1752600" cy="2619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83" y="4254551"/>
            <a:ext cx="37909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more </a:t>
            </a:r>
            <a:r>
              <a:rPr lang="en-US" dirty="0"/>
              <a:t>esoteric applications of magnetism are ,magnetic recording and storage devices in computers, and in audio and video systems.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429000"/>
            <a:ext cx="4838700" cy="3267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724400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magnetic </a:t>
            </a:r>
            <a:r>
              <a:rPr lang="en-US" dirty="0"/>
              <a:t>strip on the back of  debit and credit cards works on the principle of </a:t>
            </a:r>
            <a:r>
              <a:rPr lang="en-US" dirty="0" smtClean="0"/>
              <a:t>magnetism.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91000"/>
            <a:ext cx="4419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1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sz="4000" dirty="0" smtClean="0">
                <a:latin typeface="Forte" panose="03060902040502070203" pitchFamily="66" charset="0"/>
              </a:rPr>
              <a:t>SIKANDAR KHAN </a:t>
            </a:r>
            <a:endParaRPr lang="en-US" sz="4000" dirty="0"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magnetism.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4389120"/>
          </a:xfrm>
        </p:spPr>
        <p:txBody>
          <a:bodyPr/>
          <a:lstStyle/>
          <a:p>
            <a:r>
              <a:rPr lang="en-US" b="1" dirty="0" smtClean="0"/>
              <a:t>Diamagnetism</a:t>
            </a:r>
          </a:p>
          <a:p>
            <a:r>
              <a:rPr lang="en-US" b="1" dirty="0" smtClean="0"/>
              <a:t>Peramagnetism</a:t>
            </a:r>
          </a:p>
          <a:p>
            <a:r>
              <a:rPr lang="en-US" b="1" dirty="0" smtClean="0"/>
              <a:t>Ferromagnetism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Diamagnetism.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68880"/>
            <a:ext cx="8229600" cy="4389120"/>
          </a:xfrm>
        </p:spPr>
        <p:txBody>
          <a:bodyPr/>
          <a:lstStyle/>
          <a:p>
            <a:pPr algn="just"/>
            <a:r>
              <a:rPr lang="en-US" b="1" dirty="0" smtClean="0"/>
              <a:t>Diamagnetism</a:t>
            </a:r>
            <a:r>
              <a:rPr lang="en-US" dirty="0" smtClean="0"/>
              <a:t> </a:t>
            </a:r>
            <a:r>
              <a:rPr lang="en-US" dirty="0"/>
              <a:t>is the property of an object which causes it to create a magnetic </a:t>
            </a:r>
            <a:r>
              <a:rPr lang="en-US" dirty="0" smtClean="0"/>
              <a:t>field in </a:t>
            </a:r>
            <a:r>
              <a:rPr lang="en-US" dirty="0"/>
              <a:t>opposition to an externally applied magnetic </a:t>
            </a:r>
            <a:r>
              <a:rPr lang="en-US" dirty="0" smtClean="0"/>
              <a:t>field and get its self weakly magnetized, </a:t>
            </a:r>
            <a:r>
              <a:rPr lang="en-US" dirty="0"/>
              <a:t>thus causing a repulsive </a:t>
            </a:r>
            <a:r>
              <a:rPr lang="en-US" dirty="0" smtClean="0"/>
              <a:t>effect.</a:t>
            </a:r>
            <a:endParaRPr lang="en-US" dirty="0"/>
          </a:p>
        </p:txBody>
      </p:sp>
      <p:pic>
        <p:nvPicPr>
          <p:cNvPr id="4098" name="Picture 2" descr="https://classconnection.s3.amazonaws.com/249/flashcards/176249/png/diamagn113141239143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154" y="4332469"/>
            <a:ext cx="3657600" cy="201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657600" y="5351644"/>
            <a:ext cx="1143000" cy="1277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echanism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95600"/>
            <a:ext cx="1976437" cy="3466306"/>
          </a:xfrm>
        </p:spPr>
      </p:pic>
      <p:sp>
        <p:nvSpPr>
          <p:cNvPr id="5" name="Rectangle 4"/>
          <p:cNvSpPr/>
          <p:nvPr/>
        </p:nvSpPr>
        <p:spPr>
          <a:xfrm>
            <a:off x="990600" y="2362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such materials placed in external magnetic field their magnetic domains get aligned in the direction </a:t>
            </a:r>
            <a:r>
              <a:rPr lang="en-US" dirty="0" smtClean="0"/>
              <a:t>opposite of  </a:t>
            </a:r>
            <a:r>
              <a:rPr lang="en-US" dirty="0"/>
              <a:t>external field.</a:t>
            </a:r>
          </a:p>
        </p:txBody>
      </p:sp>
    </p:spTree>
    <p:extLst>
      <p:ext uri="{BB962C8B-B14F-4D97-AF65-F5344CB8AC3E}">
        <p14:creationId xmlns:p14="http://schemas.microsoft.com/office/powerpoint/2010/main" val="6897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Diamagnetic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dirty="0">
              <a:hlinkClick r:id="rId2" tooltip="Superconductors"/>
            </a:endParaRPr>
          </a:p>
          <a:p>
            <a:pPr algn="just"/>
            <a:r>
              <a:rPr lang="en-US" dirty="0" smtClean="0"/>
              <a:t>Semiconductors , bismuth</a:t>
            </a:r>
            <a:r>
              <a:rPr lang="en-US" dirty="0"/>
              <a:t>, antimony, copper, gold, </a:t>
            </a:r>
            <a:r>
              <a:rPr lang="en-US" dirty="0" smtClean="0"/>
              <a:t>quartz</a:t>
            </a:r>
            <a:r>
              <a:rPr lang="en-US" dirty="0"/>
              <a:t>, mercury, water, alcohol, air, hydrogen </a:t>
            </a:r>
            <a:r>
              <a:rPr lang="en-US" dirty="0" err="1" smtClean="0"/>
              <a:t>etc</a:t>
            </a:r>
            <a:r>
              <a:rPr lang="en-US" dirty="0" smtClean="0"/>
              <a:t>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ferromagnetism.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19400"/>
            <a:ext cx="8229600" cy="4038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Ferromagnetism</a:t>
            </a:r>
            <a:r>
              <a:rPr lang="en-US" dirty="0" smtClean="0"/>
              <a:t> is the basic mechanism by which certain materials are made </a:t>
            </a:r>
            <a:r>
              <a:rPr lang="en-US" b="1" dirty="0" smtClean="0"/>
              <a:t>permanent magnets</a:t>
            </a:r>
            <a:r>
              <a:rPr lang="en-US" dirty="0" smtClean="0"/>
              <a:t>, by applying external magnetic field , or  , are attracted to magnets.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       a magnet formed by </a:t>
            </a:r>
            <a:r>
              <a:rPr lang="en-US" b="1" dirty="0" smtClean="0"/>
              <a:t>Alnico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(iron alloy)</a:t>
            </a:r>
            <a:endParaRPr lang="en-US" dirty="0"/>
          </a:p>
        </p:txBody>
      </p:sp>
      <p:pic>
        <p:nvPicPr>
          <p:cNvPr id="1029" name="Picture 5" descr="http://upload.wikimedia.org/wikipedia/commons/thumb/0/08/MagnetEZ.jpg/220px-MagnetE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114800"/>
            <a:ext cx="2971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erromagnetism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Alnico in </a:t>
            </a:r>
            <a:r>
              <a:rPr lang="en-US" sz="2800" dirty="0"/>
              <a:t>addition to iron are composed primarily of </a:t>
            </a:r>
            <a:r>
              <a:rPr lang="en-US" sz="2800" dirty="0" err="1">
                <a:hlinkClick r:id="rId2" tooltip="Aluminium"/>
              </a:rPr>
              <a:t>aluminium</a:t>
            </a:r>
            <a:r>
              <a:rPr lang="en-US" sz="2800" dirty="0"/>
              <a:t> (Al), </a:t>
            </a:r>
            <a:r>
              <a:rPr lang="en-US" sz="2800" dirty="0">
                <a:hlinkClick r:id="rId3" tooltip="Nickel"/>
              </a:rPr>
              <a:t>nickel</a:t>
            </a:r>
            <a:r>
              <a:rPr lang="en-US" sz="2800" dirty="0"/>
              <a:t> (Ni) and </a:t>
            </a:r>
            <a:r>
              <a:rPr lang="en-US" sz="2800" dirty="0">
                <a:hlinkClick r:id="rId4" tooltip="Cobalt"/>
              </a:rPr>
              <a:t>cobalt</a:t>
            </a:r>
            <a:r>
              <a:rPr lang="en-US" sz="2800" dirty="0"/>
              <a:t> and </a:t>
            </a:r>
            <a:r>
              <a:rPr lang="en-US" sz="2800" dirty="0" smtClean="0"/>
              <a:t>copper.</a:t>
            </a:r>
          </a:p>
          <a:p>
            <a:r>
              <a:rPr lang="en-US" sz="2800" dirty="0" smtClean="0"/>
              <a:t>It possesses a property called </a:t>
            </a:r>
            <a:r>
              <a:rPr lang="en-US" sz="2800" dirty="0"/>
              <a:t> </a:t>
            </a:r>
            <a:r>
              <a:rPr lang="en-US" sz="2800" b="1" dirty="0" err="1" smtClean="0"/>
              <a:t>coercivity</a:t>
            </a:r>
            <a:r>
              <a:rPr lang="en-US" sz="2800" b="1" dirty="0" smtClean="0"/>
              <a:t> </a:t>
            </a:r>
            <a:r>
              <a:rPr lang="en-US" sz="2800" dirty="0"/>
              <a:t> </a:t>
            </a:r>
            <a:r>
              <a:rPr lang="en-US" sz="2800" dirty="0" smtClean="0"/>
              <a:t>that means </a:t>
            </a:r>
            <a:r>
              <a:rPr lang="en-US" sz="2800" b="1" dirty="0" smtClean="0"/>
              <a:t>resistance </a:t>
            </a:r>
            <a:r>
              <a:rPr lang="en-US" sz="2800" b="1" dirty="0"/>
              <a:t>to loss of </a:t>
            </a:r>
            <a:r>
              <a:rPr lang="en-US" sz="2800" b="1" dirty="0" smtClean="0"/>
              <a:t>magnetism.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erromagnetism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Such materials are capable to retain their magnetic properties even when </a:t>
            </a:r>
            <a:r>
              <a:rPr lang="en-US" dirty="0"/>
              <a:t>the magnetic field is </a:t>
            </a:r>
            <a:r>
              <a:rPr lang="en-US" sz="2400" dirty="0"/>
              <a:t>removed</a:t>
            </a:r>
            <a:r>
              <a:rPr lang="en-US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5486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492052"/>
            <a:ext cx="251460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870485"/>
            <a:ext cx="246732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erromagnetism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tendency of ferromagnetic material  to </a:t>
            </a:r>
            <a:r>
              <a:rPr lang="en-US" dirty="0"/>
              <a:t>"remember their </a:t>
            </a:r>
            <a:r>
              <a:rPr lang="en-US" dirty="0" smtClean="0"/>
              <a:t>magnetic </a:t>
            </a:r>
            <a:r>
              <a:rPr lang="en-US" dirty="0"/>
              <a:t>history" is called </a:t>
            </a:r>
            <a:r>
              <a:rPr lang="en-US" b="1" dirty="0"/>
              <a:t>hysteresis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 the magnetization left behind in a ferromagnetic material (such as iron) after an external magnetic field is </a:t>
            </a:r>
            <a:r>
              <a:rPr lang="en-US" dirty="0" smtClean="0"/>
              <a:t>removed</a:t>
            </a:r>
            <a:r>
              <a:rPr lang="en-US" dirty="0"/>
              <a:t> </a:t>
            </a:r>
            <a:r>
              <a:rPr lang="en-US" dirty="0" smtClean="0"/>
              <a:t>is called </a:t>
            </a:r>
            <a:r>
              <a:rPr lang="en-US" b="1" dirty="0" smtClean="0"/>
              <a:t>remanent magnetization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8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Ferromagnetic material.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4389120"/>
          </a:xfrm>
        </p:spPr>
        <p:txBody>
          <a:bodyPr/>
          <a:lstStyle/>
          <a:p>
            <a:pPr algn="just"/>
            <a:r>
              <a:rPr lang="en-US" dirty="0" smtClean="0"/>
              <a:t>Materials which show phenomenon of ferromagnetism are called ferromagnetic  materials , like</a:t>
            </a:r>
          </a:p>
          <a:p>
            <a:pPr algn="just"/>
            <a:r>
              <a:rPr lang="en-US" dirty="0" smtClean="0"/>
              <a:t> </a:t>
            </a:r>
            <a:r>
              <a:rPr lang="en-US" dirty="0" smtClean="0">
                <a:hlinkClick r:id="rId2" tooltip="Iron"/>
              </a:rPr>
              <a:t>iron</a:t>
            </a:r>
            <a:r>
              <a:rPr lang="en-US" dirty="0" smtClean="0"/>
              <a:t>, </a:t>
            </a:r>
            <a:r>
              <a:rPr lang="en-US" dirty="0" smtClean="0">
                <a:hlinkClick r:id="rId3" tooltip="Nickel"/>
              </a:rPr>
              <a:t>nickel</a:t>
            </a:r>
            <a:r>
              <a:rPr lang="en-US" dirty="0" smtClean="0"/>
              <a:t>, </a:t>
            </a:r>
            <a:r>
              <a:rPr lang="en-US" dirty="0" smtClean="0">
                <a:hlinkClick r:id="rId4" tooltip="Cobalt"/>
              </a:rPr>
              <a:t>cobalt</a:t>
            </a:r>
            <a:r>
              <a:rPr lang="en-US" dirty="0" smtClean="0"/>
              <a:t>, their </a:t>
            </a:r>
            <a:r>
              <a:rPr lang="en-US" dirty="0" smtClean="0">
                <a:hlinkClick r:id="rId5" tooltip="Alloy"/>
              </a:rPr>
              <a:t>alloys</a:t>
            </a:r>
            <a:r>
              <a:rPr lang="en-US" dirty="0" smtClean="0"/>
              <a:t>, and some alloys of </a:t>
            </a:r>
            <a:r>
              <a:rPr lang="en-US" dirty="0" smtClean="0">
                <a:hlinkClick r:id="rId6" tooltip="Rare earth element"/>
              </a:rPr>
              <a:t>rare earth</a:t>
            </a:r>
            <a:r>
              <a:rPr lang="en-US" dirty="0" smtClean="0"/>
              <a:t> metals.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paramagnetism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 a phenomenon in which certain materials become </a:t>
            </a:r>
            <a:r>
              <a:rPr lang="en-US" b="1" dirty="0" smtClean="0"/>
              <a:t>magnetized</a:t>
            </a:r>
            <a:r>
              <a:rPr lang="en-US" dirty="0" smtClean="0"/>
              <a:t> when placed in magnetic field </a:t>
            </a:r>
            <a:r>
              <a:rPr lang="en-US" dirty="0"/>
              <a:t>but their magnetism disappears when the field is </a:t>
            </a:r>
            <a:r>
              <a:rPr lang="en-US" dirty="0" smtClean="0"/>
              <a:t>removed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66" y="3352799"/>
            <a:ext cx="6247619" cy="1866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296095"/>
            <a:ext cx="2780953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Magnetization</a:t>
            </a:r>
          </a:p>
          <a:p>
            <a:endParaRPr lang="en-US" sz="3200" dirty="0" smtClean="0"/>
          </a:p>
          <a:p>
            <a:r>
              <a:rPr lang="en-US" sz="3200" dirty="0" smtClean="0"/>
              <a:t>Magnetism</a:t>
            </a:r>
          </a:p>
          <a:p>
            <a:pPr marL="0" indent="0">
              <a:buNone/>
            </a:pPr>
            <a:r>
              <a:rPr lang="en-US" sz="3200" dirty="0" smtClean="0"/>
              <a:t>   Types of magnetism</a:t>
            </a:r>
          </a:p>
          <a:p>
            <a:r>
              <a:rPr lang="en-US" sz="3200" dirty="0" smtClean="0"/>
              <a:t>Peramagnetism</a:t>
            </a:r>
          </a:p>
          <a:p>
            <a:r>
              <a:rPr lang="en-US" sz="3200" dirty="0" smtClean="0"/>
              <a:t>Ferromagnetism</a:t>
            </a:r>
          </a:p>
          <a:p>
            <a:r>
              <a:rPr lang="en-US" sz="3200" dirty="0" smtClean="0"/>
              <a:t> Diamagnetism </a:t>
            </a:r>
          </a:p>
        </p:txBody>
      </p:sp>
    </p:spTree>
    <p:extLst>
      <p:ext uri="{BB962C8B-B14F-4D97-AF65-F5344CB8AC3E}">
        <p14:creationId xmlns:p14="http://schemas.microsoft.com/office/powerpoint/2010/main" val="29883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Paramagnetism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temporary magnets.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819400"/>
            <a:ext cx="220047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such materials placed in external magnetic field their magnetic domains get aligned in the direction opposite of  external field.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722179"/>
            <a:ext cx="2362201" cy="41148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572000" y="51816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97114" y="6019800"/>
            <a:ext cx="2501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External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21058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Paramagnetic material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Oxygen</a:t>
            </a:r>
          </a:p>
          <a:p>
            <a:r>
              <a:rPr lang="en-US" dirty="0" smtClean="0"/>
              <a:t> platinum </a:t>
            </a:r>
          </a:p>
          <a:p>
            <a:r>
              <a:rPr lang="en-US" dirty="0" smtClean="0"/>
              <a:t>aluminum </a:t>
            </a:r>
          </a:p>
          <a:p>
            <a:r>
              <a:rPr lang="en-US" dirty="0" smtClean="0"/>
              <a:t> tungsten </a:t>
            </a:r>
          </a:p>
          <a:p>
            <a:r>
              <a:rPr lang="en-US" dirty="0" smtClean="0"/>
              <a:t>cesium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Topic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>
                <a:solidFill>
                  <a:schemeClr val="accent4">
                    <a:lumMod val="75000"/>
                  </a:schemeClr>
                </a:solidFill>
              </a:rPr>
              <a:t>Magnet and Magnetization</a:t>
            </a:r>
            <a:endParaRPr lang="en-US" sz="8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More than 2,000 years ago Greeks discovered d</a:t>
            </a:r>
            <a:r>
              <a:rPr lang="en-US" sz="2800" dirty="0" smtClean="0"/>
              <a:t>eposits </a:t>
            </a:r>
            <a:r>
              <a:rPr lang="en-US" sz="2800" dirty="0"/>
              <a:t>of a mineral that was a natural </a:t>
            </a:r>
            <a:r>
              <a:rPr lang="en-US" sz="2800" dirty="0" smtClean="0"/>
              <a:t>magnet</a:t>
            </a:r>
          </a:p>
          <a:p>
            <a:r>
              <a:rPr lang="en-US" sz="2400" dirty="0"/>
              <a:t>The mineral is now </a:t>
            </a:r>
          </a:p>
          <a:p>
            <a:pPr marL="0" indent="0">
              <a:buNone/>
            </a:pPr>
            <a:r>
              <a:rPr lang="en-US" sz="2400" dirty="0" smtClean="0"/>
              <a:t>     called </a:t>
            </a:r>
            <a:r>
              <a:rPr lang="en-US" sz="2400" dirty="0"/>
              <a:t>magnetite</a:t>
            </a:r>
            <a:endParaRPr lang="en-US" dirty="0"/>
          </a:p>
        </p:txBody>
      </p:sp>
      <p:pic>
        <p:nvPicPr>
          <p:cNvPr id="4" name="Picture 3" descr="slid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349117"/>
            <a:ext cx="4419600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105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Magnet: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magnet </a:t>
            </a:r>
            <a:r>
              <a:rPr lang="en-US" sz="2800" dirty="0"/>
              <a:t>have a north pole and a south </a:t>
            </a:r>
            <a:r>
              <a:rPr lang="en-US" sz="2800" dirty="0" smtClean="0"/>
              <a:t>pole</a:t>
            </a:r>
          </a:p>
          <a:p>
            <a:endParaRPr lang="en-US" sz="2800" dirty="0" smtClean="0"/>
          </a:p>
          <a:p>
            <a:r>
              <a:rPr lang="en-US" sz="2400" dirty="0"/>
              <a:t>For a bar magnet, the north and south poles are at the </a:t>
            </a:r>
            <a:r>
              <a:rPr lang="en-US" sz="2400" dirty="0" smtClean="0"/>
              <a:t>opposite ends.</a:t>
            </a:r>
          </a:p>
          <a:p>
            <a:endParaRPr lang="en-US" sz="2400" dirty="0" smtClean="0"/>
          </a:p>
          <a:p>
            <a:r>
              <a:rPr lang="en-US" sz="2800" dirty="0"/>
              <a:t>Today, the word </a:t>
            </a:r>
            <a:r>
              <a:rPr lang="en-US" sz="2800" b="1" dirty="0">
                <a:solidFill>
                  <a:srgbClr val="FF3399"/>
                </a:solidFill>
              </a:rPr>
              <a:t>magnetism</a:t>
            </a:r>
            <a:r>
              <a:rPr lang="en-US" sz="2800" dirty="0"/>
              <a:t> refers to the properties and interactions of magnets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Magnetization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437035"/>
            <a:ext cx="8763000" cy="43891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M</a:t>
            </a:r>
            <a:r>
              <a:rPr lang="en-US" b="1" dirty="0" smtClean="0"/>
              <a:t>agnetization</a:t>
            </a:r>
            <a:r>
              <a:rPr lang="en-US" dirty="0" smtClean="0"/>
              <a:t> </a:t>
            </a:r>
            <a:r>
              <a:rPr lang="en-US" dirty="0"/>
              <a:t>the process that makes a substance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magnetic</a:t>
            </a:r>
            <a:r>
              <a:rPr lang="en-US" dirty="0"/>
              <a:t> (temporarily or permanently</a:t>
            </a:r>
            <a:r>
              <a:rPr lang="en-US" dirty="0" smtClean="0"/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                                Or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The extent or degree to which something is magnetized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Or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. </a:t>
            </a:r>
            <a:r>
              <a:rPr lang="en-US" dirty="0" smtClean="0"/>
              <a:t>The</a:t>
            </a:r>
            <a:r>
              <a:rPr lang="en-US" dirty="0"/>
              <a:t> physical property </a:t>
            </a:r>
            <a:r>
              <a:rPr lang="en-US" dirty="0" smtClean="0"/>
              <a:t>of any object of</a:t>
            </a:r>
            <a:r>
              <a:rPr lang="en-US" dirty="0"/>
              <a:t> being </a:t>
            </a:r>
            <a:r>
              <a:rPr lang="en-US" dirty="0" smtClean="0"/>
              <a:t>magnetic.</a:t>
            </a:r>
            <a:br>
              <a:rPr lang="en-US" dirty="0" smtClean="0"/>
            </a:br>
            <a:r>
              <a:rPr lang="en-US" dirty="0" smtClean="0"/>
              <a:t>i.e.  attracting the magnetic bodies.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85800"/>
            <a:ext cx="2362199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4" y="1045797"/>
            <a:ext cx="1857375" cy="1391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3100" dirty="0"/>
              <a:t>A</a:t>
            </a:r>
            <a:r>
              <a:rPr lang="en-US" sz="3100" dirty="0" smtClean="0"/>
              <a:t>n object when bring in a strong magnetic field it is magnetized:</a:t>
            </a:r>
            <a:endParaRPr lang="en-US" sz="3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3990975" cy="21050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47088"/>
            <a:ext cx="3826187" cy="3715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5229225"/>
            <a:ext cx="2809875" cy="1628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73384">
            <a:off x="1624495" y="4129274"/>
            <a:ext cx="2147887" cy="154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90426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can make magnets by magnetization (Either permanent or temporary)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" y="2410378"/>
            <a:ext cx="887049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9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2599</TotalTime>
  <Words>522</Words>
  <Application>Microsoft Office PowerPoint</Application>
  <PresentationFormat>On-screen Show (4:3)</PresentationFormat>
  <Paragraphs>132</Paragraphs>
  <Slides>32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PowerPoint Presentation</vt:lpstr>
      <vt:lpstr>PowerPoint Presentation</vt:lpstr>
      <vt:lpstr>Topics </vt:lpstr>
      <vt:lpstr>Topic</vt:lpstr>
      <vt:lpstr>HISTORY:</vt:lpstr>
      <vt:lpstr>What Is Magnet:</vt:lpstr>
      <vt:lpstr>Magnetization </vt:lpstr>
      <vt:lpstr> An object when bring in a strong magnetic field it is magnetized:</vt:lpstr>
      <vt:lpstr>PowerPoint Presentation</vt:lpstr>
      <vt:lpstr>Mathematical form:</vt:lpstr>
      <vt:lpstr>Magnetism</vt:lpstr>
      <vt:lpstr>History of mangnetism</vt:lpstr>
      <vt:lpstr>Explanation</vt:lpstr>
      <vt:lpstr>PowerPoint Presentation</vt:lpstr>
      <vt:lpstr>Applications</vt:lpstr>
      <vt:lpstr>PowerPoint Presentation</vt:lpstr>
      <vt:lpstr>APPLICATIONS:</vt:lpstr>
      <vt:lpstr>Applications </vt:lpstr>
      <vt:lpstr>Applications</vt:lpstr>
      <vt:lpstr>Types of magnetism.</vt:lpstr>
      <vt:lpstr>Definition of Diamagnetism.</vt:lpstr>
      <vt:lpstr>Mechanism</vt:lpstr>
      <vt:lpstr>Diamagnetic materials</vt:lpstr>
      <vt:lpstr>Definition of ferromagnetism.</vt:lpstr>
      <vt:lpstr>Ferromagnetism</vt:lpstr>
      <vt:lpstr>Ferromagnetism</vt:lpstr>
      <vt:lpstr>Ferromagnetism</vt:lpstr>
      <vt:lpstr>Ferromagnetic material.</vt:lpstr>
      <vt:lpstr>Definition of paramagnetism</vt:lpstr>
      <vt:lpstr>Paramagnetism  </vt:lpstr>
      <vt:lpstr>Mechanism</vt:lpstr>
      <vt:lpstr>Paramagnetic material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Magnetization</dc:title>
  <dc:creator>Waqar Abbasi</dc:creator>
  <cp:lastModifiedBy>Aqib Malik</cp:lastModifiedBy>
  <cp:revision>73</cp:revision>
  <dcterms:created xsi:type="dcterms:W3CDTF">2014-11-01T07:00:39Z</dcterms:created>
  <dcterms:modified xsi:type="dcterms:W3CDTF">2014-12-13T07:12:24Z</dcterms:modified>
</cp:coreProperties>
</file>