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362C9-4F30-4D25-973C-BEE75987B071}">
          <p14:sldIdLst>
            <p14:sldId id="256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0EE9F5F3-CB34-4D20-88A5-4AB2586BBBF4}">
          <p14:sldIdLst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8" autoAdjust="0"/>
    <p:restoredTop sz="94660" autoAdjust="0"/>
  </p:normalViewPr>
  <p:slideViewPr>
    <p:cSldViewPr>
      <p:cViewPr varScale="1">
        <p:scale>
          <a:sx n="86" d="100"/>
          <a:sy n="86" d="100"/>
        </p:scale>
        <p:origin x="94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5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BE50-AB2D-42EC-8FC2-5B074C315D50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F229-4428-4E2F-BBDD-4F0C9A95A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BE50-AB2D-42EC-8FC2-5B074C315D50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F229-4428-4E2F-BBDD-4F0C9A95A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BE50-AB2D-42EC-8FC2-5B074C315D50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F229-4428-4E2F-BBDD-4F0C9A95A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3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BE50-AB2D-42EC-8FC2-5B074C315D50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F229-4428-4E2F-BBDD-4F0C9A95A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1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BE50-AB2D-42EC-8FC2-5B074C315D50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F229-4428-4E2F-BBDD-4F0C9A95A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4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BE50-AB2D-42EC-8FC2-5B074C315D50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F229-4428-4E2F-BBDD-4F0C9A95A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0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BE50-AB2D-42EC-8FC2-5B074C315D50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F229-4428-4E2F-BBDD-4F0C9A95A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9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BE50-AB2D-42EC-8FC2-5B074C315D50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F229-4428-4E2F-BBDD-4F0C9A95A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BE50-AB2D-42EC-8FC2-5B074C315D50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F229-4428-4E2F-BBDD-4F0C9A95A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7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BE50-AB2D-42EC-8FC2-5B074C315D50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F229-4428-4E2F-BBDD-4F0C9A95A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9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BE50-AB2D-42EC-8FC2-5B074C315D50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F229-4428-4E2F-BBDD-4F0C9A95A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6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1BE50-AB2D-42EC-8FC2-5B074C315D50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6F229-4428-4E2F-BBDD-4F0C9A95A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3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12248">
            <a:off x="914399" y="758825"/>
            <a:ext cx="7252855" cy="4879975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tx2">
                    <a:lumMod val="50000"/>
                  </a:schemeClr>
                </a:solidFill>
                <a:latin typeface="MingLiU-ExtB" pitchFamily="18" charset="-120"/>
                <a:ea typeface="MingLiU-ExtB" pitchFamily="18" charset="-120"/>
              </a:rPr>
              <a:t>AMPERE’S LAW</a:t>
            </a:r>
            <a:endParaRPr lang="en-US" sz="8800" dirty="0">
              <a:solidFill>
                <a:schemeClr val="tx2">
                  <a:lumMod val="50000"/>
                </a:schemeClr>
              </a:solidFill>
              <a:latin typeface="MingLiU-ExtB" pitchFamily="18" charset="-120"/>
              <a:ea typeface="MingLiU-ExtB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873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09600"/>
                <a:ext cx="8229600" cy="5791200"/>
              </a:xfrm>
            </p:spPr>
            <p:txBody>
              <a:bodyPr/>
              <a:lstStyle/>
              <a:p>
                <a:r>
                  <a:rPr lang="en-US" dirty="0" smtClean="0"/>
                  <a:t>B1 </a:t>
                </a:r>
                <a:r>
                  <a:rPr lang="vi-VN" dirty="0" smtClean="0"/>
                  <a:t>∆</a:t>
                </a:r>
                <a:r>
                  <a:rPr lang="en-US" dirty="0" smtClean="0"/>
                  <a:t>L1 + B2 </a:t>
                </a:r>
                <a:r>
                  <a:rPr lang="vi-VN" dirty="0" smtClean="0"/>
                  <a:t>∆</a:t>
                </a:r>
                <a:r>
                  <a:rPr lang="en-US" dirty="0" smtClean="0"/>
                  <a:t>L2 + B3 </a:t>
                </a:r>
                <a:r>
                  <a:rPr lang="vi-VN" dirty="0" smtClean="0"/>
                  <a:t>∆</a:t>
                </a:r>
                <a:r>
                  <a:rPr lang="en-US" dirty="0" smtClean="0"/>
                  <a:t>L3 + ------ + </a:t>
                </a:r>
                <a:r>
                  <a:rPr lang="en-US" dirty="0" err="1" smtClean="0"/>
                  <a:t>Bn</a:t>
                </a:r>
                <a:r>
                  <a:rPr lang="en-US" dirty="0" smtClean="0"/>
                  <a:t> </a:t>
                </a:r>
                <a:r>
                  <a:rPr lang="vi-VN" dirty="0" smtClean="0"/>
                  <a:t>∆</a:t>
                </a:r>
                <a:r>
                  <a:rPr lang="en-US" dirty="0" smtClean="0"/>
                  <a:t>Ln </a:t>
                </a:r>
                <a:br>
                  <a:rPr lang="en-US" dirty="0" smtClean="0"/>
                </a:b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pt-BR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pt-BR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𝐵𝑖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a:rPr lang="vi-VN" i="1" dirty="0" smtClean="0">
                            <a:latin typeface="Cambria Math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en-US" dirty="0" smtClean="0"/>
                          <m:t>L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i</m:t>
                        </m:r>
                      </m:e>
                    </m:nary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As all elements are laying at same distance so</a:t>
                </a:r>
                <a:br>
                  <a:rPr lang="en-US" dirty="0" smtClean="0"/>
                </a:br>
                <a:r>
                  <a:rPr lang="en-US" dirty="0" smtClean="0"/>
                  <a:t>B1 = B2 = B3 = --------- = </a:t>
                </a:r>
                <a:r>
                  <a:rPr lang="en-US" dirty="0" err="1" smtClean="0"/>
                  <a:t>Bn</a:t>
                </a:r>
                <a:r>
                  <a:rPr lang="en-US" dirty="0" smtClean="0"/>
                  <a:t> = B 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so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 </m:t>
                        </m:r>
                        <m:r>
                          <a:rPr lang="vi-VN" i="1" dirty="0" smtClean="0">
                            <a:latin typeface="Cambria Math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en-US" dirty="0" smtClean="0"/>
                          <m:t>L</m:t>
                        </m:r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</m:e>
                    </m:nary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vi-VN" i="1" dirty="0" smtClean="0">
                            <a:latin typeface="Cambria Math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en-US" dirty="0" smtClean="0"/>
                          <m:t>L</m:t>
                        </m:r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09600"/>
                <a:ext cx="8229600" cy="5791200"/>
              </a:xfrm>
              <a:blipFill rotWithShape="1">
                <a:blip r:embed="rId2"/>
                <a:stretch>
                  <a:fillRect l="-1630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14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6172200"/>
              </a:xfrm>
            </p:spPr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vi-VN" i="1" dirty="0" smtClean="0">
                            <a:latin typeface="Cambria Math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en-US" dirty="0" smtClean="0"/>
                          <m:t>L</m:t>
                        </m:r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</m:e>
                    </m:nary>
                  </m:oMath>
                </a14:m>
                <a:r>
                  <a:rPr lang="en-US" dirty="0" smtClean="0"/>
                  <a:t> = sum of length of all elements = Circumference of circle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vi-VN" i="1" dirty="0" smtClean="0">
                            <a:latin typeface="Cambria Math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en-US" dirty="0" smtClean="0"/>
                          <m:t>L</m:t>
                        </m:r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 2</a:t>
                </a:r>
                <a:r>
                  <a:rPr lang="el-GR" dirty="0" smtClean="0"/>
                  <a:t>π</a:t>
                </a:r>
                <a:r>
                  <a:rPr lang="en-US" dirty="0" smtClean="0"/>
                  <a:t>r 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closed path = B x </a:t>
                </a:r>
                <a:r>
                  <a:rPr lang="en-US" dirty="0"/>
                  <a:t>2</a:t>
                </a:r>
                <a:r>
                  <a:rPr lang="el-GR" dirty="0"/>
                  <a:t>π</a:t>
                </a:r>
                <a:r>
                  <a:rPr lang="en-US" dirty="0"/>
                  <a:t>r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vi-VN" i="1" dirty="0">
                            <a:latin typeface="Cambria Math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en-US" dirty="0" smtClean="0"/>
                          <m:t>L</m:t>
                        </m:r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</m:e>
                    </m:nary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= µI / 2</a:t>
                </a:r>
                <a:r>
                  <a:rPr lang="el-GR" dirty="0" smtClean="0"/>
                  <a:t>π</a:t>
                </a:r>
                <a:r>
                  <a:rPr lang="en-US" dirty="0" smtClean="0"/>
                  <a:t>r x </a:t>
                </a:r>
                <a:r>
                  <a:rPr lang="en-US" dirty="0"/>
                  <a:t>2</a:t>
                </a:r>
                <a:r>
                  <a:rPr lang="el-GR" dirty="0"/>
                  <a:t>π</a:t>
                </a:r>
                <a:r>
                  <a:rPr lang="en-US" dirty="0"/>
                  <a:t>r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vi-VN" i="1" dirty="0">
                            <a:latin typeface="Cambria Math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en-US" dirty="0" smtClean="0"/>
                          <m:t>L</m:t>
                        </m:r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</m:e>
                    </m:nary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= </a:t>
                </a:r>
                <a:r>
                  <a:rPr lang="en-US" dirty="0"/>
                  <a:t>µI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6172200"/>
              </a:xfrm>
              <a:blipFill rotWithShape="1">
                <a:blip r:embed="rId2"/>
                <a:stretch>
                  <a:fillRect l="-1630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17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1"/>
            <a:ext cx="8229600" cy="914400"/>
          </a:xfrm>
        </p:spPr>
        <p:txBody>
          <a:bodyPr/>
          <a:lstStyle/>
          <a:p>
            <a:r>
              <a:rPr lang="en-US" dirty="0" smtClean="0"/>
              <a:t>So </a:t>
            </a:r>
            <a:endParaRPr lang="en-US" dirty="0"/>
          </a:p>
        </p:txBody>
      </p:sp>
      <p:pic>
        <p:nvPicPr>
          <p:cNvPr id="4" name="Picture 3" descr="http://hyperphysics.phy-astr.gsu.edu/hbase/magnetic/imgmag/magcur4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0082" y="1371600"/>
            <a:ext cx="5105400" cy="127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46364" y="2914233"/>
            <a:ext cx="52162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This is </a:t>
            </a:r>
            <a:r>
              <a:rPr lang="en-US" sz="4400" smtClean="0"/>
              <a:t>Ampere’s Circuital law for special </a:t>
            </a:r>
            <a:r>
              <a:rPr lang="en-US" sz="4400" dirty="0" smtClean="0"/>
              <a:t>case </a:t>
            </a:r>
            <a:r>
              <a:rPr lang="en-US" sz="4400" smtClean="0"/>
              <a:t>of circular </a:t>
            </a:r>
            <a:r>
              <a:rPr lang="en-US" sz="4400" dirty="0" smtClean="0"/>
              <a:t>path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0358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Autofit/>
          </a:bodyPr>
          <a:lstStyle/>
          <a:p>
            <a:r>
              <a:rPr lang="en-US" sz="4800" b="1" i="1" u="sng" dirty="0">
                <a:solidFill>
                  <a:schemeClr val="tx2">
                    <a:lumMod val="50000"/>
                  </a:schemeClr>
                </a:solidFill>
              </a:rPr>
              <a:t>Magnetic </a:t>
            </a:r>
            <a:r>
              <a:rPr lang="en-US" sz="4800" b="1" i="1" u="sng" dirty="0" smtClean="0">
                <a:solidFill>
                  <a:schemeClr val="tx2">
                    <a:lumMod val="50000"/>
                  </a:schemeClr>
                </a:solidFill>
              </a:rPr>
              <a:t>field </a:t>
            </a:r>
            <a:r>
              <a:rPr lang="en-US" sz="4800" b="1" i="1" u="sng" dirty="0">
                <a:solidFill>
                  <a:schemeClr val="tx2">
                    <a:lumMod val="50000"/>
                  </a:schemeClr>
                </a:solidFill>
              </a:rPr>
              <a:t>due to current carrying </a:t>
            </a:r>
            <a:r>
              <a:rPr lang="en-US" sz="4800" b="1" i="1" u="sng" dirty="0" smtClean="0">
                <a:solidFill>
                  <a:schemeClr val="tx2">
                    <a:lumMod val="50000"/>
                  </a:schemeClr>
                </a:solidFill>
              </a:rPr>
              <a:t>solenoid</a:t>
            </a:r>
            <a:r>
              <a:rPr lang="en-US" sz="4800" b="1" i="1" u="sng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4800" b="1" i="1" u="sng" dirty="0">
                <a:solidFill>
                  <a:schemeClr val="tx2">
                    <a:lumMod val="50000"/>
                  </a:schemeClr>
                </a:solidFill>
              </a:rPr>
            </a:br>
            <a:endParaRPr lang="en-US" sz="4800" b="1" i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r>
              <a:rPr lang="en-US" dirty="0" smtClean="0"/>
              <a:t>Consider a rectangular </a:t>
            </a:r>
            <a:r>
              <a:rPr lang="en-US" dirty="0" err="1" smtClean="0"/>
              <a:t>amperian</a:t>
            </a:r>
            <a:r>
              <a:rPr lang="en-US" dirty="0" smtClean="0"/>
              <a:t> path </a:t>
            </a:r>
            <a:r>
              <a:rPr lang="en-US" dirty="0" err="1" smtClean="0"/>
              <a:t>abcd</a:t>
            </a:r>
            <a:r>
              <a:rPr lang="en-US" dirty="0" smtClean="0"/>
              <a:t> in the field of solenoid</a:t>
            </a:r>
          </a:p>
          <a:p>
            <a:r>
              <a:rPr lang="en-US" dirty="0" smtClean="0"/>
              <a:t>This rectangular path is divided into four elements of length i.e. l1 ,l2 ,l3 and l4</a:t>
            </a:r>
          </a:p>
          <a:p>
            <a:r>
              <a:rPr lang="en-US" dirty="0" smtClean="0"/>
              <a:t>In order to calculate the magnetic field ,due to the current in a solenoid ,we can use ampere’s circuital law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80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/>
              <a:t>What will be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magnetic field at the middle of the solenoid?</a:t>
            </a:r>
          </a:p>
          <a:p>
            <a:r>
              <a:rPr lang="en-US" sz="2800" dirty="0" smtClean="0"/>
              <a:t>The magnetic field at the turns?</a:t>
            </a:r>
          </a:p>
          <a:p>
            <a:r>
              <a:rPr lang="en-US" sz="2800" dirty="0" smtClean="0"/>
              <a:t>The magnetic field out side the solenoid?</a:t>
            </a:r>
            <a:endParaRPr lang="en-US" sz="28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191000"/>
            <a:ext cx="5020234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8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Applying Circuital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Where the magnetic field is constant</a:t>
            </a:r>
            <a:br>
              <a:rPr lang="en-US" sz="2000" dirty="0" smtClean="0"/>
            </a:br>
            <a:r>
              <a:rPr lang="en-US" sz="2000" dirty="0" smtClean="0"/>
              <a:t>and ∆L = l1 + l2 + l3 + l4</a:t>
            </a:r>
            <a:br>
              <a:rPr lang="en-US" sz="2000" dirty="0" smtClean="0"/>
            </a:br>
            <a:r>
              <a:rPr lang="en-US" sz="2000" dirty="0" smtClean="0"/>
              <a:t>The length l1 is along the direction of the magnetic field so </a:t>
            </a:r>
            <a:br>
              <a:rPr lang="en-US" sz="2000" dirty="0" smtClean="0"/>
            </a:br>
            <a:r>
              <a:rPr lang="en-US" sz="2000" dirty="0" smtClean="0"/>
              <a:t>B.l1 = Bl1Cos(0) = Bl1</a:t>
            </a:r>
            <a:br>
              <a:rPr lang="en-US" sz="2000" dirty="0" smtClean="0"/>
            </a:br>
            <a:r>
              <a:rPr lang="en-US" sz="2000" dirty="0" smtClean="0"/>
              <a:t>B.l2 </a:t>
            </a:r>
            <a:r>
              <a:rPr lang="en-US" sz="2000" dirty="0"/>
              <a:t>= </a:t>
            </a:r>
            <a:r>
              <a:rPr lang="en-US" sz="2000" dirty="0" smtClean="0"/>
              <a:t>Bl2Cos(90</a:t>
            </a:r>
            <a:r>
              <a:rPr lang="en-US" sz="2000" dirty="0"/>
              <a:t>) = </a:t>
            </a:r>
            <a:r>
              <a:rPr lang="en-US" sz="2000" dirty="0" smtClean="0"/>
              <a:t>0      (l2 is normal to B)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B.l3 </a:t>
            </a:r>
            <a:r>
              <a:rPr lang="en-US" sz="2000" dirty="0"/>
              <a:t>= </a:t>
            </a:r>
            <a:r>
              <a:rPr lang="en-US" sz="2000" dirty="0" smtClean="0"/>
              <a:t>Bl3Cos(180</a:t>
            </a:r>
            <a:r>
              <a:rPr lang="en-US" sz="2000" dirty="0"/>
              <a:t>) = </a:t>
            </a:r>
            <a:r>
              <a:rPr lang="en-US" sz="2000" dirty="0" smtClean="0"/>
              <a:t>0    (B is out side solenoid)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B.l4 </a:t>
            </a:r>
            <a:r>
              <a:rPr lang="en-US" sz="2000" dirty="0"/>
              <a:t>= </a:t>
            </a:r>
            <a:r>
              <a:rPr lang="en-US" sz="2000" dirty="0" smtClean="0"/>
              <a:t>Bl4Cos(90</a:t>
            </a:r>
            <a:r>
              <a:rPr lang="en-US" sz="2000" dirty="0"/>
              <a:t>) = </a:t>
            </a:r>
            <a:r>
              <a:rPr lang="en-US" sz="2000" dirty="0" smtClean="0"/>
              <a:t>0      (l4 is normal to B)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 descr="http://hyperphysics.phy-astr.gsu.edu/hbase/magnetic/imgmag/magcur4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371600"/>
            <a:ext cx="4038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934200" y="1574512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--------</a:t>
            </a:r>
            <a:r>
              <a:rPr lang="en-US" sz="3200" dirty="0" err="1" smtClean="0"/>
              <a:t>eq</a:t>
            </a:r>
            <a:r>
              <a:rPr lang="en-US" sz="3200" dirty="0" smtClean="0"/>
              <a:t>(1)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038601"/>
            <a:ext cx="36766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smtClean="0"/>
              <a:t>putting all these values </a:t>
            </a:r>
            <a:r>
              <a:rPr lang="en-US" dirty="0" smtClean="0"/>
              <a:t>in </a:t>
            </a:r>
            <a:r>
              <a:rPr lang="en-US" dirty="0" err="1" smtClean="0"/>
              <a:t>eq</a:t>
            </a:r>
            <a:r>
              <a:rPr lang="en-US" dirty="0" smtClean="0"/>
              <a:t>(1) we get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Bl1 </a:t>
            </a:r>
            <a:r>
              <a:rPr lang="en-US" dirty="0" smtClean="0"/>
              <a:t>+ 0 + 0 + 0 = µI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Bl1 </a:t>
            </a:r>
            <a:r>
              <a:rPr lang="en-US" dirty="0" smtClean="0"/>
              <a:t>= µ </a:t>
            </a:r>
            <a:r>
              <a:rPr lang="en-US" smtClean="0"/>
              <a:t>x total </a:t>
            </a:r>
            <a:r>
              <a:rPr lang="en-US" dirty="0" smtClean="0"/>
              <a:t>current -----</a:t>
            </a:r>
            <a:r>
              <a:rPr lang="en-US" dirty="0" err="1" smtClean="0"/>
              <a:t>eq</a:t>
            </a:r>
            <a:r>
              <a:rPr lang="en-US" dirty="0" smtClean="0"/>
              <a:t>(2)</a:t>
            </a:r>
          </a:p>
          <a:p>
            <a:r>
              <a:rPr lang="en-US" smtClean="0"/>
              <a:t>Let </a:t>
            </a:r>
            <a:r>
              <a:rPr lang="en-US" dirty="0" smtClean="0"/>
              <a:t>there be N number of turns in </a:t>
            </a:r>
            <a:r>
              <a:rPr lang="en-US" smtClean="0"/>
              <a:t>the length l1 of solenoid </a:t>
            </a:r>
            <a:r>
              <a:rPr lang="en-US" dirty="0" smtClean="0"/>
              <a:t>and in each turn the current is </a:t>
            </a:r>
            <a:r>
              <a:rPr lang="en-US" smtClean="0"/>
              <a:t>I total </a:t>
            </a:r>
            <a:r>
              <a:rPr lang="en-US" dirty="0" smtClean="0"/>
              <a:t>current = NI</a:t>
            </a:r>
          </a:p>
          <a:p>
            <a:r>
              <a:rPr lang="en-US" smtClean="0"/>
              <a:t>Let </a:t>
            </a:r>
            <a:r>
              <a:rPr lang="en-US" dirty="0" smtClean="0"/>
              <a:t>n be the number of turn per </a:t>
            </a:r>
            <a:r>
              <a:rPr lang="en-US" smtClean="0"/>
              <a:t>unit length l1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n </a:t>
            </a:r>
            <a:r>
              <a:rPr lang="en-US" smtClean="0"/>
              <a:t>= N/l1</a:t>
            </a:r>
            <a:endParaRPr lang="en-US" dirty="0" smtClean="0"/>
          </a:p>
          <a:p>
            <a:r>
              <a:rPr lang="en-US" smtClean="0"/>
              <a:t>Total </a:t>
            </a:r>
            <a:r>
              <a:rPr lang="en-US" dirty="0" smtClean="0"/>
              <a:t>current </a:t>
            </a:r>
            <a:r>
              <a:rPr lang="en-US" smtClean="0"/>
              <a:t>becomes nl1i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023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Now the </a:t>
            </a:r>
            <a:r>
              <a:rPr lang="en-US" dirty="0" err="1" smtClean="0"/>
              <a:t>eq</a:t>
            </a:r>
            <a:r>
              <a:rPr lang="en-US" dirty="0" smtClean="0"/>
              <a:t>(2) becomes </a:t>
            </a:r>
            <a:br>
              <a:rPr lang="en-US" dirty="0" smtClean="0"/>
            </a:br>
            <a:r>
              <a:rPr lang="en-US" smtClean="0"/>
              <a:t>   Bl1 = µnl1I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B = µ</a:t>
            </a:r>
            <a:r>
              <a:rPr lang="en-US" dirty="0" err="1" smtClean="0"/>
              <a:t>nI</a:t>
            </a:r>
            <a:endParaRPr lang="en-US" dirty="0" smtClean="0"/>
          </a:p>
          <a:p>
            <a:r>
              <a:rPr lang="en-US" dirty="0" smtClean="0"/>
              <a:t>So this </a:t>
            </a:r>
            <a:r>
              <a:rPr lang="en-US" dirty="0" err="1" smtClean="0"/>
              <a:t>eq</a:t>
            </a:r>
            <a:r>
              <a:rPr lang="en-US" dirty="0" smtClean="0"/>
              <a:t> give the </a:t>
            </a:r>
            <a:r>
              <a:rPr lang="en-US" smtClean="0"/>
              <a:t>magnetic field </a:t>
            </a:r>
            <a:r>
              <a:rPr lang="en-US" dirty="0" smtClean="0"/>
              <a:t>due to the current </a:t>
            </a:r>
            <a:r>
              <a:rPr lang="en-US" smtClean="0"/>
              <a:t>in solenoid</a:t>
            </a:r>
            <a:endParaRPr lang="en-US" dirty="0" smtClean="0"/>
          </a:p>
          <a:p>
            <a:r>
              <a:rPr lang="en-US" dirty="0" smtClean="0"/>
              <a:t>Its direction can be determined by right </a:t>
            </a:r>
            <a:r>
              <a:rPr lang="en-US" smtClean="0"/>
              <a:t>hand rule</a:t>
            </a:r>
            <a:endParaRPr lang="en-US" dirty="0" smtClean="0"/>
          </a:p>
          <a:p>
            <a:r>
              <a:rPr lang="en-US" smtClean="0"/>
              <a:t>The curling </a:t>
            </a:r>
            <a:r>
              <a:rPr lang="en-US" dirty="0" smtClean="0"/>
              <a:t>fingers shows the direction of the </a:t>
            </a:r>
            <a:r>
              <a:rPr lang="en-US" smtClean="0"/>
              <a:t>current while </a:t>
            </a:r>
            <a:r>
              <a:rPr lang="en-US" dirty="0" smtClean="0"/>
              <a:t>the thumb points in the direction of the </a:t>
            </a:r>
            <a:r>
              <a:rPr lang="en-US" smtClean="0"/>
              <a:t>magnetic field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5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762000"/>
          </a:xfrm>
        </p:spPr>
        <p:txBody>
          <a:bodyPr>
            <a:normAutofit/>
          </a:bodyPr>
          <a:lstStyle/>
          <a:p>
            <a:r>
              <a:rPr lang="en-US" b="1" i="1" u="sng" dirty="0" smtClean="0">
                <a:solidFill>
                  <a:schemeClr val="tx2">
                    <a:lumMod val="50000"/>
                  </a:schemeClr>
                </a:solidFill>
              </a:rPr>
              <a:t>References:</a:t>
            </a:r>
            <a:endParaRPr lang="en-US" b="1" i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Hyperphysics.phy-astr.gsu.edu</a:t>
            </a:r>
          </a:p>
          <a:p>
            <a:r>
              <a:rPr lang="en-US" dirty="0" smtClean="0"/>
              <a:t>Wikipedia.org</a:t>
            </a:r>
          </a:p>
          <a:p>
            <a:r>
              <a:rPr lang="en-US" dirty="0" smtClean="0"/>
              <a:t>Farside.ph.utaxas.edu</a:t>
            </a:r>
          </a:p>
          <a:p>
            <a:r>
              <a:rPr lang="en-US" dirty="0" smtClean="0"/>
              <a:t>Youtube.com/</a:t>
            </a:r>
            <a:r>
              <a:rPr lang="en-US" dirty="0" err="1" smtClean="0"/>
              <a:t>watch?v</a:t>
            </a:r>
            <a:r>
              <a:rPr lang="en-US" dirty="0" smtClean="0"/>
              <a:t>=</a:t>
            </a:r>
            <a:r>
              <a:rPr lang="en-US" dirty="0" err="1" smtClean="0"/>
              <a:t>ryGzpGpTtlM</a:t>
            </a:r>
            <a:endParaRPr lang="en-US" dirty="0" smtClean="0"/>
          </a:p>
          <a:p>
            <a:r>
              <a:rPr lang="en-US" dirty="0" smtClean="0"/>
              <a:t>OR write in </a:t>
            </a:r>
            <a:r>
              <a:rPr lang="en-US" dirty="0" err="1" smtClean="0"/>
              <a:t>youtube</a:t>
            </a:r>
            <a:r>
              <a:rPr lang="en-US" dirty="0" smtClean="0"/>
              <a:t> AMPERES LAW(PART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7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1" u="sng" dirty="0" smtClean="0">
                <a:solidFill>
                  <a:schemeClr val="tx2">
                    <a:lumMod val="50000"/>
                  </a:schemeClr>
                </a:solidFill>
              </a:rPr>
              <a:t>DEFINITION:</a:t>
            </a:r>
            <a:endParaRPr lang="en-US" sz="4800" b="1" i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This law states that the dot product of flux density </a:t>
            </a:r>
            <a:r>
              <a:rPr lang="en-US" sz="4000" b="1" dirty="0" smtClean="0"/>
              <a:t>B </a:t>
            </a:r>
            <a:r>
              <a:rPr lang="en-US" sz="4000" dirty="0" smtClean="0"/>
              <a:t>and small length </a:t>
            </a:r>
            <a:r>
              <a:rPr lang="en-US" sz="4000" b="1" dirty="0" smtClean="0"/>
              <a:t>∆L </a:t>
            </a:r>
            <a:r>
              <a:rPr lang="en-US" sz="4000" dirty="0" smtClean="0"/>
              <a:t>around any closed path is equal to µ. times the total current enclosed by the path 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5712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59162"/>
          </a:xfrm>
        </p:spPr>
        <p:txBody>
          <a:bodyPr>
            <a:normAutofit/>
          </a:bodyPr>
          <a:lstStyle/>
          <a:p>
            <a:r>
              <a:rPr lang="en-US" b="1" i="1" u="sng" dirty="0" smtClean="0">
                <a:solidFill>
                  <a:schemeClr val="tx2">
                    <a:lumMod val="50000"/>
                  </a:schemeClr>
                </a:solidFill>
              </a:rPr>
              <a:t>METHAMETICAL FORMULA :</a:t>
            </a:r>
            <a:br>
              <a:rPr lang="en-US" b="1" i="1" u="sng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b="1" i="1" u="sng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b="1" i="1" u="sng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b="1" i="1" u="sng" dirty="0" smtClean="0"/>
              <a:t/>
            </a:r>
            <a:br>
              <a:rPr lang="en-US" b="1" i="1" u="sng" dirty="0" smtClean="0"/>
            </a:br>
            <a:r>
              <a:rPr lang="en-US" b="1" i="1" u="sng" dirty="0" smtClean="0"/>
              <a:t/>
            </a:r>
            <a:br>
              <a:rPr lang="en-US" b="1" i="1" u="sng" dirty="0" smtClean="0"/>
            </a:br>
            <a:r>
              <a:rPr lang="en-US" b="1" i="1" u="sng" dirty="0" smtClean="0">
                <a:solidFill>
                  <a:schemeClr val="tx2">
                    <a:lumMod val="50000"/>
                  </a:schemeClr>
                </a:solidFill>
              </a:rPr>
              <a:t>FIGURE:</a:t>
            </a:r>
            <a:endParaRPr lang="en-US" b="1" i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114800"/>
            <a:ext cx="2743200" cy="2514600"/>
          </a:xfrm>
        </p:spPr>
      </p:pic>
      <p:pic>
        <p:nvPicPr>
          <p:cNvPr id="7" name="Picture 6" descr="http://hyperphysics.phy-astr.gsu.edu/hbase/magnetic/imgmag/magcur4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545272"/>
            <a:ext cx="5105400" cy="127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414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tx2">
                    <a:lumMod val="50000"/>
                  </a:schemeClr>
                </a:solidFill>
              </a:rPr>
              <a:t>EXPLANATION:</a:t>
            </a:r>
            <a:endParaRPr lang="en-US" b="1" i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Consider the magnetic field around the straight current carrying conductor .The strength of this magnetic field </a:t>
            </a:r>
            <a:r>
              <a:rPr lang="en-US" b="1" dirty="0" smtClean="0"/>
              <a:t>B </a:t>
            </a:r>
            <a:r>
              <a:rPr lang="en-US" dirty="0" smtClean="0"/>
              <a:t> is constant on a circle of radius r. this strength of magnetic field </a:t>
            </a:r>
            <a:r>
              <a:rPr lang="en-US" b="1" dirty="0" smtClean="0"/>
              <a:t>B </a:t>
            </a:r>
            <a:r>
              <a:rPr lang="en-US" dirty="0" smtClean="0"/>
              <a:t>around the current carrying conductor is directly proportional to current in conductor and inversely proportional to the radial distance r from the conductor. 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806" y="4543714"/>
            <a:ext cx="2486891" cy="227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3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81800" cy="944562"/>
          </a:xfrm>
        </p:spPr>
        <p:txBody>
          <a:bodyPr/>
          <a:lstStyle/>
          <a:p>
            <a:r>
              <a:rPr lang="en-US" b="1" i="1" u="sng" dirty="0" smtClean="0">
                <a:solidFill>
                  <a:schemeClr val="tx2">
                    <a:lumMod val="50000"/>
                  </a:schemeClr>
                </a:solidFill>
              </a:rPr>
              <a:t>Mathematically:</a:t>
            </a:r>
            <a:endParaRPr lang="en-US" b="1" i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      </a:t>
            </a:r>
            <a:r>
              <a:rPr lang="en-US" dirty="0"/>
              <a:t> </a:t>
            </a:r>
            <a:r>
              <a:rPr lang="en-US" dirty="0" smtClean="0"/>
              <a:t>                   B∞I         …..1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B ∞1/r     …..2</a:t>
            </a:r>
          </a:p>
          <a:p>
            <a:r>
              <a:rPr lang="en-US" dirty="0"/>
              <a:t> </a:t>
            </a:r>
            <a:r>
              <a:rPr lang="en-US" dirty="0" smtClean="0"/>
              <a:t>    combining (1) &amp; (2)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B ∞I/r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</a:t>
            </a:r>
          </a:p>
          <a:p>
            <a:endParaRPr lang="en-US" dirty="0" smtClean="0"/>
          </a:p>
          <a:p>
            <a:r>
              <a:rPr lang="en-US" dirty="0" smtClean="0"/>
              <a:t>  Where µ◦/2</a:t>
            </a:r>
            <a:r>
              <a:rPr lang="el-GR" dirty="0" smtClean="0"/>
              <a:t>π</a:t>
            </a:r>
            <a:r>
              <a:rPr lang="en-US" dirty="0"/>
              <a:t> </a:t>
            </a:r>
            <a:r>
              <a:rPr lang="en-US" dirty="0" smtClean="0"/>
              <a:t>is constant of proportionality and µ◦ is constant of the free space called permittivity ,the value of which for free space is </a:t>
            </a:r>
            <a:r>
              <a:rPr lang="en-US" dirty="0"/>
              <a:t>4</a:t>
            </a:r>
            <a:r>
              <a:rPr lang="el-GR" dirty="0" smtClean="0"/>
              <a:t>π</a:t>
            </a:r>
            <a:r>
              <a:rPr lang="en-US" dirty="0" smtClean="0"/>
              <a:t>*10</a:t>
            </a:r>
            <a:r>
              <a:rPr lang="en-US" sz="1800" dirty="0" smtClean="0"/>
              <a:t>-7 </a:t>
            </a:r>
            <a:r>
              <a:rPr lang="en-US" dirty="0" smtClean="0"/>
              <a:t> </a:t>
            </a:r>
            <a:r>
              <a:rPr lang="en-US" dirty="0" err="1" smtClean="0"/>
              <a:t>Wb</a:t>
            </a:r>
            <a:r>
              <a:rPr lang="en-US" dirty="0" smtClean="0"/>
              <a:t>/Am </a:t>
            </a:r>
            <a:endParaRPr lang="en-US" dirty="0"/>
          </a:p>
        </p:txBody>
      </p:sp>
      <p:pic>
        <p:nvPicPr>
          <p:cNvPr id="4" name="Picture 3" descr="http://hyperphysics.phy-astr.gsu.edu/hbase/magnetic/imgmag/magcur3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269673"/>
            <a:ext cx="129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496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8686800" cy="1470025"/>
          </a:xfrm>
        </p:spPr>
        <p:txBody>
          <a:bodyPr>
            <a:noAutofit/>
          </a:bodyPr>
          <a:lstStyle/>
          <a:p>
            <a:r>
              <a:rPr lang="en-US" sz="6000" b="1" i="1" u="sng" dirty="0" smtClean="0">
                <a:solidFill>
                  <a:schemeClr val="tx2">
                    <a:lumMod val="50000"/>
                  </a:schemeClr>
                </a:solidFill>
              </a:rPr>
              <a:t>Applications of Ampere's law</a:t>
            </a:r>
            <a:endParaRPr lang="en-US" sz="6000" b="1" i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895600"/>
            <a:ext cx="6705600" cy="205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1: Magnetic field due to current in the straight conductor</a:t>
            </a:r>
            <a:br>
              <a:rPr lang="en-US" dirty="0" smtClean="0"/>
            </a:br>
            <a:r>
              <a:rPr lang="en-US" dirty="0" smtClean="0"/>
              <a:t>2: Magnetic field due to current carrying solenoid</a:t>
            </a:r>
          </a:p>
          <a:p>
            <a:r>
              <a:rPr lang="en-US" dirty="0" smtClean="0"/>
              <a:t>3:Magnetic force on moving charges   </a:t>
            </a:r>
          </a:p>
        </p:txBody>
      </p:sp>
    </p:spTree>
    <p:extLst>
      <p:ext uri="{BB962C8B-B14F-4D97-AF65-F5344CB8AC3E}">
        <p14:creationId xmlns:p14="http://schemas.microsoft.com/office/powerpoint/2010/main" val="275948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i="1" u="sng" dirty="0">
                <a:solidFill>
                  <a:schemeClr val="tx2">
                    <a:lumMod val="50000"/>
                  </a:schemeClr>
                </a:solidFill>
              </a:rPr>
              <a:t>Magnetic </a:t>
            </a:r>
            <a:r>
              <a:rPr lang="en-US" sz="4800" b="1" i="1" u="sng" dirty="0" smtClean="0">
                <a:solidFill>
                  <a:schemeClr val="tx2">
                    <a:lumMod val="50000"/>
                  </a:schemeClr>
                </a:solidFill>
              </a:rPr>
              <a:t>field </a:t>
            </a:r>
            <a:r>
              <a:rPr lang="en-US" sz="4800" b="1" i="1" u="sng" dirty="0">
                <a:solidFill>
                  <a:schemeClr val="tx2">
                    <a:lumMod val="50000"/>
                  </a:schemeClr>
                </a:solidFill>
              </a:rPr>
              <a:t>due to current in the straight conductor</a:t>
            </a:r>
          </a:p>
        </p:txBody>
      </p:sp>
      <p:pic>
        <p:nvPicPr>
          <p:cNvPr id="4" name="Content Placeholder 3" descr="http://hyperphysics.phy-astr.gsu.edu/hbase/magnetic/imgmag/magcur3.gif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33800" y="2133600"/>
            <a:ext cx="17049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3523934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This equation gives us information about the </a:t>
            </a:r>
            <a:r>
              <a:rPr lang="en-US" sz="3200" smtClean="0"/>
              <a:t>magnetic field </a:t>
            </a:r>
            <a:r>
              <a:rPr lang="en-US" sz="3200" dirty="0" smtClean="0"/>
              <a:t>due to current in the straight conductor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220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1"/>
            <a:ext cx="8229600" cy="2362200"/>
          </a:xfrm>
        </p:spPr>
        <p:txBody>
          <a:bodyPr/>
          <a:lstStyle/>
          <a:p>
            <a:r>
              <a:rPr lang="en-US" dirty="0" err="1" smtClean="0"/>
              <a:t>Amperian</a:t>
            </a:r>
            <a:r>
              <a:rPr lang="en-US" dirty="0" smtClean="0"/>
              <a:t> path:</a:t>
            </a:r>
            <a:br>
              <a:rPr lang="en-US" dirty="0" smtClean="0"/>
            </a:br>
            <a:r>
              <a:rPr lang="en-US" dirty="0" smtClean="0"/>
              <a:t>                            The closed path in the form of circle of radius r enclosing the current carrying wire is called </a:t>
            </a:r>
            <a:r>
              <a:rPr lang="en-US" dirty="0" err="1" smtClean="0"/>
              <a:t>Amperian</a:t>
            </a:r>
            <a:r>
              <a:rPr lang="en-US" dirty="0" smtClean="0"/>
              <a:t> path.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895600"/>
            <a:ext cx="411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Divide this </a:t>
            </a:r>
            <a:r>
              <a:rPr lang="en-US" sz="2800" dirty="0" err="1" smtClean="0"/>
              <a:t>Amperian</a:t>
            </a:r>
            <a:r>
              <a:rPr lang="en-US" sz="2800" dirty="0" smtClean="0"/>
              <a:t> path </a:t>
            </a:r>
            <a:r>
              <a:rPr lang="en-US" sz="2800" smtClean="0"/>
              <a:t>in small elements of lengths </a:t>
            </a:r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1109" y="449580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smtClean="0"/>
              <a:t>∆</a:t>
            </a:r>
            <a:r>
              <a:rPr lang="en-US" sz="4000" smtClean="0"/>
              <a:t>L1.</a:t>
            </a:r>
            <a:r>
              <a:rPr lang="vi-VN" sz="4000"/>
              <a:t> </a:t>
            </a:r>
            <a:r>
              <a:rPr lang="vi-VN" sz="4000" smtClean="0"/>
              <a:t>∆</a:t>
            </a:r>
            <a:r>
              <a:rPr lang="en-US" sz="4000" smtClean="0"/>
              <a:t>L2.</a:t>
            </a:r>
            <a:r>
              <a:rPr lang="vi-VN" sz="4000"/>
              <a:t> </a:t>
            </a:r>
            <a:r>
              <a:rPr lang="vi-VN" sz="4000" smtClean="0"/>
              <a:t>∆</a:t>
            </a:r>
            <a:r>
              <a:rPr lang="en-US" sz="4000" smtClean="0"/>
              <a:t>L3 -------- </a:t>
            </a:r>
            <a:r>
              <a:rPr lang="vi-VN" sz="4000" smtClean="0"/>
              <a:t>∆</a:t>
            </a:r>
            <a:r>
              <a:rPr lang="en-US" sz="4000" smtClean="0"/>
              <a:t>Ln</a:t>
            </a:r>
            <a:endParaRPr lang="en-US" sz="4000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899" y="2895600"/>
            <a:ext cx="3745901" cy="343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229600" cy="5440363"/>
          </a:xfrm>
        </p:spPr>
        <p:txBody>
          <a:bodyPr/>
          <a:lstStyle/>
          <a:p>
            <a:r>
              <a:rPr lang="en-US" dirty="0" smtClean="0"/>
              <a:t>Let the magnetic field at these elements be B1.B2.B3 -------- </a:t>
            </a:r>
            <a:r>
              <a:rPr lang="en-US" dirty="0" err="1" smtClean="0"/>
              <a:t>Bn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B1.</a:t>
            </a:r>
            <a:r>
              <a:rPr lang="vi-VN" dirty="0" smtClean="0"/>
              <a:t> ∆</a:t>
            </a:r>
            <a:r>
              <a:rPr lang="en-US" dirty="0" smtClean="0"/>
              <a:t>L1 = B1 </a:t>
            </a:r>
            <a:r>
              <a:rPr lang="vi-VN" dirty="0" smtClean="0"/>
              <a:t>∆</a:t>
            </a:r>
            <a:r>
              <a:rPr lang="en-US" dirty="0" smtClean="0"/>
              <a:t>L1Cos(0) = B1 </a:t>
            </a:r>
            <a:r>
              <a:rPr lang="vi-VN" dirty="0" smtClean="0"/>
              <a:t>∆</a:t>
            </a:r>
            <a:r>
              <a:rPr lang="en-US" dirty="0" smtClean="0"/>
              <a:t>L1</a:t>
            </a:r>
            <a:br>
              <a:rPr lang="en-US" dirty="0" smtClean="0"/>
            </a:br>
            <a:r>
              <a:rPr lang="en-US" dirty="0" smtClean="0"/>
              <a:t>B2.</a:t>
            </a:r>
            <a:r>
              <a:rPr lang="vi-VN" dirty="0" smtClean="0"/>
              <a:t> ∆</a:t>
            </a:r>
            <a:r>
              <a:rPr lang="en-US" dirty="0" smtClean="0"/>
              <a:t>L2 = B2 </a:t>
            </a:r>
            <a:r>
              <a:rPr lang="vi-VN" dirty="0" smtClean="0"/>
              <a:t>∆</a:t>
            </a:r>
            <a:r>
              <a:rPr lang="en-US" dirty="0" smtClean="0"/>
              <a:t>L2Cos(0) = B2 </a:t>
            </a:r>
            <a:r>
              <a:rPr lang="vi-VN" dirty="0" smtClean="0"/>
              <a:t>∆</a:t>
            </a:r>
            <a:r>
              <a:rPr lang="en-US" dirty="0" smtClean="0"/>
              <a:t>L2             </a:t>
            </a:r>
            <a:br>
              <a:rPr lang="en-US" dirty="0" smtClean="0"/>
            </a:br>
            <a:r>
              <a:rPr lang="en-US" dirty="0" smtClean="0"/>
              <a:t>B3.</a:t>
            </a:r>
            <a:r>
              <a:rPr lang="vi-VN" dirty="0" smtClean="0"/>
              <a:t> ∆</a:t>
            </a:r>
            <a:r>
              <a:rPr lang="en-US" dirty="0" smtClean="0"/>
              <a:t>L3 = B3 </a:t>
            </a:r>
            <a:r>
              <a:rPr lang="vi-VN" dirty="0" smtClean="0"/>
              <a:t>∆</a:t>
            </a:r>
            <a:r>
              <a:rPr lang="en-US" dirty="0" smtClean="0"/>
              <a:t>L3Cos(0) = B3 </a:t>
            </a:r>
            <a:r>
              <a:rPr lang="vi-VN" dirty="0" smtClean="0"/>
              <a:t>∆</a:t>
            </a:r>
            <a:r>
              <a:rPr lang="en-US" dirty="0" smtClean="0"/>
              <a:t>L3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Bn.</a:t>
            </a:r>
            <a:r>
              <a:rPr lang="vi-VN" dirty="0" smtClean="0"/>
              <a:t> ∆</a:t>
            </a:r>
            <a:r>
              <a:rPr lang="en-US" dirty="0" smtClean="0"/>
              <a:t>Ln </a:t>
            </a:r>
            <a:r>
              <a:rPr lang="en-US" dirty="0"/>
              <a:t>= </a:t>
            </a:r>
            <a:r>
              <a:rPr lang="en-US" dirty="0" err="1" smtClean="0"/>
              <a:t>Bn</a:t>
            </a:r>
            <a:r>
              <a:rPr lang="en-US" dirty="0" smtClean="0"/>
              <a:t> </a:t>
            </a:r>
            <a:r>
              <a:rPr lang="vi-VN" dirty="0" smtClean="0"/>
              <a:t>∆</a:t>
            </a:r>
            <a:r>
              <a:rPr lang="en-US" dirty="0" err="1" smtClean="0"/>
              <a:t>LnCos</a:t>
            </a:r>
            <a:r>
              <a:rPr lang="en-US" dirty="0" smtClean="0"/>
              <a:t>(0</a:t>
            </a:r>
            <a:r>
              <a:rPr lang="en-US" dirty="0"/>
              <a:t>) = </a:t>
            </a:r>
            <a:r>
              <a:rPr lang="en-US" dirty="0" err="1" smtClean="0"/>
              <a:t>Bn</a:t>
            </a:r>
            <a:r>
              <a:rPr lang="en-US" dirty="0" smtClean="0"/>
              <a:t> </a:t>
            </a:r>
            <a:r>
              <a:rPr lang="vi-VN" dirty="0" smtClean="0"/>
              <a:t>∆</a:t>
            </a:r>
            <a:r>
              <a:rPr lang="en-US" dirty="0" smtClean="0"/>
              <a:t>Ln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0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395</Words>
  <Application>Microsoft Office PowerPoint</Application>
  <PresentationFormat>On-screen Show (4:3)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MingLiU-ExtB</vt:lpstr>
      <vt:lpstr>Arial</vt:lpstr>
      <vt:lpstr>Calibri</vt:lpstr>
      <vt:lpstr>Cambria Math</vt:lpstr>
      <vt:lpstr>Office Theme</vt:lpstr>
      <vt:lpstr>AMPERE’S LAW</vt:lpstr>
      <vt:lpstr>DEFINITION:</vt:lpstr>
      <vt:lpstr>METHAMETICAL FORMULA :    FIGURE:</vt:lpstr>
      <vt:lpstr>EXPLANATION:</vt:lpstr>
      <vt:lpstr>Mathematically:</vt:lpstr>
      <vt:lpstr>Applications of Ampere's law</vt:lpstr>
      <vt:lpstr>Magnetic field due to current in the straight conductor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Magnetic field due to current carrying solenoid </vt:lpstr>
      <vt:lpstr>What will be</vt:lpstr>
      <vt:lpstr>Applying Circuital law</vt:lpstr>
      <vt:lpstr>PowerPoint Presentation</vt:lpstr>
      <vt:lpstr>PowerPoint Presentation</vt:lpstr>
      <vt:lpstr>References: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AMPERE’S LAW</dc:title>
  <dc:creator>Akhtar Khan</dc:creator>
  <cp:lastModifiedBy>MRT www.Win2Farsi.com</cp:lastModifiedBy>
  <cp:revision>37</cp:revision>
  <dcterms:created xsi:type="dcterms:W3CDTF">2014-11-29T12:31:14Z</dcterms:created>
  <dcterms:modified xsi:type="dcterms:W3CDTF">2015-01-26T02:23:07Z</dcterms:modified>
</cp:coreProperties>
</file>