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69"/>
  </p:notesMasterIdLst>
  <p:sldIdLst>
    <p:sldId id="256" r:id="rId2"/>
    <p:sldId id="257" r:id="rId3"/>
    <p:sldId id="264" r:id="rId4"/>
    <p:sldId id="293" r:id="rId5"/>
    <p:sldId id="313" r:id="rId6"/>
    <p:sldId id="318" r:id="rId7"/>
    <p:sldId id="319" r:id="rId8"/>
    <p:sldId id="314" r:id="rId9"/>
    <p:sldId id="304" r:id="rId10"/>
    <p:sldId id="305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15" r:id="rId35"/>
    <p:sldId id="316" r:id="rId36"/>
    <p:sldId id="317" r:id="rId37"/>
    <p:sldId id="306" r:id="rId38"/>
    <p:sldId id="307" r:id="rId39"/>
    <p:sldId id="309" r:id="rId40"/>
    <p:sldId id="310" r:id="rId41"/>
    <p:sldId id="311" r:id="rId42"/>
    <p:sldId id="312" r:id="rId43"/>
    <p:sldId id="295" r:id="rId44"/>
    <p:sldId id="262" r:id="rId45"/>
    <p:sldId id="275" r:id="rId46"/>
    <p:sldId id="271" r:id="rId47"/>
    <p:sldId id="266" r:id="rId48"/>
    <p:sldId id="272" r:id="rId49"/>
    <p:sldId id="273" r:id="rId50"/>
    <p:sldId id="276" r:id="rId51"/>
    <p:sldId id="280" r:id="rId52"/>
    <p:sldId id="277" r:id="rId53"/>
    <p:sldId id="281" r:id="rId54"/>
    <p:sldId id="282" r:id="rId55"/>
    <p:sldId id="296" r:id="rId56"/>
    <p:sldId id="289" r:id="rId57"/>
    <p:sldId id="284" r:id="rId58"/>
    <p:sldId id="287" r:id="rId59"/>
    <p:sldId id="285" r:id="rId60"/>
    <p:sldId id="286" r:id="rId61"/>
    <p:sldId id="288" r:id="rId62"/>
    <p:sldId id="297" r:id="rId63"/>
    <p:sldId id="298" r:id="rId64"/>
    <p:sldId id="300" r:id="rId65"/>
    <p:sldId id="301" r:id="rId66"/>
    <p:sldId id="302" r:id="rId67"/>
    <p:sldId id="290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5A2DB-C3BC-4132-A6B6-29E1A80149ED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33287-23B0-4B3D-842F-210313EDB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33287-23B0-4B3D-842F-210313EDB3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ACA07-E6DB-4812-83F2-50C230D69E5E}" type="slidenum">
              <a:rPr lang="en-US"/>
              <a:pPr/>
              <a:t>42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0CA9-EFAB-481F-B7F9-215A67DA810A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F945-FC10-4AE9-8B1C-D4B5A94601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0CA9-EFAB-481F-B7F9-215A67DA810A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F945-FC10-4AE9-8B1C-D4B5A9460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0CA9-EFAB-481F-B7F9-215A67DA810A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F945-FC10-4AE9-8B1C-D4B5A9460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D050B95-FC4D-4F68-8ECC-BF21F0250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5428B92-CAC4-4172-8975-5AE8EE3921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6E0ADD0-B37C-4489-B3DD-E323FFBC10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0CA9-EFAB-481F-B7F9-215A67DA810A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F945-FC10-4AE9-8B1C-D4B5A9460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0CA9-EFAB-481F-B7F9-215A67DA810A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F945-FC10-4AE9-8B1C-D4B5A9460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0CA9-EFAB-481F-B7F9-215A67DA810A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F945-FC10-4AE9-8B1C-D4B5A9460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0CA9-EFAB-481F-B7F9-215A67DA810A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F945-FC10-4AE9-8B1C-D4B5A9460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0CA9-EFAB-481F-B7F9-215A67DA810A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F945-FC10-4AE9-8B1C-D4B5A9460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0CA9-EFAB-481F-B7F9-215A67DA810A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F945-FC10-4AE9-8B1C-D4B5A9460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0CA9-EFAB-481F-B7F9-215A67DA810A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F945-FC10-4AE9-8B1C-D4B5A94601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D7F0CA9-EFAB-481F-B7F9-215A67DA810A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DF9F945-FC10-4AE9-8B1C-D4B5A9460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D7F0CA9-EFAB-481F-B7F9-215A67DA810A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DF9F945-FC10-4AE9-8B1C-D4B5A9460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hyperlink" Target="http://lh3.google.com/_Xqf87IdAS7E/RfdoKFAilzI/AAAAAAAAADI/nhZHHDFmgn0/s800/IMG_0387.JP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hyperlink" Target="http://upload.wikimedia.org/wikipedia/commons/9/92/Spatula.jp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google.com/imgres?imgurl=http://www.ngamdeecotton.com/CottonBall.jpg&amp;imgrefurl=http://www.ngamdeecotton.com/CottonBall.htm&amp;h=226&amp;w=329&amp;sz=8&amp;tbnid=S7nFxvW0bnMUuM:&amp;tbnh=82&amp;tbnw=119&amp;prev=/images?q=cotton+ball+picture&amp;hl=en&amp;usg=__HRVnGY4WxLhz9GGtG4sVtre4V8k=&amp;ei=T52ySvqkNoX8tgev2b3FDg&amp;sa=X&amp;oi=image_result&amp;resnum=1&amp;ct=im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upload.wikimedia.org/wikipedia/commons/9/92/Spatula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lh3.google.com/_Xqf87IdAS7E/RfdoKFAilzI/AAAAAAAAADI/nhZHHDFmgn0/s800/IMG_0387.JP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lomb" TargetMode="External"/><Relationship Id="rId2" Type="http://schemas.openxmlformats.org/officeDocument/2006/relationships/hyperlink" Target="http://en.wikipedia.org/wiki/Systeme_Internationa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4" name="Picture 2" descr="C:\Users\Usman Kharal\Pictures\10313901_1434254983494295_107273352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/>
              <a:t>Two basics type of materials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dirty="0"/>
              <a:t>Conductors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Materials, such as metals, that allow the free movement of </a:t>
            </a:r>
            <a:r>
              <a:rPr lang="en-US" dirty="0" smtClean="0">
                <a:solidFill>
                  <a:srgbClr val="008000"/>
                </a:solidFill>
              </a:rPr>
              <a:t>charges 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r>
              <a:rPr lang="en-US" dirty="0"/>
              <a:t>Insulators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Materials, such as rubber and glass, that don’t allow the free movement of charges</a:t>
            </a:r>
          </a:p>
        </p:txBody>
      </p:sp>
      <p:pic>
        <p:nvPicPr>
          <p:cNvPr id="4" name="Picture 2" descr="utilitie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819400"/>
            <a:ext cx="274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Electrical Conductors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5400"/>
          </a:p>
          <a:p>
            <a:pPr>
              <a:buFontTx/>
              <a:buNone/>
            </a:pPr>
            <a:r>
              <a:rPr lang="en-US" sz="5400"/>
              <a:t>Objects that allow electrical charge to flow easily</a:t>
            </a:r>
          </a:p>
          <a:p>
            <a:endParaRPr lang="en-US" sz="5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Electrical Conductor Example: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14488"/>
            <a:ext cx="3313113" cy="4511675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 The coil from a electric heater gets hot and conducts electricity well</a:t>
            </a:r>
          </a:p>
        </p:txBody>
      </p:sp>
      <p:pic>
        <p:nvPicPr>
          <p:cNvPr id="5127" name="Picture 7" descr="TW_THW_copper_wir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887788" y="1862138"/>
            <a:ext cx="4370387" cy="2185987"/>
          </a:xfrm>
          <a:noFill/>
          <a:ln/>
        </p:spPr>
      </p:pic>
      <p:pic>
        <p:nvPicPr>
          <p:cNvPr id="5125" name="Picture 5" descr="2007817113445582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" y="4041775"/>
            <a:ext cx="3000375" cy="2816225"/>
          </a:xfrm>
          <a:prstGeom prst="rect">
            <a:avLst/>
          </a:prstGeom>
          <a:noFill/>
        </p:spPr>
      </p:pic>
      <p:pic>
        <p:nvPicPr>
          <p:cNvPr id="5130" name="Picture 10" descr="Electric_Heate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122738" y="4141788"/>
            <a:ext cx="4583112" cy="27162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Conductors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/>
              <a:t>Metal is a good conductor of electricity                                </a:t>
            </a:r>
          </a:p>
          <a:p>
            <a:pPr>
              <a:buFontTx/>
              <a:buNone/>
            </a:pPr>
            <a:r>
              <a:rPr lang="en-US" sz="4000"/>
              <a:t>                     </a:t>
            </a:r>
          </a:p>
        </p:txBody>
      </p:sp>
      <p:pic>
        <p:nvPicPr>
          <p:cNvPr id="3076" name="Picture 4" descr="cookie_she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5938" y="2619375"/>
            <a:ext cx="2438400" cy="1987550"/>
          </a:xfrm>
          <a:prstGeom prst="rect">
            <a:avLst/>
          </a:prstGeom>
          <a:noFill/>
        </p:spPr>
      </p:pic>
      <p:pic>
        <p:nvPicPr>
          <p:cNvPr id="3077" name="Picture 5" descr="3-4in_curling_ir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286000"/>
            <a:ext cx="2819400" cy="1579563"/>
          </a:xfrm>
          <a:prstGeom prst="rect">
            <a:avLst/>
          </a:prstGeom>
          <a:noFill/>
        </p:spPr>
      </p:pic>
      <p:pic>
        <p:nvPicPr>
          <p:cNvPr id="3078" name="Picture 6" descr="IMG_0387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4191000"/>
            <a:ext cx="2819400" cy="2127250"/>
          </a:xfrm>
          <a:prstGeom prst="rect">
            <a:avLst/>
          </a:prstGeom>
          <a:noFill/>
        </p:spPr>
      </p:pic>
      <p:pic>
        <p:nvPicPr>
          <p:cNvPr id="3079" name="Picture 7" descr="Double_Sided_Reflective_Aluminum_Foil_Insulati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8763" y="3875088"/>
            <a:ext cx="2514600" cy="2514600"/>
          </a:xfrm>
          <a:prstGeom prst="rect">
            <a:avLst/>
          </a:prstGeom>
          <a:noFill/>
        </p:spPr>
      </p:pic>
      <p:pic>
        <p:nvPicPr>
          <p:cNvPr id="3080" name="Picture 8" descr="CastIronSkillet6p5in?$lg$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33775" y="4933950"/>
            <a:ext cx="1924050" cy="192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Property of Electrical Conductor: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52538"/>
            <a:ext cx="4038600" cy="5605462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In all good conductors  electric current flows</a:t>
            </a:r>
          </a:p>
          <a:p>
            <a:pPr>
              <a:buFontTx/>
              <a:buNone/>
            </a:pPr>
            <a:r>
              <a:rPr lang="en-US" sz="2800"/>
              <a:t>through them without resistance</a:t>
            </a:r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r>
              <a:rPr lang="en-US" sz="2800" u="sng"/>
              <a:t>Example:</a:t>
            </a:r>
            <a:r>
              <a:rPr lang="en-US" sz="2800"/>
              <a:t> Electricity flows through the coil in the power line coils  without resistance and easily</a:t>
            </a:r>
          </a:p>
        </p:txBody>
      </p:sp>
      <p:pic>
        <p:nvPicPr>
          <p:cNvPr id="8197" name="Picture 5" descr="Image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19613" y="2643188"/>
            <a:ext cx="4624387" cy="42148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Insulators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4800"/>
              <a:t>Objects that </a:t>
            </a:r>
            <a:r>
              <a:rPr lang="en-US" sz="4800" b="1" u="sng"/>
              <a:t>do not</a:t>
            </a:r>
            <a:r>
              <a:rPr lang="en-US" sz="4800"/>
              <a:t> conduct electricity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insulators: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endParaRPr lang="en-US"/>
          </a:p>
        </p:txBody>
      </p:sp>
      <p:pic>
        <p:nvPicPr>
          <p:cNvPr id="12292" name="Picture 4" descr="Hooded_Sweat_Shi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114800"/>
            <a:ext cx="2514600" cy="2514600"/>
          </a:xfrm>
          <a:prstGeom prst="rect">
            <a:avLst/>
          </a:prstGeom>
          <a:noFill/>
        </p:spPr>
      </p:pic>
      <p:pic>
        <p:nvPicPr>
          <p:cNvPr id="12293" name="Picture 5" descr="OvenMit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752600"/>
            <a:ext cx="1643063" cy="2133600"/>
          </a:xfrm>
          <a:prstGeom prst="rect">
            <a:avLst/>
          </a:prstGeom>
          <a:noFill/>
        </p:spPr>
      </p:pic>
      <p:pic>
        <p:nvPicPr>
          <p:cNvPr id="12294" name="Picture 6" descr="Image:Spatula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057400"/>
            <a:ext cx="1260475" cy="4148138"/>
          </a:xfrm>
          <a:prstGeom prst="rect">
            <a:avLst/>
          </a:prstGeom>
          <a:noFill/>
        </p:spPr>
      </p:pic>
      <p:pic>
        <p:nvPicPr>
          <p:cNvPr id="12295" name="Picture 7" descr="insulation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2819400"/>
            <a:ext cx="2619375" cy="3714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Pictures of conductors and Insulators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526213" y="6183313"/>
            <a:ext cx="179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sz="2400">
              <a:latin typeface="Times"/>
            </a:endParaRPr>
          </a:p>
        </p:txBody>
      </p:sp>
      <p:pic>
        <p:nvPicPr>
          <p:cNvPr id="13316" name="Picture 4" descr="zabnah_tahanni_conductors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438400"/>
            <a:ext cx="4343400" cy="4038600"/>
          </a:xfrm>
          <a:noFill/>
          <a:ln/>
        </p:spPr>
      </p:pic>
      <p:pic>
        <p:nvPicPr>
          <p:cNvPr id="13317" name="Picture 5" descr="zabnah_tahanni_insulators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876800" y="2438400"/>
            <a:ext cx="4068763" cy="4114800"/>
          </a:xfrm>
          <a:noFill/>
          <a:ln/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19200" y="1905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latin typeface="Times"/>
              </a:rPr>
              <a:t>Conductors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172200" y="1828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latin typeface="Times"/>
              </a:rPr>
              <a:t>Insulators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640262"/>
          </a:xfrm>
        </p:spPr>
        <p:txBody>
          <a:bodyPr/>
          <a:lstStyle/>
          <a:p>
            <a:r>
              <a:rPr lang="en-US" sz="5400"/>
              <a:t>Insulator or Conductor??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Cotton ball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5" name="Picture 5" descr="http://www.ngamdeecotton.com/CottonBall.htm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3863" y="1757363"/>
            <a:ext cx="5345112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COULMB,S LAW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Electric Charge, Electrical Conductors and Insulators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" y="3810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" y="22860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" y="3886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5791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763000" y="4572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39200" y="38100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3000" y="2362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39200" y="60960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Metal scissors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9" name="Picture 5" descr="working-metal-sciss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363" y="2701925"/>
            <a:ext cx="7631112" cy="3813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 Metal cookie sheet</a:t>
            </a:r>
          </a:p>
        </p:txBody>
      </p:sp>
      <p:pic>
        <p:nvPicPr>
          <p:cNvPr id="18436" name="Picture 4" descr="cookie_shee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62050" y="1724025"/>
            <a:ext cx="6951663" cy="49006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Notebook paper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3" name="Picture 5" descr="notebook%20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322388"/>
            <a:ext cx="3943350" cy="5153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Rubber duck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5" name="Picture 5" descr="rubberDu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2038" y="1704975"/>
            <a:ext cx="5153025" cy="5153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Curling Iron</a:t>
            </a:r>
          </a:p>
        </p:txBody>
      </p:sp>
      <p:pic>
        <p:nvPicPr>
          <p:cNvPr id="21508" name="Picture 4" descr="3-4in_curling_iron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30250" y="1822450"/>
            <a:ext cx="8148638" cy="47037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Glass Cup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7" name="Picture 5" descr="121669059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2354263"/>
            <a:ext cx="7618413" cy="4246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Electric Heater (coils)</a:t>
            </a:r>
          </a:p>
        </p:txBody>
      </p:sp>
      <p:pic>
        <p:nvPicPr>
          <p:cNvPr id="24580" name="Picture 4" descr="Electric_Heate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85825" y="1600200"/>
            <a:ext cx="6994525" cy="50482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Plastic Trash Can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9" name="Picture 5" descr="31c6oBkZm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9013" y="1714500"/>
            <a:ext cx="5395912" cy="4322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Metal Wire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3" name="Picture 5" descr="High_Spring_Steel_Wi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6538" y="1425575"/>
            <a:ext cx="6562725" cy="5068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 Plastic Spatula </a:t>
            </a:r>
          </a:p>
        </p:txBody>
      </p:sp>
      <p:pic>
        <p:nvPicPr>
          <p:cNvPr id="28676" name="Picture 4" descr="Image:Spatula.jp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84388" y="1600200"/>
            <a:ext cx="4654550" cy="5257800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law was given by CHARLESS COULOMB, a </a:t>
            </a:r>
            <a:r>
              <a:rPr lang="en-US" dirty="0" err="1" smtClean="0"/>
              <a:t>french</a:t>
            </a:r>
            <a:r>
              <a:rPr lang="en-US" dirty="0" smtClean="0"/>
              <a:t> military  engineer in 1874 AD</a:t>
            </a:r>
            <a:endParaRPr lang="en-US" dirty="0"/>
          </a:p>
        </p:txBody>
      </p:sp>
      <p:pic>
        <p:nvPicPr>
          <p:cNvPr id="62466" name="Picture 2" descr="http://upload.wikimedia.org/wikipedia/commons/thumb/4/42/Coulomb.jpg/220px-Coulo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048000"/>
            <a:ext cx="2400300" cy="3262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 Copper Penny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5" name="Picture 5" descr="6032-Cheapskate-Businessman-Pushing-A-Copper-Penny-Clipart-Pi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150" y="1612900"/>
            <a:ext cx="7797800" cy="4122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13. Iron frying pan</a:t>
            </a:r>
          </a:p>
        </p:txBody>
      </p:sp>
      <p:pic>
        <p:nvPicPr>
          <p:cNvPr id="31748" name="Picture 4" descr="CastIronSkillet6p5in?$lg$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30500" y="2020888"/>
            <a:ext cx="3683000" cy="3683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14. Drawing chalk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7" name="Picture 5" descr="chal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6888" y="1789113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15. Eye on the stove</a:t>
            </a:r>
          </a:p>
        </p:txBody>
      </p:sp>
      <p:pic>
        <p:nvPicPr>
          <p:cNvPr id="34820" name="Picture 4" descr="IMG_0387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87413" y="1335088"/>
            <a:ext cx="7253287" cy="5199062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250" y="117475"/>
            <a:ext cx="8223250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</a:rPr>
              <a:t>Conductors &amp; Insulators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</a:rPr>
              <a:t>Static Electricity: </a:t>
            </a:r>
            <a:r>
              <a:rPr lang="en-US" sz="2800" dirty="0">
                <a:latin typeface="+mj-lt"/>
                <a:ea typeface="+mn-ea"/>
              </a:rPr>
              <a:t>an imbalance of electric charge at rest on the surface of an object</a:t>
            </a:r>
            <a:endParaRPr lang="en-US" sz="2800" b="1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</p:txBody>
      </p:sp>
      <p:pic>
        <p:nvPicPr>
          <p:cNvPr id="26626" name="Picture 1" descr="van-de-graaf-generator-we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9138" y="1855788"/>
            <a:ext cx="4849812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250" y="117475"/>
            <a:ext cx="8223250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</a:rPr>
              <a:t>Conductors &amp; Insulators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</a:rPr>
              <a:t>Electric Discharge: </a:t>
            </a:r>
            <a:r>
              <a:rPr lang="en-US" sz="2800" dirty="0">
                <a:latin typeface="+mj-lt"/>
                <a:ea typeface="+mn-ea"/>
              </a:rPr>
              <a:t>the rapid transfer of electrons from one object to another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</p:txBody>
      </p:sp>
      <p:pic>
        <p:nvPicPr>
          <p:cNvPr id="27650" name="Picture 2" descr="album6_lightning_01_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606675"/>
            <a:ext cx="57150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250" y="117475"/>
            <a:ext cx="822325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</a:rPr>
              <a:t>Conductors &amp; Insulators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</a:rPr>
              <a:t>Electric Discharge: </a:t>
            </a:r>
            <a:r>
              <a:rPr lang="en-US" sz="2800" dirty="0">
                <a:latin typeface="+mj-lt"/>
                <a:ea typeface="+mn-ea"/>
              </a:rPr>
              <a:t>the rapid transfer of electrons from one object to another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</a:rPr>
              <a:t>Grounding: </a:t>
            </a:r>
            <a:r>
              <a:rPr lang="en-US" sz="2800" dirty="0">
                <a:latin typeface="+mj-lt"/>
                <a:ea typeface="+mn-ea"/>
              </a:rPr>
              <a:t>connecting an object to a large body, like Earth, that can remove an electric charge from the object</a:t>
            </a:r>
            <a:endParaRPr lang="en-US" sz="2800" b="1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</p:txBody>
      </p:sp>
      <p:pic>
        <p:nvPicPr>
          <p:cNvPr id="28674" name="Picture 1" descr="lrg-893-grounding-rod__1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125" y="3314700"/>
            <a:ext cx="4643438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/>
              <a:t>Electric Field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/>
              <a:t>We say that when a charged object is put at a point in space,</a:t>
            </a:r>
          </a:p>
          <a:p>
            <a:r>
              <a:rPr lang="en-US"/>
              <a:t>	</a:t>
            </a:r>
            <a:r>
              <a:rPr lang="en-US">
                <a:solidFill>
                  <a:srgbClr val="0000FF"/>
                </a:solidFill>
              </a:rPr>
              <a:t>The charged object sets up an Electric Field throughout the space surrounding the charged object</a:t>
            </a:r>
          </a:p>
          <a:p>
            <a:endParaRPr lang="en-US"/>
          </a:p>
          <a:p>
            <a:r>
              <a:rPr lang="en-US"/>
              <a:t>It is this field that then exerts a force on another charged object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/>
              <a:t>Electric Field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/>
              <a:t>Like the electric force,</a:t>
            </a:r>
          </a:p>
          <a:p>
            <a:r>
              <a:rPr lang="en-US"/>
              <a:t>	the electric field is also a </a:t>
            </a:r>
            <a:r>
              <a:rPr lang="en-US">
                <a:solidFill>
                  <a:schemeClr val="tx1"/>
                </a:solidFill>
              </a:rPr>
              <a:t>vector</a:t>
            </a:r>
          </a:p>
          <a:p>
            <a:endParaRPr lang="en-US" sz="1000"/>
          </a:p>
          <a:p>
            <a:r>
              <a:rPr lang="en-US"/>
              <a:t>If there is an electric force acting on an object having a charge q</a:t>
            </a:r>
            <a:r>
              <a:rPr lang="en-US" baseline="-25000"/>
              <a:t>o</a:t>
            </a:r>
            <a:r>
              <a:rPr lang="en-US"/>
              <a:t>, then the electric field at that point is given by</a:t>
            </a:r>
          </a:p>
        </p:txBody>
      </p:sp>
      <p:graphicFrame>
        <p:nvGraphicFramePr>
          <p:cNvPr id="88064" name="Object 1024"/>
          <p:cNvGraphicFramePr>
            <a:graphicFrameLocks noChangeAspect="1"/>
          </p:cNvGraphicFramePr>
          <p:nvPr/>
        </p:nvGraphicFramePr>
        <p:xfrm>
          <a:off x="1619250" y="4625975"/>
          <a:ext cx="1352550" cy="1303338"/>
        </p:xfrm>
        <a:graphic>
          <a:graphicData uri="http://schemas.openxmlformats.org/presentationml/2006/ole">
            <p:oleObj spid="_x0000_s47106" name="Equation" r:id="rId3" imgW="672840" imgH="647640" progId="Equation.3">
              <p:embed/>
            </p:oleObj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76600" y="4906963"/>
            <a:ext cx="515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6600"/>
                </a:solidFill>
              </a:rPr>
              <a:t>(with the sign of q</a:t>
            </a:r>
            <a:r>
              <a:rPr lang="en-US" sz="3200" b="1" baseline="-25000">
                <a:solidFill>
                  <a:srgbClr val="FF6600"/>
                </a:solidFill>
              </a:rPr>
              <a:t>0</a:t>
            </a:r>
            <a:r>
              <a:rPr lang="en-US" sz="3200" b="1">
                <a:solidFill>
                  <a:srgbClr val="FF6600"/>
                </a:solidFill>
              </a:rPr>
              <a:t> included)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/>
              <a:t>Electric Field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93725" y="1798638"/>
            <a:ext cx="4511675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6600"/>
                </a:solidFill>
              </a:rPr>
              <a:t>A positive charge sets up an electric field pointing away from the charge</a:t>
            </a:r>
          </a:p>
        </p:txBody>
      </p:sp>
      <p:pic>
        <p:nvPicPr>
          <p:cNvPr id="18438" name="Picture 6" descr="E:\Physics_231\Lectures\Lecture01\Ep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447800"/>
            <a:ext cx="304323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93725" y="4268788"/>
            <a:ext cx="5349875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6600"/>
                </a:solidFill>
              </a:rPr>
              <a:t>A negative charge sets up an electric field pointing towards the charge</a:t>
            </a: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8838" y="4191000"/>
            <a:ext cx="2138362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4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86981" y="1"/>
            <a:ext cx="6751097" cy="856915"/>
          </a:xfrm>
        </p:spPr>
        <p:txBody>
          <a:bodyPr/>
          <a:lstStyle/>
          <a:p>
            <a:r>
              <a:rPr lang="en-US" dirty="0" smtClean="0"/>
              <a:t>(Electric Charge)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9143999" cy="385307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As we know that there are two kinds of charges:-</a:t>
            </a:r>
          </a:p>
          <a:p>
            <a:r>
              <a:rPr lang="en-US" sz="3200" dirty="0" smtClean="0"/>
              <a:t>-Positive Charge </a:t>
            </a:r>
          </a:p>
          <a:p>
            <a:r>
              <a:rPr lang="en-US" sz="3200" dirty="0" smtClean="0"/>
              <a:t>-Negative Charge</a:t>
            </a:r>
          </a:p>
          <a:p>
            <a:r>
              <a:rPr lang="en-US" sz="3200" dirty="0" smtClean="0"/>
              <a:t>The charge on an electron assumed to be negative and charged on proton is positive.</a:t>
            </a:r>
          </a:p>
          <a:p>
            <a:r>
              <a:rPr lang="en-US" sz="3200" dirty="0" err="1" smtClean="0"/>
              <a:t>Morever</a:t>
            </a:r>
            <a:r>
              <a:rPr lang="en-US" sz="3200" dirty="0" smtClean="0"/>
              <a:t> ,We also learnt that like charges repel each other and unlike charges attract</a:t>
            </a:r>
          </a:p>
          <a:p>
            <a:r>
              <a:rPr lang="en-US" sz="3200" dirty="0" smtClean="0"/>
              <a:t>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2719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 Field Lines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any given point, there can be only one field line</a:t>
            </a:r>
          </a:p>
          <a:p>
            <a:r>
              <a:rPr lang="en-US"/>
              <a:t>The electric field has a unique direction at any given point</a:t>
            </a:r>
          </a:p>
          <a:p>
            <a:r>
              <a:rPr lang="en-US">
                <a:solidFill>
                  <a:srgbClr val="006600"/>
                </a:solidFill>
              </a:rPr>
              <a:t>Electric Field Lines</a:t>
            </a:r>
          </a:p>
          <a:p>
            <a:r>
              <a:rPr lang="en-US">
                <a:solidFill>
                  <a:srgbClr val="006600"/>
                </a:solidFill>
              </a:rPr>
              <a:t>	Begin on Positive Charges</a:t>
            </a:r>
          </a:p>
          <a:p>
            <a:r>
              <a:rPr lang="en-US">
                <a:solidFill>
                  <a:srgbClr val="006600"/>
                </a:solidFill>
              </a:rPr>
              <a:t>	End on Negative Charges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 Field Lines</a:t>
            </a:r>
          </a:p>
        </p:txBody>
      </p:sp>
      <p:pic>
        <p:nvPicPr>
          <p:cNvPr id="31748" name="Picture 4" descr="E:\Physics_231\Lectures\Lecture01\FieldLines.jpg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787650"/>
            <a:ext cx="7772400" cy="2501900"/>
          </a:xfrm>
          <a:noFill/>
          <a:ln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/>
              <a:t>Electric </a:t>
            </a:r>
            <a:r>
              <a:rPr lang="en-US" sz="3200" dirty="0"/>
              <a:t>Field Lines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57200" y="1905000"/>
            <a:ext cx="43434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parallel-plate capacitor consists of two conducting plates with equal and opposite charges. Here is the electric field:</a:t>
            </a:r>
          </a:p>
        </p:txBody>
      </p:sp>
      <p:pic>
        <p:nvPicPr>
          <p:cNvPr id="87044" name="Picture 4" descr="FG19_17"/>
          <p:cNvPicPr>
            <a:picLocks noChangeAspect="1" noChangeArrowheads="1"/>
          </p:cNvPicPr>
          <p:nvPr/>
        </p:nvPicPr>
        <p:blipFill>
          <a:blip r:embed="rId3"/>
          <a:srcRect l="24570" r="25000"/>
          <a:stretch>
            <a:fillRect/>
          </a:stretch>
        </p:blipFill>
        <p:spPr bwMode="auto">
          <a:xfrm>
            <a:off x="5046663" y="838200"/>
            <a:ext cx="3944937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"/>
            <a:ext cx="7765321" cy="13263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7765322" cy="3807854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Measurement of the forces between the electric charges made in 1785 A.D (After Death Of Christ) By a French Engineer Named Charles Coulomb..</a:t>
            </a:r>
          </a:p>
          <a:p>
            <a:r>
              <a:rPr lang="en-US" sz="3200" dirty="0" smtClean="0"/>
              <a:t>Due to these Measurements , he gave a law known as Coulomb’s Law …                              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                                            (1736-1806)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6418" y="3962400"/>
            <a:ext cx="1685459" cy="27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9710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STATEMENT;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force between two point charges is directly proportional to the product of the magnitude of charges and inversely proportional to the square of the distance between them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C:\Users\Usman Kharal\Pictures\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143000"/>
            <a:ext cx="5410200" cy="3429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0899" name="Picture 3" descr="C:\Users\Usman Kharal\Pictures\img_full_46877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5029200"/>
            <a:ext cx="6172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C:\Users\Usman Kharal\Pictures\coulom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8229600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value of k depends on;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nature of the medium between the charges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system of units in which F ,q ,r are measured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2514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Effect of Medium on the </a:t>
            </a:r>
            <a:r>
              <a:rPr lang="en-US" sz="3200" dirty="0" err="1" smtClean="0"/>
              <a:t>Coulomb,s</a:t>
            </a:r>
            <a:r>
              <a:rPr lang="en-US" sz="3200" dirty="0" smtClean="0"/>
              <a:t> law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8077200" cy="1676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medium between the charges is free space [vacuum]: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"/>
            <a:ext cx="8077200" cy="2057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Case -</a:t>
            </a:r>
            <a:r>
              <a:rPr lang="en-US" sz="4800" dirty="0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0658" name="Picture 2" descr="C:\Users\Admin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458200" cy="2286000"/>
          </a:xfrm>
          <a:prstGeom prst="rect">
            <a:avLst/>
          </a:prstGeom>
          <a:noFill/>
        </p:spPr>
      </p:pic>
      <p:pic>
        <p:nvPicPr>
          <p:cNvPr id="70659" name="Picture 3" descr="C:\Users\Admin\Deskto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038600"/>
            <a:ext cx="8305800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   </a:t>
            </a:r>
            <a:r>
              <a:rPr lang="az-Cyrl-AZ" sz="2800" dirty="0" smtClean="0"/>
              <a:t>є</a:t>
            </a:r>
            <a:r>
              <a:rPr lang="en-US" sz="1800" dirty="0" smtClean="0"/>
              <a:t>o</a:t>
            </a:r>
            <a:r>
              <a:rPr lang="en-US" sz="3200" dirty="0" smtClean="0"/>
              <a:t>=</a:t>
            </a:r>
            <a:r>
              <a:rPr lang="en-US" sz="3200" dirty="0" err="1" smtClean="0"/>
              <a:t>Permitivity</a:t>
            </a:r>
            <a:r>
              <a:rPr lang="en-US" sz="3200" dirty="0" smtClean="0"/>
              <a:t> of free space </a:t>
            </a:r>
            <a:endParaRPr lang="en-US" sz="3200" dirty="0"/>
          </a:p>
        </p:txBody>
      </p:sp>
      <p:pic>
        <p:nvPicPr>
          <p:cNvPr id="81922" name="Picture 2" descr="C:\Users\Usman Kharal\Pictures\u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905000"/>
            <a:ext cx="3962400" cy="2332037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228600" y="4572000"/>
            <a:ext cx="45719" cy="7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23" name="Picture 3" descr="C:\Users\Usman Kharal\Pictures\i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8526" y="4267200"/>
            <a:ext cx="4981074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 descr="C:\Users\Usman Kharal\Pictures\i-1096f332146de5f2d2a6e65941ebefab-2010-03-16_la_te_xi_t_1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0"/>
            <a:ext cx="54102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Coulombs force in free space are</a:t>
            </a:r>
            <a:endParaRPr lang="en-US" dirty="0"/>
          </a:p>
        </p:txBody>
      </p:sp>
      <p:pic>
        <p:nvPicPr>
          <p:cNvPr id="83970" name="Picture 2" descr="C:\Users\Usman Kharal\Pictures\164800MF001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57150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8077200" cy="1676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When medium between  the charge is an insulator is called dielectric  medium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9600"/>
            <a:ext cx="8077200" cy="1219200"/>
          </a:xfrm>
        </p:spPr>
        <p:txBody>
          <a:bodyPr>
            <a:noAutofit/>
          </a:bodyPr>
          <a:lstStyle/>
          <a:p>
            <a:r>
              <a:rPr lang="en-US" sz="6000" dirty="0" smtClean="0"/>
              <a:t>                                                   case-2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8077200" cy="472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the presence of an dielectric medium </a:t>
            </a:r>
            <a:r>
              <a:rPr lang="en-US" sz="3200" smtClean="0"/>
              <a:t>the electrostatic </a:t>
            </a:r>
            <a:r>
              <a:rPr lang="en-US" sz="3200" dirty="0" smtClean="0"/>
              <a:t>force decrease by a factor  </a:t>
            </a:r>
            <a:r>
              <a:rPr lang="az-Cyrl-AZ" sz="4800" dirty="0" smtClean="0"/>
              <a:t>є</a:t>
            </a:r>
            <a:r>
              <a:rPr lang="en-US" sz="2000" dirty="0" smtClean="0"/>
              <a:t>r</a:t>
            </a:r>
            <a:br>
              <a:rPr lang="en-US" sz="2000" dirty="0" smtClean="0"/>
            </a:br>
            <a:r>
              <a:rPr lang="en-US" sz="4800" dirty="0" err="1" smtClean="0"/>
              <a:t>є</a:t>
            </a:r>
            <a:r>
              <a:rPr lang="en-US" sz="2000" dirty="0" err="1" smtClean="0"/>
              <a:t>r</a:t>
            </a:r>
            <a:r>
              <a:rPr lang="en-US" sz="2000" dirty="0" smtClean="0"/>
              <a:t> =</a:t>
            </a:r>
            <a:r>
              <a:rPr lang="en-US" sz="3200" dirty="0" smtClean="0"/>
              <a:t>relative permittivity of the medium</a:t>
            </a:r>
            <a:br>
              <a:rPr lang="en-US" sz="3200" dirty="0" smtClean="0"/>
            </a:br>
            <a:r>
              <a:rPr lang="en-US" sz="4800" dirty="0" err="1" smtClean="0"/>
              <a:t>є</a:t>
            </a:r>
            <a:r>
              <a:rPr lang="en-US" sz="2000" dirty="0" err="1" smtClean="0"/>
              <a:t>r</a:t>
            </a:r>
            <a:r>
              <a:rPr lang="en-US" sz="2000" dirty="0" smtClean="0"/>
              <a:t> </a:t>
            </a:r>
            <a:r>
              <a:rPr lang="en-US" sz="3200" dirty="0" smtClean="0"/>
              <a:t>has different values  for different materials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04" y="232229"/>
            <a:ext cx="7765321" cy="82731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Values Of some things</a:t>
            </a:r>
            <a:endParaRPr lang="en-US" sz="4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02474174"/>
              </p:ext>
            </p:extLst>
          </p:nvPr>
        </p:nvGraphicFramePr>
        <p:xfrm>
          <a:off x="685800" y="1306284"/>
          <a:ext cx="7765258" cy="52625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82629"/>
                <a:gridCol w="3882629"/>
              </a:tblGrid>
              <a:tr h="61681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ekton Pro" panose="020F0603020208020904" pitchFamily="34" charset="0"/>
                        </a:rPr>
                        <a:t>Important</a:t>
                      </a:r>
                      <a:r>
                        <a:rPr lang="en-US" sz="2800" baseline="0" dirty="0" smtClean="0">
                          <a:latin typeface="Tekton Pro" panose="020F0603020208020904" pitchFamily="34" charset="0"/>
                        </a:rPr>
                        <a:t>  Things in our Life</a:t>
                      </a:r>
                      <a:endParaRPr lang="en-US" sz="2800" dirty="0">
                        <a:latin typeface="Tekton Pro" panose="020F06030202080209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ekton Pro" panose="020F0603020208020904" pitchFamily="34" charset="0"/>
                        </a:rPr>
                        <a:t>          </a:t>
                      </a:r>
                      <a:r>
                        <a:rPr lang="en-US" sz="2800" dirty="0" smtClean="0">
                          <a:latin typeface="Tekton Pro" panose="020F0603020208020904" pitchFamily="34" charset="0"/>
                        </a:rPr>
                        <a:t>Relative</a:t>
                      </a:r>
                      <a:r>
                        <a:rPr lang="en-US" sz="2800" baseline="0" dirty="0" smtClean="0">
                          <a:latin typeface="Tekton Pro" panose="020F06030202080209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ekton Pro" panose="020F0603020208020904" pitchFamily="34" charset="0"/>
                        </a:rPr>
                        <a:t>Permitivity</a:t>
                      </a:r>
                      <a:r>
                        <a:rPr lang="en-US" sz="2800" baseline="0" dirty="0" smtClean="0">
                          <a:latin typeface="Tekton Pro" panose="020F0603020208020904" pitchFamily="34" charset="0"/>
                        </a:rPr>
                        <a:t>  Value</a:t>
                      </a:r>
                      <a:endParaRPr lang="en-US" sz="2800" dirty="0">
                        <a:latin typeface="Tekton Pro" panose="020F0603020208020904" pitchFamily="34" charset="0"/>
                      </a:endParaRPr>
                    </a:p>
                  </a:txBody>
                  <a:tcPr marL="68580" marR="68580"/>
                </a:tc>
              </a:tr>
              <a:tr h="61681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800" dirty="0" smtClean="0">
                          <a:latin typeface="Harlow Solid Italic" panose="04030604020F02020D02" pitchFamily="82" charset="0"/>
                        </a:rPr>
                        <a:t>Vacuum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rush Script Std" panose="03060802040607070404" pitchFamily="66" charset="0"/>
                        </a:rPr>
                        <a:t>                                  1</a:t>
                      </a:r>
                      <a:r>
                        <a:rPr lang="en-US" sz="2400" baseline="0" dirty="0" smtClean="0">
                          <a:latin typeface="Brush Script Std" panose="03060802040607070404" pitchFamily="66" charset="0"/>
                        </a:rPr>
                        <a:t> </a:t>
                      </a:r>
                      <a:endParaRPr lang="en-US" sz="2400" dirty="0">
                        <a:latin typeface="Brush Script Std" panose="03060802040607070404" pitchFamily="66" charset="0"/>
                      </a:endParaRPr>
                    </a:p>
                  </a:txBody>
                  <a:tcPr marL="68580" marR="68580"/>
                </a:tc>
              </a:tr>
              <a:tr h="616812">
                <a:tc>
                  <a:txBody>
                    <a:bodyPr/>
                    <a:lstStyle/>
                    <a:p>
                      <a:pPr marL="342900" indent="-342900">
                        <a:buAutoNum type="arabicPeriod" startAt="2"/>
                      </a:pPr>
                      <a:r>
                        <a:rPr lang="en-US" sz="2800" baseline="0" dirty="0" smtClean="0">
                          <a:latin typeface="Harlow Solid Italic" panose="04030604020F02020D02" pitchFamily="82" charset="0"/>
                        </a:rPr>
                        <a:t>Ammonia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rush Script Std" panose="03060802040607070404" pitchFamily="66" charset="0"/>
                        </a:rPr>
                        <a:t>                              22-25</a:t>
                      </a:r>
                      <a:endParaRPr lang="en-US" sz="2400" dirty="0">
                        <a:latin typeface="Brush Script Std" panose="03060802040607070404" pitchFamily="66" charset="0"/>
                      </a:endParaRPr>
                    </a:p>
                  </a:txBody>
                  <a:tcPr marL="68580" marR="68580"/>
                </a:tc>
              </a:tr>
              <a:tr h="61681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arlow Solid Italic" panose="04030604020F02020D02" pitchFamily="82" charset="0"/>
                        </a:rPr>
                        <a:t>3.   Benzene</a:t>
                      </a:r>
                      <a:endParaRPr lang="en-US" sz="2800" dirty="0">
                        <a:latin typeface="Harlow Solid Italic" panose="04030604020F02020D02" pitchFamily="82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rush Script Std" panose="03060802040607070404" pitchFamily="66" charset="0"/>
                        </a:rPr>
                        <a:t>                              2.284</a:t>
                      </a:r>
                      <a:endParaRPr lang="en-US" sz="2400" dirty="0">
                        <a:latin typeface="Brush Script Std" panose="03060802040607070404" pitchFamily="66" charset="0"/>
                      </a:endParaRPr>
                    </a:p>
                  </a:txBody>
                  <a:tcPr marL="68580" marR="68580"/>
                </a:tc>
              </a:tr>
              <a:tr h="61681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arlow Solid Italic" panose="04030604020F02020D02" pitchFamily="82" charset="0"/>
                        </a:rPr>
                        <a:t>4.   Germanium</a:t>
                      </a:r>
                      <a:endParaRPr lang="en-US" sz="2800" dirty="0">
                        <a:latin typeface="Harlow Solid Italic" panose="04030604020F02020D02" pitchFamily="82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rush Script Std" panose="03060802040607070404" pitchFamily="66" charset="0"/>
                        </a:rPr>
                        <a:t>                                 16</a:t>
                      </a:r>
                      <a:endParaRPr lang="en-US" sz="2400" dirty="0">
                        <a:latin typeface="Brush Script Std" panose="03060802040607070404" pitchFamily="66" charset="0"/>
                      </a:endParaRPr>
                    </a:p>
                  </a:txBody>
                  <a:tcPr marL="68580" marR="68580"/>
                </a:tc>
              </a:tr>
              <a:tr h="61681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arlow Solid Italic" panose="04030604020F02020D02" pitchFamily="82" charset="0"/>
                        </a:rPr>
                        <a:t>5.</a:t>
                      </a:r>
                      <a:r>
                        <a:rPr lang="en-US" sz="2800" baseline="0" dirty="0" smtClean="0">
                          <a:latin typeface="Harlow Solid Italic" panose="04030604020F02020D02" pitchFamily="82" charset="0"/>
                        </a:rPr>
                        <a:t>   </a:t>
                      </a:r>
                      <a:r>
                        <a:rPr lang="en-US" sz="2800" dirty="0" smtClean="0">
                          <a:latin typeface="Harlow Solid Italic" panose="04030604020F02020D02" pitchFamily="82" charset="0"/>
                        </a:rPr>
                        <a:t>Glass</a:t>
                      </a:r>
                      <a:endParaRPr lang="en-US" sz="2800" dirty="0">
                        <a:latin typeface="Harlow Solid Italic" panose="04030604020F02020D02" pitchFamily="82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rush Script Std" panose="03060802040607070404" pitchFamily="66" charset="0"/>
                        </a:rPr>
                        <a:t>                             4.8-10</a:t>
                      </a:r>
                      <a:endParaRPr lang="en-US" sz="2400" dirty="0">
                        <a:latin typeface="Brush Script Std" panose="03060802040607070404" pitchFamily="66" charset="0"/>
                      </a:endParaRPr>
                    </a:p>
                  </a:txBody>
                  <a:tcPr marL="68580" marR="68580"/>
                </a:tc>
              </a:tr>
              <a:tr h="61681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arlow Solid Italic" panose="04030604020F02020D02" pitchFamily="82" charset="0"/>
                        </a:rPr>
                        <a:t>6.   Rubber</a:t>
                      </a:r>
                      <a:endParaRPr lang="en-US" sz="2800" dirty="0">
                        <a:latin typeface="Harlow Solid Italic" panose="04030604020F02020D02" pitchFamily="82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rush Script Std" panose="03060802040607070404" pitchFamily="66" charset="0"/>
                        </a:rPr>
                        <a:t>                               2.94</a:t>
                      </a:r>
                      <a:endParaRPr lang="en-US" sz="2400" dirty="0">
                        <a:latin typeface="Brush Script Std" panose="03060802040607070404" pitchFamily="66" charset="0"/>
                      </a:endParaRPr>
                    </a:p>
                  </a:txBody>
                  <a:tcPr marL="68580" marR="68580"/>
                </a:tc>
              </a:tr>
              <a:tr h="61681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arlow Solid Italic" panose="04030604020F02020D02" pitchFamily="82" charset="0"/>
                        </a:rPr>
                        <a:t>7.    Water (Distilled)</a:t>
                      </a:r>
                      <a:endParaRPr lang="en-US" sz="2800" dirty="0">
                        <a:latin typeface="Harlow Solid Italic" panose="04030604020F02020D02" pitchFamily="82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rush Script Std" panose="03060802040607070404" pitchFamily="66" charset="0"/>
                        </a:rPr>
                        <a:t>                               78.5</a:t>
                      </a:r>
                      <a:endParaRPr lang="en-US" sz="2400" dirty="0">
                        <a:latin typeface="Brush Script Std" panose="03060802040607070404" pitchFamily="66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113632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F:\kh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Coulomb  Force Is  a  Mutual 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                      </a:t>
            </a:r>
            <a:r>
              <a:rPr lang="en-US" sz="1800" dirty="0" smtClean="0"/>
              <a:t>f21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</a:t>
            </a:r>
            <a:r>
              <a:rPr lang="en-US" sz="1800" dirty="0" smtClean="0"/>
              <a:t>q2                                                                                    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 </a:t>
            </a:r>
            <a:r>
              <a:rPr lang="en-US" sz="2800" dirty="0" smtClean="0"/>
              <a:t>    </a:t>
            </a:r>
            <a:r>
              <a:rPr lang="en-US" sz="1800" dirty="0" smtClean="0"/>
              <a:t>r21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q2           </a:t>
            </a:r>
          </a:p>
          <a:p>
            <a:pPr>
              <a:buNone/>
            </a:pPr>
            <a:r>
              <a:rPr lang="en-US" dirty="0" smtClean="0"/>
              <a:t>           q1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</a:t>
            </a:r>
            <a:r>
              <a:rPr lang="en-US" sz="2400" dirty="0" smtClean="0"/>
              <a:t>q1                                                    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                             F12                   r12                                  </a:t>
            </a:r>
            <a:endParaRPr lang="en-US" dirty="0"/>
          </a:p>
        </p:txBody>
      </p:sp>
      <p:sp>
        <p:nvSpPr>
          <p:cNvPr id="5" name="Decagon 4"/>
          <p:cNvSpPr/>
          <p:nvPr/>
        </p:nvSpPr>
        <p:spPr>
          <a:xfrm>
            <a:off x="1905000" y="3733800"/>
            <a:ext cx="304800" cy="3048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 flipV="1">
            <a:off x="2209800" y="2971800"/>
            <a:ext cx="1600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ctagon 9"/>
          <p:cNvSpPr/>
          <p:nvPr/>
        </p:nvSpPr>
        <p:spPr>
          <a:xfrm>
            <a:off x="3733800" y="2819400"/>
            <a:ext cx="304800" cy="2286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38600" y="2133600"/>
            <a:ext cx="1514755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95800" y="2819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24400" y="1981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ctagon 26"/>
          <p:cNvSpPr/>
          <p:nvPr/>
        </p:nvSpPr>
        <p:spPr>
          <a:xfrm>
            <a:off x="6858000" y="4114800"/>
            <a:ext cx="304800" cy="2286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800600" y="4267200"/>
            <a:ext cx="1971955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ctagon 29"/>
          <p:cNvSpPr/>
          <p:nvPr/>
        </p:nvSpPr>
        <p:spPr>
          <a:xfrm>
            <a:off x="4572000" y="5334000"/>
            <a:ext cx="228600" cy="2286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429000" y="5410200"/>
            <a:ext cx="1295399" cy="828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24200" y="5715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419600" y="5715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 q1 exerts a force on q2 then q2 also exert a force on q1</a:t>
            </a:r>
          </a:p>
          <a:p>
            <a:endParaRPr lang="en-US" dirty="0" smtClean="0"/>
          </a:p>
          <a:p>
            <a:r>
              <a:rPr lang="en-US" dirty="0" smtClean="0"/>
              <a:t>These forces are equal in magnitude but opposite in direction</a:t>
            </a:r>
          </a:p>
          <a:p>
            <a:pPr>
              <a:buNone/>
            </a:pPr>
            <a:r>
              <a:rPr lang="en-US" dirty="0" smtClean="0"/>
              <a:t>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F21 =-F12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3800" y="4724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76800" y="4724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178" y="0"/>
            <a:ext cx="6751097" cy="2387600"/>
          </a:xfrm>
        </p:spPr>
        <p:txBody>
          <a:bodyPr/>
          <a:lstStyle/>
          <a:p>
            <a:r>
              <a:rPr lang="en-US" dirty="0" smtClean="0"/>
              <a:t>Diagram for attraction and repulsion.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048000" y="2057400"/>
            <a:ext cx="534127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Like Charges Repel.</a:t>
            </a:r>
          </a:p>
          <a:p>
            <a:r>
              <a:rPr lang="en-US" sz="3600" dirty="0" smtClean="0"/>
              <a:t>Unlike charges Attract..</a:t>
            </a:r>
          </a:p>
          <a:p>
            <a:endParaRPr lang="en-US" sz="3600" dirty="0" smtClean="0"/>
          </a:p>
          <a:p>
            <a:r>
              <a:rPr lang="en-US" sz="3600" dirty="0" smtClean="0"/>
              <a:t>The </a:t>
            </a:r>
            <a:r>
              <a:rPr lang="en-US" sz="3600" dirty="0" smtClean="0">
                <a:hlinkClick r:id="rId2" tooltip="Systeme International"/>
              </a:rPr>
              <a:t>SI</a:t>
            </a:r>
            <a:r>
              <a:rPr lang="en-US" sz="3600" dirty="0" smtClean="0"/>
              <a:t> derived unit of electric charge is the </a:t>
            </a:r>
            <a:r>
              <a:rPr lang="en-US" sz="3600" dirty="0" smtClean="0">
                <a:hlinkClick r:id="rId3" tooltip="Coulomb"/>
              </a:rPr>
              <a:t>coulomb</a:t>
            </a:r>
            <a:r>
              <a:rPr lang="en-US" sz="3600" dirty="0" smtClean="0"/>
              <a:t> (C)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676400"/>
            <a:ext cx="2606279" cy="3151187"/>
          </a:xfrm>
        </p:spPr>
      </p:pic>
    </p:spTree>
    <p:extLst>
      <p:ext uri="{BB962C8B-B14F-4D97-AF65-F5344CB8AC3E}">
        <p14:creationId xmlns:p14="http://schemas.microsoft.com/office/powerpoint/2010/main" xmlns="" val="38330525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F21 = Force on charge q2 due to charge q1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F12 =Force on charge q1 due to charge q2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1800" dirty="0" smtClean="0"/>
              <a:t>^</a:t>
            </a:r>
          </a:p>
          <a:p>
            <a:pPr>
              <a:buNone/>
            </a:pPr>
            <a:r>
              <a:rPr lang="en-US" sz="1800" dirty="0" smtClean="0"/>
              <a:t>               </a:t>
            </a:r>
            <a:r>
              <a:rPr lang="en-US" sz="2800" dirty="0" smtClean="0"/>
              <a:t>r</a:t>
            </a:r>
            <a:r>
              <a:rPr lang="en-US" sz="1800" dirty="0" smtClean="0"/>
              <a:t>21</a:t>
            </a:r>
            <a:r>
              <a:rPr lang="en-US" dirty="0" smtClean="0"/>
              <a:t> =Unit vector directed from q1 to q2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^</a:t>
            </a:r>
          </a:p>
          <a:p>
            <a:pPr>
              <a:buNone/>
            </a:pPr>
            <a:r>
              <a:rPr lang="en-US" dirty="0" smtClean="0"/>
              <a:t>           r</a:t>
            </a:r>
            <a:r>
              <a:rPr lang="en-US" sz="2400" dirty="0" smtClean="0"/>
              <a:t>12 =</a:t>
            </a:r>
            <a:r>
              <a:rPr lang="en-US" sz="3600" dirty="0" smtClean="0"/>
              <a:t> </a:t>
            </a:r>
            <a:r>
              <a:rPr lang="en-US" dirty="0" smtClean="0"/>
              <a:t>unit vector directed from q2 to q1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1905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:\IMG_0697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74825"/>
            <a:ext cx="8915400" cy="4854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5181599" cy="1295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Examples Of Coulomb’s Law</a:t>
            </a:r>
            <a:br>
              <a:rPr lang="en-US" sz="3600" dirty="0" smtClean="0"/>
            </a:br>
            <a:r>
              <a:rPr lang="en-US" sz="3600" dirty="0" smtClean="0"/>
              <a:t>Attractive Forces </a:t>
            </a:r>
            <a:r>
              <a:rPr lang="en-US" dirty="0" smtClean="0"/>
              <a:t>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6229"/>
            <a:ext cx="9144000" cy="5457371"/>
          </a:xfrm>
        </p:spPr>
        <p:txBody>
          <a:bodyPr/>
          <a:lstStyle/>
          <a:p>
            <a:r>
              <a:rPr lang="en-US" sz="3200" dirty="0">
                <a:effectLst/>
              </a:rPr>
              <a:t>If you rub a balloon on your hair, it will pick up some charge. The balloon has some extra charge, making it negative, while your hair has a positive charge</a:t>
            </a:r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1757" y="3619727"/>
            <a:ext cx="3280487" cy="300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10891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9" y="261258"/>
            <a:ext cx="3777797" cy="9143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175658"/>
            <a:ext cx="7765322" cy="4615543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</a:rPr>
              <a:t>After </a:t>
            </a:r>
            <a:r>
              <a:rPr lang="en-US" sz="3200" dirty="0">
                <a:effectLst/>
              </a:rPr>
              <a:t>a plastic comb is used for straightening dry hair (or rubbed on wool) it becomes electrically charged.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75189" y="2946400"/>
            <a:ext cx="3166383" cy="24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1186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5057" y="188687"/>
            <a:ext cx="6349724" cy="934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Repulsive Forces (Examples)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1547" y="1530006"/>
            <a:ext cx="7765322" cy="36951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Like Poles Of a Magnet always repel each other..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1157" y="2779259"/>
            <a:ext cx="2247900" cy="324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53870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97590"/>
            <a:ext cx="7765321" cy="13263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4007" y="1584888"/>
            <a:ext cx="7765322" cy="36951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Nuclei repel and electron clouds repel…</a:t>
            </a:r>
          </a:p>
          <a:p>
            <a:r>
              <a:rPr lang="en-US" sz="3200" dirty="0" smtClean="0"/>
              <a:t>Neutrons have same positive charges they repel each other and electrons have negative charges so they also repel each other…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8007" y="3927022"/>
            <a:ext cx="2462723" cy="2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96339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2" y="653145"/>
            <a:ext cx="9144000" cy="155854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But It Doesn’t Means  that the attraction between boy and girl follows Coulomb’s law.. </a:t>
            </a:r>
            <a:r>
              <a:rPr lang="en-US" sz="4000" dirty="0">
                <a:solidFill>
                  <a:srgbClr val="FF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It’s A Natural </a:t>
            </a:r>
            <a:r>
              <a:rPr lang="en-US" sz="4000" dirty="0" smtClean="0">
                <a:solidFill>
                  <a:srgbClr val="FF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law</a:t>
            </a:r>
            <a:r>
              <a:rPr lang="en-US" sz="4000" dirty="0">
                <a:solidFill>
                  <a:srgbClr val="FF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!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82868" y="2211694"/>
            <a:ext cx="3117614" cy="4377793"/>
          </a:xfrm>
        </p:spPr>
      </p:pic>
    </p:spTree>
    <p:extLst>
      <p:ext uri="{BB962C8B-B14F-4D97-AF65-F5344CB8AC3E}">
        <p14:creationId xmlns:p14="http://schemas.microsoft.com/office/powerpoint/2010/main" xmlns="" val="11812721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man Kharal\Pictures\thank-you-cartoon-graphic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620000" cy="4648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1998" y="2213292"/>
          <a:ext cx="7086604" cy="3654108"/>
        </p:xfrm>
        <a:graphic>
          <a:graphicData uri="http://schemas.openxmlformats.org/drawingml/2006/table">
            <a:tbl>
              <a:tblPr/>
              <a:tblGrid>
                <a:gridCol w="1771651"/>
                <a:gridCol w="1771651"/>
                <a:gridCol w="1771651"/>
                <a:gridCol w="1771651"/>
              </a:tblGrid>
              <a:tr h="1112120">
                <a:tc>
                  <a:txBody>
                    <a:bodyPr/>
                    <a:lstStyle/>
                    <a:p>
                      <a:r>
                        <a:rPr lang="en-US" i="0"/>
                        <a:t>q1/q2 charges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/>
                        <a:t>Force on q</a:t>
                      </a:r>
                      <a:r>
                        <a:rPr lang="en-US" i="0" baseline="-25000"/>
                        <a:t>1</a:t>
                      </a:r>
                      <a:r>
                        <a:rPr lang="en-US" i="0"/>
                        <a:t> charge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/>
                        <a:t>Force on q</a:t>
                      </a:r>
                      <a:r>
                        <a:rPr lang="en-US" i="0" baseline="-25000"/>
                        <a:t>2</a:t>
                      </a:r>
                      <a:r>
                        <a:rPr lang="en-US" i="0"/>
                        <a:t> charge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</a:tr>
              <a:tr h="63549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 / -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←⊝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⊝→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repletion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549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 / +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←⊕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⊕→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repletion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549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 / +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⊝→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←⊕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attraction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549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 / -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⊕→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←⊝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attraction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14612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2849" rIns="91440" bIns="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Electric force (F) direction according to charge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250" y="117475"/>
            <a:ext cx="8223250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</a:rPr>
              <a:t>Conductors &amp; Insulators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</a:rPr>
              <a:t>Electric Force: </a:t>
            </a:r>
            <a:r>
              <a:rPr lang="en-US" sz="2800" dirty="0">
                <a:latin typeface="+mj-lt"/>
                <a:ea typeface="+mn-ea"/>
              </a:rPr>
              <a:t>the force of attraction or repulsion between charged objects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</a:rPr>
              <a:t>Neutral: </a:t>
            </a:r>
            <a:r>
              <a:rPr lang="en-US" sz="2800" dirty="0">
                <a:latin typeface="+mj-lt"/>
                <a:ea typeface="+mn-ea"/>
              </a:rPr>
              <a:t>an object with no charge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</a:rPr>
              <a:t>	</a:t>
            </a:r>
            <a:r>
              <a:rPr lang="en-US" sz="2800" dirty="0">
                <a:latin typeface="+mj-lt"/>
                <a:ea typeface="+mn-ea"/>
              </a:rPr>
              <a:t>-has an equal number of protons &amp; electrons</a:t>
            </a:r>
            <a:endParaRPr lang="en-US" sz="2800" b="1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+mj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n-ea"/>
              </a:rPr>
              <a:t>				</a:t>
            </a:r>
            <a:r>
              <a:rPr lang="en-US" dirty="0">
                <a:latin typeface="+mj-lt"/>
                <a:ea typeface="+mn-ea"/>
              </a:rPr>
              <a:t>				5+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ea typeface="+mn-ea"/>
              </a:rPr>
              <a:t>								</a:t>
            </a:r>
            <a:r>
              <a:rPr lang="en-US" u="sng" dirty="0">
                <a:latin typeface="+mj-lt"/>
                <a:ea typeface="+mn-ea"/>
              </a:rPr>
              <a:t>5-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ea typeface="+mn-ea"/>
              </a:rPr>
              <a:t>								0 </a:t>
            </a:r>
            <a:r>
              <a:rPr lang="en-US" dirty="0" smtClean="0">
                <a:latin typeface="+mj-lt"/>
                <a:ea typeface="+mn-ea"/>
              </a:rPr>
              <a:t>                       </a:t>
            </a:r>
            <a:r>
              <a:rPr lang="en-US" sz="2800" dirty="0" smtClean="0">
                <a:latin typeface="+mj-lt"/>
                <a:ea typeface="+mn-ea"/>
              </a:rPr>
              <a:t>(</a:t>
            </a:r>
            <a:r>
              <a:rPr lang="en-US" sz="2800" dirty="0">
                <a:latin typeface="+mj-lt"/>
                <a:ea typeface="+mn-ea"/>
              </a:rPr>
              <a:t>neutral)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n-ea"/>
            </a:endParaRPr>
          </a:p>
        </p:txBody>
      </p:sp>
      <p:sp>
        <p:nvSpPr>
          <p:cNvPr id="2" name="Parallelogram 1"/>
          <p:cNvSpPr/>
          <p:nvPr/>
        </p:nvSpPr>
        <p:spPr>
          <a:xfrm>
            <a:off x="3268663" y="3825875"/>
            <a:ext cx="3236912" cy="1363663"/>
          </a:xfrm>
          <a:prstGeom prst="parallelogram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Plus 4"/>
          <p:cNvSpPr>
            <a:spLocks/>
          </p:cNvSpPr>
          <p:nvPr/>
        </p:nvSpPr>
        <p:spPr bwMode="auto">
          <a:xfrm>
            <a:off x="5153025" y="4629150"/>
            <a:ext cx="401638" cy="449263"/>
          </a:xfrm>
          <a:custGeom>
            <a:avLst/>
            <a:gdLst>
              <a:gd name="T0" fmla="*/ 53378 w 402700"/>
              <a:gd name="T1" fmla="*/ 177241 h 449197"/>
              <a:gd name="T2" fmla="*/ 153992 w 402700"/>
              <a:gd name="T3" fmla="*/ 177241 h 449197"/>
              <a:gd name="T4" fmla="*/ 153992 w 402700"/>
              <a:gd name="T5" fmla="*/ 59541 h 449197"/>
              <a:gd name="T6" fmla="*/ 248708 w 402700"/>
              <a:gd name="T7" fmla="*/ 59541 h 449197"/>
              <a:gd name="T8" fmla="*/ 248708 w 402700"/>
              <a:gd name="T9" fmla="*/ 177241 h 449197"/>
              <a:gd name="T10" fmla="*/ 349322 w 402700"/>
              <a:gd name="T11" fmla="*/ 177241 h 449197"/>
              <a:gd name="T12" fmla="*/ 349322 w 402700"/>
              <a:gd name="T13" fmla="*/ 271956 h 449197"/>
              <a:gd name="T14" fmla="*/ 248708 w 402700"/>
              <a:gd name="T15" fmla="*/ 271956 h 449197"/>
              <a:gd name="T16" fmla="*/ 248708 w 402700"/>
              <a:gd name="T17" fmla="*/ 389656 h 449197"/>
              <a:gd name="T18" fmla="*/ 153992 w 402700"/>
              <a:gd name="T19" fmla="*/ 389656 h 449197"/>
              <a:gd name="T20" fmla="*/ 153992 w 402700"/>
              <a:gd name="T21" fmla="*/ 271956 h 449197"/>
              <a:gd name="T22" fmla="*/ 53378 w 402700"/>
              <a:gd name="T23" fmla="*/ 271956 h 449197"/>
              <a:gd name="T24" fmla="*/ 53378 w 402700"/>
              <a:gd name="T25" fmla="*/ 177241 h 4491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02700" h="449197">
                <a:moveTo>
                  <a:pt x="53378" y="177241"/>
                </a:moveTo>
                <a:lnTo>
                  <a:pt x="153992" y="177241"/>
                </a:lnTo>
                <a:lnTo>
                  <a:pt x="153992" y="59541"/>
                </a:lnTo>
                <a:lnTo>
                  <a:pt x="248708" y="59541"/>
                </a:lnTo>
                <a:lnTo>
                  <a:pt x="248708" y="177241"/>
                </a:lnTo>
                <a:lnTo>
                  <a:pt x="349322" y="177241"/>
                </a:lnTo>
                <a:lnTo>
                  <a:pt x="349322" y="271956"/>
                </a:lnTo>
                <a:lnTo>
                  <a:pt x="248708" y="271956"/>
                </a:lnTo>
                <a:lnTo>
                  <a:pt x="248708" y="389656"/>
                </a:lnTo>
                <a:lnTo>
                  <a:pt x="153992" y="389656"/>
                </a:lnTo>
                <a:lnTo>
                  <a:pt x="153992" y="271956"/>
                </a:lnTo>
                <a:lnTo>
                  <a:pt x="53378" y="271956"/>
                </a:lnTo>
                <a:lnTo>
                  <a:pt x="53378" y="177241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6" name="Plus 5"/>
          <p:cNvSpPr>
            <a:spLocks/>
          </p:cNvSpPr>
          <p:nvPr/>
        </p:nvSpPr>
        <p:spPr bwMode="auto">
          <a:xfrm>
            <a:off x="3987800" y="4629150"/>
            <a:ext cx="403225" cy="449263"/>
          </a:xfrm>
          <a:custGeom>
            <a:avLst/>
            <a:gdLst>
              <a:gd name="T0" fmla="*/ 53378 w 402700"/>
              <a:gd name="T1" fmla="*/ 177241 h 449197"/>
              <a:gd name="T2" fmla="*/ 153992 w 402700"/>
              <a:gd name="T3" fmla="*/ 177241 h 449197"/>
              <a:gd name="T4" fmla="*/ 153992 w 402700"/>
              <a:gd name="T5" fmla="*/ 59541 h 449197"/>
              <a:gd name="T6" fmla="*/ 248708 w 402700"/>
              <a:gd name="T7" fmla="*/ 59541 h 449197"/>
              <a:gd name="T8" fmla="*/ 248708 w 402700"/>
              <a:gd name="T9" fmla="*/ 177241 h 449197"/>
              <a:gd name="T10" fmla="*/ 349322 w 402700"/>
              <a:gd name="T11" fmla="*/ 177241 h 449197"/>
              <a:gd name="T12" fmla="*/ 349322 w 402700"/>
              <a:gd name="T13" fmla="*/ 271956 h 449197"/>
              <a:gd name="T14" fmla="*/ 248708 w 402700"/>
              <a:gd name="T15" fmla="*/ 271956 h 449197"/>
              <a:gd name="T16" fmla="*/ 248708 w 402700"/>
              <a:gd name="T17" fmla="*/ 389656 h 449197"/>
              <a:gd name="T18" fmla="*/ 153992 w 402700"/>
              <a:gd name="T19" fmla="*/ 389656 h 449197"/>
              <a:gd name="T20" fmla="*/ 153992 w 402700"/>
              <a:gd name="T21" fmla="*/ 271956 h 449197"/>
              <a:gd name="T22" fmla="*/ 53378 w 402700"/>
              <a:gd name="T23" fmla="*/ 271956 h 449197"/>
              <a:gd name="T24" fmla="*/ 53378 w 402700"/>
              <a:gd name="T25" fmla="*/ 177241 h 4491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02700" h="449197">
                <a:moveTo>
                  <a:pt x="53378" y="177241"/>
                </a:moveTo>
                <a:lnTo>
                  <a:pt x="153992" y="177241"/>
                </a:lnTo>
                <a:lnTo>
                  <a:pt x="153992" y="59541"/>
                </a:lnTo>
                <a:lnTo>
                  <a:pt x="248708" y="59541"/>
                </a:lnTo>
                <a:lnTo>
                  <a:pt x="248708" y="177241"/>
                </a:lnTo>
                <a:lnTo>
                  <a:pt x="349322" y="177241"/>
                </a:lnTo>
                <a:lnTo>
                  <a:pt x="349322" y="271956"/>
                </a:lnTo>
                <a:lnTo>
                  <a:pt x="248708" y="271956"/>
                </a:lnTo>
                <a:lnTo>
                  <a:pt x="248708" y="389656"/>
                </a:lnTo>
                <a:lnTo>
                  <a:pt x="153992" y="389656"/>
                </a:lnTo>
                <a:lnTo>
                  <a:pt x="153992" y="271956"/>
                </a:lnTo>
                <a:lnTo>
                  <a:pt x="53378" y="271956"/>
                </a:lnTo>
                <a:lnTo>
                  <a:pt x="53378" y="177241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7" name="Plus 6"/>
          <p:cNvSpPr>
            <a:spLocks/>
          </p:cNvSpPr>
          <p:nvPr/>
        </p:nvSpPr>
        <p:spPr bwMode="auto">
          <a:xfrm>
            <a:off x="5554663" y="3968750"/>
            <a:ext cx="403225" cy="449263"/>
          </a:xfrm>
          <a:custGeom>
            <a:avLst/>
            <a:gdLst>
              <a:gd name="T0" fmla="*/ 53378 w 402700"/>
              <a:gd name="T1" fmla="*/ 177241 h 449197"/>
              <a:gd name="T2" fmla="*/ 153992 w 402700"/>
              <a:gd name="T3" fmla="*/ 177241 h 449197"/>
              <a:gd name="T4" fmla="*/ 153992 w 402700"/>
              <a:gd name="T5" fmla="*/ 59541 h 449197"/>
              <a:gd name="T6" fmla="*/ 248708 w 402700"/>
              <a:gd name="T7" fmla="*/ 59541 h 449197"/>
              <a:gd name="T8" fmla="*/ 248708 w 402700"/>
              <a:gd name="T9" fmla="*/ 177241 h 449197"/>
              <a:gd name="T10" fmla="*/ 349322 w 402700"/>
              <a:gd name="T11" fmla="*/ 177241 h 449197"/>
              <a:gd name="T12" fmla="*/ 349322 w 402700"/>
              <a:gd name="T13" fmla="*/ 271956 h 449197"/>
              <a:gd name="T14" fmla="*/ 248708 w 402700"/>
              <a:gd name="T15" fmla="*/ 271956 h 449197"/>
              <a:gd name="T16" fmla="*/ 248708 w 402700"/>
              <a:gd name="T17" fmla="*/ 389656 h 449197"/>
              <a:gd name="T18" fmla="*/ 153992 w 402700"/>
              <a:gd name="T19" fmla="*/ 389656 h 449197"/>
              <a:gd name="T20" fmla="*/ 153992 w 402700"/>
              <a:gd name="T21" fmla="*/ 271956 h 449197"/>
              <a:gd name="T22" fmla="*/ 53378 w 402700"/>
              <a:gd name="T23" fmla="*/ 271956 h 449197"/>
              <a:gd name="T24" fmla="*/ 53378 w 402700"/>
              <a:gd name="T25" fmla="*/ 177241 h 4491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02700" h="449197">
                <a:moveTo>
                  <a:pt x="53378" y="177241"/>
                </a:moveTo>
                <a:lnTo>
                  <a:pt x="153992" y="177241"/>
                </a:lnTo>
                <a:lnTo>
                  <a:pt x="153992" y="59541"/>
                </a:lnTo>
                <a:lnTo>
                  <a:pt x="248708" y="59541"/>
                </a:lnTo>
                <a:lnTo>
                  <a:pt x="248708" y="177241"/>
                </a:lnTo>
                <a:lnTo>
                  <a:pt x="349322" y="177241"/>
                </a:lnTo>
                <a:lnTo>
                  <a:pt x="349322" y="271956"/>
                </a:lnTo>
                <a:lnTo>
                  <a:pt x="248708" y="271956"/>
                </a:lnTo>
                <a:lnTo>
                  <a:pt x="248708" y="389656"/>
                </a:lnTo>
                <a:lnTo>
                  <a:pt x="153992" y="389656"/>
                </a:lnTo>
                <a:lnTo>
                  <a:pt x="153992" y="271956"/>
                </a:lnTo>
                <a:lnTo>
                  <a:pt x="53378" y="271956"/>
                </a:lnTo>
                <a:lnTo>
                  <a:pt x="53378" y="177241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8" name="Plus 7"/>
          <p:cNvSpPr>
            <a:spLocks/>
          </p:cNvSpPr>
          <p:nvPr/>
        </p:nvSpPr>
        <p:spPr bwMode="auto">
          <a:xfrm>
            <a:off x="4592638" y="3968750"/>
            <a:ext cx="403225" cy="449263"/>
          </a:xfrm>
          <a:custGeom>
            <a:avLst/>
            <a:gdLst>
              <a:gd name="T0" fmla="*/ 53378 w 402700"/>
              <a:gd name="T1" fmla="*/ 177241 h 449197"/>
              <a:gd name="T2" fmla="*/ 153992 w 402700"/>
              <a:gd name="T3" fmla="*/ 177241 h 449197"/>
              <a:gd name="T4" fmla="*/ 153992 w 402700"/>
              <a:gd name="T5" fmla="*/ 59541 h 449197"/>
              <a:gd name="T6" fmla="*/ 248708 w 402700"/>
              <a:gd name="T7" fmla="*/ 59541 h 449197"/>
              <a:gd name="T8" fmla="*/ 248708 w 402700"/>
              <a:gd name="T9" fmla="*/ 177241 h 449197"/>
              <a:gd name="T10" fmla="*/ 349322 w 402700"/>
              <a:gd name="T11" fmla="*/ 177241 h 449197"/>
              <a:gd name="T12" fmla="*/ 349322 w 402700"/>
              <a:gd name="T13" fmla="*/ 271956 h 449197"/>
              <a:gd name="T14" fmla="*/ 248708 w 402700"/>
              <a:gd name="T15" fmla="*/ 271956 h 449197"/>
              <a:gd name="T16" fmla="*/ 248708 w 402700"/>
              <a:gd name="T17" fmla="*/ 389656 h 449197"/>
              <a:gd name="T18" fmla="*/ 153992 w 402700"/>
              <a:gd name="T19" fmla="*/ 389656 h 449197"/>
              <a:gd name="T20" fmla="*/ 153992 w 402700"/>
              <a:gd name="T21" fmla="*/ 271956 h 449197"/>
              <a:gd name="T22" fmla="*/ 53378 w 402700"/>
              <a:gd name="T23" fmla="*/ 271956 h 449197"/>
              <a:gd name="T24" fmla="*/ 53378 w 402700"/>
              <a:gd name="T25" fmla="*/ 177241 h 4491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02700" h="449197">
                <a:moveTo>
                  <a:pt x="53378" y="177241"/>
                </a:moveTo>
                <a:lnTo>
                  <a:pt x="153992" y="177241"/>
                </a:lnTo>
                <a:lnTo>
                  <a:pt x="153992" y="59541"/>
                </a:lnTo>
                <a:lnTo>
                  <a:pt x="248708" y="59541"/>
                </a:lnTo>
                <a:lnTo>
                  <a:pt x="248708" y="177241"/>
                </a:lnTo>
                <a:lnTo>
                  <a:pt x="349322" y="177241"/>
                </a:lnTo>
                <a:lnTo>
                  <a:pt x="349322" y="271956"/>
                </a:lnTo>
                <a:lnTo>
                  <a:pt x="248708" y="271956"/>
                </a:lnTo>
                <a:lnTo>
                  <a:pt x="248708" y="389656"/>
                </a:lnTo>
                <a:lnTo>
                  <a:pt x="153992" y="389656"/>
                </a:lnTo>
                <a:lnTo>
                  <a:pt x="153992" y="271956"/>
                </a:lnTo>
                <a:lnTo>
                  <a:pt x="53378" y="271956"/>
                </a:lnTo>
                <a:lnTo>
                  <a:pt x="53378" y="177241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9" name="Plus 8"/>
          <p:cNvSpPr>
            <a:spLocks/>
          </p:cNvSpPr>
          <p:nvPr/>
        </p:nvSpPr>
        <p:spPr bwMode="auto">
          <a:xfrm>
            <a:off x="3754438" y="3944938"/>
            <a:ext cx="401637" cy="449262"/>
          </a:xfrm>
          <a:custGeom>
            <a:avLst/>
            <a:gdLst>
              <a:gd name="T0" fmla="*/ 53378 w 402700"/>
              <a:gd name="T1" fmla="*/ 177241 h 449197"/>
              <a:gd name="T2" fmla="*/ 153992 w 402700"/>
              <a:gd name="T3" fmla="*/ 177241 h 449197"/>
              <a:gd name="T4" fmla="*/ 153992 w 402700"/>
              <a:gd name="T5" fmla="*/ 59541 h 449197"/>
              <a:gd name="T6" fmla="*/ 248708 w 402700"/>
              <a:gd name="T7" fmla="*/ 59541 h 449197"/>
              <a:gd name="T8" fmla="*/ 248708 w 402700"/>
              <a:gd name="T9" fmla="*/ 177241 h 449197"/>
              <a:gd name="T10" fmla="*/ 349322 w 402700"/>
              <a:gd name="T11" fmla="*/ 177241 h 449197"/>
              <a:gd name="T12" fmla="*/ 349322 w 402700"/>
              <a:gd name="T13" fmla="*/ 271956 h 449197"/>
              <a:gd name="T14" fmla="*/ 248708 w 402700"/>
              <a:gd name="T15" fmla="*/ 271956 h 449197"/>
              <a:gd name="T16" fmla="*/ 248708 w 402700"/>
              <a:gd name="T17" fmla="*/ 389656 h 449197"/>
              <a:gd name="T18" fmla="*/ 153992 w 402700"/>
              <a:gd name="T19" fmla="*/ 389656 h 449197"/>
              <a:gd name="T20" fmla="*/ 153992 w 402700"/>
              <a:gd name="T21" fmla="*/ 271956 h 449197"/>
              <a:gd name="T22" fmla="*/ 53378 w 402700"/>
              <a:gd name="T23" fmla="*/ 271956 h 449197"/>
              <a:gd name="T24" fmla="*/ 53378 w 402700"/>
              <a:gd name="T25" fmla="*/ 177241 h 4491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02700" h="449197">
                <a:moveTo>
                  <a:pt x="53378" y="177241"/>
                </a:moveTo>
                <a:lnTo>
                  <a:pt x="153992" y="177241"/>
                </a:lnTo>
                <a:lnTo>
                  <a:pt x="153992" y="59541"/>
                </a:lnTo>
                <a:lnTo>
                  <a:pt x="248708" y="59541"/>
                </a:lnTo>
                <a:lnTo>
                  <a:pt x="248708" y="177241"/>
                </a:lnTo>
                <a:lnTo>
                  <a:pt x="349322" y="177241"/>
                </a:lnTo>
                <a:lnTo>
                  <a:pt x="349322" y="271956"/>
                </a:lnTo>
                <a:lnTo>
                  <a:pt x="248708" y="271956"/>
                </a:lnTo>
                <a:lnTo>
                  <a:pt x="248708" y="389656"/>
                </a:lnTo>
                <a:lnTo>
                  <a:pt x="153992" y="389656"/>
                </a:lnTo>
                <a:lnTo>
                  <a:pt x="153992" y="271956"/>
                </a:lnTo>
                <a:lnTo>
                  <a:pt x="53378" y="271956"/>
                </a:lnTo>
                <a:lnTo>
                  <a:pt x="53378" y="177241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10" name="Minus 9"/>
          <p:cNvSpPr>
            <a:spLocks/>
          </p:cNvSpPr>
          <p:nvPr/>
        </p:nvSpPr>
        <p:spPr bwMode="auto">
          <a:xfrm>
            <a:off x="5554663" y="4727575"/>
            <a:ext cx="434975" cy="403225"/>
          </a:xfrm>
          <a:custGeom>
            <a:avLst/>
            <a:gdLst>
              <a:gd name="T0" fmla="*/ 57484 w 433677"/>
              <a:gd name="T1" fmla="*/ 154004 h 402729"/>
              <a:gd name="T2" fmla="*/ 376193 w 433677"/>
              <a:gd name="T3" fmla="*/ 154004 h 402729"/>
              <a:gd name="T4" fmla="*/ 376193 w 433677"/>
              <a:gd name="T5" fmla="*/ 248725 h 402729"/>
              <a:gd name="T6" fmla="*/ 57484 w 433677"/>
              <a:gd name="T7" fmla="*/ 248725 h 402729"/>
              <a:gd name="T8" fmla="*/ 57484 w 433677"/>
              <a:gd name="T9" fmla="*/ 154004 h 402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677" h="402729">
                <a:moveTo>
                  <a:pt x="57484" y="154004"/>
                </a:moveTo>
                <a:lnTo>
                  <a:pt x="376193" y="154004"/>
                </a:lnTo>
                <a:lnTo>
                  <a:pt x="376193" y="248725"/>
                </a:lnTo>
                <a:lnTo>
                  <a:pt x="57484" y="248725"/>
                </a:lnTo>
                <a:lnTo>
                  <a:pt x="57484" y="154004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11" name="Minus 10"/>
          <p:cNvSpPr>
            <a:spLocks/>
          </p:cNvSpPr>
          <p:nvPr/>
        </p:nvSpPr>
        <p:spPr bwMode="auto">
          <a:xfrm>
            <a:off x="5783263" y="4298950"/>
            <a:ext cx="433387" cy="401638"/>
          </a:xfrm>
          <a:custGeom>
            <a:avLst/>
            <a:gdLst>
              <a:gd name="T0" fmla="*/ 57484 w 433677"/>
              <a:gd name="T1" fmla="*/ 154004 h 402729"/>
              <a:gd name="T2" fmla="*/ 376193 w 433677"/>
              <a:gd name="T3" fmla="*/ 154004 h 402729"/>
              <a:gd name="T4" fmla="*/ 376193 w 433677"/>
              <a:gd name="T5" fmla="*/ 248725 h 402729"/>
              <a:gd name="T6" fmla="*/ 57484 w 433677"/>
              <a:gd name="T7" fmla="*/ 248725 h 402729"/>
              <a:gd name="T8" fmla="*/ 57484 w 433677"/>
              <a:gd name="T9" fmla="*/ 154004 h 402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677" h="402729">
                <a:moveTo>
                  <a:pt x="57484" y="154004"/>
                </a:moveTo>
                <a:lnTo>
                  <a:pt x="376193" y="154004"/>
                </a:lnTo>
                <a:lnTo>
                  <a:pt x="376193" y="248725"/>
                </a:lnTo>
                <a:lnTo>
                  <a:pt x="57484" y="248725"/>
                </a:lnTo>
                <a:lnTo>
                  <a:pt x="57484" y="154004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12" name="Minus 11"/>
          <p:cNvSpPr>
            <a:spLocks/>
          </p:cNvSpPr>
          <p:nvPr/>
        </p:nvSpPr>
        <p:spPr bwMode="auto">
          <a:xfrm>
            <a:off x="4791075" y="4298950"/>
            <a:ext cx="433388" cy="401638"/>
          </a:xfrm>
          <a:custGeom>
            <a:avLst/>
            <a:gdLst>
              <a:gd name="T0" fmla="*/ 57484 w 433677"/>
              <a:gd name="T1" fmla="*/ 154004 h 402729"/>
              <a:gd name="T2" fmla="*/ 376193 w 433677"/>
              <a:gd name="T3" fmla="*/ 154004 h 402729"/>
              <a:gd name="T4" fmla="*/ 376193 w 433677"/>
              <a:gd name="T5" fmla="*/ 248725 h 402729"/>
              <a:gd name="T6" fmla="*/ 57484 w 433677"/>
              <a:gd name="T7" fmla="*/ 248725 h 402729"/>
              <a:gd name="T8" fmla="*/ 57484 w 433677"/>
              <a:gd name="T9" fmla="*/ 154004 h 402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677" h="402729">
                <a:moveTo>
                  <a:pt x="57484" y="154004"/>
                </a:moveTo>
                <a:lnTo>
                  <a:pt x="376193" y="154004"/>
                </a:lnTo>
                <a:lnTo>
                  <a:pt x="376193" y="248725"/>
                </a:lnTo>
                <a:lnTo>
                  <a:pt x="57484" y="248725"/>
                </a:lnTo>
                <a:lnTo>
                  <a:pt x="57484" y="154004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13" name="Minus 12"/>
          <p:cNvSpPr>
            <a:spLocks/>
          </p:cNvSpPr>
          <p:nvPr/>
        </p:nvSpPr>
        <p:spPr bwMode="auto">
          <a:xfrm>
            <a:off x="4560888" y="4727575"/>
            <a:ext cx="434975" cy="403225"/>
          </a:xfrm>
          <a:custGeom>
            <a:avLst/>
            <a:gdLst>
              <a:gd name="T0" fmla="*/ 57484 w 433677"/>
              <a:gd name="T1" fmla="*/ 154004 h 402729"/>
              <a:gd name="T2" fmla="*/ 376193 w 433677"/>
              <a:gd name="T3" fmla="*/ 154004 h 402729"/>
              <a:gd name="T4" fmla="*/ 376193 w 433677"/>
              <a:gd name="T5" fmla="*/ 248725 h 402729"/>
              <a:gd name="T6" fmla="*/ 57484 w 433677"/>
              <a:gd name="T7" fmla="*/ 248725 h 402729"/>
              <a:gd name="T8" fmla="*/ 57484 w 433677"/>
              <a:gd name="T9" fmla="*/ 154004 h 402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677" h="402729">
                <a:moveTo>
                  <a:pt x="57484" y="154004"/>
                </a:moveTo>
                <a:lnTo>
                  <a:pt x="376193" y="154004"/>
                </a:lnTo>
                <a:lnTo>
                  <a:pt x="376193" y="248725"/>
                </a:lnTo>
                <a:lnTo>
                  <a:pt x="57484" y="248725"/>
                </a:lnTo>
                <a:lnTo>
                  <a:pt x="57484" y="154004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14" name="Minus 13"/>
          <p:cNvSpPr>
            <a:spLocks/>
          </p:cNvSpPr>
          <p:nvPr/>
        </p:nvSpPr>
        <p:spPr bwMode="auto">
          <a:xfrm>
            <a:off x="3532188" y="4378325"/>
            <a:ext cx="433387" cy="403225"/>
          </a:xfrm>
          <a:custGeom>
            <a:avLst/>
            <a:gdLst>
              <a:gd name="T0" fmla="*/ 57484 w 433677"/>
              <a:gd name="T1" fmla="*/ 154004 h 402729"/>
              <a:gd name="T2" fmla="*/ 376193 w 433677"/>
              <a:gd name="T3" fmla="*/ 154004 h 402729"/>
              <a:gd name="T4" fmla="*/ 376193 w 433677"/>
              <a:gd name="T5" fmla="*/ 248725 h 402729"/>
              <a:gd name="T6" fmla="*/ 57484 w 433677"/>
              <a:gd name="T7" fmla="*/ 248725 h 402729"/>
              <a:gd name="T8" fmla="*/ 57484 w 433677"/>
              <a:gd name="T9" fmla="*/ 154004 h 402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677" h="402729">
                <a:moveTo>
                  <a:pt x="57484" y="154004"/>
                </a:moveTo>
                <a:lnTo>
                  <a:pt x="376193" y="154004"/>
                </a:lnTo>
                <a:lnTo>
                  <a:pt x="376193" y="248725"/>
                </a:lnTo>
                <a:lnTo>
                  <a:pt x="57484" y="248725"/>
                </a:lnTo>
                <a:lnTo>
                  <a:pt x="57484" y="154004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/>
              <a:t>Electric Charges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Electric charge is a basic property of matter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Two basic charges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Positive and Negative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Each having an absolute value of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		 </a:t>
            </a:r>
            <a:r>
              <a:rPr lang="en-US" sz="2800" dirty="0">
                <a:solidFill>
                  <a:srgbClr val="FF0000"/>
                </a:solidFill>
              </a:rPr>
              <a:t>1.6 x 10</a:t>
            </a:r>
            <a:r>
              <a:rPr lang="en-US" sz="2800" baseline="30000" dirty="0">
                <a:solidFill>
                  <a:srgbClr val="FF0000"/>
                </a:solidFill>
              </a:rPr>
              <a:t>-19</a:t>
            </a:r>
            <a:r>
              <a:rPr lang="en-US" sz="2800" dirty="0">
                <a:solidFill>
                  <a:srgbClr val="FF0000"/>
                </a:solidFill>
              </a:rPr>
              <a:t> Coulombs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Experiments have shown that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6600"/>
                </a:solidFill>
              </a:rPr>
              <a:t>Like signed charges repel each other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6600"/>
                </a:solidFill>
              </a:rPr>
              <a:t>Unlike signed charges attract each other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an isolated system, the net charge of the system remains constant</a:t>
            </a:r>
          </a:p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Charge Conservation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481</TotalTime>
  <Words>1000</Words>
  <Application>Microsoft Office PowerPoint</Application>
  <PresentationFormat>On-screen Show (4:3)</PresentationFormat>
  <Paragraphs>226</Paragraphs>
  <Slides>67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Module</vt:lpstr>
      <vt:lpstr>Equation</vt:lpstr>
      <vt:lpstr>Slide 1</vt:lpstr>
      <vt:lpstr>COULMB,S LAW</vt:lpstr>
      <vt:lpstr>Introduction;</vt:lpstr>
      <vt:lpstr>(Electric Charge)</vt:lpstr>
      <vt:lpstr>Slide 5</vt:lpstr>
      <vt:lpstr>Diagram for attraction and repulsion.</vt:lpstr>
      <vt:lpstr>Slide 7</vt:lpstr>
      <vt:lpstr>Slide 8</vt:lpstr>
      <vt:lpstr>Electric Charges</vt:lpstr>
      <vt:lpstr>Two basics type of materials</vt:lpstr>
      <vt:lpstr>Electrical Conductors</vt:lpstr>
      <vt:lpstr>Electrical Conductor Example: </vt:lpstr>
      <vt:lpstr>Good Conductors</vt:lpstr>
      <vt:lpstr>Property of Electrical Conductor:</vt:lpstr>
      <vt:lpstr>Insulators</vt:lpstr>
      <vt:lpstr>Good insulators: </vt:lpstr>
      <vt:lpstr>Pictures of conductors and Insulators</vt:lpstr>
      <vt:lpstr>Insulator or Conductor??</vt:lpstr>
      <vt:lpstr>1. Cotton ball</vt:lpstr>
      <vt:lpstr>2. Metal scissors </vt:lpstr>
      <vt:lpstr>3.  Metal cookie sheet</vt:lpstr>
      <vt:lpstr>4. Notebook paper</vt:lpstr>
      <vt:lpstr>5. Rubber duck</vt:lpstr>
      <vt:lpstr>6. Curling Iron</vt:lpstr>
      <vt:lpstr>7. Glass Cup</vt:lpstr>
      <vt:lpstr>8. Electric Heater (coils)</vt:lpstr>
      <vt:lpstr>9. Plastic Trash Can</vt:lpstr>
      <vt:lpstr>10. Metal Wire</vt:lpstr>
      <vt:lpstr>11. Plastic Spatula </vt:lpstr>
      <vt:lpstr>12. Copper Penny</vt:lpstr>
      <vt:lpstr>13. Iron frying pan</vt:lpstr>
      <vt:lpstr>14. Drawing chalk</vt:lpstr>
      <vt:lpstr>15. Eye on the stove</vt:lpstr>
      <vt:lpstr>Slide 34</vt:lpstr>
      <vt:lpstr>Slide 35</vt:lpstr>
      <vt:lpstr>Slide 36</vt:lpstr>
      <vt:lpstr>Electric Field</vt:lpstr>
      <vt:lpstr>Electric Field</vt:lpstr>
      <vt:lpstr>Electric Field</vt:lpstr>
      <vt:lpstr>Electric Field Lines</vt:lpstr>
      <vt:lpstr>Electric Field Lines</vt:lpstr>
      <vt:lpstr>Slide 42</vt:lpstr>
      <vt:lpstr>Introduction</vt:lpstr>
      <vt:lpstr>STATEMENT;</vt:lpstr>
      <vt:lpstr>Slide 45</vt:lpstr>
      <vt:lpstr>Slide 46</vt:lpstr>
      <vt:lpstr>The value of k depends on;</vt:lpstr>
      <vt:lpstr>Effect of Medium on the Coulomb,s law</vt:lpstr>
      <vt:lpstr>When medium between the charges is free space [vacuum]:</vt:lpstr>
      <vt:lpstr>Slide 50</vt:lpstr>
      <vt:lpstr>Slide 51</vt:lpstr>
      <vt:lpstr>Coulombs force in free space are</vt:lpstr>
      <vt:lpstr>When medium between  the charge is an insulator is called dielectric  medium</vt:lpstr>
      <vt:lpstr>In the presence of an dielectric medium the electrostatic force decrease by a factor  єr єr =relative permittivity of the medium єr has different values  for different materials </vt:lpstr>
      <vt:lpstr>Values Of some things</vt:lpstr>
      <vt:lpstr>Slide 56</vt:lpstr>
      <vt:lpstr>Coulomb  Force Is  a  Mutual  Force</vt:lpstr>
      <vt:lpstr>Slide 58</vt:lpstr>
      <vt:lpstr>Slide 59</vt:lpstr>
      <vt:lpstr>Slide 60</vt:lpstr>
      <vt:lpstr>Slide 61</vt:lpstr>
      <vt:lpstr>Examples Of Coulomb’s Law Attractive Forces (Examples)</vt:lpstr>
      <vt:lpstr>Slide 63</vt:lpstr>
      <vt:lpstr>Repulsive Forces (Examples)</vt:lpstr>
      <vt:lpstr>Slide 65</vt:lpstr>
      <vt:lpstr>But It Doesn’t Means  that the attraction between boy and girl follows Coulomb’s law.. It’s A Natural law! </vt:lpstr>
      <vt:lpstr>Slide 67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Usman Kharal</dc:creator>
  <cp:lastModifiedBy>Admin</cp:lastModifiedBy>
  <cp:revision>93</cp:revision>
  <dcterms:created xsi:type="dcterms:W3CDTF">2014-05-09T17:18:06Z</dcterms:created>
  <dcterms:modified xsi:type="dcterms:W3CDTF">2014-09-14T16:51:42Z</dcterms:modified>
</cp:coreProperties>
</file>