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4"/>
  </p:notesMasterIdLst>
  <p:sldIdLst>
    <p:sldId id="309" r:id="rId5"/>
    <p:sldId id="266" r:id="rId6"/>
    <p:sldId id="308" r:id="rId7"/>
    <p:sldId id="310" r:id="rId8"/>
    <p:sldId id="311" r:id="rId9"/>
    <p:sldId id="323" r:id="rId10"/>
    <p:sldId id="312" r:id="rId11"/>
    <p:sldId id="313" r:id="rId12"/>
    <p:sldId id="314" r:id="rId13"/>
    <p:sldId id="315" r:id="rId14"/>
    <p:sldId id="322" r:id="rId15"/>
    <p:sldId id="324" r:id="rId16"/>
    <p:sldId id="325" r:id="rId17"/>
    <p:sldId id="317" r:id="rId18"/>
    <p:sldId id="321" r:id="rId19"/>
    <p:sldId id="319" r:id="rId20"/>
    <p:sldId id="320" r:id="rId21"/>
    <p:sldId id="329" r:id="rId22"/>
    <p:sldId id="328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>
        <p:scale>
          <a:sx n="66" d="100"/>
          <a:sy n="66" d="100"/>
        </p:scale>
        <p:origin x="900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A89C2D-D5A7-4044-9FA1-51C33821980A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41FCFA-23B1-4BCA-B918-C3154413D5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8527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41D01-A377-4380-808B-02ACA946EC03}" type="datetime1">
              <a:rPr lang="en-US" smtClean="0"/>
              <a:t>6/26/2022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293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993B2-05BC-4D1E-B4CE-3C209895D619}" type="datetime1">
              <a:rPr lang="en-US" smtClean="0"/>
              <a:t>6/26/2022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11990" y="6264275"/>
            <a:ext cx="780010" cy="365125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980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3E764-ABAB-4D85-B4B1-9BCF6D155BC8}" type="datetime1">
              <a:rPr lang="en-US" smtClean="0"/>
              <a:t>6/26/2022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331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B4EBE-DDD8-4D5F-A212-F4EE4CF1DE41}" type="datetime1">
              <a:rPr lang="en-US" smtClean="0"/>
              <a:t>6/26/2022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611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9C377-D0D4-445C-88FF-59CE6E420307}" type="datetime1">
              <a:rPr lang="en-US" smtClean="0"/>
              <a:t>6/26/2022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808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6E1C9-E513-496C-958F-2354D360182F}" type="datetime1">
              <a:rPr lang="en-US" smtClean="0"/>
              <a:t>6/26/2022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771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512B4-314E-45C3-992A-D53101048DD4}" type="datetime1">
              <a:rPr lang="en-US" smtClean="0"/>
              <a:t>6/26/2022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701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0937F339-B630-4699-9647-E81CCD147E0D}" type="datetime1">
              <a:rPr lang="en-US" smtClean="0"/>
              <a:t>6/26/2022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302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775AD98-ECBB-4306-8354-EEBA7268ABEF}" type="datetime1">
              <a:rPr lang="en-US" smtClean="0"/>
              <a:t>6/26/2022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826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4B178D57-1F58-4626-A20B-6873AF2115AC}" type="datetime1">
              <a:rPr lang="en-US" smtClean="0"/>
              <a:t>6/26/2022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6014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6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1.png"/><Relationship Id="rId7" Type="http://schemas.openxmlformats.org/officeDocument/2006/relationships/image" Target="../media/image39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20.png"/><Relationship Id="rId4" Type="http://schemas.openxmlformats.org/officeDocument/2006/relationships/image" Target="../media/image3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47F5C-50EC-416A-AE8C-6F6BB4225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99" y="4472386"/>
            <a:ext cx="10058400" cy="810914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Comsats University Islamabad</a:t>
            </a:r>
          </a:p>
        </p:txBody>
      </p:sp>
      <p:pic>
        <p:nvPicPr>
          <p:cNvPr id="7" name="Content Placeholder 6" descr="Logo, company name&#10;&#10;Description automatically generated">
            <a:extLst>
              <a:ext uri="{FF2B5EF4-FFF2-40B4-BE49-F238E27FC236}">
                <a16:creationId xmlns:a16="http://schemas.microsoft.com/office/drawing/2014/main" id="{F7310055-AB9F-BF68-A433-FEF31DB7E3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06246" y="2199521"/>
            <a:ext cx="2247697" cy="2244778"/>
          </a:xfrm>
        </p:spPr>
      </p:pic>
      <p:sp>
        <p:nvSpPr>
          <p:cNvPr id="22" name="Title 1">
            <a:extLst>
              <a:ext uri="{FF2B5EF4-FFF2-40B4-BE49-F238E27FC236}">
                <a16:creationId xmlns:a16="http://schemas.microsoft.com/office/drawing/2014/main" id="{9A085E69-1205-E3F1-C48F-60561812C9A9}"/>
              </a:ext>
            </a:extLst>
          </p:cNvPr>
          <p:cNvSpPr txBox="1">
            <a:spLocks/>
          </p:cNvSpPr>
          <p:nvPr/>
        </p:nvSpPr>
        <p:spPr>
          <a:xfrm>
            <a:off x="1066799" y="315220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Final Year Project </a:t>
            </a:r>
            <a:br>
              <a:rPr lang="en-US" dirty="0"/>
            </a:br>
            <a:r>
              <a:rPr lang="en-US" dirty="0"/>
              <a:t>Presentation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3621F63-2708-B0FA-6B33-234804D44B8D}"/>
              </a:ext>
            </a:extLst>
          </p:cNvPr>
          <p:cNvSpPr/>
          <p:nvPr/>
        </p:nvSpPr>
        <p:spPr>
          <a:xfrm>
            <a:off x="0" y="6150351"/>
            <a:ext cx="12192000" cy="7076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BDF28F-C86A-FB7D-4228-FA8874DC71CF}"/>
              </a:ext>
            </a:extLst>
          </p:cNvPr>
          <p:cNvSpPr txBox="1"/>
          <p:nvPr/>
        </p:nvSpPr>
        <p:spPr>
          <a:xfrm>
            <a:off x="1880742" y="5275514"/>
            <a:ext cx="84305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+mj-lt"/>
              </a:rPr>
              <a:t>Department of Electrical and Computer Engineering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509ECD-D09E-D812-9437-FF9E672FE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23152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0000"/>
            <a:lum/>
          </a:blip>
          <a:srcRect/>
          <a:stretch>
            <a:fillRect t="-11000" b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3D1CA-7ACA-7421-0A1E-354883C4F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49650"/>
            <a:ext cx="10058400" cy="748452"/>
          </a:xfrm>
        </p:spPr>
        <p:txBody>
          <a:bodyPr/>
          <a:lstStyle/>
          <a:p>
            <a:pPr algn="ctr"/>
            <a:r>
              <a:rPr lang="en-US" dirty="0"/>
              <a:t>Methodology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C2B421B-3F28-4BD3-2FD5-5CF15E4C19DE}"/>
              </a:ext>
            </a:extLst>
          </p:cNvPr>
          <p:cNvSpPr txBox="1"/>
          <p:nvPr/>
        </p:nvSpPr>
        <p:spPr>
          <a:xfrm>
            <a:off x="4010882" y="1143359"/>
            <a:ext cx="41702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Morphological Operations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697D541-FBB4-1483-F115-EBCAF7A316BF}"/>
              </a:ext>
            </a:extLst>
          </p:cNvPr>
          <p:cNvSpPr/>
          <p:nvPr/>
        </p:nvSpPr>
        <p:spPr>
          <a:xfrm>
            <a:off x="0" y="6334780"/>
            <a:ext cx="12192000" cy="5232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C7B9B409-802E-0A07-4EB1-143A42B308A4}"/>
              </a:ext>
            </a:extLst>
          </p:cNvPr>
          <p:cNvSpPr/>
          <p:nvPr/>
        </p:nvSpPr>
        <p:spPr>
          <a:xfrm>
            <a:off x="7239836" y="5143082"/>
            <a:ext cx="495269" cy="4503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Arrow: Right 44">
            <a:extLst>
              <a:ext uri="{FF2B5EF4-FFF2-40B4-BE49-F238E27FC236}">
                <a16:creationId xmlns:a16="http://schemas.microsoft.com/office/drawing/2014/main" id="{2F76F34F-B3CC-A4F1-54CB-946D3538F5E7}"/>
              </a:ext>
            </a:extLst>
          </p:cNvPr>
          <p:cNvSpPr/>
          <p:nvPr/>
        </p:nvSpPr>
        <p:spPr>
          <a:xfrm>
            <a:off x="1979564" y="5238206"/>
            <a:ext cx="450128" cy="3839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52F7262-C46D-C7DC-C52E-8E6690F231E9}"/>
              </a:ext>
            </a:extLst>
          </p:cNvPr>
          <p:cNvSpPr txBox="1"/>
          <p:nvPr/>
        </p:nvSpPr>
        <p:spPr>
          <a:xfrm>
            <a:off x="556844" y="2095313"/>
            <a:ext cx="30828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Initial Implementation</a:t>
            </a:r>
          </a:p>
          <a:p>
            <a:pPr algn="ctr"/>
            <a:r>
              <a:rPr lang="en-US" sz="2400" b="1" dirty="0"/>
              <a:t>Opening Operation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9EC8FD3-6D64-E324-CB43-FA5B4006520E}"/>
              </a:ext>
            </a:extLst>
          </p:cNvPr>
          <p:cNvSpPr txBox="1"/>
          <p:nvPr/>
        </p:nvSpPr>
        <p:spPr>
          <a:xfrm>
            <a:off x="7068130" y="2095314"/>
            <a:ext cx="35313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Optimized Implementation</a:t>
            </a:r>
          </a:p>
          <a:p>
            <a:pPr algn="ctr"/>
            <a:r>
              <a:rPr lang="en-US" sz="2400" b="1" dirty="0"/>
              <a:t>Opening followed by a closing operation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BFD4E4E-A422-2CF0-E5CC-3596440A25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5077" y="4506686"/>
            <a:ext cx="1696262" cy="170772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87CA1F6-22D2-B622-1E0F-07E06683FE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51499" y="4506686"/>
            <a:ext cx="1690589" cy="170772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C71EE50-7408-A7E3-E259-4532F3638F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05688" y="4506686"/>
            <a:ext cx="1696262" cy="1713454"/>
          </a:xfrm>
          <a:prstGeom prst="rect">
            <a:avLst/>
          </a:prstGeom>
        </p:spPr>
      </p:pic>
      <p:sp>
        <p:nvSpPr>
          <p:cNvPr id="21" name="Arrow: Right 20">
            <a:extLst>
              <a:ext uri="{FF2B5EF4-FFF2-40B4-BE49-F238E27FC236}">
                <a16:creationId xmlns:a16="http://schemas.microsoft.com/office/drawing/2014/main" id="{451A824F-AABF-F45A-9358-7647D6F33C8A}"/>
              </a:ext>
            </a:extLst>
          </p:cNvPr>
          <p:cNvSpPr/>
          <p:nvPr/>
        </p:nvSpPr>
        <p:spPr>
          <a:xfrm>
            <a:off x="9658482" y="5130338"/>
            <a:ext cx="530812" cy="4758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863E7C7-1841-1F9D-3160-253EDDDBB69A}"/>
              </a:ext>
            </a:extLst>
          </p:cNvPr>
          <p:cNvSpPr txBox="1"/>
          <p:nvPr/>
        </p:nvSpPr>
        <p:spPr>
          <a:xfrm>
            <a:off x="5023020" y="3782241"/>
            <a:ext cx="26186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Binary Image obtained after thresholding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23127D5-8396-A2A9-6AB3-3AA006C18305}"/>
              </a:ext>
            </a:extLst>
          </p:cNvPr>
          <p:cNvSpPr txBox="1"/>
          <p:nvPr/>
        </p:nvSpPr>
        <p:spPr>
          <a:xfrm>
            <a:off x="7419451" y="3778045"/>
            <a:ext cx="26186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After Morphological </a:t>
            </a:r>
          </a:p>
          <a:p>
            <a:pPr algn="ctr"/>
            <a:r>
              <a:rPr lang="en-US" sz="1600" b="1" dirty="0"/>
              <a:t>Opening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394CFCB-38CF-A12E-364C-4C4BADAE607A}"/>
              </a:ext>
            </a:extLst>
          </p:cNvPr>
          <p:cNvSpPr txBox="1"/>
          <p:nvPr/>
        </p:nvSpPr>
        <p:spPr>
          <a:xfrm>
            <a:off x="9815881" y="3763098"/>
            <a:ext cx="26186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After Morphological </a:t>
            </a:r>
          </a:p>
          <a:p>
            <a:pPr algn="ctr"/>
            <a:r>
              <a:rPr lang="en-US" sz="1600" b="1" dirty="0"/>
              <a:t>Closing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B661D5E8-6ECA-7D8F-5437-066E2F0D205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0050" y="4573046"/>
            <a:ext cx="1696319" cy="171345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7B61E92D-82EC-22F4-2269-C0DD87671E5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92859" y="4573046"/>
            <a:ext cx="1690589" cy="1707723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2A2EA85A-DB20-5B4C-3D35-C8CC99212A5B}"/>
              </a:ext>
            </a:extLst>
          </p:cNvPr>
          <p:cNvSpPr txBox="1"/>
          <p:nvPr/>
        </p:nvSpPr>
        <p:spPr>
          <a:xfrm>
            <a:off x="-125778" y="3921911"/>
            <a:ext cx="26186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Binary Image obtained after thresholding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502DEAC-8B59-89D7-AA0E-BF6BFC9C86FF}"/>
              </a:ext>
            </a:extLst>
          </p:cNvPr>
          <p:cNvSpPr txBox="1"/>
          <p:nvPr/>
        </p:nvSpPr>
        <p:spPr>
          <a:xfrm>
            <a:off x="2028834" y="3904569"/>
            <a:ext cx="26186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After Morphological </a:t>
            </a:r>
          </a:p>
          <a:p>
            <a:pPr algn="ctr"/>
            <a:r>
              <a:rPr lang="en-US" sz="1600" b="1" dirty="0"/>
              <a:t>Opening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2B03736-4593-D58D-A2B8-939DC09DE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164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45" grpId="0" animBg="1"/>
      <p:bldP spid="21" grpId="0" animBg="1"/>
      <p:bldP spid="22" grpId="0"/>
      <p:bldP spid="23" grpId="0"/>
      <p:bldP spid="24" grpId="0"/>
      <p:bldP spid="29" grpId="0"/>
      <p:bldP spid="3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0000"/>
            <a:lum/>
          </a:blip>
          <a:srcRect/>
          <a:stretch>
            <a:fillRect t="-11000" b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3D1CA-7ACA-7421-0A1E-354883C4F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49650"/>
            <a:ext cx="10058400" cy="748452"/>
          </a:xfrm>
        </p:spPr>
        <p:txBody>
          <a:bodyPr/>
          <a:lstStyle/>
          <a:p>
            <a:pPr algn="ctr"/>
            <a:r>
              <a:rPr lang="en-US" dirty="0"/>
              <a:t>Methodology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C2B421B-3F28-4BD3-2FD5-5CF15E4C19DE}"/>
              </a:ext>
            </a:extLst>
          </p:cNvPr>
          <p:cNvSpPr txBox="1"/>
          <p:nvPr/>
        </p:nvSpPr>
        <p:spPr>
          <a:xfrm>
            <a:off x="4010882" y="1143359"/>
            <a:ext cx="41702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Area Check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697D541-FBB4-1483-F115-EBCAF7A316BF}"/>
              </a:ext>
            </a:extLst>
          </p:cNvPr>
          <p:cNvSpPr/>
          <p:nvPr/>
        </p:nvSpPr>
        <p:spPr>
          <a:xfrm>
            <a:off x="0" y="6334780"/>
            <a:ext cx="12192000" cy="5232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9EC8FD3-6D64-E324-CB43-FA5B4006520E}"/>
              </a:ext>
            </a:extLst>
          </p:cNvPr>
          <p:cNvSpPr txBox="1"/>
          <p:nvPr/>
        </p:nvSpPr>
        <p:spPr>
          <a:xfrm>
            <a:off x="4200551" y="2872682"/>
            <a:ext cx="35313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If the Area is greater than 5000 Pixels</a:t>
            </a:r>
          </a:p>
        </p:txBody>
      </p:sp>
      <p:sp>
        <p:nvSpPr>
          <p:cNvPr id="3" name="Diamond 2">
            <a:extLst>
              <a:ext uri="{FF2B5EF4-FFF2-40B4-BE49-F238E27FC236}">
                <a16:creationId xmlns:a16="http://schemas.microsoft.com/office/drawing/2014/main" id="{63468693-EC71-4D9F-2D43-4FF2F8E4767D}"/>
              </a:ext>
            </a:extLst>
          </p:cNvPr>
          <p:cNvSpPr/>
          <p:nvPr/>
        </p:nvSpPr>
        <p:spPr>
          <a:xfrm>
            <a:off x="4255266" y="1967972"/>
            <a:ext cx="3453710" cy="226587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6AEC23-6FA1-0366-11F3-9E283103A1B9}"/>
              </a:ext>
            </a:extLst>
          </p:cNvPr>
          <p:cNvSpPr txBox="1"/>
          <p:nvPr/>
        </p:nvSpPr>
        <p:spPr>
          <a:xfrm>
            <a:off x="269967" y="2896962"/>
            <a:ext cx="339634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/>
              <a:t>Is not a White Blood Cell</a:t>
            </a:r>
            <a:endParaRPr lang="en-US" sz="32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400EA7-411C-2CFB-96E0-563D3F019F40}"/>
              </a:ext>
            </a:extLst>
          </p:cNvPr>
          <p:cNvSpPr txBox="1"/>
          <p:nvPr/>
        </p:nvSpPr>
        <p:spPr>
          <a:xfrm>
            <a:off x="8516982" y="2872682"/>
            <a:ext cx="279223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/>
              <a:t>Is a White Blood Cell</a:t>
            </a:r>
            <a:endParaRPr lang="en-US" b="1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F9BE3F1-A170-8DE0-4CB9-10ECABA055FA}"/>
              </a:ext>
            </a:extLst>
          </p:cNvPr>
          <p:cNvCxnSpPr>
            <a:cxnSpLocks/>
          </p:cNvCxnSpPr>
          <p:nvPr/>
        </p:nvCxnSpPr>
        <p:spPr>
          <a:xfrm flipH="1">
            <a:off x="3666309" y="3127794"/>
            <a:ext cx="56605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A87CADD-4F48-CF2F-C176-A18303AA0295}"/>
              </a:ext>
            </a:extLst>
          </p:cNvPr>
          <p:cNvCxnSpPr>
            <a:cxnSpLocks/>
            <a:stCxn id="3" idx="3"/>
            <a:endCxn id="6" idx="1"/>
          </p:cNvCxnSpPr>
          <p:nvPr/>
        </p:nvCxnSpPr>
        <p:spPr>
          <a:xfrm>
            <a:off x="7708976" y="3100911"/>
            <a:ext cx="808006" cy="260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1980CC21-D214-ED72-9B80-8D93FA6E441B}"/>
              </a:ext>
            </a:extLst>
          </p:cNvPr>
          <p:cNvSpPr txBox="1"/>
          <p:nvPr/>
        </p:nvSpPr>
        <p:spPr>
          <a:xfrm>
            <a:off x="3720247" y="2577574"/>
            <a:ext cx="5261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No</a:t>
            </a:r>
            <a:endParaRPr lang="en-US" b="1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7C96869-DE53-0188-05CC-216F50593544}"/>
              </a:ext>
            </a:extLst>
          </p:cNvPr>
          <p:cNvSpPr txBox="1"/>
          <p:nvPr/>
        </p:nvSpPr>
        <p:spPr>
          <a:xfrm>
            <a:off x="7686075" y="2574060"/>
            <a:ext cx="5893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Yes</a:t>
            </a:r>
            <a:endParaRPr lang="en-US" b="1" dirty="0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3BD2D991-A74D-1148-58CA-86DF4F45A9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0192" y="4728206"/>
            <a:ext cx="2061380" cy="2061380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8AA36CD9-3648-AF4F-7317-1AFE7ADF67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6727" y="4693153"/>
            <a:ext cx="2061380" cy="2068344"/>
          </a:xfrm>
          <a:prstGeom prst="rect">
            <a:avLst/>
          </a:prstGeom>
        </p:spPr>
      </p:pic>
      <p:sp>
        <p:nvSpPr>
          <p:cNvPr id="41" name="Arrow: Right 40">
            <a:extLst>
              <a:ext uri="{FF2B5EF4-FFF2-40B4-BE49-F238E27FC236}">
                <a16:creationId xmlns:a16="http://schemas.microsoft.com/office/drawing/2014/main" id="{F634C7BA-97C4-0861-2483-065093E7FE14}"/>
              </a:ext>
            </a:extLst>
          </p:cNvPr>
          <p:cNvSpPr/>
          <p:nvPr/>
        </p:nvSpPr>
        <p:spPr>
          <a:xfrm>
            <a:off x="5499755" y="5415144"/>
            <a:ext cx="648789" cy="5617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9A75CB-435C-20C5-2EE2-A5406B8A3E10}"/>
              </a:ext>
            </a:extLst>
          </p:cNvPr>
          <p:cNvSpPr txBox="1"/>
          <p:nvPr/>
        </p:nvSpPr>
        <p:spPr>
          <a:xfrm>
            <a:off x="2649098" y="4208763"/>
            <a:ext cx="28166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/>
              <a:t>Image Before Area Check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DA3AAA5-0249-FC96-B329-F109672D9D2A}"/>
              </a:ext>
            </a:extLst>
          </p:cNvPr>
          <p:cNvSpPr txBox="1"/>
          <p:nvPr/>
        </p:nvSpPr>
        <p:spPr>
          <a:xfrm>
            <a:off x="6379883" y="4193610"/>
            <a:ext cx="26777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/>
              <a:t>Image After Area Check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021C92-88B6-0807-8395-F6CA59B56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56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3" grpId="0" animBg="1"/>
      <p:bldP spid="5" grpId="0" animBg="1"/>
      <p:bldP spid="6" grpId="0" animBg="1"/>
      <p:bldP spid="33" grpId="0"/>
      <p:bldP spid="36" grpId="0"/>
      <p:bldP spid="41" grpId="0" animBg="1"/>
      <p:bldP spid="4" grpId="0"/>
      <p:bldP spid="1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0000"/>
            <a:lum/>
          </a:blip>
          <a:srcRect/>
          <a:stretch>
            <a:fillRect t="-11000" b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D40791F6-715D-481A-9C4A-3645AECFD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D4D609-EB3B-9249-A4CB-71C6BBB1F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450" y="945126"/>
            <a:ext cx="5453741" cy="779415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Evaluation Criteria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40F83A4-FAC4-4867-95A5-BBFD280C7B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553" y="2267421"/>
            <a:ext cx="48463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1F150098-CD1B-1CBA-0BC8-949788214D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8814" y="3913578"/>
            <a:ext cx="2236317" cy="222871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DEB4ADD-F4EB-54D4-5095-5E1A38DB2F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9341" y="742068"/>
            <a:ext cx="2527632" cy="252763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CAD2AA7-7FF8-B717-8BDB-0DEC909CDF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30924" y="3913579"/>
            <a:ext cx="2236317" cy="222871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811CBAFA-D7E0-40A7-BB94-2C05304B4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87BA855-C8C8-7870-46D2-C980AB98806A}"/>
              </a:ext>
            </a:extLst>
          </p:cNvPr>
          <p:cNvSpPr txBox="1"/>
          <p:nvPr/>
        </p:nvSpPr>
        <p:spPr>
          <a:xfrm>
            <a:off x="72615" y="3077835"/>
            <a:ext cx="66059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1" dirty="0"/>
              <a:t>True Positive (TP):     Correctly detected foreground pixels</a:t>
            </a:r>
            <a:r>
              <a:rPr lang="en-US" sz="1800" b="1" dirty="0"/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2D54808-3EE8-698D-E8B3-0AE3C425590F}"/>
              </a:ext>
            </a:extLst>
          </p:cNvPr>
          <p:cNvSpPr txBox="1"/>
          <p:nvPr/>
        </p:nvSpPr>
        <p:spPr>
          <a:xfrm>
            <a:off x="-37645" y="3687166"/>
            <a:ext cx="67324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 True Negative (TN):    Correctly detected background pixels</a:t>
            </a:r>
            <a:r>
              <a:rPr lang="en-US" sz="1800" b="1" dirty="0"/>
              <a:t>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C83CF98-DD73-2095-DB82-4BBF2C127228}"/>
              </a:ext>
            </a:extLst>
          </p:cNvPr>
          <p:cNvSpPr txBox="1"/>
          <p:nvPr/>
        </p:nvSpPr>
        <p:spPr>
          <a:xfrm>
            <a:off x="0" y="5015470"/>
            <a:ext cx="70194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 False Negative (FN):   Not Correctly detected background pixels</a:t>
            </a:r>
            <a:r>
              <a:rPr lang="en-US" sz="1800" b="1" dirty="0"/>
              <a:t>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9660B03-5D34-439A-577E-D97F8913EF16}"/>
              </a:ext>
            </a:extLst>
          </p:cNvPr>
          <p:cNvSpPr txBox="1"/>
          <p:nvPr/>
        </p:nvSpPr>
        <p:spPr>
          <a:xfrm>
            <a:off x="-19472" y="4315118"/>
            <a:ext cx="70612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 False Positive (FP):     Not Correctly detected foreground pixels.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DB6ED17-024B-5F77-D402-747B10CA6874}"/>
              </a:ext>
            </a:extLst>
          </p:cNvPr>
          <p:cNvSpPr txBox="1"/>
          <p:nvPr/>
        </p:nvSpPr>
        <p:spPr>
          <a:xfrm>
            <a:off x="8468333" y="202475"/>
            <a:ext cx="19896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b="1" dirty="0"/>
              <a:t>Original Image</a:t>
            </a:r>
            <a:endParaRPr lang="en-US" sz="20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6CF1438-DA00-4B3B-3F55-F5C19BD2111E}"/>
              </a:ext>
            </a:extLst>
          </p:cNvPr>
          <p:cNvSpPr txBox="1"/>
          <p:nvPr/>
        </p:nvSpPr>
        <p:spPr>
          <a:xfrm>
            <a:off x="9321268" y="3357468"/>
            <a:ext cx="26817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b="1" dirty="0"/>
              <a:t>Ground Truth Image</a:t>
            </a:r>
            <a:endParaRPr lang="en-US" sz="20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C0AE35F-6904-D8E6-9964-82855E6D95B0}"/>
              </a:ext>
            </a:extLst>
          </p:cNvPr>
          <p:cNvSpPr txBox="1"/>
          <p:nvPr/>
        </p:nvSpPr>
        <p:spPr>
          <a:xfrm>
            <a:off x="6930924" y="3337993"/>
            <a:ext cx="22013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b="1" dirty="0"/>
              <a:t>Resultant Image</a:t>
            </a:r>
            <a:endParaRPr lang="en-US" sz="2000" b="1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D1E3364-231B-3798-B713-C3501AEB2D5E}"/>
              </a:ext>
            </a:extLst>
          </p:cNvPr>
          <p:cNvSpPr/>
          <p:nvPr/>
        </p:nvSpPr>
        <p:spPr>
          <a:xfrm>
            <a:off x="0" y="6285998"/>
            <a:ext cx="12192002" cy="6057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4273D10-D7E8-2932-1A80-2F2DEC781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12</a:t>
            </a:fld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0CF3A92-8E63-1E3F-EFE3-7D77C84791BE}"/>
              </a:ext>
            </a:extLst>
          </p:cNvPr>
          <p:cNvSpPr/>
          <p:nvPr/>
        </p:nvSpPr>
        <p:spPr>
          <a:xfrm>
            <a:off x="0" y="6325186"/>
            <a:ext cx="12192002" cy="6057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40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3" grpId="0"/>
      <p:bldP spid="15" grpId="0"/>
      <p:bldP spid="20" grpId="0"/>
      <p:bldP spid="21" grpId="0"/>
      <p:bldP spid="2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0000"/>
            <a:lum/>
          </a:blip>
          <a:srcRect/>
          <a:stretch>
            <a:fillRect t="-11000" b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CF8F5-A69F-7B48-1717-12E50D7A4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22703"/>
            <a:ext cx="10058400" cy="666205"/>
          </a:xfrm>
        </p:spPr>
        <p:txBody>
          <a:bodyPr>
            <a:normAutofit fontScale="90000"/>
          </a:bodyPr>
          <a:lstStyle/>
          <a:p>
            <a:pPr algn="ctr"/>
            <a:br>
              <a:rPr lang="en-US" sz="4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Nunito Sans" panose="020B0604020202020204" pitchFamily="2" charset="0"/>
              </a:rPr>
            </a:br>
            <a:br>
              <a:rPr lang="en-US" sz="4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Nunito Sans" panose="020B0604020202020204" pitchFamily="2" charset="0"/>
              </a:rPr>
            </a:br>
            <a:br>
              <a:rPr lang="en-US" sz="4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Nunito Sans" panose="020B0604020202020204" pitchFamily="2" charset="0"/>
              </a:rPr>
            </a:br>
            <a:br>
              <a:rPr lang="en-US" sz="4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Nunito Sans" panose="020B0604020202020204" pitchFamily="2" charset="0"/>
              </a:rPr>
            </a:br>
            <a:r>
              <a:rPr lang="en-US" sz="4900" dirty="0"/>
              <a:t>Evaluation Criteria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70D9A5D-BD0F-10D5-5EA4-360A7ED0C9ED}"/>
              </a:ext>
            </a:extLst>
          </p:cNvPr>
          <p:cNvSpPr txBox="1">
            <a:spLocks/>
          </p:cNvSpPr>
          <p:nvPr/>
        </p:nvSpPr>
        <p:spPr>
          <a:xfrm>
            <a:off x="1066800" y="1214846"/>
            <a:ext cx="10058400" cy="5012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Nunito Sans" panose="020B0604020202020204" pitchFamily="2" charset="0"/>
              </a:rPr>
              <a:t>Performance Measures</a:t>
            </a:r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4C33BB-3DC5-B0B0-EDEE-740B14795A3C}"/>
              </a:ext>
            </a:extLst>
          </p:cNvPr>
          <p:cNvSpPr txBox="1"/>
          <p:nvPr/>
        </p:nvSpPr>
        <p:spPr>
          <a:xfrm>
            <a:off x="2029893" y="3954159"/>
            <a:ext cx="48013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Nunito Sans" pitchFamily="2" charset="0"/>
              </a:rPr>
              <a:t> </a:t>
            </a:r>
            <a:r>
              <a:rPr lang="en-US" sz="1800" dirty="0">
                <a:latin typeface="Nunito Sans" pitchFamily="2" charset="0"/>
              </a:rPr>
              <a:t>The ratio of truly detected pixels to the total</a:t>
            </a:r>
          </a:p>
          <a:p>
            <a:pPr algn="ctr"/>
            <a:r>
              <a:rPr lang="en-US" sz="1800" dirty="0">
                <a:latin typeface="Nunito Sans" pitchFamily="2" charset="0"/>
              </a:rPr>
              <a:t> number of pixels in the image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5F6E02-D918-AF2D-4CF1-70F57A4791BC}"/>
              </a:ext>
            </a:extLst>
          </p:cNvPr>
          <p:cNvSpPr txBox="1"/>
          <p:nvPr/>
        </p:nvSpPr>
        <p:spPr>
          <a:xfrm>
            <a:off x="541680" y="3907993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Nunito Sans" pitchFamily="2" charset="0"/>
              </a:rPr>
              <a:t>Accuracy 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8BD89C0-96AD-20C5-457C-091BA4016516}"/>
                  </a:ext>
                </a:extLst>
              </p:cNvPr>
              <p:cNvSpPr txBox="1"/>
              <p:nvPr/>
            </p:nvSpPr>
            <p:spPr>
              <a:xfrm>
                <a:off x="7388064" y="3839685"/>
                <a:ext cx="3590855" cy="5293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/>
                  <a:t>Accuracy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Ac</m:t>
                        </m:r>
                      </m:e>
                    </m:d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𝑇𝑁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𝑇𝑁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𝐹𝑁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𝐹𝑃</m:t>
                        </m:r>
                      </m:den>
                    </m:f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8BD89C0-96AD-20C5-457C-091BA40165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8064" y="3839685"/>
                <a:ext cx="3590855" cy="529312"/>
              </a:xfrm>
              <a:prstGeom prst="rect">
                <a:avLst/>
              </a:prstGeom>
              <a:blipFill>
                <a:blip r:embed="rId3"/>
                <a:stretch>
                  <a:fillRect l="-1868" b="-68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0EC632CC-99C6-77BD-FC6E-20E92FDAF819}"/>
              </a:ext>
            </a:extLst>
          </p:cNvPr>
          <p:cNvSpPr txBox="1"/>
          <p:nvPr/>
        </p:nvSpPr>
        <p:spPr>
          <a:xfrm>
            <a:off x="477560" y="4787473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Nunito Sans" pitchFamily="2" charset="0"/>
              </a:rPr>
              <a:t>Specificity</a:t>
            </a:r>
            <a:r>
              <a:rPr lang="en-US" sz="1800" b="1" dirty="0">
                <a:latin typeface="Nunito Sans" pitchFamily="2" charset="0"/>
              </a:rPr>
              <a:t> 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CC8EF1B-B5B7-6172-F96A-93B74BBD0904}"/>
              </a:ext>
            </a:extLst>
          </p:cNvPr>
          <p:cNvSpPr txBox="1"/>
          <p:nvPr/>
        </p:nvSpPr>
        <p:spPr>
          <a:xfrm>
            <a:off x="2029893" y="4814956"/>
            <a:ext cx="5046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Nunito Sans" pitchFamily="2" charset="0"/>
              </a:rPr>
              <a:t>   </a:t>
            </a:r>
            <a:r>
              <a:rPr lang="en-US" sz="1800" dirty="0">
                <a:latin typeface="Nunito Sans" pitchFamily="2" charset="0"/>
              </a:rPr>
              <a:t>The ratio of truly detected background pixels </a:t>
            </a:r>
          </a:p>
          <a:p>
            <a:pPr algn="ctr"/>
            <a:r>
              <a:rPr lang="en-US" sz="1800" dirty="0">
                <a:latin typeface="Nunito Sans" pitchFamily="2" charset="0"/>
              </a:rPr>
              <a:t>to the total background pixels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DFB0630-A537-E9CE-4AC3-CEA2B0BEFE3A}"/>
                  </a:ext>
                </a:extLst>
              </p:cNvPr>
              <p:cNvSpPr txBox="1"/>
              <p:nvPr/>
            </p:nvSpPr>
            <p:spPr>
              <a:xfrm>
                <a:off x="7354401" y="4665924"/>
                <a:ext cx="3356432" cy="6737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Specificity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Sp</m:t>
                          </m:r>
                          <m: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=  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𝑇𝑁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𝑇𝑁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𝐹𝑃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DFB0630-A537-E9CE-4AC3-CEA2B0BEFE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4401" y="4665924"/>
                <a:ext cx="3356432" cy="67371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0C6A884F-C9B6-8756-999C-D0817D5B75FB}"/>
              </a:ext>
            </a:extLst>
          </p:cNvPr>
          <p:cNvSpPr txBox="1"/>
          <p:nvPr/>
        </p:nvSpPr>
        <p:spPr>
          <a:xfrm>
            <a:off x="459926" y="5737035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Nunito Sans" pitchFamily="2" charset="0"/>
              </a:rPr>
              <a:t>Sensitivity</a:t>
            </a:r>
            <a:r>
              <a:rPr lang="en-US" sz="1800" b="1" dirty="0">
                <a:latin typeface="Nunito Sans" pitchFamily="2" charset="0"/>
              </a:rPr>
              <a:t> 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793BC7A-B705-AF70-95D4-69E24E0191EE}"/>
              </a:ext>
            </a:extLst>
          </p:cNvPr>
          <p:cNvSpPr txBox="1"/>
          <p:nvPr/>
        </p:nvSpPr>
        <p:spPr>
          <a:xfrm>
            <a:off x="1975972" y="5678697"/>
            <a:ext cx="50321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Nunito Sans" pitchFamily="2" charset="0"/>
              </a:rPr>
              <a:t>    </a:t>
            </a:r>
            <a:r>
              <a:rPr lang="en-US" sz="1800" dirty="0">
                <a:latin typeface="Nunito Sans" pitchFamily="2" charset="0"/>
              </a:rPr>
              <a:t>The ratio of truly detected foreground pixels </a:t>
            </a:r>
          </a:p>
          <a:p>
            <a:pPr algn="ctr"/>
            <a:r>
              <a:rPr lang="en-US" sz="1800" dirty="0">
                <a:latin typeface="Nunito Sans" pitchFamily="2" charset="0"/>
              </a:rPr>
              <a:t>to the total foreground pixels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C7F2982-8CCB-3BFD-50FD-039BB5468DB1}"/>
                  </a:ext>
                </a:extLst>
              </p:cNvPr>
              <p:cNvSpPr txBox="1"/>
              <p:nvPr/>
            </p:nvSpPr>
            <p:spPr>
              <a:xfrm>
                <a:off x="7388064" y="5547402"/>
                <a:ext cx="3322769" cy="6737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smtClean="0">
                          <a:latin typeface="Cambria Math" panose="02040503050406030204" pitchFamily="18" charset="0"/>
                        </a:rPr>
                        <m:t>S</m:t>
                      </m:r>
                      <m:r>
                        <m:rPr>
                          <m:sty m:val="p"/>
                        </m:rPr>
                        <a:rPr lang="en-US" sz="2000" i="0">
                          <a:latin typeface="Cambria Math" panose="02040503050406030204" pitchFamily="18" charset="0"/>
                        </a:rPr>
                        <m:t>ensitivit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y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m:rPr>
                              <m:sty m:val="p"/>
                            </m:rPr>
                            <a:rPr lang="en-US" sz="2000" i="0"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</m:d>
                      <m:r>
                        <a:rPr lang="en-US" sz="20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 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𝐹𝑁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C7F2982-8CCB-3BFD-50FD-039BB5468D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8064" y="5547402"/>
                <a:ext cx="3322769" cy="67371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D871640A-4C8B-CBB7-1012-0F94FFF7FE4F}"/>
              </a:ext>
            </a:extLst>
          </p:cNvPr>
          <p:cNvSpPr/>
          <p:nvPr/>
        </p:nvSpPr>
        <p:spPr>
          <a:xfrm>
            <a:off x="0" y="6335859"/>
            <a:ext cx="12192000" cy="5293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F7AB95D-AF15-4C69-AAAD-B75E5FED975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50354" y="2319328"/>
            <a:ext cx="1424519" cy="141967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95B33D5-4782-1427-6B0D-DE14FA93A2A0}"/>
              </a:ext>
            </a:extLst>
          </p:cNvPr>
          <p:cNvSpPr txBox="1"/>
          <p:nvPr/>
        </p:nvSpPr>
        <p:spPr>
          <a:xfrm>
            <a:off x="2681252" y="1819881"/>
            <a:ext cx="22013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b="1" dirty="0"/>
              <a:t>Resultant Image</a:t>
            </a:r>
            <a:endParaRPr lang="en-US" sz="20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1640BEB-EA3A-BFA0-E5BE-270F53504330}"/>
              </a:ext>
            </a:extLst>
          </p:cNvPr>
          <p:cNvSpPr txBox="1"/>
          <p:nvPr/>
        </p:nvSpPr>
        <p:spPr>
          <a:xfrm>
            <a:off x="6367688" y="1863480"/>
            <a:ext cx="26817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b="1" dirty="0"/>
              <a:t>Ground Truth Image</a:t>
            </a:r>
            <a:endParaRPr lang="en-US" sz="2000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943079-C6CD-B0EB-91C5-4D7572652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13</a:t>
            </a:fld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9C95A614-BDA0-FC81-E8EE-7379CE594F9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25751" y="2322209"/>
            <a:ext cx="1424519" cy="1419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482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7" grpId="0"/>
      <p:bldP spid="1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0000"/>
            <a:lum/>
          </a:blip>
          <a:srcRect/>
          <a:stretch>
            <a:fillRect t="-11000" b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3D1CA-7ACA-7421-0A1E-354883C4F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9709" y="316251"/>
            <a:ext cx="10058400" cy="748452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Results &amp; Comparison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2E33F8-A304-4F41-04B6-7F99D6AFF8C6}"/>
              </a:ext>
            </a:extLst>
          </p:cNvPr>
          <p:cNvSpPr txBox="1"/>
          <p:nvPr/>
        </p:nvSpPr>
        <p:spPr>
          <a:xfrm>
            <a:off x="-264776" y="1188762"/>
            <a:ext cx="119673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Results of Initial Implementation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697D541-FBB4-1483-F115-EBCAF7A316BF}"/>
              </a:ext>
            </a:extLst>
          </p:cNvPr>
          <p:cNvSpPr/>
          <p:nvPr/>
        </p:nvSpPr>
        <p:spPr>
          <a:xfrm>
            <a:off x="0" y="6334780"/>
            <a:ext cx="12192000" cy="5232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55F7AF3-A642-056D-FB83-F0BC2F0730D7}"/>
              </a:ext>
            </a:extLst>
          </p:cNvPr>
          <p:cNvGraphicFramePr>
            <a:graphicFrameLocks noGrp="1"/>
          </p:cNvGraphicFramePr>
          <p:nvPr/>
        </p:nvGraphicFramePr>
        <p:xfrm>
          <a:off x="123029" y="3429000"/>
          <a:ext cx="5376227" cy="1447544"/>
        </p:xfrm>
        <a:graphic>
          <a:graphicData uri="http://schemas.openxmlformats.org/drawingml/2006/table">
            <a:tbl>
              <a:tblPr firstRow="1" firstCol="1" bandRow="1">
                <a:tableStyleId>{5202B0CA-FC54-4496-8BCA-5EF66A818D29}</a:tableStyleId>
              </a:tblPr>
              <a:tblGrid>
                <a:gridCol w="1791643">
                  <a:extLst>
                    <a:ext uri="{9D8B030D-6E8A-4147-A177-3AD203B41FA5}">
                      <a16:colId xmlns:a16="http://schemas.microsoft.com/office/drawing/2014/main" val="1118780978"/>
                    </a:ext>
                  </a:extLst>
                </a:gridCol>
                <a:gridCol w="1792292">
                  <a:extLst>
                    <a:ext uri="{9D8B030D-6E8A-4147-A177-3AD203B41FA5}">
                      <a16:colId xmlns:a16="http://schemas.microsoft.com/office/drawing/2014/main" val="1637064289"/>
                    </a:ext>
                  </a:extLst>
                </a:gridCol>
                <a:gridCol w="1792292">
                  <a:extLst>
                    <a:ext uri="{9D8B030D-6E8A-4147-A177-3AD203B41FA5}">
                      <a16:colId xmlns:a16="http://schemas.microsoft.com/office/drawing/2014/main" val="3057818452"/>
                    </a:ext>
                  </a:extLst>
                </a:gridCol>
              </a:tblGrid>
              <a:tr h="871828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Average Accuracy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Average Sensitivity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Average Specificity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09526128"/>
                  </a:ext>
                </a:extLst>
              </a:tr>
              <a:tr h="57571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</a:rPr>
                        <a:t>0.979601134</a:t>
                      </a:r>
                      <a:endParaRPr lang="en-US" sz="12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0.874141382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0.995129388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98910573"/>
                  </a:ext>
                </a:extLst>
              </a:tr>
            </a:tbl>
          </a:graphicData>
        </a:graphic>
      </p:graphicFrame>
      <p:pic>
        <p:nvPicPr>
          <p:cNvPr id="9" name="Picture 8" descr="Chart, histogram&#10;&#10;Description automatically generated">
            <a:extLst>
              <a:ext uri="{FF2B5EF4-FFF2-40B4-BE49-F238E27FC236}">
                <a16:creationId xmlns:a16="http://schemas.microsoft.com/office/drawing/2014/main" id="{78EB9CE9-0EB6-2BD9-5C70-714F2BB3F6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8909" y="3121548"/>
            <a:ext cx="6233948" cy="35099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8090BF2-8FED-6376-E77A-9FF6405C91B2}"/>
              </a:ext>
            </a:extLst>
          </p:cNvPr>
          <p:cNvSpPr txBox="1"/>
          <p:nvPr/>
        </p:nvSpPr>
        <p:spPr>
          <a:xfrm>
            <a:off x="790539" y="2418835"/>
            <a:ext cx="40412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Average Performance Measures</a:t>
            </a:r>
            <a:endParaRPr lang="en-US" sz="24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D4F94E-D26B-9C5E-D2AF-138D719DD694}"/>
              </a:ext>
            </a:extLst>
          </p:cNvPr>
          <p:cNvSpPr txBox="1"/>
          <p:nvPr/>
        </p:nvSpPr>
        <p:spPr>
          <a:xfrm>
            <a:off x="6815280" y="2264947"/>
            <a:ext cx="40412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Performance measures for all 100 images in Graphical Representation</a:t>
            </a:r>
            <a:endParaRPr lang="en-US" sz="2400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635010-B8BA-F52D-C26C-34F96A737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203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0000"/>
            <a:lum/>
          </a:blip>
          <a:srcRect/>
          <a:stretch>
            <a:fillRect t="-11000" b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3D1CA-7ACA-7421-0A1E-354883C4F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4330" y="165258"/>
            <a:ext cx="10058400" cy="748452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Results &amp; Comparison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1FD650-D3F4-2938-2498-E13324072D74}"/>
              </a:ext>
            </a:extLst>
          </p:cNvPr>
          <p:cNvSpPr txBox="1"/>
          <p:nvPr/>
        </p:nvSpPr>
        <p:spPr>
          <a:xfrm>
            <a:off x="104074" y="1254342"/>
            <a:ext cx="118702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RGB Color Domain to CMYK Color Domain Implementation Results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697D541-FBB4-1483-F115-EBCAF7A316BF}"/>
              </a:ext>
            </a:extLst>
          </p:cNvPr>
          <p:cNvSpPr/>
          <p:nvPr/>
        </p:nvSpPr>
        <p:spPr>
          <a:xfrm>
            <a:off x="0" y="6334780"/>
            <a:ext cx="12192000" cy="5232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4963DE3-A7AD-8C86-E5C2-EC4838B6BB23}"/>
              </a:ext>
            </a:extLst>
          </p:cNvPr>
          <p:cNvGraphicFramePr>
            <a:graphicFrameLocks noGrp="1"/>
          </p:cNvGraphicFramePr>
          <p:nvPr/>
        </p:nvGraphicFramePr>
        <p:xfrm>
          <a:off x="104074" y="3394209"/>
          <a:ext cx="5695837" cy="2438198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1982775">
                  <a:extLst>
                    <a:ext uri="{9D8B030D-6E8A-4147-A177-3AD203B41FA5}">
                      <a16:colId xmlns:a16="http://schemas.microsoft.com/office/drawing/2014/main" val="3422832922"/>
                    </a:ext>
                  </a:extLst>
                </a:gridCol>
                <a:gridCol w="1902541">
                  <a:extLst>
                    <a:ext uri="{9D8B030D-6E8A-4147-A177-3AD203B41FA5}">
                      <a16:colId xmlns:a16="http://schemas.microsoft.com/office/drawing/2014/main" val="3452539056"/>
                    </a:ext>
                  </a:extLst>
                </a:gridCol>
                <a:gridCol w="1810521">
                  <a:extLst>
                    <a:ext uri="{9D8B030D-6E8A-4147-A177-3AD203B41FA5}">
                      <a16:colId xmlns:a16="http://schemas.microsoft.com/office/drawing/2014/main" val="2600183346"/>
                    </a:ext>
                  </a:extLst>
                </a:gridCol>
              </a:tblGrid>
              <a:tr h="619643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Parameters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RGB Color Domain</a:t>
                      </a: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CMYK Color Domain</a:t>
                      </a: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55740594"/>
                  </a:ext>
                </a:extLst>
              </a:tr>
              <a:tr h="495928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Average Accuracy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0.979601134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0.976753175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58071954"/>
                  </a:ext>
                </a:extLst>
              </a:tr>
              <a:tr h="55080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Average Specificity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0.995129388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0.979220785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12968872"/>
                  </a:ext>
                </a:extLst>
              </a:tr>
              <a:tr h="372993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Average Sensitivity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0.874141382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0.949528978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59237617"/>
                  </a:ext>
                </a:extLst>
              </a:tr>
            </a:tbl>
          </a:graphicData>
        </a:graphic>
      </p:graphicFrame>
      <p:pic>
        <p:nvPicPr>
          <p:cNvPr id="12" name="Picture 11" descr="Chart, diagram, histogram&#10;&#10;Description automatically generated">
            <a:extLst>
              <a:ext uri="{FF2B5EF4-FFF2-40B4-BE49-F238E27FC236}">
                <a16:creationId xmlns:a16="http://schemas.microsoft.com/office/drawing/2014/main" id="{A52851DD-F699-2C7A-8B8E-65C1D0CCB9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3530" y="3394209"/>
            <a:ext cx="5695838" cy="31261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5F8C803-C6C1-4EFC-6DE3-894C73E77E79}"/>
              </a:ext>
            </a:extLst>
          </p:cNvPr>
          <p:cNvSpPr txBox="1"/>
          <p:nvPr/>
        </p:nvSpPr>
        <p:spPr>
          <a:xfrm>
            <a:off x="931389" y="2591912"/>
            <a:ext cx="40412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Average Performance Measures</a:t>
            </a:r>
            <a:endParaRPr lang="en-US" sz="24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74DA41-C06D-1F44-8E1B-E91942729A23}"/>
              </a:ext>
            </a:extLst>
          </p:cNvPr>
          <p:cNvSpPr txBox="1"/>
          <p:nvPr/>
        </p:nvSpPr>
        <p:spPr>
          <a:xfrm>
            <a:off x="6920846" y="2435137"/>
            <a:ext cx="40412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Performance measures for all 100 images in Graphical Representation</a:t>
            </a:r>
            <a:endParaRPr lang="en-US" sz="2400" b="1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32AA0C0-31D4-E82B-5ACC-4E506EB63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405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0000"/>
            <a:lum/>
          </a:blip>
          <a:srcRect/>
          <a:stretch>
            <a:fillRect t="-11000" b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3D1CA-7ACA-7421-0A1E-354883C4F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05883"/>
            <a:ext cx="10058400" cy="748452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Results &amp; Comparison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2E33F8-A304-4F41-04B6-7F99D6AFF8C6}"/>
              </a:ext>
            </a:extLst>
          </p:cNvPr>
          <p:cNvSpPr txBox="1"/>
          <p:nvPr/>
        </p:nvSpPr>
        <p:spPr>
          <a:xfrm>
            <a:off x="111944" y="1269169"/>
            <a:ext cx="11968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3x3 Min Filter to 2x2 Min Filter Implementation Results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697D541-FBB4-1483-F115-EBCAF7A316BF}"/>
              </a:ext>
            </a:extLst>
          </p:cNvPr>
          <p:cNvSpPr/>
          <p:nvPr/>
        </p:nvSpPr>
        <p:spPr>
          <a:xfrm>
            <a:off x="0" y="6334780"/>
            <a:ext cx="12192000" cy="5232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4963DE3-A7AD-8C86-E5C2-EC4838B6BB23}"/>
              </a:ext>
            </a:extLst>
          </p:cNvPr>
          <p:cNvGraphicFramePr>
            <a:graphicFrameLocks noGrp="1"/>
          </p:cNvGraphicFramePr>
          <p:nvPr/>
        </p:nvGraphicFramePr>
        <p:xfrm>
          <a:off x="111944" y="3429000"/>
          <a:ext cx="5697202" cy="2456048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2050479">
                  <a:extLst>
                    <a:ext uri="{9D8B030D-6E8A-4147-A177-3AD203B41FA5}">
                      <a16:colId xmlns:a16="http://schemas.microsoft.com/office/drawing/2014/main" val="3422832922"/>
                    </a:ext>
                  </a:extLst>
                </a:gridCol>
                <a:gridCol w="1803408">
                  <a:extLst>
                    <a:ext uri="{9D8B030D-6E8A-4147-A177-3AD203B41FA5}">
                      <a16:colId xmlns:a16="http://schemas.microsoft.com/office/drawing/2014/main" val="3452539056"/>
                    </a:ext>
                  </a:extLst>
                </a:gridCol>
                <a:gridCol w="1843315">
                  <a:extLst>
                    <a:ext uri="{9D8B030D-6E8A-4147-A177-3AD203B41FA5}">
                      <a16:colId xmlns:a16="http://schemas.microsoft.com/office/drawing/2014/main" val="2600183346"/>
                    </a:ext>
                  </a:extLst>
                </a:gridCol>
              </a:tblGrid>
              <a:tr h="497897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Parameters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3x3 Min Filter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2x2 Min Filter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55740594"/>
                  </a:ext>
                </a:extLst>
              </a:tr>
              <a:tr h="424968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Average Accuracy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0.976753175</a:t>
                      </a: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0.975609864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58071954"/>
                  </a:ext>
                </a:extLst>
              </a:tr>
              <a:tr h="58020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Average Specificity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0.979220785</a:t>
                      </a: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0.978573548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12968872"/>
                  </a:ext>
                </a:extLst>
              </a:tr>
              <a:tr h="508841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Average Sensitivity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0.874141382</a:t>
                      </a: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0.949528978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59237617"/>
                  </a:ext>
                </a:extLst>
              </a:tr>
            </a:tbl>
          </a:graphicData>
        </a:graphic>
      </p:graphicFrame>
      <p:sp>
        <p:nvSpPr>
          <p:cNvPr id="9" name="Rectangle 1">
            <a:extLst>
              <a:ext uri="{FF2B5EF4-FFF2-40B4-BE49-F238E27FC236}">
                <a16:creationId xmlns:a16="http://schemas.microsoft.com/office/drawing/2014/main" id="{E27E2240-8875-DEF3-20AD-76E6F202F6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0438" y="349885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4" name="Picture 13" descr="Chart, histogram&#10;&#10;Description automatically generated">
            <a:extLst>
              <a:ext uri="{FF2B5EF4-FFF2-40B4-BE49-F238E27FC236}">
                <a16:creationId xmlns:a16="http://schemas.microsoft.com/office/drawing/2014/main" id="{4D677D66-C64A-B5E1-F54D-2E96212250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2025" y="3429000"/>
            <a:ext cx="5481918" cy="32898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53826F2-BD98-1A40-B378-580D55FA50BE}"/>
              </a:ext>
            </a:extLst>
          </p:cNvPr>
          <p:cNvSpPr txBox="1"/>
          <p:nvPr/>
        </p:nvSpPr>
        <p:spPr>
          <a:xfrm>
            <a:off x="939942" y="2603969"/>
            <a:ext cx="40412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Average Performance Measures</a:t>
            </a:r>
            <a:endParaRPr lang="en-US" sz="24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0C7BDE-8B3F-D97F-D330-8FF51877B27A}"/>
              </a:ext>
            </a:extLst>
          </p:cNvPr>
          <p:cNvSpPr txBox="1"/>
          <p:nvPr/>
        </p:nvSpPr>
        <p:spPr>
          <a:xfrm>
            <a:off x="7022381" y="2450081"/>
            <a:ext cx="40412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Performance measures for all 100 images in Graphical Representation</a:t>
            </a:r>
            <a:endParaRPr lang="en-US" sz="2400" b="1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E1BEDD8-9606-0EF1-367A-59FA295DC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7431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0000"/>
            <a:lum/>
          </a:blip>
          <a:srcRect/>
          <a:stretch>
            <a:fillRect t="-11000" b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3D1CA-7ACA-7421-0A1E-354883C4F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22087"/>
            <a:ext cx="10058400" cy="748452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Results &amp; Comparison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1FD650-D3F4-2938-2498-E13324072D74}"/>
              </a:ext>
            </a:extLst>
          </p:cNvPr>
          <p:cNvSpPr txBox="1"/>
          <p:nvPr/>
        </p:nvSpPr>
        <p:spPr>
          <a:xfrm>
            <a:off x="105611" y="1286301"/>
            <a:ext cx="119807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Morphological Closing &amp; Morphological Opening Implementation Results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697D541-FBB4-1483-F115-EBCAF7A316BF}"/>
              </a:ext>
            </a:extLst>
          </p:cNvPr>
          <p:cNvSpPr/>
          <p:nvPr/>
        </p:nvSpPr>
        <p:spPr>
          <a:xfrm>
            <a:off x="0" y="6334780"/>
            <a:ext cx="12192000" cy="5232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E27E2240-8875-DEF3-20AD-76E6F202F6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0438" y="349885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C9596A42-B2E4-5B40-9E46-B4EAA696674F}"/>
              </a:ext>
            </a:extLst>
          </p:cNvPr>
          <p:cNvGraphicFramePr>
            <a:graphicFrameLocks noGrp="1"/>
          </p:cNvGraphicFramePr>
          <p:nvPr/>
        </p:nvGraphicFramePr>
        <p:xfrm>
          <a:off x="105611" y="3188536"/>
          <a:ext cx="6215705" cy="2810338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2050479">
                  <a:extLst>
                    <a:ext uri="{9D8B030D-6E8A-4147-A177-3AD203B41FA5}">
                      <a16:colId xmlns:a16="http://schemas.microsoft.com/office/drawing/2014/main" val="3422832922"/>
                    </a:ext>
                  </a:extLst>
                </a:gridCol>
                <a:gridCol w="2161881">
                  <a:extLst>
                    <a:ext uri="{9D8B030D-6E8A-4147-A177-3AD203B41FA5}">
                      <a16:colId xmlns:a16="http://schemas.microsoft.com/office/drawing/2014/main" val="3452539056"/>
                    </a:ext>
                  </a:extLst>
                </a:gridCol>
                <a:gridCol w="2003345">
                  <a:extLst>
                    <a:ext uri="{9D8B030D-6E8A-4147-A177-3AD203B41FA5}">
                      <a16:colId xmlns:a16="http://schemas.microsoft.com/office/drawing/2014/main" val="2600183346"/>
                    </a:ext>
                  </a:extLst>
                </a:gridCol>
              </a:tblGrid>
              <a:tr h="306391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Parameters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Morphological Opening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Morphological Opening &amp; Closing</a:t>
                      </a: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55740594"/>
                  </a:ext>
                </a:extLst>
              </a:tr>
              <a:tr h="520082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Average Accuracy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0.975609864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0.971635147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58071954"/>
                  </a:ext>
                </a:extLst>
              </a:tr>
              <a:tr h="58020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Average Specificity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0.978573548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0.972264606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129688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Average Sensitivity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0.94317967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0.970664008</a:t>
                      </a: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59237617"/>
                  </a:ext>
                </a:extLst>
              </a:tr>
            </a:tbl>
          </a:graphicData>
        </a:graphic>
      </p:graphicFrame>
      <p:pic>
        <p:nvPicPr>
          <p:cNvPr id="10" name="Picture 9" descr="Chart, histogram&#10;&#10;Description automatically generated">
            <a:extLst>
              <a:ext uri="{FF2B5EF4-FFF2-40B4-BE49-F238E27FC236}">
                <a16:creationId xmlns:a16="http://schemas.microsoft.com/office/drawing/2014/main" id="{F6D27732-687F-5390-E05D-721A7EFDE0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3937" y="3184676"/>
            <a:ext cx="5433946" cy="35704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E3DA2CA-234D-7FE5-0738-01CF5504F77F}"/>
              </a:ext>
            </a:extLst>
          </p:cNvPr>
          <p:cNvSpPr txBox="1"/>
          <p:nvPr/>
        </p:nvSpPr>
        <p:spPr>
          <a:xfrm>
            <a:off x="7230307" y="2140884"/>
            <a:ext cx="40412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Performance measures for all 100 images in Graphical Representation</a:t>
            </a:r>
            <a:endParaRPr lang="en-US" sz="24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D620BD-10FB-FC97-4137-604E40C476B7}"/>
              </a:ext>
            </a:extLst>
          </p:cNvPr>
          <p:cNvSpPr txBox="1"/>
          <p:nvPr/>
        </p:nvSpPr>
        <p:spPr>
          <a:xfrm>
            <a:off x="1192860" y="2294772"/>
            <a:ext cx="40412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Average Performance Measures</a:t>
            </a:r>
            <a:endParaRPr lang="en-US" sz="2400" b="1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33145ED-FEF3-FF87-2834-0C9FB5921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775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47F5C-50EC-416A-AE8C-6F6BB4225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879" y="286603"/>
            <a:ext cx="10464801" cy="145075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Conclusions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966646E-390A-14FA-B476-03F68B7C90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703" y="4187972"/>
            <a:ext cx="10593973" cy="646331"/>
          </a:xfrm>
        </p:spPr>
        <p:txBody>
          <a:bodyPr>
            <a:normAutofit/>
          </a:bodyPr>
          <a:lstStyle/>
          <a:p>
            <a:pPr>
              <a:buClr>
                <a:schemeClr val="accent4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tx1"/>
                </a:solidFill>
              </a:rPr>
              <a:t> Reviewed already proposed white blood cell segmentation techniques and algorithms</a:t>
            </a:r>
          </a:p>
          <a:p>
            <a:pPr>
              <a:buClr>
                <a:schemeClr val="accent4">
                  <a:lumMod val="75000"/>
                </a:schemeClr>
              </a:buClr>
              <a:buFont typeface="Wingdings" panose="05000000000000000000" pitchFamily="2" charset="2"/>
              <a:buChar char="v"/>
            </a:pP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58BEDC95-64C9-CB3B-1F6B-0ED91107C7FF}"/>
              </a:ext>
            </a:extLst>
          </p:cNvPr>
          <p:cNvSpPr txBox="1">
            <a:spLocks/>
          </p:cNvSpPr>
          <p:nvPr/>
        </p:nvSpPr>
        <p:spPr>
          <a:xfrm>
            <a:off x="561703" y="2481942"/>
            <a:ext cx="10593974" cy="8157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4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tx1"/>
                </a:solidFill>
              </a:rPr>
              <a:t> Developed an automated system that can segment white blood cells in the digital microscopic  image from its background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C6F6F4-5C8C-CA7D-7BF2-892410FC571E}"/>
              </a:ext>
            </a:extLst>
          </p:cNvPr>
          <p:cNvSpPr txBox="1"/>
          <p:nvPr/>
        </p:nvSpPr>
        <p:spPr>
          <a:xfrm>
            <a:off x="457200" y="4861841"/>
            <a:ext cx="106984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4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000" b="1" dirty="0"/>
              <a:t>Modern Supervised Learning-based Algorithms can be used in near future for more precise segmentation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B48BA90-DD85-9733-6C3D-0259363E5531}"/>
              </a:ext>
            </a:extLst>
          </p:cNvPr>
          <p:cNvSpPr/>
          <p:nvPr/>
        </p:nvSpPr>
        <p:spPr>
          <a:xfrm>
            <a:off x="0" y="6243596"/>
            <a:ext cx="12192000" cy="6144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F137C1F-B850-9DF6-C4F1-98ABD8407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18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CD63450-73A6-7CD9-BCEC-FA756844C3D5}"/>
              </a:ext>
            </a:extLst>
          </p:cNvPr>
          <p:cNvSpPr txBox="1"/>
          <p:nvPr/>
        </p:nvSpPr>
        <p:spPr>
          <a:xfrm>
            <a:off x="457199" y="3334338"/>
            <a:ext cx="106984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4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000" b="1" dirty="0"/>
              <a:t>The proposed scheme is applied on 100 WBC images and compared with manual segmentation result by three performance measures (Accuracy, Specificity and Sensitivity).</a:t>
            </a:r>
          </a:p>
        </p:txBody>
      </p:sp>
    </p:spTree>
    <p:extLst>
      <p:ext uri="{BB962C8B-B14F-4D97-AF65-F5344CB8AC3E}">
        <p14:creationId xmlns:p14="http://schemas.microsoft.com/office/powerpoint/2010/main" val="1028001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/>
      <p:bldP spid="9" grpId="0"/>
      <p:bldP spid="1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A8E9C91B-7EAD-4562-AB0E-DFB9663AE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69E78DF0-A4E1-37C3-52A7-2A7286A805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8DA9D5E3-3A22-4873-81C8-59749E2165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697D541-FBB4-1483-F115-EBCAF7A316BF}"/>
              </a:ext>
            </a:extLst>
          </p:cNvPr>
          <p:cNvSpPr/>
          <p:nvPr/>
        </p:nvSpPr>
        <p:spPr>
          <a:xfrm>
            <a:off x="0" y="6334780"/>
            <a:ext cx="12192000" cy="5232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CC6511E-4DCC-1EBF-71AD-CD5ECD345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566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F452A527-3631-41ED-858D-3777A7D14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peak Pro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93327" y="102927"/>
            <a:ext cx="5434148" cy="2883954"/>
          </a:xfrm>
        </p:spPr>
        <p:txBody>
          <a:bodyPr>
            <a:noAutofit/>
          </a:bodyPr>
          <a:lstStyle/>
          <a:p>
            <a:pPr>
              <a:lnSpc>
                <a:spcPct val="114000"/>
              </a:lnSpc>
            </a:pPr>
            <a:r>
              <a:rPr lang="en-US" sz="4000" b="1" dirty="0"/>
              <a:t>Automated Detection of White Blood Cells (Leukocytes) in Digital Microscopic Image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99462" y="3393211"/>
            <a:ext cx="6400801" cy="495212"/>
          </a:xfrm>
        </p:spPr>
        <p:txBody>
          <a:bodyPr>
            <a:normAutofit lnSpcReduction="10000"/>
          </a:bodyPr>
          <a:lstStyle/>
          <a:p>
            <a:r>
              <a:rPr lang="en-US" cap="none" dirty="0">
                <a:latin typeface="+mj-lt"/>
              </a:rPr>
              <a:t>Supervised By: Dr. Ahsan Khawaja</a:t>
            </a:r>
          </a:p>
          <a:p>
            <a:endParaRPr lang="en-US" dirty="0">
              <a:latin typeface="+mj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40CBE3-3F91-419A-A649-32AB388EC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10"/>
            <a:ext cx="5386947" cy="6857990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05053" y="4294754"/>
            <a:ext cx="43891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ubtitle 2">
            <a:extLst>
              <a:ext uri="{FF2B5EF4-FFF2-40B4-BE49-F238E27FC236}">
                <a16:creationId xmlns:a16="http://schemas.microsoft.com/office/drawing/2014/main" id="{D19B198B-277F-99B6-1FB1-3B920000FB16}"/>
              </a:ext>
            </a:extLst>
          </p:cNvPr>
          <p:cNvSpPr txBox="1">
            <a:spLocks/>
          </p:cNvSpPr>
          <p:nvPr/>
        </p:nvSpPr>
        <p:spPr>
          <a:xfrm>
            <a:off x="5499462" y="4392015"/>
            <a:ext cx="6596743" cy="236305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cap="none" dirty="0">
                <a:latin typeface="+mj-lt"/>
              </a:rPr>
              <a:t>Presented By:</a:t>
            </a:r>
          </a:p>
          <a:p>
            <a:r>
              <a:rPr lang="en-US" cap="none" dirty="0">
                <a:latin typeface="+mj-lt"/>
              </a:rPr>
              <a:t>   Waleed Ahmed                       (FA18-BCE-065)</a:t>
            </a:r>
          </a:p>
          <a:p>
            <a:r>
              <a:rPr lang="en-US" cap="none" dirty="0">
                <a:latin typeface="+mj-lt"/>
              </a:rPr>
              <a:t>   Muhammad </a:t>
            </a:r>
            <a:r>
              <a:rPr lang="en-US" cap="none" dirty="0" err="1">
                <a:latin typeface="+mj-lt"/>
              </a:rPr>
              <a:t>Haris</a:t>
            </a:r>
            <a:r>
              <a:rPr lang="en-US" cap="none" dirty="0">
                <a:latin typeface="+mj-lt"/>
              </a:rPr>
              <a:t> Siddiqui    (FA18-BCE-080)</a:t>
            </a:r>
          </a:p>
          <a:p>
            <a:r>
              <a:rPr lang="en-US" cap="none" dirty="0">
                <a:latin typeface="+mj-lt"/>
              </a:rPr>
              <a:t>   Hasnain Ahmad	                (FA18-BCE-068)</a:t>
            </a:r>
          </a:p>
          <a:p>
            <a:endParaRPr lang="en-US" dirty="0">
              <a:latin typeface="+mj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D3A245-2E0C-72A5-3DBA-AF8B08B41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915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20000"/>
            <a:lum/>
          </a:blip>
          <a:srcRect/>
          <a:stretch>
            <a:fillRect t="-11000" b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47F5C-50EC-416A-AE8C-6F6BB4225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Problem Statement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966646E-390A-14FA-B476-03F68B7C90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0709" y="3118861"/>
            <a:ext cx="9360262" cy="417229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200" b="1" dirty="0">
                <a:solidFill>
                  <a:schemeClr val="tx1"/>
                </a:solidFill>
              </a:rPr>
              <a:t> Valuable time of pathologist is wasted by the WBC counting process</a:t>
            </a:r>
          </a:p>
          <a:p>
            <a:pPr>
              <a:buFont typeface="Wingdings" panose="05000000000000000000" pitchFamily="2" charset="2"/>
              <a:buChar char="v"/>
            </a:pPr>
            <a:endParaRPr lang="en-US" b="1" dirty="0"/>
          </a:p>
          <a:p>
            <a:pPr>
              <a:buFont typeface="Wingdings" panose="05000000000000000000" pitchFamily="2" charset="2"/>
              <a:buChar char="v"/>
            </a:pPr>
            <a:endParaRPr lang="en-US" b="1" dirty="0"/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58BEDC95-64C9-CB3B-1F6B-0ED91107C7FF}"/>
              </a:ext>
            </a:extLst>
          </p:cNvPr>
          <p:cNvSpPr txBox="1">
            <a:spLocks/>
          </p:cNvSpPr>
          <p:nvPr/>
        </p:nvSpPr>
        <p:spPr>
          <a:xfrm>
            <a:off x="770709" y="2481942"/>
            <a:ext cx="9360262" cy="41722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en-US" b="1" dirty="0"/>
              <a:t> </a:t>
            </a:r>
            <a:r>
              <a:rPr lang="en-US" b="1" dirty="0">
                <a:solidFill>
                  <a:schemeClr val="tx1"/>
                </a:solidFill>
              </a:rPr>
              <a:t>Manual identification of white blood cells is a difficult and labor-intensive process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CA105AC-122A-9762-476D-33DE5399A697}"/>
              </a:ext>
            </a:extLst>
          </p:cNvPr>
          <p:cNvSpPr txBox="1"/>
          <p:nvPr/>
        </p:nvSpPr>
        <p:spPr>
          <a:xfrm>
            <a:off x="668000" y="3710648"/>
            <a:ext cx="911462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US" sz="2000" b="1" dirty="0"/>
              <a:t>Chances for human error remains in the manual identification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68769E-A5CC-0BEF-78CC-F3DB0EFC4BE2}"/>
              </a:ext>
            </a:extLst>
          </p:cNvPr>
          <p:cNvSpPr txBox="1"/>
          <p:nvPr/>
        </p:nvSpPr>
        <p:spPr>
          <a:xfrm>
            <a:off x="668000" y="4308379"/>
            <a:ext cx="1007257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US" sz="2000" b="1" dirty="0"/>
              <a:t>Skilled pathologist are required in the manual process, but in remote areas such health professionals and infrastructure are not available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BD83201-53ED-4B45-2155-FB65E8D3816B}"/>
              </a:ext>
            </a:extLst>
          </p:cNvPr>
          <p:cNvSpPr/>
          <p:nvPr/>
        </p:nvSpPr>
        <p:spPr>
          <a:xfrm>
            <a:off x="0" y="6374675"/>
            <a:ext cx="12192000" cy="5225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766D73A-830D-2DA2-DCB1-2FF58D71F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22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/>
      <p:bldP spid="8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0000"/>
            <a:lum/>
          </a:blip>
          <a:srcRect/>
          <a:stretch>
            <a:fillRect t="-11000" b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47F5C-50EC-416A-AE8C-6F6BB4225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879" y="286603"/>
            <a:ext cx="10464801" cy="145075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Project Objectives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966646E-390A-14FA-B476-03F68B7C90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703" y="3409236"/>
            <a:ext cx="10593973" cy="646331"/>
          </a:xfrm>
        </p:spPr>
        <p:txBody>
          <a:bodyPr>
            <a:normAutofit/>
          </a:bodyPr>
          <a:lstStyle/>
          <a:p>
            <a:pPr>
              <a:buClr>
                <a:schemeClr val="accent4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tx1"/>
                </a:solidFill>
              </a:rPr>
              <a:t> To review already proposed white blood cell segmentation techniques and algorithms</a:t>
            </a:r>
          </a:p>
          <a:p>
            <a:pPr>
              <a:buClr>
                <a:schemeClr val="accent4">
                  <a:lumMod val="75000"/>
                </a:schemeClr>
              </a:buClr>
              <a:buFont typeface="Wingdings" panose="05000000000000000000" pitchFamily="2" charset="2"/>
              <a:buChar char="v"/>
            </a:pP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58BEDC95-64C9-CB3B-1F6B-0ED91107C7FF}"/>
              </a:ext>
            </a:extLst>
          </p:cNvPr>
          <p:cNvSpPr txBox="1">
            <a:spLocks/>
          </p:cNvSpPr>
          <p:nvPr/>
        </p:nvSpPr>
        <p:spPr>
          <a:xfrm>
            <a:off x="561703" y="2481942"/>
            <a:ext cx="10593974" cy="8157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4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tx1"/>
                </a:solidFill>
              </a:rPr>
              <a:t> To develop an automated system that can segment white blood cells in the digital microscopic image from its background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8443CF-D321-77B1-B584-3424E9490E75}"/>
              </a:ext>
            </a:extLst>
          </p:cNvPr>
          <p:cNvSpPr txBox="1"/>
          <p:nvPr/>
        </p:nvSpPr>
        <p:spPr>
          <a:xfrm>
            <a:off x="457200" y="4022910"/>
            <a:ext cx="106984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4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000" b="1" dirty="0"/>
              <a:t>To compare the performance measures (Accuracy, Specificity and Sensitivity) of our technique with previously proposed techniques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C6F6F4-5C8C-CA7D-7BF2-892410FC571E}"/>
              </a:ext>
            </a:extLst>
          </p:cNvPr>
          <p:cNvSpPr txBox="1"/>
          <p:nvPr/>
        </p:nvSpPr>
        <p:spPr>
          <a:xfrm>
            <a:off x="457200" y="4861841"/>
            <a:ext cx="106984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4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000" b="1" dirty="0"/>
              <a:t>To improve performance measures by using modern image pre-processing techniques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B48BA90-DD85-9733-6C3D-0259363E5531}"/>
              </a:ext>
            </a:extLst>
          </p:cNvPr>
          <p:cNvSpPr/>
          <p:nvPr/>
        </p:nvSpPr>
        <p:spPr>
          <a:xfrm>
            <a:off x="0" y="6243596"/>
            <a:ext cx="12192000" cy="6144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F137C1F-B850-9DF6-C4F1-98ABD8407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280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/>
      <p:bldP spid="4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0000"/>
            <a:lum/>
          </a:blip>
          <a:srcRect/>
          <a:stretch>
            <a:fillRect t="-11000" b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47F5C-50EC-416A-AE8C-6F6BB4225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879" y="286603"/>
            <a:ext cx="10464801" cy="145075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Literature Review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B48BA90-DD85-9733-6C3D-0259363E5531}"/>
              </a:ext>
            </a:extLst>
          </p:cNvPr>
          <p:cNvSpPr/>
          <p:nvPr/>
        </p:nvSpPr>
        <p:spPr>
          <a:xfrm>
            <a:off x="0" y="6282785"/>
            <a:ext cx="12192000" cy="6144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6E2E361-3760-5877-C6E0-502AA5ED7B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5353100"/>
              </p:ext>
            </p:extLst>
          </p:nvPr>
        </p:nvGraphicFramePr>
        <p:xfrm>
          <a:off x="1808017" y="2335443"/>
          <a:ext cx="8230523" cy="3947342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1544069">
                  <a:extLst>
                    <a:ext uri="{9D8B030D-6E8A-4147-A177-3AD203B41FA5}">
                      <a16:colId xmlns:a16="http://schemas.microsoft.com/office/drawing/2014/main" val="1708531267"/>
                    </a:ext>
                  </a:extLst>
                </a:gridCol>
                <a:gridCol w="2049585">
                  <a:extLst>
                    <a:ext uri="{9D8B030D-6E8A-4147-A177-3AD203B41FA5}">
                      <a16:colId xmlns:a16="http://schemas.microsoft.com/office/drawing/2014/main" val="932185930"/>
                    </a:ext>
                  </a:extLst>
                </a:gridCol>
                <a:gridCol w="1119553">
                  <a:extLst>
                    <a:ext uri="{9D8B030D-6E8A-4147-A177-3AD203B41FA5}">
                      <a16:colId xmlns:a16="http://schemas.microsoft.com/office/drawing/2014/main" val="2408522313"/>
                    </a:ext>
                  </a:extLst>
                </a:gridCol>
                <a:gridCol w="1205936">
                  <a:extLst>
                    <a:ext uri="{9D8B030D-6E8A-4147-A177-3AD203B41FA5}">
                      <a16:colId xmlns:a16="http://schemas.microsoft.com/office/drawing/2014/main" val="911117700"/>
                    </a:ext>
                  </a:extLst>
                </a:gridCol>
                <a:gridCol w="1160715">
                  <a:extLst>
                    <a:ext uri="{9D8B030D-6E8A-4147-A177-3AD203B41FA5}">
                      <a16:colId xmlns:a16="http://schemas.microsoft.com/office/drawing/2014/main" val="2419141084"/>
                    </a:ext>
                  </a:extLst>
                </a:gridCol>
                <a:gridCol w="1150665">
                  <a:extLst>
                    <a:ext uri="{9D8B030D-6E8A-4147-A177-3AD203B41FA5}">
                      <a16:colId xmlns:a16="http://schemas.microsoft.com/office/drawing/2014/main" val="4062241487"/>
                    </a:ext>
                  </a:extLst>
                </a:gridCol>
              </a:tblGrid>
              <a:tr h="650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Type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Method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Year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Accuracy</a:t>
                      </a:r>
                    </a:p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%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Specificity</a:t>
                      </a:r>
                    </a:p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%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Sensitivity</a:t>
                      </a:r>
                    </a:p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%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64296301"/>
                  </a:ext>
                </a:extLst>
              </a:tr>
              <a:tr h="650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Mohamed and Far (2012)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2012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97.9601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99.5129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87.4141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66632963"/>
                  </a:ext>
                </a:extLst>
              </a:tr>
              <a:tr h="433835">
                <a:tc rowSpan="4"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</a:p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</a:p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Unsupervised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Madhloom</a:t>
                      </a:r>
                      <a:r>
                        <a:rPr lang="en-US" sz="1600" dirty="0">
                          <a:effectLst/>
                        </a:rPr>
                        <a:t> et al. 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2015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95.7978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98.9475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96.8925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80724065"/>
                  </a:ext>
                </a:extLst>
              </a:tr>
              <a:tr h="79599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Ghane</a:t>
                      </a:r>
                      <a:r>
                        <a:rPr lang="en-US" sz="1600" dirty="0">
                          <a:effectLst/>
                        </a:rPr>
                        <a:t> N, </a:t>
                      </a:r>
                      <a:r>
                        <a:rPr lang="en-US" sz="1600" dirty="0" err="1">
                          <a:effectLst/>
                        </a:rPr>
                        <a:t>Vard</a:t>
                      </a:r>
                      <a:r>
                        <a:rPr lang="en-US" sz="1600" dirty="0">
                          <a:effectLst/>
                        </a:rPr>
                        <a:t> A, </a:t>
                      </a:r>
                      <a:r>
                        <a:rPr lang="en-US" sz="1600" dirty="0" err="1">
                          <a:effectLst/>
                        </a:rPr>
                        <a:t>Talebi</a:t>
                      </a:r>
                      <a:r>
                        <a:rPr lang="en-US" sz="1600" dirty="0">
                          <a:effectLst/>
                        </a:rPr>
                        <a:t> A, </a:t>
                      </a:r>
                      <a:r>
                        <a:rPr lang="en-US" sz="1600" dirty="0" err="1">
                          <a:effectLst/>
                        </a:rPr>
                        <a:t>Nematollahy</a:t>
                      </a:r>
                      <a:endParaRPr lang="en-US" sz="16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2017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98.4708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98.6014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93.8764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73787704"/>
                  </a:ext>
                </a:extLst>
              </a:tr>
              <a:tr h="76691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J. Wu, P. Zeng, Y. Zhou and C. Olivier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2006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94.4325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97.4907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91.3214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591673"/>
                  </a:ext>
                </a:extLst>
              </a:tr>
              <a:tr h="6502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Hegde, R. B., Prasad, K., </a:t>
                      </a:r>
                      <a:r>
                        <a:rPr lang="en-US" sz="1600" dirty="0" err="1">
                          <a:effectLst/>
                        </a:rPr>
                        <a:t>Hebbar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2019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99.4764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97.0856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94.6675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48913635"/>
                  </a:ext>
                </a:extLst>
              </a:tr>
            </a:tbl>
          </a:graphicData>
        </a:graphic>
      </p:graphicFrame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1EE3C2D-F43C-2FCF-F9A3-29EBA3620DE0}"/>
              </a:ext>
            </a:extLst>
          </p:cNvPr>
          <p:cNvCxnSpPr/>
          <p:nvPr/>
        </p:nvCxnSpPr>
        <p:spPr>
          <a:xfrm flipH="1" flipV="1">
            <a:off x="1280160" y="849086"/>
            <a:ext cx="2246811" cy="232518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5CF47FC-01B3-C68C-4F21-65D66D61A8C0}"/>
              </a:ext>
            </a:extLst>
          </p:cNvPr>
          <p:cNvSpPr txBox="1"/>
          <p:nvPr/>
        </p:nvSpPr>
        <p:spPr>
          <a:xfrm>
            <a:off x="297988" y="365379"/>
            <a:ext cx="4211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This is the research paper we Implemented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8B707CF-566F-ED82-DB5C-49DF84BC839D}"/>
              </a:ext>
            </a:extLst>
          </p:cNvPr>
          <p:cNvCxnSpPr/>
          <p:nvPr/>
        </p:nvCxnSpPr>
        <p:spPr>
          <a:xfrm flipV="1">
            <a:off x="5212080" y="849086"/>
            <a:ext cx="3474720" cy="346002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D5ADAF2-69F4-4D67-0009-8547A8D0AF17}"/>
              </a:ext>
            </a:extLst>
          </p:cNvPr>
          <p:cNvSpPr txBox="1"/>
          <p:nvPr/>
        </p:nvSpPr>
        <p:spPr>
          <a:xfrm>
            <a:off x="7535227" y="180076"/>
            <a:ext cx="39658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This is the research paper on which the </a:t>
            </a:r>
          </a:p>
          <a:p>
            <a:pPr algn="ctr"/>
            <a:r>
              <a:rPr lang="en-US" b="1" dirty="0">
                <a:solidFill>
                  <a:srgbClr val="FF0000"/>
                </a:solidFill>
              </a:rPr>
              <a:t>optimizations are based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80E4E238-A1BD-40EB-1062-76CEF6E40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1631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3D1CA-7ACA-7421-0A1E-354883C4F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49650"/>
            <a:ext cx="10058400" cy="748452"/>
          </a:xfrm>
        </p:spPr>
        <p:txBody>
          <a:bodyPr/>
          <a:lstStyle/>
          <a:p>
            <a:pPr algn="ctr"/>
            <a:r>
              <a:rPr lang="en-US" dirty="0"/>
              <a:t>Methodology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C2B421B-3F28-4BD3-2FD5-5CF15E4C19DE}"/>
              </a:ext>
            </a:extLst>
          </p:cNvPr>
          <p:cNvSpPr txBox="1"/>
          <p:nvPr/>
        </p:nvSpPr>
        <p:spPr>
          <a:xfrm>
            <a:off x="4296563" y="1030232"/>
            <a:ext cx="37893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Flow Chart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697D541-FBB4-1483-F115-EBCAF7A316BF}"/>
              </a:ext>
            </a:extLst>
          </p:cNvPr>
          <p:cNvSpPr/>
          <p:nvPr/>
        </p:nvSpPr>
        <p:spPr>
          <a:xfrm>
            <a:off x="41741" y="6393122"/>
            <a:ext cx="12192000" cy="5232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Slide Number Placeholder 44">
            <a:extLst>
              <a:ext uri="{FF2B5EF4-FFF2-40B4-BE49-F238E27FC236}">
                <a16:creationId xmlns:a16="http://schemas.microsoft.com/office/drawing/2014/main" id="{1F7E5B3D-F2A6-A586-EA52-857334199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6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AC5C55-F252-7395-0734-79BD8991B2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9753" y="227381"/>
            <a:ext cx="2073593" cy="92743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DB46AD7-3D30-8C59-9605-27DC150792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017" y="1168376"/>
            <a:ext cx="2918937" cy="125762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29ACC21B-CC4E-6AC2-B52C-6CAE7D7B2D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02" y="2426003"/>
            <a:ext cx="4566694" cy="1889946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C628C2A1-E431-5E70-6AD2-3D9E325788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9571" y="4315949"/>
            <a:ext cx="2613955" cy="2258725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C8600165-F5BC-0EB3-895C-EA20ACFD2AD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69907" y="2343091"/>
            <a:ext cx="2242657" cy="2055769"/>
          </a:xfrm>
          <a:prstGeom prst="rect">
            <a:avLst/>
          </a:prstGeom>
        </p:spPr>
      </p:pic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995C64B0-9264-AEA8-7052-F3E85847B6A6}"/>
              </a:ext>
            </a:extLst>
          </p:cNvPr>
          <p:cNvCxnSpPr>
            <a:cxnSpLocks/>
            <a:stCxn id="26" idx="2"/>
            <a:endCxn id="34" idx="0"/>
          </p:cNvCxnSpPr>
          <p:nvPr/>
        </p:nvCxnSpPr>
        <p:spPr>
          <a:xfrm rot="5400000" flipH="1" flipV="1">
            <a:off x="2153100" y="2536539"/>
            <a:ext cx="4231583" cy="3844687"/>
          </a:xfrm>
          <a:prstGeom prst="bentConnector5">
            <a:avLst>
              <a:gd name="adj1" fmla="val -5402"/>
              <a:gd name="adj2" fmla="val 52414"/>
              <a:gd name="adj3" fmla="val 105402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3" name="Picture 72">
            <a:extLst>
              <a:ext uri="{FF2B5EF4-FFF2-40B4-BE49-F238E27FC236}">
                <a16:creationId xmlns:a16="http://schemas.microsoft.com/office/drawing/2014/main" id="{AB33E8E8-49C5-CC25-4530-367643E3A0C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93309" y="2108486"/>
            <a:ext cx="2542038" cy="2524977"/>
          </a:xfrm>
          <a:prstGeom prst="rect">
            <a:avLst/>
          </a:prstGeom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AAD890F1-FE09-CB38-F4CF-957C2AFE563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184252" y="2108486"/>
            <a:ext cx="2551095" cy="2551095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F71B9936-4AFF-EDD1-1CB9-ED573E7F2B1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184252" y="2108486"/>
            <a:ext cx="2542039" cy="2551095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37BD214B-4070-910B-A316-6CFA5C2D2B3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193309" y="2095426"/>
            <a:ext cx="2551095" cy="2551095"/>
          </a:xfrm>
          <a:prstGeom prst="rect">
            <a:avLst/>
          </a:prstGeom>
        </p:spPr>
      </p:pic>
      <p:pic>
        <p:nvPicPr>
          <p:cNvPr id="83" name="Picture 82">
            <a:extLst>
              <a:ext uri="{FF2B5EF4-FFF2-40B4-BE49-F238E27FC236}">
                <a16:creationId xmlns:a16="http://schemas.microsoft.com/office/drawing/2014/main" id="{7064013B-0F2F-1C01-8EC6-F5786D4594D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170667" y="2101955"/>
            <a:ext cx="2560152" cy="2551095"/>
          </a:xfrm>
          <a:prstGeom prst="rect">
            <a:avLst/>
          </a:prstGeom>
        </p:spPr>
      </p:pic>
      <p:pic>
        <p:nvPicPr>
          <p:cNvPr id="86" name="Picture 85">
            <a:extLst>
              <a:ext uri="{FF2B5EF4-FFF2-40B4-BE49-F238E27FC236}">
                <a16:creationId xmlns:a16="http://schemas.microsoft.com/office/drawing/2014/main" id="{AAEB60B4-98EE-868E-4C50-65CEA60C8D4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159929" y="4398860"/>
            <a:ext cx="3524473" cy="2305106"/>
          </a:xfrm>
          <a:prstGeom prst="rect">
            <a:avLst/>
          </a:prstGeom>
        </p:spPr>
      </p:pic>
      <p:pic>
        <p:nvPicPr>
          <p:cNvPr id="87" name="Picture 86">
            <a:extLst>
              <a:ext uri="{FF2B5EF4-FFF2-40B4-BE49-F238E27FC236}">
                <a16:creationId xmlns:a16="http://schemas.microsoft.com/office/drawing/2014/main" id="{726B5EE5-4965-9E75-4BE1-2240E62A8C05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193309" y="2095424"/>
            <a:ext cx="2573737" cy="2564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021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0000"/>
            <a:lum/>
          </a:blip>
          <a:srcRect/>
          <a:stretch>
            <a:fillRect t="-11000" b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3D1CA-7ACA-7421-0A1E-354883C4F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49650"/>
            <a:ext cx="10058400" cy="748452"/>
          </a:xfrm>
        </p:spPr>
        <p:txBody>
          <a:bodyPr/>
          <a:lstStyle/>
          <a:p>
            <a:pPr algn="ctr"/>
            <a:r>
              <a:rPr lang="en-US" dirty="0"/>
              <a:t>Methodology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A93A74B-92C3-F00D-2BFA-EBF995E984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12666" y="3567385"/>
            <a:ext cx="2067918" cy="2073678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12E33F8-A304-4F41-04B6-7F99D6AFF8C6}"/>
              </a:ext>
            </a:extLst>
          </p:cNvPr>
          <p:cNvSpPr txBox="1"/>
          <p:nvPr/>
        </p:nvSpPr>
        <p:spPr>
          <a:xfrm>
            <a:off x="1724298" y="2103120"/>
            <a:ext cx="3082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Initial Implementation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1FD650-D3F4-2938-2498-E13324072D74}"/>
              </a:ext>
            </a:extLst>
          </p:cNvPr>
          <p:cNvSpPr txBox="1"/>
          <p:nvPr/>
        </p:nvSpPr>
        <p:spPr>
          <a:xfrm>
            <a:off x="7141028" y="2103120"/>
            <a:ext cx="35313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Optimized Implementation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0F98E9B-BF66-752C-D640-83CD007868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59144" y="3567385"/>
            <a:ext cx="2091504" cy="2073678"/>
          </a:xfrm>
          <a:prstGeom prst="rect">
            <a:avLst/>
          </a:prstGeom>
        </p:spPr>
      </p:pic>
      <p:pic>
        <p:nvPicPr>
          <p:cNvPr id="10" name="Content Placeholder 6">
            <a:extLst>
              <a:ext uri="{FF2B5EF4-FFF2-40B4-BE49-F238E27FC236}">
                <a16:creationId xmlns:a16="http://schemas.microsoft.com/office/drawing/2014/main" id="{0CFCB049-421A-712D-7863-3C351FB8DC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3385" y="3546039"/>
            <a:ext cx="2067918" cy="2073678"/>
          </a:xfrm>
          <a:prstGeom prst="rect">
            <a:avLst/>
          </a:prstGeom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A6FA34C1-9AF4-E96B-A833-79DC641294FE}"/>
              </a:ext>
            </a:extLst>
          </p:cNvPr>
          <p:cNvSpPr/>
          <p:nvPr/>
        </p:nvSpPr>
        <p:spPr>
          <a:xfrm>
            <a:off x="9005183" y="4302026"/>
            <a:ext cx="640080" cy="5617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C621A85-136A-A54F-662D-931790A94F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89439" y="3546039"/>
            <a:ext cx="2091505" cy="2073678"/>
          </a:xfrm>
          <a:prstGeom prst="rect">
            <a:avLst/>
          </a:prstGeom>
        </p:spPr>
      </p:pic>
      <p:sp>
        <p:nvSpPr>
          <p:cNvPr id="14" name="Arrow: Right 13">
            <a:extLst>
              <a:ext uri="{FF2B5EF4-FFF2-40B4-BE49-F238E27FC236}">
                <a16:creationId xmlns:a16="http://schemas.microsoft.com/office/drawing/2014/main" id="{49D06A06-33B3-A23E-5E4D-0FFEC93B894A}"/>
              </a:ext>
            </a:extLst>
          </p:cNvPr>
          <p:cNvSpPr/>
          <p:nvPr/>
        </p:nvSpPr>
        <p:spPr>
          <a:xfrm>
            <a:off x="2760617" y="4380522"/>
            <a:ext cx="648789" cy="5617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C2B421B-3F28-4BD3-2FD5-5CF15E4C19DE}"/>
              </a:ext>
            </a:extLst>
          </p:cNvPr>
          <p:cNvSpPr txBox="1"/>
          <p:nvPr/>
        </p:nvSpPr>
        <p:spPr>
          <a:xfrm>
            <a:off x="4296563" y="1168599"/>
            <a:ext cx="37893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Changing Color Domain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697D541-FBB4-1483-F115-EBCAF7A316BF}"/>
              </a:ext>
            </a:extLst>
          </p:cNvPr>
          <p:cNvSpPr/>
          <p:nvPr/>
        </p:nvSpPr>
        <p:spPr>
          <a:xfrm>
            <a:off x="0" y="6334780"/>
            <a:ext cx="12192000" cy="5232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C74B8BF-5DFB-A8BF-99FB-C2D7E55A2F25}"/>
              </a:ext>
            </a:extLst>
          </p:cNvPr>
          <p:cNvSpPr txBox="1"/>
          <p:nvPr/>
        </p:nvSpPr>
        <p:spPr>
          <a:xfrm>
            <a:off x="768207" y="2873668"/>
            <a:ext cx="15568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RGB Image</a:t>
            </a:r>
            <a:endParaRPr lang="en-US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982E8EB-BA2D-1A88-B04C-DF3F5A2D8113}"/>
              </a:ext>
            </a:extLst>
          </p:cNvPr>
          <p:cNvSpPr txBox="1"/>
          <p:nvPr/>
        </p:nvSpPr>
        <p:spPr>
          <a:xfrm>
            <a:off x="3522867" y="2868531"/>
            <a:ext cx="22246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Grayscale Image</a:t>
            </a:r>
            <a:endParaRPr lang="en-US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E07E98F-605B-978D-E2CE-1602554F633C}"/>
              </a:ext>
            </a:extLst>
          </p:cNvPr>
          <p:cNvSpPr txBox="1"/>
          <p:nvPr/>
        </p:nvSpPr>
        <p:spPr>
          <a:xfrm>
            <a:off x="6978926" y="2863242"/>
            <a:ext cx="15568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RGB Image</a:t>
            </a:r>
            <a:endParaRPr lang="en-US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DEECA95-EA7B-3DAD-10D9-9C5F82A730CD}"/>
              </a:ext>
            </a:extLst>
          </p:cNvPr>
          <p:cNvSpPr txBox="1"/>
          <p:nvPr/>
        </p:nvSpPr>
        <p:spPr>
          <a:xfrm>
            <a:off x="9767173" y="2650586"/>
            <a:ext cx="220765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C component of</a:t>
            </a:r>
          </a:p>
          <a:p>
            <a:pPr algn="ctr"/>
            <a:r>
              <a:rPr lang="en-US" sz="2400" b="1" dirty="0"/>
              <a:t>CMYK Image</a:t>
            </a:r>
            <a:endParaRPr lang="en-US" b="1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F593883-3956-E56D-2E71-081D722DC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937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 animBg="1"/>
      <p:bldP spid="17" grpId="0"/>
      <p:bldP spid="18" grpId="0"/>
      <p:bldP spid="19" grpId="0"/>
      <p:bldP spid="2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3D1CA-7ACA-7421-0A1E-354883C4F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49650"/>
            <a:ext cx="10058400" cy="748452"/>
          </a:xfrm>
        </p:spPr>
        <p:txBody>
          <a:bodyPr/>
          <a:lstStyle/>
          <a:p>
            <a:pPr algn="ctr"/>
            <a:r>
              <a:rPr lang="en-US" dirty="0"/>
              <a:t>Methodology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2E33F8-A304-4F41-04B6-7F99D6AFF8C6}"/>
              </a:ext>
            </a:extLst>
          </p:cNvPr>
          <p:cNvSpPr txBox="1"/>
          <p:nvPr/>
        </p:nvSpPr>
        <p:spPr>
          <a:xfrm>
            <a:off x="1147225" y="1913368"/>
            <a:ext cx="3082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Initial Implementation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1FD650-D3F4-2938-2498-E13324072D74}"/>
              </a:ext>
            </a:extLst>
          </p:cNvPr>
          <p:cNvSpPr txBox="1"/>
          <p:nvPr/>
        </p:nvSpPr>
        <p:spPr>
          <a:xfrm>
            <a:off x="8219397" y="1913368"/>
            <a:ext cx="35313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Optimized Implementation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C2B421B-3F28-4BD3-2FD5-5CF15E4C19DE}"/>
              </a:ext>
            </a:extLst>
          </p:cNvPr>
          <p:cNvSpPr txBox="1"/>
          <p:nvPr/>
        </p:nvSpPr>
        <p:spPr>
          <a:xfrm>
            <a:off x="4296563" y="1168599"/>
            <a:ext cx="36717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Contrast Enhancement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697D541-FBB4-1483-F115-EBCAF7A316BF}"/>
              </a:ext>
            </a:extLst>
          </p:cNvPr>
          <p:cNvSpPr/>
          <p:nvPr/>
        </p:nvSpPr>
        <p:spPr>
          <a:xfrm>
            <a:off x="0" y="6334780"/>
            <a:ext cx="12192000" cy="5232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A05924AF-FA0D-0F61-7A93-CDC3FB1BE7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8642" y="3064864"/>
            <a:ext cx="1232131" cy="1228351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687787C-71B8-54BF-FD44-0199C2076F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566" y="3059704"/>
            <a:ext cx="1291664" cy="1275189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B97DA6A1-56EC-B910-FC48-743CE876A2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4975" y="3115469"/>
            <a:ext cx="1194648" cy="1190962"/>
          </a:xfrm>
          <a:prstGeom prst="rect">
            <a:avLst/>
          </a:prstGeom>
        </p:spPr>
      </p:pic>
      <p:sp>
        <p:nvSpPr>
          <p:cNvPr id="31" name="Plus Sign 30">
            <a:extLst>
              <a:ext uri="{FF2B5EF4-FFF2-40B4-BE49-F238E27FC236}">
                <a16:creationId xmlns:a16="http://schemas.microsoft.com/office/drawing/2014/main" id="{077F47D3-D488-C11B-6CD4-39454E201196}"/>
              </a:ext>
            </a:extLst>
          </p:cNvPr>
          <p:cNvSpPr/>
          <p:nvPr/>
        </p:nvSpPr>
        <p:spPr>
          <a:xfrm>
            <a:off x="2011679" y="3394037"/>
            <a:ext cx="313509" cy="338797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Equals 31">
            <a:extLst>
              <a:ext uri="{FF2B5EF4-FFF2-40B4-BE49-F238E27FC236}">
                <a16:creationId xmlns:a16="http://schemas.microsoft.com/office/drawing/2014/main" id="{73F301EA-7CDB-A3D9-9D88-71B67C952867}"/>
              </a:ext>
            </a:extLst>
          </p:cNvPr>
          <p:cNvSpPr/>
          <p:nvPr/>
        </p:nvSpPr>
        <p:spPr>
          <a:xfrm>
            <a:off x="4257856" y="3435132"/>
            <a:ext cx="320036" cy="329831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794B2D2-447F-8CD7-AE50-1DC73681DFFD}"/>
              </a:ext>
            </a:extLst>
          </p:cNvPr>
          <p:cNvSpPr txBox="1"/>
          <p:nvPr/>
        </p:nvSpPr>
        <p:spPr>
          <a:xfrm>
            <a:off x="381632" y="2391279"/>
            <a:ext cx="13125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Linear Contrast Stretching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F5D5923-DD1A-6156-07D9-90EB7EDEF80C}"/>
              </a:ext>
            </a:extLst>
          </p:cNvPr>
          <p:cNvSpPr txBox="1"/>
          <p:nvPr/>
        </p:nvSpPr>
        <p:spPr>
          <a:xfrm>
            <a:off x="2688642" y="2462110"/>
            <a:ext cx="11968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Histogram Equalization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341EA7FA-7940-6B16-5A28-E052BAC9FA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59102" y="5032196"/>
            <a:ext cx="1175853" cy="1175853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3C308C74-763F-451D-AA9D-1C3DDA460A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742" y="4937812"/>
            <a:ext cx="1286555" cy="1282585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B086829-91EC-D87B-8363-40631F16CC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9728" y="5032196"/>
            <a:ext cx="1179472" cy="1175854"/>
          </a:xfrm>
          <a:prstGeom prst="rect">
            <a:avLst/>
          </a:prstGeom>
        </p:spPr>
      </p:pic>
      <p:sp>
        <p:nvSpPr>
          <p:cNvPr id="39" name="Minus Sign 38">
            <a:extLst>
              <a:ext uri="{FF2B5EF4-FFF2-40B4-BE49-F238E27FC236}">
                <a16:creationId xmlns:a16="http://schemas.microsoft.com/office/drawing/2014/main" id="{E868CD87-5725-8B33-474E-91B7D909751A}"/>
              </a:ext>
            </a:extLst>
          </p:cNvPr>
          <p:cNvSpPr/>
          <p:nvPr/>
        </p:nvSpPr>
        <p:spPr>
          <a:xfrm>
            <a:off x="1995258" y="5399159"/>
            <a:ext cx="313509" cy="338797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Equals 39">
            <a:extLst>
              <a:ext uri="{FF2B5EF4-FFF2-40B4-BE49-F238E27FC236}">
                <a16:creationId xmlns:a16="http://schemas.microsoft.com/office/drawing/2014/main" id="{69F84B52-007E-8087-149D-9F91B6488697}"/>
              </a:ext>
            </a:extLst>
          </p:cNvPr>
          <p:cNvSpPr/>
          <p:nvPr/>
        </p:nvSpPr>
        <p:spPr>
          <a:xfrm>
            <a:off x="4177069" y="5435272"/>
            <a:ext cx="320036" cy="254128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EA72F2C-B266-FAE8-C890-321D933E248C}"/>
              </a:ext>
            </a:extLst>
          </p:cNvPr>
          <p:cNvSpPr txBox="1"/>
          <p:nvPr/>
        </p:nvSpPr>
        <p:spPr>
          <a:xfrm>
            <a:off x="5277349" y="2586500"/>
            <a:ext cx="469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127096E-0EB9-6BC7-B7E5-FCE1166870C7}"/>
              </a:ext>
            </a:extLst>
          </p:cNvPr>
          <p:cNvSpPr txBox="1"/>
          <p:nvPr/>
        </p:nvSpPr>
        <p:spPr>
          <a:xfrm>
            <a:off x="859084" y="4590085"/>
            <a:ext cx="469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19D2D71-4468-A258-1BBC-F9A4912B2289}"/>
              </a:ext>
            </a:extLst>
          </p:cNvPr>
          <p:cNvSpPr txBox="1"/>
          <p:nvPr/>
        </p:nvSpPr>
        <p:spPr>
          <a:xfrm>
            <a:off x="2561859" y="4456251"/>
            <a:ext cx="11968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Histogram Equalization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39D16B8-DB84-A857-9CEC-B68A98E12C30}"/>
              </a:ext>
            </a:extLst>
          </p:cNvPr>
          <p:cNvSpPr txBox="1"/>
          <p:nvPr/>
        </p:nvSpPr>
        <p:spPr>
          <a:xfrm>
            <a:off x="5212078" y="4379482"/>
            <a:ext cx="469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R2</a:t>
            </a: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5D91C27F-B9E5-CD14-3F49-6038FF8F8D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95654" y="3150491"/>
            <a:ext cx="1442479" cy="1446431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A4496A6D-D008-B50E-2685-7F48C610811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14414" y="3150491"/>
            <a:ext cx="1439187" cy="1435477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1A73DB7D-98F6-FC16-6E78-75646113761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141572" y="5295248"/>
            <a:ext cx="1417310" cy="1405400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97D184C3-9FAB-0130-DE86-30218FF21180}"/>
              </a:ext>
            </a:extLst>
          </p:cNvPr>
          <p:cNvSpPr txBox="1"/>
          <p:nvPr/>
        </p:nvSpPr>
        <p:spPr>
          <a:xfrm>
            <a:off x="7034339" y="3299333"/>
            <a:ext cx="8727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   x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2" name="Plus Sign 51">
            <a:extLst>
              <a:ext uri="{FF2B5EF4-FFF2-40B4-BE49-F238E27FC236}">
                <a16:creationId xmlns:a16="http://schemas.microsoft.com/office/drawing/2014/main" id="{AAF8D880-6386-0746-01F5-118CC2E64724}"/>
              </a:ext>
            </a:extLst>
          </p:cNvPr>
          <p:cNvSpPr/>
          <p:nvPr/>
        </p:nvSpPr>
        <p:spPr>
          <a:xfrm>
            <a:off x="9715395" y="3536650"/>
            <a:ext cx="269665" cy="338797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501D109-57A0-1D67-833B-3CE32C10EFC6}"/>
              </a:ext>
            </a:extLst>
          </p:cNvPr>
          <p:cNvSpPr txBox="1"/>
          <p:nvPr/>
        </p:nvSpPr>
        <p:spPr>
          <a:xfrm>
            <a:off x="7994942" y="2500680"/>
            <a:ext cx="13125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Linear Contrast Stretching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EFADA37-D0AC-3C76-702E-1C731372B6DA}"/>
              </a:ext>
            </a:extLst>
          </p:cNvPr>
          <p:cNvSpPr txBox="1"/>
          <p:nvPr/>
        </p:nvSpPr>
        <p:spPr>
          <a:xfrm>
            <a:off x="10444672" y="2516447"/>
            <a:ext cx="11968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Histogram Equalization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5D5730-6162-010C-2709-9F9E20C3332C}"/>
              </a:ext>
            </a:extLst>
          </p:cNvPr>
          <p:cNvSpPr txBox="1"/>
          <p:nvPr/>
        </p:nvSpPr>
        <p:spPr>
          <a:xfrm>
            <a:off x="9206653" y="4907629"/>
            <a:ext cx="12871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Resulted Image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23BAD6-B15E-0499-24AE-9179616F3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005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3" grpId="0"/>
      <p:bldP spid="34" grpId="0"/>
      <p:bldP spid="39" grpId="0" animBg="1"/>
      <p:bldP spid="40" grpId="0" animBg="1"/>
      <p:bldP spid="41" grpId="0"/>
      <p:bldP spid="42" grpId="0"/>
      <p:bldP spid="43" grpId="0"/>
      <p:bldP spid="44" grpId="0"/>
      <p:bldP spid="51" grpId="0"/>
      <p:bldP spid="52" grpId="0" animBg="1"/>
      <p:bldP spid="53" grpId="0"/>
      <p:bldP spid="54" grpId="0"/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0000"/>
            <a:lum/>
          </a:blip>
          <a:srcRect/>
          <a:stretch>
            <a:fillRect t="-11000" b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3D1CA-7ACA-7421-0A1E-354883C4F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49650"/>
            <a:ext cx="10058400" cy="748452"/>
          </a:xfrm>
        </p:spPr>
        <p:txBody>
          <a:bodyPr/>
          <a:lstStyle/>
          <a:p>
            <a:pPr algn="ctr"/>
            <a:r>
              <a:rPr lang="en-US" dirty="0"/>
              <a:t>Methodology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2E33F8-A304-4F41-04B6-7F99D6AFF8C6}"/>
              </a:ext>
            </a:extLst>
          </p:cNvPr>
          <p:cNvSpPr txBox="1"/>
          <p:nvPr/>
        </p:nvSpPr>
        <p:spPr>
          <a:xfrm>
            <a:off x="1144671" y="2153029"/>
            <a:ext cx="30828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Initial Implementation</a:t>
            </a:r>
          </a:p>
          <a:p>
            <a:pPr algn="ctr"/>
            <a:r>
              <a:rPr lang="en-US" sz="2400" b="1" dirty="0"/>
              <a:t>Using 3x3 Filter with 3 Iterations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1FD650-D3F4-2938-2498-E13324072D74}"/>
              </a:ext>
            </a:extLst>
          </p:cNvPr>
          <p:cNvSpPr txBox="1"/>
          <p:nvPr/>
        </p:nvSpPr>
        <p:spPr>
          <a:xfrm>
            <a:off x="7716920" y="2191902"/>
            <a:ext cx="35313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Optimized Implementation</a:t>
            </a:r>
          </a:p>
          <a:p>
            <a:pPr algn="ctr"/>
            <a:r>
              <a:rPr lang="en-US" sz="2400" b="1" dirty="0"/>
              <a:t>Using 2x2 Filter with 7 Iterations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C2B421B-3F28-4BD3-2FD5-5CF15E4C19DE}"/>
              </a:ext>
            </a:extLst>
          </p:cNvPr>
          <p:cNvSpPr txBox="1"/>
          <p:nvPr/>
        </p:nvSpPr>
        <p:spPr>
          <a:xfrm>
            <a:off x="4199065" y="1170244"/>
            <a:ext cx="36717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Minimum Filtering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697D541-FBB4-1483-F115-EBCAF7A316BF}"/>
              </a:ext>
            </a:extLst>
          </p:cNvPr>
          <p:cNvSpPr/>
          <p:nvPr/>
        </p:nvSpPr>
        <p:spPr>
          <a:xfrm>
            <a:off x="0" y="6334780"/>
            <a:ext cx="12192000" cy="5232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CD97649-C56A-C36E-80DD-439117A499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9349" y="4353685"/>
            <a:ext cx="1895713" cy="190835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390D397-79C5-61DB-B316-269B044325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38633" y="4353685"/>
            <a:ext cx="1885742" cy="1908350"/>
          </a:xfrm>
          <a:prstGeom prst="rect">
            <a:avLst/>
          </a:prstGeom>
        </p:spPr>
      </p:pic>
      <p:sp>
        <p:nvSpPr>
          <p:cNvPr id="35" name="Arrow: Right 34">
            <a:extLst>
              <a:ext uri="{FF2B5EF4-FFF2-40B4-BE49-F238E27FC236}">
                <a16:creationId xmlns:a16="http://schemas.microsoft.com/office/drawing/2014/main" id="{C7B9B409-802E-0A07-4EB1-143A42B308A4}"/>
              </a:ext>
            </a:extLst>
          </p:cNvPr>
          <p:cNvSpPr/>
          <p:nvPr/>
        </p:nvSpPr>
        <p:spPr>
          <a:xfrm>
            <a:off x="9158188" y="5027008"/>
            <a:ext cx="648789" cy="5617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78798C8-8938-207A-2381-D19AD86D5E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9309" y="4387514"/>
            <a:ext cx="1895713" cy="190839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E7DA017-0424-3CFE-87D9-1C965F78B43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60065" y="4419150"/>
            <a:ext cx="1895713" cy="1915630"/>
          </a:xfrm>
          <a:prstGeom prst="rect">
            <a:avLst/>
          </a:prstGeom>
        </p:spPr>
      </p:pic>
      <p:sp>
        <p:nvSpPr>
          <p:cNvPr id="45" name="Arrow: Right 44">
            <a:extLst>
              <a:ext uri="{FF2B5EF4-FFF2-40B4-BE49-F238E27FC236}">
                <a16:creationId xmlns:a16="http://schemas.microsoft.com/office/drawing/2014/main" id="{2F76F34F-B3CC-A4F1-54CB-946D3538F5E7}"/>
              </a:ext>
            </a:extLst>
          </p:cNvPr>
          <p:cNvSpPr/>
          <p:nvPr/>
        </p:nvSpPr>
        <p:spPr>
          <a:xfrm>
            <a:off x="2748149" y="5060858"/>
            <a:ext cx="648789" cy="5617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C95E945-0BF2-E4AB-AFBB-39663D375B51}"/>
              </a:ext>
            </a:extLst>
          </p:cNvPr>
          <p:cNvSpPr txBox="1"/>
          <p:nvPr/>
        </p:nvSpPr>
        <p:spPr>
          <a:xfrm>
            <a:off x="129512" y="3758165"/>
            <a:ext cx="26186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Image before Filtering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D4F80D-A0B0-D2CF-34CB-F120746669AA}"/>
              </a:ext>
            </a:extLst>
          </p:cNvPr>
          <p:cNvSpPr txBox="1"/>
          <p:nvPr/>
        </p:nvSpPr>
        <p:spPr>
          <a:xfrm>
            <a:off x="3396938" y="3764855"/>
            <a:ext cx="26186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Image After Filtering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B9090B1-E332-A908-CCDB-A55F8281B987}"/>
              </a:ext>
            </a:extLst>
          </p:cNvPr>
          <p:cNvSpPr txBox="1"/>
          <p:nvPr/>
        </p:nvSpPr>
        <p:spPr>
          <a:xfrm>
            <a:off x="6561526" y="3755558"/>
            <a:ext cx="26186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Image before Filtering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5A199EF-C2D8-C708-6448-44567907DB26}"/>
              </a:ext>
            </a:extLst>
          </p:cNvPr>
          <p:cNvSpPr txBox="1"/>
          <p:nvPr/>
        </p:nvSpPr>
        <p:spPr>
          <a:xfrm>
            <a:off x="9672185" y="3685391"/>
            <a:ext cx="26186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Image After Filtering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A2BBF2F-3D86-3379-3570-00F578D15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21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45" grpId="0" animBg="1"/>
      <p:bldP spid="13" grpId="0"/>
      <p:bldP spid="14" grpId="0"/>
      <p:bldP spid="17" grpId="0"/>
      <p:bldP spid="18" grpId="0"/>
    </p:bldLst>
  </p:timing>
</p:sld>
</file>

<file path=ppt/theme/theme1.xml><?xml version="1.0" encoding="utf-8"?>
<a:theme xmlns:a="http://schemas.openxmlformats.org/drawingml/2006/main" name="RetrospectVTI">
  <a:themeElements>
    <a:clrScheme name="">
      <a:dk1>
        <a:srgbClr val="000000"/>
      </a:dk1>
      <a:lt1>
        <a:srgbClr val="FFFFFF"/>
      </a:lt1>
      <a:dk2>
        <a:srgbClr val="243541"/>
      </a:dk2>
      <a:lt2>
        <a:srgbClr val="E2E5E8"/>
      </a:lt2>
      <a:accent1>
        <a:srgbClr val="E88B33"/>
      </a:accent1>
      <a:accent2>
        <a:srgbClr val="AEA33A"/>
      </a:accent2>
      <a:accent3>
        <a:srgbClr val="8CAB4A"/>
      </a:accent3>
      <a:accent4>
        <a:srgbClr val="57B636"/>
      </a:accent4>
      <a:accent5>
        <a:srgbClr val="2EBA43"/>
      </a:accent5>
      <a:accent6>
        <a:srgbClr val="33B67D"/>
      </a:accent6>
      <a:hlink>
        <a:srgbClr val="5F84A8"/>
      </a:hlink>
      <a:folHlink>
        <a:srgbClr val="7F7F7F"/>
      </a:folHlink>
    </a:clrScheme>
    <a:fontScheme name="Retrospect">
      <a:majorFont>
        <a:latin typeface="Georgia Pro Cond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Speak Pro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40">
    <a:dk1>
      <a:sysClr val="windowText" lastClr="000000"/>
    </a:dk1>
    <a:lt1>
      <a:sysClr val="window" lastClr="FFFFFF"/>
    </a:lt1>
    <a:dk2>
      <a:srgbClr val="545D57"/>
    </a:dk2>
    <a:lt2>
      <a:srgbClr val="EBEBE8"/>
    </a:lt2>
    <a:accent1>
      <a:srgbClr val="579858"/>
    </a:accent1>
    <a:accent2>
      <a:srgbClr val="ED583E"/>
    </a:accent2>
    <a:accent3>
      <a:srgbClr val="D3BA59"/>
    </a:accent3>
    <a:accent4>
      <a:srgbClr val="4C94AC"/>
    </a:accent4>
    <a:accent5>
      <a:srgbClr val="A09E84"/>
    </a:accent5>
    <a:accent6>
      <a:srgbClr val="FC7D4A"/>
    </a:accent6>
    <a:hlink>
      <a:srgbClr val="04A2DA"/>
    </a:hlink>
    <a:folHlink>
      <a:srgbClr val="808080"/>
    </a:folHlink>
  </a:clrScheme>
</a:themeOverride>
</file>

<file path=ppt/theme/themeOverride2.xml><?xml version="1.0" encoding="utf-8"?>
<a:themeOverride xmlns:a="http://schemas.openxmlformats.org/drawingml/2006/main">
  <a:clrScheme name="Custom 40">
    <a:dk1>
      <a:sysClr val="windowText" lastClr="000000"/>
    </a:dk1>
    <a:lt1>
      <a:sysClr val="window" lastClr="FFFFFF"/>
    </a:lt1>
    <a:dk2>
      <a:srgbClr val="545D57"/>
    </a:dk2>
    <a:lt2>
      <a:srgbClr val="EBEBE8"/>
    </a:lt2>
    <a:accent1>
      <a:srgbClr val="579858"/>
    </a:accent1>
    <a:accent2>
      <a:srgbClr val="ED583E"/>
    </a:accent2>
    <a:accent3>
      <a:srgbClr val="D3BA59"/>
    </a:accent3>
    <a:accent4>
      <a:srgbClr val="4C94AC"/>
    </a:accent4>
    <a:accent5>
      <a:srgbClr val="A09E84"/>
    </a:accent5>
    <a:accent6>
      <a:srgbClr val="FC7D4A"/>
    </a:accent6>
    <a:hlink>
      <a:srgbClr val="04A2DA"/>
    </a:hlink>
    <a:folHlink>
      <a:srgbClr val="80808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1F006B4-A9E1-4F39-85C8-FB836F91934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F3CD65D-61A5-43C9-A837-6EC73C7DA8A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16377351-63A1-4C2E-8C9A-66CDD70F16A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{5A4451D2-D0F8-44AF-9DD9-06F668B280F9}tf11437505_win32</Template>
  <TotalTime>2414</TotalTime>
  <Words>795</Words>
  <Application>Microsoft Office PowerPoint</Application>
  <PresentationFormat>Widescreen</PresentationFormat>
  <Paragraphs>226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Calibri</vt:lpstr>
      <vt:lpstr>Cambria Math</vt:lpstr>
      <vt:lpstr>Georgia Pro Cond Light</vt:lpstr>
      <vt:lpstr>Nunito Sans</vt:lpstr>
      <vt:lpstr>Speak Pro</vt:lpstr>
      <vt:lpstr>Wingdings</vt:lpstr>
      <vt:lpstr>RetrospectVTI</vt:lpstr>
      <vt:lpstr>Comsats University Islamabad</vt:lpstr>
      <vt:lpstr>Automated Detection of White Blood Cells (Leukocytes) in Digital Microscopic Image </vt:lpstr>
      <vt:lpstr>Problem Statement </vt:lpstr>
      <vt:lpstr>Project Objectives </vt:lpstr>
      <vt:lpstr>Literature Review</vt:lpstr>
      <vt:lpstr>Methodology</vt:lpstr>
      <vt:lpstr>Methodology</vt:lpstr>
      <vt:lpstr>Methodology</vt:lpstr>
      <vt:lpstr>Methodology</vt:lpstr>
      <vt:lpstr>Methodology</vt:lpstr>
      <vt:lpstr>Methodology</vt:lpstr>
      <vt:lpstr>Evaluation Criteria</vt:lpstr>
      <vt:lpstr>    Evaluation Criteria</vt:lpstr>
      <vt:lpstr>Results &amp; Comparison</vt:lpstr>
      <vt:lpstr>Results &amp; Comparison</vt:lpstr>
      <vt:lpstr>Results &amp; Comparison</vt:lpstr>
      <vt:lpstr>Results &amp; Comparison</vt:lpstr>
      <vt:lpstr>Conclusions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Comsats University Islamabad</dc:title>
  <dc:creator>WALEED AHMED</dc:creator>
  <cp:lastModifiedBy>WALEED AHMED</cp:lastModifiedBy>
  <cp:revision>68</cp:revision>
  <dcterms:created xsi:type="dcterms:W3CDTF">2022-05-24T09:51:09Z</dcterms:created>
  <dcterms:modified xsi:type="dcterms:W3CDTF">2022-06-26T06:34:25Z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