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6" r:id="rId6"/>
    <p:sldId id="278" r:id="rId7"/>
    <p:sldId id="27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5824" autoAdjust="0"/>
  </p:normalViewPr>
  <p:slideViewPr>
    <p:cSldViewPr snapToGrid="0" showGuides="1">
      <p:cViewPr varScale="1">
        <p:scale>
          <a:sx n="60" d="100"/>
          <a:sy n="60" d="100"/>
        </p:scale>
        <p:origin x="1122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acti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racti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1345859782445"/>
          <c:y val="0"/>
          <c:w val="0.79718063227171232"/>
          <c:h val="0.8764912007716426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E68-4D46-A518-6DBBFD8A2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Sheet2!$D$1:$E$1</c:f>
              <c:strCache>
                <c:ptCount val="2"/>
                <c:pt idx="0">
                  <c:v>Unique Products 2020</c:v>
                </c:pt>
                <c:pt idx="1">
                  <c:v>unique_products_2021</c:v>
                </c:pt>
              </c:strCache>
              <c:extLst/>
            </c:strRef>
          </c:cat>
          <c:val>
            <c:numRef>
              <c:f>Sheet2!$D$2:$E$2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E68-4D46-A518-6DBBFD8A23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901105151"/>
        <c:axId val="1901099871"/>
      </c:barChart>
      <c:catAx>
        <c:axId val="190110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099871"/>
        <c:crosses val="autoZero"/>
        <c:auto val="1"/>
        <c:lblAlgn val="ctr"/>
        <c:lblOffset val="100"/>
        <c:noMultiLvlLbl val="0"/>
      </c:catAx>
      <c:valAx>
        <c:axId val="19010998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110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84820647419073E-2"/>
          <c:y val="4.1666666666666664E-2"/>
          <c:w val="0.53888888888888886"/>
          <c:h val="0.89814814814814814"/>
        </c:manualLayout>
      </c:layout>
      <c:pieChart>
        <c:varyColors val="1"/>
        <c:ser>
          <c:idx val="0"/>
          <c:order val="0"/>
          <c:tx>
            <c:strRef>
              <c:f>Sheet2!$F$15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5B-4C5B-B496-68BCC7F7654B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5B-4C5B-B496-68BCC7F7654B}"/>
              </c:ext>
            </c:extLst>
          </c:dPt>
          <c:dPt>
            <c:idx val="2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5B-4C5B-B496-68BCC7F7654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Sheet2!$D$16:$E$18</c:f>
              <c:multiLvlStrCache>
                <c:ptCount val="3"/>
                <c:lvl>
                  <c:pt idx="0">
                    <c:v>1924.17M</c:v>
                  </c:pt>
                  <c:pt idx="1">
                    <c:v>406.69M</c:v>
                  </c:pt>
                  <c:pt idx="2">
                    <c:v>297.18M</c:v>
                  </c:pt>
                </c:lvl>
                <c:lvl>
                  <c:pt idx="0">
                    <c:v>Retailer</c:v>
                  </c:pt>
                  <c:pt idx="1">
                    <c:v>Direct</c:v>
                  </c:pt>
                  <c:pt idx="2">
                    <c:v>Distributor</c:v>
                  </c:pt>
                </c:lvl>
              </c:multiLvlStrCache>
            </c:multiLvlStrRef>
          </c:cat>
          <c:val>
            <c:numRef>
              <c:f>Sheet2!$F$16:$F$18</c:f>
              <c:numCache>
                <c:formatCode>0.00%</c:formatCode>
                <c:ptCount val="3"/>
                <c:pt idx="0">
                  <c:v>0.73219999999999996</c:v>
                </c:pt>
                <c:pt idx="1">
                  <c:v>0.15479999999999999</c:v>
                </c:pt>
                <c:pt idx="2">
                  <c:v>0.11310000000000001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5B-4C5B-B496-68BCC7F7654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396281714785649"/>
          <c:y val="0.37604002624671917"/>
          <c:w val="0.24937051618547681"/>
          <c:h val="0.5118088363954506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3CDB-6623-DB1B-E056-0E304B5E5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CBB5A-C4F5-8421-588F-75C2E778B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D013B-0CB8-43FE-A925-D587B2326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A9505-0F99-E1F0-E9EB-F1151AE52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DB5C5-0612-8C19-A86D-1ED1F58A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B6C0B-BC45-ED23-76BB-9B8E711E2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1108B-EB20-E1D5-F25C-24A2B67EA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20650-42A4-DADF-C9BE-B840D4935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4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7467-0D4E-C1DA-B7E3-6FF6842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F6997-0F89-2F41-B514-CA66B4AEF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C67C-2600-8D00-3424-6E9F22264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5A650-D56A-645C-A022-F5A02A6A9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2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0F4CD-0502-DB4A-26B1-4D0AAC2C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6D2EF-C90B-315B-D023-4BEC00436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46961-73FA-5C6B-5668-635735164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0D3E5-4205-2F09-1064-5E40AA3AF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6F377-79FB-741C-B960-9A2F868C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904E3-2B53-D520-BA04-8D35D65AE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04B0-5A33-A1E3-EDAC-F7424C2C4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94C4-175E-3DBD-E7C4-1410BE6A5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9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78C36-D823-8D55-A912-8ECDBA1B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5AEA1-6945-EBC0-1D06-FE3C7C1B0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6D327-7318-D291-AC9D-D7353B75D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A58C-546D-3BB2-0BD4-BB304B1F0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4E50-8502-3074-3E6C-C2BE51FDA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AC4AC-66EC-60F2-FDA1-9FDEAD4E0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58C3D-7E20-BF99-EDD0-C9C9363D2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0DEE5-CC69-A06D-BC99-30F4A6C8A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F270-C1A8-BD0B-5FC5-7E12E52FB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213FA-E55D-B11A-93D1-1FB7726B3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E7DAE-B1FB-E097-10E4-0DC266CBF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09493-EF36-8AF8-0B73-65A7D2C7F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E3786-C94B-EDB0-01AB-30C0055B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C4A99-3897-73C8-979C-7F5C03682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3812B-0CD8-C135-7678-F56F62F63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60E5-3403-B245-321A-A5F3ED61D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2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2A35-F76A-8C70-450A-0CD595C0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6722D-DE94-976E-F5E1-05E3B0396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A5ED7-3D12-66F8-942E-83FF78BFB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7A5B-4D42-8AA5-2E44-0906D574E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7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3645-93CE-B74A-4C0E-AA599F5B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30165-BE6D-1575-EE17-90C54346C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74ED7-1DEA-9EE2-AE7A-3D4576FA2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64583-3A8E-AE85-5F8B-FA7725F14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0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C7F48-7942-EE2E-6550-A81B5F16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CE6EA-AA28-AECC-ADB2-86A4214EF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1ABFC-CBC2-0291-A471-16BF6663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C9A0-5B9D-6ABE-0DD9-3072B3DAF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00C68-72B6-DDEE-6344-576E4F0C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206D0-30AD-4D38-4AD6-7BD415C5A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77EE0-FF3D-4E79-F923-F298A2FE2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37B8-EFD4-ECB0-7432-A187F7762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8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364" y="3161623"/>
            <a:ext cx="914400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Atliq Hardware's Analytics Project [SQL]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WALEED ABDULLAH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28191" y="233436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45A41-FE84-5C6E-D544-B9E1524A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97013D4-DA7C-32A2-1405-4C76A98188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4C503-1772-BE39-F94F-EBADD04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A60132-DCB4-5D79-BBE0-4760B3DF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3ECDEF-EAC8-62BB-B23E-41FAF9C2C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725B73-304B-FE00-89D4-D6E829FAED0E}"/>
              </a:ext>
            </a:extLst>
          </p:cNvPr>
          <p:cNvSpPr/>
          <p:nvPr/>
        </p:nvSpPr>
        <p:spPr>
          <a:xfrm>
            <a:off x="271879" y="1098438"/>
            <a:ext cx="10331952" cy="12597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4. Follow-up: Which segment had the most increase in unique products in 2021 vs 2020? The final output contains these fields: Segment, product_count_2020, product_count_2021 difference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27A726-4831-C4BA-5BB8-711DFE14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9" y="2450400"/>
            <a:ext cx="4976054" cy="2864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2E41A5-E251-A6B7-5713-3F3D13508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20" y="2282624"/>
            <a:ext cx="6096001" cy="3199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A5B2A7-FDCF-2AB3-074D-700A7472CB61}"/>
              </a:ext>
            </a:extLst>
          </p:cNvPr>
          <p:cNvSpPr txBox="1"/>
          <p:nvPr/>
        </p:nvSpPr>
        <p:spPr>
          <a:xfrm>
            <a:off x="542429" y="5650376"/>
            <a:ext cx="6104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Insight:</a:t>
            </a:r>
          </a:p>
          <a:p>
            <a:r>
              <a:rPr lang="en-US" b="1" dirty="0"/>
              <a:t> • Accessories shows the most demands and production in 2021 as compare to other segment. </a:t>
            </a:r>
          </a:p>
          <a:p>
            <a:r>
              <a:rPr lang="en-US" b="1" dirty="0"/>
              <a:t>• Storage and networking shows the slowest growth.</a:t>
            </a:r>
          </a:p>
        </p:txBody>
      </p:sp>
    </p:spTree>
    <p:extLst>
      <p:ext uri="{BB962C8B-B14F-4D97-AF65-F5344CB8AC3E}">
        <p14:creationId xmlns:p14="http://schemas.microsoft.com/office/powerpoint/2010/main" val="325580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8F099-18D8-7BB0-27DC-0D2EBE96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7261E3D-CC61-A4EA-DE2C-E85ABC87EE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CCFED-7B46-07D6-BCB7-13ADB047C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4316D5-D052-39D8-3F0F-EE1D48FD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8E2FD7-ACAF-416A-E99F-A32C39CF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EEF110-0EEF-FD34-41F4-03C2CD957A0D}"/>
              </a:ext>
            </a:extLst>
          </p:cNvPr>
          <p:cNvSpPr/>
          <p:nvPr/>
        </p:nvSpPr>
        <p:spPr>
          <a:xfrm>
            <a:off x="207713" y="950854"/>
            <a:ext cx="8679614" cy="9585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5. Get the products that have the highest and lowest manufacturing costs. The final output should contain these fields: </a:t>
            </a:r>
            <a:r>
              <a:rPr lang="en-US" sz="2000" b="1" dirty="0" err="1"/>
              <a:t>product_code</a:t>
            </a:r>
            <a:r>
              <a:rPr lang="en-US" sz="2000" b="1" dirty="0"/>
              <a:t>, product, </a:t>
            </a:r>
            <a:r>
              <a:rPr lang="en-US" sz="2000" b="1" dirty="0" err="1"/>
              <a:t>manufacturing_cost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61EC4-0FAA-820B-AB42-115E55E03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3" y="2080646"/>
            <a:ext cx="6300761" cy="201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880490-A309-516C-3299-834E735A2C52}"/>
              </a:ext>
            </a:extLst>
          </p:cNvPr>
          <p:cNvSpPr txBox="1"/>
          <p:nvPr/>
        </p:nvSpPr>
        <p:spPr>
          <a:xfrm>
            <a:off x="6932195" y="2080646"/>
            <a:ext cx="3910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 with Max Manufacturing cost - AQ Home Allin1 Gen2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BB9A1-2720-48BE-69A1-F9952C5B3467}"/>
              </a:ext>
            </a:extLst>
          </p:cNvPr>
          <p:cNvSpPr txBox="1"/>
          <p:nvPr/>
        </p:nvSpPr>
        <p:spPr>
          <a:xfrm>
            <a:off x="6932195" y="3761692"/>
            <a:ext cx="3456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 with Min Manufacturing cost - 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209484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47459-88FD-80E8-EA6D-3371DA72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8E2DF3A-2443-81AC-D2AD-846BFC1807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52A88F-07F1-7AAE-4245-88603A70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5EADF3-7C12-98C7-144A-662FABFC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337981-9E3A-6C2A-004C-828F5B55C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E48C6B-B815-8EBF-5811-03D1494E9C20}"/>
              </a:ext>
            </a:extLst>
          </p:cNvPr>
          <p:cNvSpPr/>
          <p:nvPr/>
        </p:nvSpPr>
        <p:spPr>
          <a:xfrm>
            <a:off x="271879" y="1098438"/>
            <a:ext cx="10331952" cy="12597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6. Generate a report which contains the top 5 customers who received an average high </a:t>
            </a:r>
            <a:r>
              <a:rPr lang="en-US" sz="2000" b="1" dirty="0" err="1"/>
              <a:t>pre_invoice_discount_pct</a:t>
            </a:r>
            <a:r>
              <a:rPr lang="en-US" sz="2000" b="1" dirty="0"/>
              <a:t> for the fiscal year 2021 and in the Indian market. The final output contains these fields: </a:t>
            </a:r>
            <a:r>
              <a:rPr lang="en-US" sz="2000" b="1" dirty="0" err="1"/>
              <a:t>customer_code</a:t>
            </a:r>
            <a:r>
              <a:rPr lang="en-US" sz="2000" b="1" dirty="0"/>
              <a:t>, customer, </a:t>
            </a:r>
            <a:r>
              <a:rPr lang="en-US" sz="2000" b="1" dirty="0" err="1"/>
              <a:t>average_discount_percentage</a:t>
            </a:r>
            <a:r>
              <a:rPr lang="en-US" sz="2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4F26D-3800-94A7-7243-E20AAF8F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4" y="2550664"/>
            <a:ext cx="6733984" cy="243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A5162-4A0B-C396-F5C8-FC4452055189}"/>
              </a:ext>
            </a:extLst>
          </p:cNvPr>
          <p:cNvSpPr txBox="1"/>
          <p:nvPr/>
        </p:nvSpPr>
        <p:spPr>
          <a:xfrm>
            <a:off x="7463590" y="2978913"/>
            <a:ext cx="48727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Insight:</a:t>
            </a:r>
          </a:p>
          <a:p>
            <a:r>
              <a:rPr lang="en-US" sz="2000" b="1" dirty="0"/>
              <a:t> • The maximum </a:t>
            </a:r>
            <a:r>
              <a:rPr lang="en-US" sz="2000" b="1" dirty="0" err="1"/>
              <a:t>pre_invoice_discount</a:t>
            </a:r>
            <a:r>
              <a:rPr lang="en-US" sz="2000" b="1" dirty="0"/>
              <a:t> was given to </a:t>
            </a:r>
            <a:r>
              <a:rPr lang="en-US" sz="2000" b="1" dirty="0" err="1"/>
              <a:t>flipkart</a:t>
            </a:r>
            <a:r>
              <a:rPr lang="en-US" sz="2000" b="1" dirty="0"/>
              <a:t>.</a:t>
            </a:r>
          </a:p>
          <a:p>
            <a:r>
              <a:rPr lang="en-US" sz="2000" b="1" dirty="0"/>
              <a:t> • The minimum </a:t>
            </a:r>
            <a:r>
              <a:rPr lang="en-US" sz="2000" b="1" dirty="0" err="1"/>
              <a:t>pre_invoice_discount</a:t>
            </a:r>
            <a:r>
              <a:rPr lang="en-US" sz="2000" b="1" dirty="0"/>
              <a:t> was given to Amazon.</a:t>
            </a:r>
          </a:p>
        </p:txBody>
      </p:sp>
    </p:spTree>
    <p:extLst>
      <p:ext uri="{BB962C8B-B14F-4D97-AF65-F5344CB8AC3E}">
        <p14:creationId xmlns:p14="http://schemas.microsoft.com/office/powerpoint/2010/main" val="335473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48B8-44DC-C737-BCA4-922E4B1D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EC5E456-521C-11D7-F088-38848F7C4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845017-DF79-E68C-2880-2916D21B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2E1D25-2DE9-E229-EB06-C087BC14A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47C80E-78CD-44F5-9907-069BFA4E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CE0C10-5FF8-1AD2-5CC8-73E125EAFE42}"/>
              </a:ext>
            </a:extLst>
          </p:cNvPr>
          <p:cNvSpPr/>
          <p:nvPr/>
        </p:nvSpPr>
        <p:spPr>
          <a:xfrm>
            <a:off x="207713" y="950853"/>
            <a:ext cx="8679614" cy="112978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7. Get the complete report of the Gross sales amount for the customer “Atliq Exclusive” for each month . This analysis helps to get an idea of low and </a:t>
            </a:r>
            <a:r>
              <a:rPr lang="en-US" b="1" dirty="0" err="1"/>
              <a:t>highperforming</a:t>
            </a:r>
            <a:r>
              <a:rPr lang="en-US" b="1" dirty="0"/>
              <a:t> months and take strategic decisions. The final report contains these columns: Month, Year, Gross sales Amount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D7267-E04D-330E-68B7-75E8AD411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" y="2125560"/>
            <a:ext cx="2792329" cy="4435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A2EAC-1CF0-3195-B6F8-B04C8C4D3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614" y="2340439"/>
            <a:ext cx="8142775" cy="2436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BB7914-3D87-E56D-84CF-677171E9189E}"/>
              </a:ext>
            </a:extLst>
          </p:cNvPr>
          <p:cNvSpPr txBox="1"/>
          <p:nvPr/>
        </p:nvSpPr>
        <p:spPr>
          <a:xfrm>
            <a:off x="3453064" y="5037156"/>
            <a:ext cx="6104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Insights: </a:t>
            </a:r>
          </a:p>
          <a:p>
            <a:r>
              <a:rPr lang="en-US" b="1" dirty="0"/>
              <a:t>• The lowest Gross Sales Amount is in FY 2020 march. </a:t>
            </a:r>
          </a:p>
          <a:p>
            <a:r>
              <a:rPr lang="en-US" b="1" dirty="0"/>
              <a:t>• The highest Gross Sales Amount is in November of both Fiscal year</a:t>
            </a:r>
          </a:p>
        </p:txBody>
      </p:sp>
    </p:spTree>
    <p:extLst>
      <p:ext uri="{BB962C8B-B14F-4D97-AF65-F5344CB8AC3E}">
        <p14:creationId xmlns:p14="http://schemas.microsoft.com/office/powerpoint/2010/main" val="24655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6D882-1C6E-CC29-7F02-39AE645C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FDB4D0A7-AA10-5641-46F6-DD9A0A8B6B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2CF1E-2D92-F209-B458-613F2038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E38CB-DB74-3775-44CB-F0BFC2EAF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913CB3-CF23-4131-BB5F-659CBF386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487FD3-5D08-68AF-18E5-FE5887C19B02}"/>
              </a:ext>
            </a:extLst>
          </p:cNvPr>
          <p:cNvSpPr/>
          <p:nvPr/>
        </p:nvSpPr>
        <p:spPr>
          <a:xfrm>
            <a:off x="271879" y="1098438"/>
            <a:ext cx="10331952" cy="12597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8. In which quarter of 2020, got the maximum </a:t>
            </a:r>
            <a:r>
              <a:rPr lang="en-US" sz="2000" b="1" dirty="0" err="1"/>
              <a:t>total_sold_quantity</a:t>
            </a:r>
            <a:r>
              <a:rPr lang="en-US" sz="2000" b="1" dirty="0"/>
              <a:t>? The final output contains these fields sorted by the </a:t>
            </a:r>
            <a:r>
              <a:rPr lang="en-US" sz="2000" b="1" dirty="0" err="1"/>
              <a:t>total_sold_quantity</a:t>
            </a:r>
            <a:r>
              <a:rPr lang="en-US" sz="2000" b="1" dirty="0"/>
              <a:t>: Quarter, </a:t>
            </a:r>
            <a:r>
              <a:rPr lang="en-US" sz="2000" b="1" dirty="0" err="1"/>
              <a:t>total_sold_quantity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29A91-A510-B023-5ADD-AF522F948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9" y="2358161"/>
            <a:ext cx="4761586" cy="335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04093-5C41-7A13-8D03-C938311EB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66263"/>
            <a:ext cx="4943739" cy="32447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DCC677-07D4-F01F-6530-B0A9573F5D3F}"/>
              </a:ext>
            </a:extLst>
          </p:cNvPr>
          <p:cNvSpPr txBox="1"/>
          <p:nvPr/>
        </p:nvSpPr>
        <p:spPr>
          <a:xfrm>
            <a:off x="203199" y="5550570"/>
            <a:ext cx="6104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Insights:</a:t>
            </a:r>
          </a:p>
          <a:p>
            <a:r>
              <a:rPr lang="en-US" sz="2000" b="1" dirty="0"/>
              <a:t> • Q1 shows the maximum </a:t>
            </a:r>
            <a:r>
              <a:rPr lang="en-US" sz="2000" b="1" dirty="0" err="1"/>
              <a:t>total_sold_quantity</a:t>
            </a:r>
            <a:r>
              <a:rPr lang="en-US" sz="2000" b="1" dirty="0"/>
              <a:t>. </a:t>
            </a:r>
          </a:p>
          <a:p>
            <a:r>
              <a:rPr lang="en-US" sz="2000" b="1" dirty="0"/>
              <a:t>• Q3 shows the minimum </a:t>
            </a:r>
            <a:r>
              <a:rPr lang="en-US" sz="2000" b="1" dirty="0" err="1"/>
              <a:t>total_sold_quantity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38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8006-6733-05AC-F473-6A8D70C2F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7B29F34-8915-2AE8-34F8-3E47A622C8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5E0CDA-A576-60D3-D277-833AD97D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AD67AB-B689-FD58-78E4-9C7EA20B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16B826-CD57-4637-27D2-42D28E1EE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1CB704-3729-CE8F-AF3F-6A14734DD1A7}"/>
              </a:ext>
            </a:extLst>
          </p:cNvPr>
          <p:cNvSpPr/>
          <p:nvPr/>
        </p:nvSpPr>
        <p:spPr>
          <a:xfrm>
            <a:off x="207713" y="950853"/>
            <a:ext cx="8679614" cy="112978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9. Which channel helped to bring more gross sales in the fiscal year 2021 and the percentage of contribution? The final output contains these fields: channel, </a:t>
            </a:r>
            <a:r>
              <a:rPr lang="en-US" sz="2000" b="1" dirty="0" err="1"/>
              <a:t>gross_sales_mln</a:t>
            </a:r>
            <a:r>
              <a:rPr lang="en-US" sz="2000" b="1" dirty="0"/>
              <a:t>, percentage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CF4ECD-1149-2735-DBFA-55F0732D8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251270"/>
              </p:ext>
            </p:extLst>
          </p:nvPr>
        </p:nvGraphicFramePr>
        <p:xfrm>
          <a:off x="6939797" y="23642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75E85DD-9ADB-AC42-E76B-BD90052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4" y="2202598"/>
            <a:ext cx="6732084" cy="2124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FA7F72-1F59-8D0E-413C-383207C3032C}"/>
              </a:ext>
            </a:extLst>
          </p:cNvPr>
          <p:cNvSpPr txBox="1"/>
          <p:nvPr/>
        </p:nvSpPr>
        <p:spPr>
          <a:xfrm>
            <a:off x="20053" y="4983817"/>
            <a:ext cx="61040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Insights: </a:t>
            </a:r>
          </a:p>
          <a:p>
            <a:r>
              <a:rPr lang="en-US" sz="2000" b="1" dirty="0"/>
              <a:t>• Retailer helped to bring the maximum gross sales (73.22%).</a:t>
            </a:r>
          </a:p>
          <a:p>
            <a:r>
              <a:rPr lang="en-US" sz="2000" b="1" dirty="0"/>
              <a:t> • Distributer makes the least contribution in gross sales (11.31%).</a:t>
            </a:r>
          </a:p>
        </p:txBody>
      </p:sp>
    </p:spTree>
    <p:extLst>
      <p:ext uri="{BB962C8B-B14F-4D97-AF65-F5344CB8AC3E}">
        <p14:creationId xmlns:p14="http://schemas.microsoft.com/office/powerpoint/2010/main" val="337088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D27CB-F396-D19E-EB95-6B29A8DC9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40830DB-68B2-79B7-988B-E696D319DA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F013C-A7FC-E9C6-02E3-6CF83841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7B5AC6-9BF0-6A68-CE0F-84E47064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40ED82-B311-78F2-7110-3F27F2157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B3B7F3-6458-1069-96EC-3F88C9D9129B}"/>
              </a:ext>
            </a:extLst>
          </p:cNvPr>
          <p:cNvSpPr/>
          <p:nvPr/>
        </p:nvSpPr>
        <p:spPr>
          <a:xfrm>
            <a:off x="271879" y="1098438"/>
            <a:ext cx="10331952" cy="12597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10. Get the Top 3 products in each division that have a high </a:t>
            </a:r>
            <a:r>
              <a:rPr lang="en-US" sz="2000" b="1" dirty="0" err="1"/>
              <a:t>total_sold_quantity</a:t>
            </a:r>
            <a:r>
              <a:rPr lang="en-US" sz="2000" b="1" dirty="0"/>
              <a:t> in the </a:t>
            </a:r>
            <a:r>
              <a:rPr lang="en-US" sz="2000" b="1" dirty="0" err="1"/>
              <a:t>fiscal_year</a:t>
            </a:r>
            <a:r>
              <a:rPr lang="en-US" sz="2000" b="1" dirty="0"/>
              <a:t> 2021? The final output contains these fields: division, </a:t>
            </a:r>
            <a:r>
              <a:rPr lang="en-US" sz="2000" b="1" dirty="0" err="1"/>
              <a:t>product_code</a:t>
            </a:r>
            <a:r>
              <a:rPr lang="en-US" sz="2000" b="1" dirty="0"/>
              <a:t>, product, </a:t>
            </a:r>
            <a:r>
              <a:rPr lang="en-US" sz="2000" b="1" dirty="0" err="1"/>
              <a:t>total_sold_quantity</a:t>
            </a:r>
            <a:r>
              <a:rPr lang="en-US" sz="2000" b="1" dirty="0"/>
              <a:t>, </a:t>
            </a:r>
            <a:r>
              <a:rPr lang="en-US" sz="2000" b="1" dirty="0" err="1"/>
              <a:t>rank_order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2FEC1-E5CD-B5D0-33D2-8647F77BF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2358160"/>
            <a:ext cx="6716515" cy="39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ADE8-FD7B-93D2-EC55-916018DD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5E32593-1E2B-B645-A216-8173BD333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3B0BB6-DE61-ABA1-480A-7D49FB3D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71DC9-F840-57D8-9B74-74EB7E8BE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C9043A-E8D6-3DB2-68A8-C4BE8DBF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Business Value</a:t>
            </a:r>
          </a:p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2AF6F9-CDDE-AC19-34CC-34202627F93F}"/>
              </a:ext>
            </a:extLst>
          </p:cNvPr>
          <p:cNvSpPr/>
          <p:nvPr/>
        </p:nvSpPr>
        <p:spPr>
          <a:xfrm>
            <a:off x="705017" y="1395664"/>
            <a:ext cx="9513804" cy="50532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Enhanced Decision-Making</a:t>
            </a:r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: </a:t>
            </a:r>
          </a:p>
          <a:p>
            <a:pPr lvl="1"/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Combines SQL-driven insights with Power BI visuals to provide a comprehensive view of the business for executives.</a:t>
            </a:r>
          </a:p>
          <a:p>
            <a:pPr algn="l">
              <a:buFont typeface="+mj-lt"/>
              <a:buAutoNum type="arabicPeriod"/>
            </a:pPr>
            <a:endParaRPr lang="en-US" sz="240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Customer and Market Insights</a:t>
            </a:r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 Tracks patterns like customer discount behavior, sales performance, and market trends to support strategy development.</a:t>
            </a:r>
          </a:p>
          <a:p>
            <a:pPr algn="l">
              <a:buFont typeface="+mj-lt"/>
              <a:buAutoNum type="arabicPeriod"/>
            </a:pPr>
            <a:endParaRPr lang="en-US" sz="2400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F0F6FC"/>
                </a:solidFill>
                <a:effectLst/>
                <a:latin typeface="-apple-system"/>
              </a:rPr>
              <a:t>Scalable Analytics</a:t>
            </a:r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: </a:t>
            </a:r>
          </a:p>
          <a:p>
            <a:pPr algn="l"/>
            <a:r>
              <a:rPr lang="en-US" sz="2400" dirty="0">
                <a:solidFill>
                  <a:srgbClr val="F0F6FC"/>
                </a:solidFill>
                <a:latin typeface="-apple-system"/>
              </a:rPr>
              <a:t>	</a:t>
            </a:r>
            <a:r>
              <a:rPr lang="en-US" sz="2400" i="0" dirty="0">
                <a:solidFill>
                  <a:srgbClr val="F0F6FC"/>
                </a:solidFill>
                <a:effectLst/>
                <a:latin typeface="-apple-system"/>
              </a:rPr>
              <a:t>Serves as a model for integrating database querying with interactive reporting, paving the way for scalable data analytics solutions.</a:t>
            </a:r>
          </a:p>
        </p:txBody>
      </p:sp>
    </p:spTree>
    <p:extLst>
      <p:ext uri="{BB962C8B-B14F-4D97-AF65-F5344CB8AC3E}">
        <p14:creationId xmlns:p14="http://schemas.microsoft.com/office/powerpoint/2010/main" val="227922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1929079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Chapters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 statement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Tools used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ctr"/>
            <a:endParaRPr lang="en-US" sz="1600" b="1" dirty="0">
              <a:solidFill>
                <a:srgbClr val="F0F6FC"/>
              </a:solidFill>
              <a:latin typeface="-apple-system"/>
            </a:endParaRPr>
          </a:p>
          <a:p>
            <a:pPr algn="ctr"/>
            <a:r>
              <a:rPr lang="en-US" sz="1600" i="0" dirty="0">
                <a:solidFill>
                  <a:srgbClr val="F0F6FC"/>
                </a:solidFill>
                <a:effectLst/>
                <a:latin typeface="-apple-system"/>
              </a:rPr>
              <a:t>Business Value</a:t>
            </a:r>
          </a:p>
          <a:p>
            <a:br>
              <a:rPr lang="en-US" sz="16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Objectives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Ad-Hoc Requests  And </a:t>
            </a:r>
          </a:p>
          <a:p>
            <a:pPr algn="ctr"/>
            <a:r>
              <a:rPr lang="en-US" sz="1600" dirty="0"/>
              <a:t>ERD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F3A0A6-8D7C-73D3-AB7F-3E040B277C03}"/>
              </a:ext>
            </a:extLst>
          </p:cNvPr>
          <p:cNvSpPr/>
          <p:nvPr/>
        </p:nvSpPr>
        <p:spPr>
          <a:xfrm>
            <a:off x="4213936" y="301301"/>
            <a:ext cx="3663239" cy="6647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7FA822-1A19-1381-1292-15D0391CDDC0}"/>
              </a:ext>
            </a:extLst>
          </p:cNvPr>
          <p:cNvSpPr/>
          <p:nvPr/>
        </p:nvSpPr>
        <p:spPr>
          <a:xfrm>
            <a:off x="1290137" y="1349285"/>
            <a:ext cx="9869403" cy="474655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Atliq Hardwares</a:t>
            </a:r>
            <a:r>
              <a:rPr lang="en-US" sz="2800" dirty="0"/>
              <a:t> is a leading computer hardware manufacturer based in India, with a well-established global customer base. The company aims to leverage data analytics to gain deeper insights into its product sales and customer behavior, ultimately supporting more informed, data-driven decision-making across its operations.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2DB97B-46D1-D25A-99E6-EE6F39C7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en-US" sz="1600" dirty="0"/>
              <a:t> 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FC78CF-BB74-EB7E-40C1-599AEC2722D0}"/>
              </a:ext>
            </a:extLst>
          </p:cNvPr>
          <p:cNvSpPr/>
          <p:nvPr/>
        </p:nvSpPr>
        <p:spPr>
          <a:xfrm>
            <a:off x="1187116" y="1026697"/>
            <a:ext cx="10668000" cy="56663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Atliq Hardwares</a:t>
            </a:r>
            <a:r>
              <a:rPr lang="en-US" sz="2000" b="1" dirty="0"/>
              <a:t>, </a:t>
            </a:r>
            <a:r>
              <a:rPr lang="en-US" sz="2400" dirty="0"/>
              <a:t>despite being a leading computer hardware manufacturer with a global footprint, faces challenges in accessing actionable insights from their data. The management has observed a lack of timely, data-driven insights, making it difficult to make informed strategic decisions.</a:t>
            </a:r>
          </a:p>
          <a:p>
            <a:r>
              <a:rPr lang="en-US" sz="2400" dirty="0"/>
              <a:t>Key issues include:</a:t>
            </a:r>
          </a:p>
          <a:p>
            <a:endParaRPr lang="en-US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Limited visibility into customer behavior, sales trends, and market performance.</a:t>
            </a:r>
          </a:p>
          <a:p>
            <a:endParaRPr lang="en-US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Difficulty in identifying top-performing customers, regions, and product segments.</a:t>
            </a:r>
          </a:p>
          <a:p>
            <a:endParaRPr lang="en-US" sz="24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400" dirty="0"/>
              <a:t>Lack of centralized, visual reporting tools to support executive-level decision-making.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8459B-0F4E-B025-78AE-47B3529C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16EDEF5-F4D6-FAFC-1D50-8AE04765D6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6AC76-52B5-4A9D-4042-5119804C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CF77A2-85AA-C4D2-0140-0AFB2F00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998487-E1FC-10B1-639F-984BBF088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8064B7-6EC7-CDC8-3611-EC30B731C590}"/>
              </a:ext>
            </a:extLst>
          </p:cNvPr>
          <p:cNvSpPr/>
          <p:nvPr/>
        </p:nvSpPr>
        <p:spPr>
          <a:xfrm>
            <a:off x="1700463" y="1255299"/>
            <a:ext cx="9801726" cy="52257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The primary objectives of the project are:</a:t>
            </a:r>
          </a:p>
          <a:p>
            <a:endParaRPr lang="en-US" sz="2800" b="1" dirty="0"/>
          </a:p>
          <a:p>
            <a:r>
              <a:rPr lang="en-US" sz="2000" dirty="0"/>
              <a:t> 1. </a:t>
            </a:r>
            <a:r>
              <a:rPr lang="en-US" sz="2000" b="1" dirty="0"/>
              <a:t>Problem Solving: </a:t>
            </a:r>
            <a:r>
              <a:rPr lang="en-US" sz="2000" dirty="0"/>
              <a:t>To address 10 ad-hoc business requests by querying and analyzing the provided datasets. 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b="1" dirty="0"/>
              <a:t>Stakeholder Communication: </a:t>
            </a:r>
            <a:r>
              <a:rPr lang="en-US" sz="2000" dirty="0"/>
              <a:t>To present findings in a professional and stakeholder-friendly format, ensuring clarity and relevance for top-level management.</a:t>
            </a:r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b="1" dirty="0"/>
              <a:t>Technical Proficiency: </a:t>
            </a:r>
            <a:r>
              <a:rPr lang="en-US" sz="2000" dirty="0"/>
              <a:t>To demonstrate a deep understanding of SQL, including querying, aggregating, and manipulating data. Power BI tool is used for data visualization and present insights.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4. </a:t>
            </a:r>
            <a:r>
              <a:rPr lang="en-US" sz="2000" b="1" dirty="0"/>
              <a:t>Strategic Thinking</a:t>
            </a:r>
            <a:r>
              <a:rPr lang="en-US" sz="2000" dirty="0"/>
              <a:t>: To apply data analysis to solve real-world business challenges and propose data-informed recommendations for executive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041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DC61-0325-C93D-955F-BBE0EE22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4DC2FED-4866-086E-912A-11E85F042D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9CEA8-388B-3F86-AAFD-53C13751C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4F5AC-BA4D-7247-6E68-F538CD43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7DA4CD-756F-BA91-78F3-90B8D80C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Ad-Hoc Requests  And </a:t>
            </a:r>
          </a:p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BDCBD-C8FF-6255-F0D4-E65571CE3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01"/>
            <a:ext cx="5436720" cy="4667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E374E3-533A-0320-B034-591BCC240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67" y="905934"/>
            <a:ext cx="3846547" cy="4323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47D815-F45D-CBCB-93DA-2C8099D9A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50" y="2713417"/>
            <a:ext cx="3791449" cy="391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E34B7-3489-45DD-76D5-63B58EA55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A8D020F-EFB6-13A4-CEFA-C779EB26BB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10F4A-05FA-2812-FC3C-8E941EE5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5FAC86-F265-6F5E-B148-7295ABAD7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7267D0-165C-53F1-32C8-D4021A1AF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ECE803-C974-98D7-90C6-674686C80D6E}"/>
              </a:ext>
            </a:extLst>
          </p:cNvPr>
          <p:cNvSpPr/>
          <p:nvPr/>
        </p:nvSpPr>
        <p:spPr>
          <a:xfrm>
            <a:off x="207713" y="950854"/>
            <a:ext cx="8679614" cy="9585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1. Provide the list of markets in which customer "Atliq Exclusive" operates its business in the APAC region.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8DA66-A30D-E147-38A2-4964A42D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17" y="2146435"/>
            <a:ext cx="2303938" cy="4553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CFBCB-26F8-44D2-CCE5-A6789D6A2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47" y="2816528"/>
            <a:ext cx="4410101" cy="3830287"/>
          </a:xfrm>
          <a:prstGeom prst="rect">
            <a:avLst/>
          </a:prstGeom>
        </p:spPr>
      </p:pic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97F76D9-E65A-8E3E-C6B2-EB1D0A431FA8}"/>
              </a:ext>
            </a:extLst>
          </p:cNvPr>
          <p:cNvSpPr/>
          <p:nvPr/>
        </p:nvSpPr>
        <p:spPr>
          <a:xfrm>
            <a:off x="3621004" y="2101959"/>
            <a:ext cx="3840162" cy="714569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28D9B-AFFE-CD37-6A72-6C746D95D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5A3C0A5-1135-6081-792D-120DB34A1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0F0748-8C50-2391-4954-420BDF087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6AFC5-CCB0-E78E-B7C6-D0739B612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D8B988-0028-C7FB-F285-15DE031A4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AD149-6392-AF5F-FC8A-9845BDCC4125}"/>
              </a:ext>
            </a:extLst>
          </p:cNvPr>
          <p:cNvSpPr/>
          <p:nvPr/>
        </p:nvSpPr>
        <p:spPr>
          <a:xfrm>
            <a:off x="271879" y="1098438"/>
            <a:ext cx="10331952" cy="125972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2. What is the percentage of unique product increase in 2021 vs. 2020? The final output contains these fields, unique_products_2020 unique_products_2021 </a:t>
            </a:r>
            <a:r>
              <a:rPr lang="en-US" sz="2000" b="1" dirty="0" err="1"/>
              <a:t>percentage_chg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2C347-6E73-C163-4BE8-84558318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5" y="2706554"/>
            <a:ext cx="6866020" cy="1079384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BD816F-05EE-5E4D-DB2D-E4F2F2A43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767473"/>
              </p:ext>
            </p:extLst>
          </p:nvPr>
        </p:nvGraphicFramePr>
        <p:xfrm>
          <a:off x="7926387" y="2897604"/>
          <a:ext cx="3238918" cy="3437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AB6D3F0-7813-5271-F518-60109F28707A}"/>
              </a:ext>
            </a:extLst>
          </p:cNvPr>
          <p:cNvSpPr/>
          <p:nvPr/>
        </p:nvSpPr>
        <p:spPr>
          <a:xfrm>
            <a:off x="9304421" y="3256546"/>
            <a:ext cx="474035" cy="7720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31439-0AD9-E60B-1028-BA2AB4CEA91A}"/>
              </a:ext>
            </a:extLst>
          </p:cNvPr>
          <p:cNvSpPr/>
          <p:nvPr/>
        </p:nvSpPr>
        <p:spPr>
          <a:xfrm>
            <a:off x="8440069" y="30119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74B3C-FDC9-AD80-2F81-3E246AE8D82F}"/>
              </a:ext>
            </a:extLst>
          </p:cNvPr>
          <p:cNvSpPr txBox="1"/>
          <p:nvPr/>
        </p:nvSpPr>
        <p:spPr>
          <a:xfrm>
            <a:off x="735013" y="4367008"/>
            <a:ext cx="6104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Insight: </a:t>
            </a:r>
          </a:p>
          <a:p>
            <a:r>
              <a:rPr lang="en-US" b="1" dirty="0"/>
              <a:t>	The percentage increase from 2020 to 2021 is 36.3%. So we can say demand and production both are increased in 2021.</a:t>
            </a:r>
          </a:p>
        </p:txBody>
      </p:sp>
    </p:spTree>
    <p:extLst>
      <p:ext uri="{BB962C8B-B14F-4D97-AF65-F5344CB8AC3E}">
        <p14:creationId xmlns:p14="http://schemas.microsoft.com/office/powerpoint/2010/main" val="314159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108F-F3FF-C266-5A3E-2ED319F6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455A2A8-7F1B-D187-A360-4D44B9E3B0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41B12C-9201-B0CD-06F7-923874F68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CC5F0-B271-7E2B-67C9-A9AC827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DB66F-E5B5-40AC-6FB9-46DFDE7EA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6493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9634AE-2A59-1E1F-EF73-8C0218995843}"/>
              </a:ext>
            </a:extLst>
          </p:cNvPr>
          <p:cNvSpPr/>
          <p:nvPr/>
        </p:nvSpPr>
        <p:spPr>
          <a:xfrm>
            <a:off x="207713" y="950854"/>
            <a:ext cx="8679614" cy="9585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3. Provide a report with all the unique product counts for each segment and sort them in descending order of product counts. The final output contains 2 fields: segment, </a:t>
            </a:r>
            <a:r>
              <a:rPr lang="en-US" sz="2000" b="1" dirty="0" err="1"/>
              <a:t>product_count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8057B-F090-6479-29F8-3F5B7078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6" y="2116381"/>
            <a:ext cx="4156044" cy="3790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CDBF90-7561-8B37-C72C-B672A9449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82" y="2337024"/>
            <a:ext cx="7101702" cy="35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247</TotalTime>
  <Words>1022</Words>
  <Application>Microsoft Office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Segoe UI Light</vt:lpstr>
      <vt:lpstr>Office Theme</vt:lpstr>
      <vt:lpstr>Atliq Hardware's Analytics Project [SQL] WALEED ABDULLAH</vt:lpstr>
      <vt:lpstr>Project analysis slide 2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2025-01-24T05:02:02Z</dcterms:created>
  <dcterms:modified xsi:type="dcterms:W3CDTF">2025-01-25T06:52:21Z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