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/>
    <p:restoredTop sz="84533"/>
  </p:normalViewPr>
  <p:slideViewPr>
    <p:cSldViewPr snapToGrid="0" snapToObjects="1">
      <p:cViewPr varScale="1">
        <p:scale>
          <a:sx n="94" d="100"/>
          <a:sy n="94" d="100"/>
        </p:scale>
        <p:origin x="1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05AB-2274-8547-9EBF-197D94C81D2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7CE9B-805B-0049-BB74-568C1F2A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Renaming the columns</a:t>
            </a:r>
          </a:p>
          <a:p>
            <a:r>
              <a:rPr lang="en-US" dirty="0" smtClean="0"/>
              <a:t>Dropping the TL column</a:t>
            </a:r>
          </a:p>
          <a:p>
            <a:r>
              <a:rPr lang="en-US" dirty="0" smtClean="0"/>
              <a:t>Removing the top row which is unnecessary</a:t>
            </a:r>
          </a:p>
          <a:p>
            <a:r>
              <a:rPr lang="en-US" dirty="0" smtClean="0"/>
              <a:t>Handling</a:t>
            </a:r>
            <a:r>
              <a:rPr lang="en-US" baseline="0" dirty="0" smtClean="0"/>
              <a:t> the zeros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Splitting the data between training and test sets</a:t>
            </a:r>
          </a:p>
          <a:p>
            <a:r>
              <a:rPr lang="en-US" dirty="0" smtClean="0"/>
              <a:t>(Jan 5</a:t>
            </a:r>
            <a:r>
              <a:rPr lang="en-US" baseline="30000" dirty="0" smtClean="0"/>
              <a:t>th</a:t>
            </a:r>
            <a:r>
              <a:rPr lang="en-US" dirty="0" smtClean="0"/>
              <a:t>, 2009) to (Aug 31</a:t>
            </a:r>
            <a:r>
              <a:rPr lang="en-US" baseline="30000" dirty="0" smtClean="0"/>
              <a:t>st</a:t>
            </a:r>
            <a:r>
              <a:rPr lang="en-US" dirty="0" smtClean="0"/>
              <a:t>, 2009) Training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(Sep 1</a:t>
            </a:r>
            <a:r>
              <a:rPr lang="en-US" baseline="30000" dirty="0" smtClean="0"/>
              <a:t>st</a:t>
            </a:r>
            <a:r>
              <a:rPr lang="en-US" dirty="0" smtClean="0"/>
              <a:t>, 2010) to (Feb 22</a:t>
            </a:r>
            <a:r>
              <a:rPr lang="en-US" baseline="30000" dirty="0" smtClean="0"/>
              <a:t>nd</a:t>
            </a:r>
            <a:r>
              <a:rPr lang="en-US" dirty="0" smtClean="0"/>
              <a:t>, 2011)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7CE9B-805B-0049-BB74-568C1F2AB6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MSE: 0.0070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7CE9B-805B-0049-BB74-568C1F2AB6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Loss</a:t>
            </a:r>
            <a:r>
              <a:rPr lang="en-US" baseline="0" dirty="0" smtClean="0"/>
              <a:t> &lt;&lt; Validation Loss =&gt; The model is slightly </a:t>
            </a:r>
            <a:r>
              <a:rPr lang="en-US" baseline="0" dirty="0" err="1" smtClean="0"/>
              <a:t>underfitted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7CE9B-805B-0049-BB74-568C1F2AB6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7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11BA-55CC-F447-B8A5-E786D7B8C191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AF5-27B3-9D4C-A72D-E616F88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0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11BA-55CC-F447-B8A5-E786D7B8C191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AF5-27B3-9D4C-A72D-E616F88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6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11BA-55CC-F447-B8A5-E786D7B8C191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AF5-27B3-9D4C-A72D-E616F88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9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11BA-55CC-F447-B8A5-E786D7B8C191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AF5-27B3-9D4C-A72D-E616F88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11BA-55CC-F447-B8A5-E786D7B8C191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AF5-27B3-9D4C-A72D-E616F88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6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11BA-55CC-F447-B8A5-E786D7B8C191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AF5-27B3-9D4C-A72D-E616F88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9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11BA-55CC-F447-B8A5-E786D7B8C191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AF5-27B3-9D4C-A72D-E616F88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11BA-55CC-F447-B8A5-E786D7B8C191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AF5-27B3-9D4C-A72D-E616F88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7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11BA-55CC-F447-B8A5-E786D7B8C191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AF5-27B3-9D4C-A72D-E616F88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11BA-55CC-F447-B8A5-E786D7B8C191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AF5-27B3-9D4C-A72D-E616F88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11BA-55CC-F447-B8A5-E786D7B8C191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4AF5-27B3-9D4C-A72D-E616F88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A11BA-55CC-F447-B8A5-E786D7B8C191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4AF5-27B3-9D4C-A72D-E616F88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7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671"/>
            <a:ext cx="9144000" cy="2387600"/>
          </a:xfrm>
        </p:spPr>
        <p:txBody>
          <a:bodyPr/>
          <a:lstStyle/>
          <a:p>
            <a:r>
              <a:rPr lang="en-US" b="1" dirty="0" smtClean="0"/>
              <a:t>Stock Market Prediction Using Deep Learning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5844"/>
            <a:ext cx="9144000" cy="1655762"/>
          </a:xfrm>
        </p:spPr>
        <p:txBody>
          <a:bodyPr/>
          <a:lstStyle/>
          <a:p>
            <a:r>
              <a:rPr lang="en-US" dirty="0" smtClean="0"/>
              <a:t>Chair in Business Administration </a:t>
            </a:r>
          </a:p>
          <a:p>
            <a:r>
              <a:rPr lang="en-US" dirty="0" smtClean="0"/>
              <a:t>Deutsches Forschungszentrum für Künstliche Intelligenz</a:t>
            </a:r>
          </a:p>
          <a:p>
            <a:endParaRPr lang="en-US" sz="1600" dirty="0" smtClean="0"/>
          </a:p>
          <a:p>
            <a:r>
              <a:rPr lang="en-US" sz="1600" dirty="0" smtClean="0"/>
              <a:t>Presented by: Waleed Ahmed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46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(Step-6)</a:t>
            </a:r>
            <a:br>
              <a:rPr lang="en-US" dirty="0" smtClean="0"/>
            </a:b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325563"/>
            <a:ext cx="92583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(Step-6)</a:t>
            </a:r>
            <a:br>
              <a:rPr lang="en-US" dirty="0" smtClean="0"/>
            </a:br>
            <a:r>
              <a:rPr lang="en-US" dirty="0" smtClean="0"/>
              <a:t>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58" y="1690688"/>
            <a:ext cx="686468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35"/>
            <a:ext cx="10515600" cy="15121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Task Description</a:t>
            </a:r>
            <a:br>
              <a:rPr lang="en-US" dirty="0" smtClean="0"/>
            </a:br>
            <a:r>
              <a:rPr lang="en-US" sz="3600" dirty="0" smtClean="0"/>
              <a:t>(Step-1)</a:t>
            </a:r>
            <a:br>
              <a:rPr lang="en-US" sz="3600" dirty="0" smtClean="0"/>
            </a:br>
            <a:r>
              <a:rPr lang="en-US" sz="3600" dirty="0" smtClean="0"/>
              <a:t>Creation of a GitHub Repository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400"/>
            <a:ext cx="5818909" cy="2447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67" y="3934856"/>
            <a:ext cx="10058400" cy="25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49" y="9199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Description</a:t>
            </a:r>
            <a:br>
              <a:rPr lang="en-US" dirty="0"/>
            </a:br>
            <a:r>
              <a:rPr lang="en-US" sz="3600" dirty="0"/>
              <a:t>(</a:t>
            </a:r>
            <a:r>
              <a:rPr lang="en-US" sz="3600" dirty="0" smtClean="0"/>
              <a:t>Step-2)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The Dataset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0" y="1690688"/>
            <a:ext cx="4956802" cy="32613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33" y="1887111"/>
            <a:ext cx="5083472" cy="47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22" y="2325472"/>
            <a:ext cx="3987800" cy="800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4251698"/>
            <a:ext cx="5918200" cy="87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7029" y="2601861"/>
            <a:ext cx="54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“pandas” library for reading the excel file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0630" y="4313744"/>
            <a:ext cx="54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Reading the dataset in “xlsx” format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9494"/>
            <a:ext cx="10515600" cy="115704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(Step-3&amp;4)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Preprocessing/Noise Removal/Feature Engineering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599821"/>
            <a:ext cx="11658531" cy="3831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19" y="5172164"/>
            <a:ext cx="6197789" cy="1685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38" y="3086100"/>
            <a:ext cx="54991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Which Neural Network to use?</a:t>
            </a:r>
          </a:p>
          <a:p>
            <a:pPr lvl="1"/>
            <a:r>
              <a:rPr lang="en-US" sz="2800" dirty="0" smtClean="0"/>
              <a:t>The dataset = A Time Series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RNN Category</a:t>
            </a:r>
          </a:p>
          <a:p>
            <a:pPr lvl="1"/>
            <a:r>
              <a:rPr lang="en-US" dirty="0" smtClean="0"/>
              <a:t>Tracking Long term dependencies (from input)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r>
              <a:rPr lang="en-US" sz="3200" dirty="0" smtClean="0"/>
              <a:t>LSTM (Long Short Term Memory) NN</a:t>
            </a:r>
            <a:endParaRPr lang="en-US" sz="3200" dirty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9494"/>
            <a:ext cx="10515600" cy="115704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(Step-5)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Training the Neural Network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76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254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LSTM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3016"/>
            <a:ext cx="10515600" cy="5243915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 Cell </a:t>
            </a:r>
          </a:p>
          <a:p>
            <a:pPr lvl="1"/>
            <a:r>
              <a:rPr lang="en-US" dirty="0" smtClean="0"/>
              <a:t>(memory to keep track of dependencies between the sequence of the inputs)</a:t>
            </a:r>
          </a:p>
          <a:p>
            <a:endParaRPr lang="en-US" sz="3200" dirty="0" smtClean="0"/>
          </a:p>
          <a:p>
            <a:r>
              <a:rPr lang="en-US" sz="3200" dirty="0" smtClean="0"/>
              <a:t>Input gate</a:t>
            </a:r>
          </a:p>
          <a:p>
            <a:pPr lvl="1"/>
            <a:r>
              <a:rPr lang="en-US" dirty="0" smtClean="0"/>
              <a:t>Takes care of the extent to which a new value flows to a cell</a:t>
            </a:r>
          </a:p>
          <a:p>
            <a:pPr lvl="1"/>
            <a:endParaRPr lang="en-US" dirty="0" smtClean="0"/>
          </a:p>
          <a:p>
            <a:r>
              <a:rPr lang="en-US" sz="3200" dirty="0" smtClean="0"/>
              <a:t>Output gate</a:t>
            </a:r>
          </a:p>
          <a:p>
            <a:pPr lvl="1"/>
            <a:r>
              <a:rPr lang="en-US" dirty="0" smtClean="0"/>
              <a:t>Controls </a:t>
            </a:r>
            <a:r>
              <a:rPr lang="en-US" dirty="0"/>
              <a:t>the extent to which the value in the cell is used to compute the output activation of the LSTM </a:t>
            </a:r>
            <a:r>
              <a:rPr lang="en-US" dirty="0" smtClean="0"/>
              <a:t>unit</a:t>
            </a:r>
          </a:p>
          <a:p>
            <a:pPr lvl="1"/>
            <a:endParaRPr lang="en-US" dirty="0" smtClean="0"/>
          </a:p>
          <a:p>
            <a:r>
              <a:rPr lang="en-US" sz="3200" dirty="0" smtClean="0"/>
              <a:t>Forget gate</a:t>
            </a:r>
          </a:p>
          <a:p>
            <a:pPr lvl="1"/>
            <a:r>
              <a:rPr lang="en-US" dirty="0" smtClean="0"/>
              <a:t>Controls the extent to which a value remains in the cell </a:t>
            </a:r>
          </a:p>
          <a:p>
            <a:pPr lvl="1"/>
            <a:endParaRPr lang="en-US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47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86672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(Step-5</a:t>
            </a:r>
            <a:r>
              <a:rPr lang="mr-IN" sz="3600" dirty="0" smtClean="0"/>
              <a:t>…</a:t>
            </a:r>
            <a:r>
              <a:rPr lang="en-US" sz="3600" dirty="0" smtClean="0"/>
              <a:t>continued)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Training the Neural Network</a:t>
            </a:r>
            <a:br>
              <a:rPr lang="en-US" sz="3600" dirty="0" smtClean="0"/>
            </a:br>
            <a:r>
              <a:rPr lang="en-US" sz="3600" dirty="0" smtClean="0"/>
              <a:t>(Changing the shape of training/test sets+Normalizing)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727"/>
            <a:ext cx="5003042" cy="751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87" y="2618494"/>
            <a:ext cx="4730087" cy="452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96" y="1665026"/>
            <a:ext cx="4910161" cy="4885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4836" y="3070745"/>
            <a:ext cx="968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09739" y="2961563"/>
            <a:ext cx="98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09738" y="5174779"/>
            <a:ext cx="98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5010" y="4323214"/>
            <a:ext cx="4640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Reshaping and Transformation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86672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(Step-5</a:t>
            </a:r>
            <a:r>
              <a:rPr lang="mr-IN" sz="3600" dirty="0" smtClean="0"/>
              <a:t>…</a:t>
            </a:r>
            <a:r>
              <a:rPr lang="en-US" sz="3600" dirty="0" smtClean="0"/>
              <a:t>continued)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Training the Neural Network</a:t>
            </a:r>
            <a:br>
              <a:rPr lang="en-US" sz="3600" dirty="0" smtClean="0"/>
            </a:br>
            <a:r>
              <a:rPr lang="en-US" sz="3600" dirty="0" smtClean="0"/>
              <a:t>(LSTM)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0" y="1866727"/>
            <a:ext cx="9286317" cy="4991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6727"/>
            <a:ext cx="5336281" cy="8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243</Words>
  <Application>Microsoft Macintosh PowerPoint</Application>
  <PresentationFormat>Widescreen</PresentationFormat>
  <Paragraphs>61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Courier</vt:lpstr>
      <vt:lpstr>Mangal</vt:lpstr>
      <vt:lpstr>Arial</vt:lpstr>
      <vt:lpstr>Office Theme</vt:lpstr>
      <vt:lpstr>Stock Market Prediction Using Deep Learning</vt:lpstr>
      <vt:lpstr>Task Description (Step-1) Creation of a GitHub Repository</vt:lpstr>
      <vt:lpstr>Task Description (Step-2) The Dataset</vt:lpstr>
      <vt:lpstr>Reading the data</vt:lpstr>
      <vt:lpstr>(Step-3&amp;4) Preprocessing/Noise Removal/Feature Engineering</vt:lpstr>
      <vt:lpstr>(Step-5) Training the Neural Network</vt:lpstr>
      <vt:lpstr>LSTM Basics</vt:lpstr>
      <vt:lpstr>(Step-5…continued) Training the Neural Network (Changing the shape of training/test sets+Normalizing)</vt:lpstr>
      <vt:lpstr>(Step-5…continued) Training the Neural Network (LSTM)</vt:lpstr>
      <vt:lpstr>(Step-6) Testing</vt:lpstr>
      <vt:lpstr>(Step-6) Plot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2019-11-28T15:22:50Z</dcterms:created>
  <dcterms:modified xsi:type="dcterms:W3CDTF">2019-11-29T11:07:39Z</dcterms:modified>
</cp:coreProperties>
</file>