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9" r:id="rId3"/>
    <p:sldId id="259" r:id="rId4"/>
    <p:sldId id="262" r:id="rId5"/>
    <p:sldId id="280" r:id="rId6"/>
    <p:sldId id="263" r:id="rId7"/>
    <p:sldId id="261" r:id="rId8"/>
    <p:sldId id="264" r:id="rId9"/>
    <p:sldId id="281" r:id="rId10"/>
    <p:sldId id="265" r:id="rId11"/>
    <p:sldId id="266" r:id="rId12"/>
    <p:sldId id="288" r:id="rId13"/>
    <p:sldId id="268" r:id="rId14"/>
    <p:sldId id="269" r:id="rId15"/>
    <p:sldId id="270" r:id="rId16"/>
    <p:sldId id="271" r:id="rId17"/>
    <p:sldId id="276" r:id="rId18"/>
    <p:sldId id="283" r:id="rId19"/>
    <p:sldId id="267" r:id="rId20"/>
    <p:sldId id="278" r:id="rId21"/>
    <p:sldId id="277" r:id="rId22"/>
    <p:sldId id="28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44" autoAdjust="0"/>
    <p:restoredTop sz="94660"/>
  </p:normalViewPr>
  <p:slideViewPr>
    <p:cSldViewPr snapToGrid="0">
      <p:cViewPr varScale="1">
        <p:scale>
          <a:sx n="72" d="100"/>
          <a:sy n="72"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cap="none" spc="0" normalizeH="0" baseline="0">
                <a:solidFill>
                  <a:schemeClr val="bg1"/>
                </a:solidFill>
                <a:latin typeface="+mj-lt"/>
                <a:ea typeface="+mj-ea"/>
                <a:cs typeface="+mj-cs"/>
              </a:defRPr>
            </a:pPr>
            <a:r>
              <a:rPr lang="en-US"/>
              <a:t>Accuracy Results at Learning Rate 0.005</a:t>
            </a:r>
          </a:p>
        </c:rich>
      </c:tx>
      <c:layout>
        <c:manualLayout>
          <c:xMode val="edge"/>
          <c:yMode val="edge"/>
          <c:x val="0.1385157175241829"/>
          <c:y val="4.5980631731378396E-2"/>
        </c:manualLayout>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bg1"/>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LSTM</c:v>
                </c:pt>
              </c:strCache>
            </c:strRef>
          </c:tx>
          <c:spPr>
            <a:solidFill>
              <a:schemeClr val="accent2">
                <a:tint val="65000"/>
              </a:schemeClr>
            </a:soli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Sheet1!$A$2:$A$3</c:f>
              <c:strCache>
                <c:ptCount val="2"/>
                <c:pt idx="0">
                  <c:v>Validation Accuracy</c:v>
                </c:pt>
                <c:pt idx="1">
                  <c:v>Training Accuracy</c:v>
                </c:pt>
              </c:strCache>
            </c:strRef>
          </c:cat>
          <c:val>
            <c:numRef>
              <c:f>Sheet1!$B$2:$B$3</c:f>
              <c:numCache>
                <c:formatCode>General</c:formatCode>
                <c:ptCount val="2"/>
                <c:pt idx="0">
                  <c:v>94</c:v>
                </c:pt>
                <c:pt idx="1">
                  <c:v>97</c:v>
                </c:pt>
              </c:numCache>
            </c:numRef>
          </c:val>
          <c:extLst>
            <c:ext xmlns:c16="http://schemas.microsoft.com/office/drawing/2014/chart" uri="{C3380CC4-5D6E-409C-BE32-E72D297353CC}">
              <c16:uniqueId val="{00000000-2DF2-4EEF-923A-682A10E12AC9}"/>
            </c:ext>
          </c:extLst>
        </c:ser>
        <c:ser>
          <c:idx val="1"/>
          <c:order val="1"/>
          <c:tx>
            <c:strRef>
              <c:f>Sheet1!$C$1</c:f>
              <c:strCache>
                <c:ptCount val="1"/>
                <c:pt idx="0">
                  <c:v>Bi - LSTM</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Sheet1!$A$2:$A$3</c:f>
              <c:strCache>
                <c:ptCount val="2"/>
                <c:pt idx="0">
                  <c:v>Validation Accuracy</c:v>
                </c:pt>
                <c:pt idx="1">
                  <c:v>Training Accuracy</c:v>
                </c:pt>
              </c:strCache>
            </c:strRef>
          </c:cat>
          <c:val>
            <c:numRef>
              <c:f>Sheet1!$C$2:$C$3</c:f>
              <c:numCache>
                <c:formatCode>General</c:formatCode>
                <c:ptCount val="2"/>
                <c:pt idx="0">
                  <c:v>94.5</c:v>
                </c:pt>
                <c:pt idx="1">
                  <c:v>98</c:v>
                </c:pt>
              </c:numCache>
            </c:numRef>
          </c:val>
          <c:extLst>
            <c:ext xmlns:c16="http://schemas.microsoft.com/office/drawing/2014/chart" uri="{C3380CC4-5D6E-409C-BE32-E72D297353CC}">
              <c16:uniqueId val="{00000001-2DF2-4EEF-923A-682A10E12AC9}"/>
            </c:ext>
          </c:extLst>
        </c:ser>
        <c:ser>
          <c:idx val="2"/>
          <c:order val="2"/>
          <c:tx>
            <c:strRef>
              <c:f>Sheet1!$D$1</c:f>
              <c:strCache>
                <c:ptCount val="1"/>
                <c:pt idx="0">
                  <c:v>RCNN</c:v>
                </c:pt>
              </c:strCache>
            </c:strRef>
          </c:tx>
          <c:spPr>
            <a:solidFill>
              <a:schemeClr val="accent2">
                <a:shade val="65000"/>
              </a:schemeClr>
            </a:soli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Sheet1!$A$2:$A$3</c:f>
              <c:strCache>
                <c:ptCount val="2"/>
                <c:pt idx="0">
                  <c:v>Validation Accuracy</c:v>
                </c:pt>
                <c:pt idx="1">
                  <c:v>Training Accuracy</c:v>
                </c:pt>
              </c:strCache>
            </c:strRef>
          </c:cat>
          <c:val>
            <c:numRef>
              <c:f>Sheet1!$D$2:$D$3</c:f>
              <c:numCache>
                <c:formatCode>General</c:formatCode>
                <c:ptCount val="2"/>
                <c:pt idx="0">
                  <c:v>94.7</c:v>
                </c:pt>
                <c:pt idx="1">
                  <c:v>94</c:v>
                </c:pt>
              </c:numCache>
            </c:numRef>
          </c:val>
          <c:extLst>
            <c:ext xmlns:c16="http://schemas.microsoft.com/office/drawing/2014/chart" uri="{C3380CC4-5D6E-409C-BE32-E72D297353CC}">
              <c16:uniqueId val="{00000002-2DF2-4EEF-923A-682A10E12AC9}"/>
            </c:ext>
          </c:extLst>
        </c:ser>
        <c:dLbls>
          <c:dLblPos val="outEnd"/>
          <c:showLegendKey val="0"/>
          <c:showVal val="1"/>
          <c:showCatName val="0"/>
          <c:showSerName val="0"/>
          <c:showPercent val="0"/>
          <c:showBubbleSize val="0"/>
        </c:dLbls>
        <c:gapWidth val="267"/>
        <c:overlap val="-43"/>
        <c:axId val="524398856"/>
        <c:axId val="524399184"/>
      </c:barChart>
      <c:catAx>
        <c:axId val="52439885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1" i="0" u="none" strike="noStrike" kern="1200" cap="none" spc="0" normalizeH="0" baseline="0">
                <a:solidFill>
                  <a:schemeClr val="bg1"/>
                </a:solidFill>
                <a:latin typeface="+mn-lt"/>
                <a:ea typeface="+mn-ea"/>
                <a:cs typeface="+mn-cs"/>
              </a:defRPr>
            </a:pPr>
            <a:endParaRPr lang="en-US"/>
          </a:p>
        </c:txPr>
        <c:crossAx val="524399184"/>
        <c:crosses val="autoZero"/>
        <c:auto val="1"/>
        <c:lblAlgn val="ctr"/>
        <c:lblOffset val="100"/>
        <c:noMultiLvlLbl val="0"/>
      </c:catAx>
      <c:valAx>
        <c:axId val="52439918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crossAx val="524398856"/>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b="1">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cap="none" spc="0" normalizeH="0" baseline="0">
                <a:solidFill>
                  <a:schemeClr val="bg1"/>
                </a:solidFill>
                <a:latin typeface="+mj-lt"/>
                <a:ea typeface="+mj-ea"/>
                <a:cs typeface="+mj-cs"/>
              </a:defRPr>
            </a:pPr>
            <a:r>
              <a:rPr lang="en-US"/>
              <a:t>Loss Results at Learning Rate 0.005</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bg1"/>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LSTM</c:v>
                </c:pt>
              </c:strCache>
            </c:strRef>
          </c:tx>
          <c:spPr>
            <a:solidFill>
              <a:schemeClr val="accent2">
                <a:shade val="65000"/>
              </a:schemeClr>
            </a:soli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Sheet1!$A$2:$A$3</c:f>
              <c:strCache>
                <c:ptCount val="2"/>
                <c:pt idx="0">
                  <c:v>Valid Loss</c:v>
                </c:pt>
                <c:pt idx="1">
                  <c:v>Train Loss</c:v>
                </c:pt>
              </c:strCache>
            </c:strRef>
          </c:cat>
          <c:val>
            <c:numRef>
              <c:f>Sheet1!$B$2:$B$3</c:f>
              <c:numCache>
                <c:formatCode>General</c:formatCode>
                <c:ptCount val="2"/>
                <c:pt idx="0">
                  <c:v>2.9000000000000001E-2</c:v>
                </c:pt>
                <c:pt idx="1">
                  <c:v>9.0999999999999998E-2</c:v>
                </c:pt>
              </c:numCache>
            </c:numRef>
          </c:val>
          <c:extLst>
            <c:ext xmlns:c16="http://schemas.microsoft.com/office/drawing/2014/chart" uri="{C3380CC4-5D6E-409C-BE32-E72D297353CC}">
              <c16:uniqueId val="{00000000-D670-4C4E-AC20-C4522494FF35}"/>
            </c:ext>
          </c:extLst>
        </c:ser>
        <c:ser>
          <c:idx val="1"/>
          <c:order val="1"/>
          <c:tx>
            <c:strRef>
              <c:f>Sheet1!$C$1</c:f>
              <c:strCache>
                <c:ptCount val="1"/>
                <c:pt idx="0">
                  <c:v>Bi - LSTM</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Sheet1!$A$2:$A$3</c:f>
              <c:strCache>
                <c:ptCount val="2"/>
                <c:pt idx="0">
                  <c:v>Valid Loss</c:v>
                </c:pt>
                <c:pt idx="1">
                  <c:v>Train Loss</c:v>
                </c:pt>
              </c:strCache>
            </c:strRef>
          </c:cat>
          <c:val>
            <c:numRef>
              <c:f>Sheet1!$C$2:$C$3</c:f>
              <c:numCache>
                <c:formatCode>General</c:formatCode>
                <c:ptCount val="2"/>
                <c:pt idx="0">
                  <c:v>2.3E-2</c:v>
                </c:pt>
                <c:pt idx="1">
                  <c:v>9.8000000000000004E-2</c:v>
                </c:pt>
              </c:numCache>
            </c:numRef>
          </c:val>
          <c:extLst>
            <c:ext xmlns:c16="http://schemas.microsoft.com/office/drawing/2014/chart" uri="{C3380CC4-5D6E-409C-BE32-E72D297353CC}">
              <c16:uniqueId val="{00000001-D670-4C4E-AC20-C4522494FF35}"/>
            </c:ext>
          </c:extLst>
        </c:ser>
        <c:ser>
          <c:idx val="2"/>
          <c:order val="2"/>
          <c:tx>
            <c:strRef>
              <c:f>Sheet1!$D$1</c:f>
              <c:strCache>
                <c:ptCount val="1"/>
                <c:pt idx="0">
                  <c:v>RCNN</c:v>
                </c:pt>
              </c:strCache>
            </c:strRef>
          </c:tx>
          <c:spPr>
            <a:solidFill>
              <a:schemeClr val="accent2">
                <a:tint val="65000"/>
              </a:schemeClr>
            </a:soli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Sheet1!$A$2:$A$3</c:f>
              <c:strCache>
                <c:ptCount val="2"/>
                <c:pt idx="0">
                  <c:v>Valid Loss</c:v>
                </c:pt>
                <c:pt idx="1">
                  <c:v>Train Loss</c:v>
                </c:pt>
              </c:strCache>
            </c:strRef>
          </c:cat>
          <c:val>
            <c:numRef>
              <c:f>Sheet1!$D$2:$D$3</c:f>
              <c:numCache>
                <c:formatCode>General</c:formatCode>
                <c:ptCount val="2"/>
                <c:pt idx="0">
                  <c:v>0.09</c:v>
                </c:pt>
                <c:pt idx="1">
                  <c:v>0.109</c:v>
                </c:pt>
              </c:numCache>
            </c:numRef>
          </c:val>
          <c:extLst>
            <c:ext xmlns:c16="http://schemas.microsoft.com/office/drawing/2014/chart" uri="{C3380CC4-5D6E-409C-BE32-E72D297353CC}">
              <c16:uniqueId val="{00000002-D670-4C4E-AC20-C4522494FF35}"/>
            </c:ext>
          </c:extLst>
        </c:ser>
        <c:dLbls>
          <c:dLblPos val="outEnd"/>
          <c:showLegendKey val="0"/>
          <c:showVal val="1"/>
          <c:showCatName val="0"/>
          <c:showSerName val="0"/>
          <c:showPercent val="0"/>
          <c:showBubbleSize val="0"/>
        </c:dLbls>
        <c:gapWidth val="267"/>
        <c:overlap val="-43"/>
        <c:axId val="555204136"/>
        <c:axId val="555199872"/>
      </c:barChart>
      <c:catAx>
        <c:axId val="55520413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1" i="0" u="none" strike="noStrike" kern="1200" cap="none" spc="0" normalizeH="0" baseline="0">
                <a:solidFill>
                  <a:schemeClr val="bg1"/>
                </a:solidFill>
                <a:latin typeface="+mn-lt"/>
                <a:ea typeface="+mn-ea"/>
                <a:cs typeface="+mn-cs"/>
              </a:defRPr>
            </a:pPr>
            <a:endParaRPr lang="en-US"/>
          </a:p>
        </c:txPr>
        <c:crossAx val="555199872"/>
        <c:crosses val="autoZero"/>
        <c:auto val="1"/>
        <c:lblAlgn val="ctr"/>
        <c:lblOffset val="100"/>
        <c:noMultiLvlLbl val="0"/>
      </c:catAx>
      <c:valAx>
        <c:axId val="5551998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crossAx val="555204136"/>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b="1">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9CAF81-2288-43A7-9FC5-CEEDC15BEC1C}" type="doc">
      <dgm:prSet loTypeId="urn:microsoft.com/office/officeart/2005/8/layout/StepDownProcess" loCatId="process" qsTypeId="urn:microsoft.com/office/officeart/2005/8/quickstyle/simple5" qsCatId="simple" csTypeId="urn:microsoft.com/office/officeart/2005/8/colors/accent1_1" csCatId="accent1" phldr="1"/>
      <dgm:spPr/>
      <dgm:t>
        <a:bodyPr/>
        <a:lstStyle/>
        <a:p>
          <a:endParaRPr lang="en-US"/>
        </a:p>
      </dgm:t>
    </dgm:pt>
    <dgm:pt modelId="{105463EF-964A-4EB9-A9DA-3BACFCBF20A2}">
      <dgm:prSet phldrT="[Text]"/>
      <dgm:spPr/>
      <dgm:t>
        <a:bodyPr/>
        <a:lstStyle/>
        <a:p>
          <a:r>
            <a:rPr lang="en-US" b="1" dirty="0"/>
            <a:t>Pre-Processing of Data</a:t>
          </a:r>
        </a:p>
      </dgm:t>
    </dgm:pt>
    <dgm:pt modelId="{25F70940-0038-4C4D-BC6B-284C76857B05}" type="parTrans" cxnId="{D175638C-C9BE-4748-A11F-67847F0516AC}">
      <dgm:prSet/>
      <dgm:spPr/>
      <dgm:t>
        <a:bodyPr/>
        <a:lstStyle/>
        <a:p>
          <a:endParaRPr lang="en-US" b="1">
            <a:solidFill>
              <a:schemeClr val="bg1"/>
            </a:solidFill>
          </a:endParaRPr>
        </a:p>
      </dgm:t>
    </dgm:pt>
    <dgm:pt modelId="{704E77B3-5ED4-4835-A06F-C7190396D56C}" type="sibTrans" cxnId="{D175638C-C9BE-4748-A11F-67847F0516AC}">
      <dgm:prSet/>
      <dgm:spPr/>
      <dgm:t>
        <a:bodyPr/>
        <a:lstStyle/>
        <a:p>
          <a:endParaRPr lang="en-US" b="1">
            <a:solidFill>
              <a:schemeClr val="bg1"/>
            </a:solidFill>
          </a:endParaRPr>
        </a:p>
      </dgm:t>
    </dgm:pt>
    <dgm:pt modelId="{C7810E1E-1F72-49B7-9275-752BD9732C6B}">
      <dgm:prSet phldrT="[Text]" custT="1"/>
      <dgm:spPr/>
      <dgm:t>
        <a:bodyPr/>
        <a:lstStyle/>
        <a:p>
          <a:r>
            <a:rPr lang="en-US" sz="1800" b="1" dirty="0"/>
            <a:t>Stage - I</a:t>
          </a:r>
        </a:p>
      </dgm:t>
    </dgm:pt>
    <dgm:pt modelId="{B1737B8F-76DB-41A5-B9C4-1CA9F3529568}" type="parTrans" cxnId="{CB2C4D57-59A3-47A9-B2A5-830C3DC72AC7}">
      <dgm:prSet/>
      <dgm:spPr/>
      <dgm:t>
        <a:bodyPr/>
        <a:lstStyle/>
        <a:p>
          <a:endParaRPr lang="en-US" b="1">
            <a:solidFill>
              <a:schemeClr val="bg1"/>
            </a:solidFill>
          </a:endParaRPr>
        </a:p>
      </dgm:t>
    </dgm:pt>
    <dgm:pt modelId="{7DA01515-A0D2-4ECC-89B6-1634590022C3}" type="sibTrans" cxnId="{CB2C4D57-59A3-47A9-B2A5-830C3DC72AC7}">
      <dgm:prSet/>
      <dgm:spPr/>
      <dgm:t>
        <a:bodyPr/>
        <a:lstStyle/>
        <a:p>
          <a:endParaRPr lang="en-US" b="1">
            <a:solidFill>
              <a:schemeClr val="bg1"/>
            </a:solidFill>
          </a:endParaRPr>
        </a:p>
      </dgm:t>
    </dgm:pt>
    <dgm:pt modelId="{EEA0A621-12D4-49A9-9C47-B30D7A52C387}">
      <dgm:prSet phldrT="[Text]"/>
      <dgm:spPr/>
      <dgm:t>
        <a:bodyPr/>
        <a:lstStyle/>
        <a:p>
          <a:r>
            <a:rPr lang="en-US" b="1" dirty="0"/>
            <a:t>Selection Of DL Techniques</a:t>
          </a:r>
        </a:p>
      </dgm:t>
    </dgm:pt>
    <dgm:pt modelId="{6CA16979-DEA5-468C-9961-5CB5C3A71146}" type="parTrans" cxnId="{20FDB65B-57C4-4EAA-8DEA-95F8694B402E}">
      <dgm:prSet/>
      <dgm:spPr/>
      <dgm:t>
        <a:bodyPr/>
        <a:lstStyle/>
        <a:p>
          <a:endParaRPr lang="en-US" b="1">
            <a:solidFill>
              <a:schemeClr val="bg1"/>
            </a:solidFill>
          </a:endParaRPr>
        </a:p>
      </dgm:t>
    </dgm:pt>
    <dgm:pt modelId="{B732D39C-8BE2-4759-AF22-BE9345D1A1A1}" type="sibTrans" cxnId="{20FDB65B-57C4-4EAA-8DEA-95F8694B402E}">
      <dgm:prSet/>
      <dgm:spPr/>
      <dgm:t>
        <a:bodyPr/>
        <a:lstStyle/>
        <a:p>
          <a:endParaRPr lang="en-US" b="1">
            <a:solidFill>
              <a:schemeClr val="bg1"/>
            </a:solidFill>
          </a:endParaRPr>
        </a:p>
      </dgm:t>
    </dgm:pt>
    <dgm:pt modelId="{D4ACEB6B-4943-4F76-88BB-C13487633F2C}">
      <dgm:prSet phldrT="[Text]" custT="1"/>
      <dgm:spPr/>
      <dgm:t>
        <a:bodyPr/>
        <a:lstStyle/>
        <a:p>
          <a:pPr marL="171450" lvl="1" indent="-171450" algn="l" defTabSz="800100">
            <a:lnSpc>
              <a:spcPct val="90000"/>
            </a:lnSpc>
            <a:spcBef>
              <a:spcPct val="0"/>
            </a:spcBef>
            <a:spcAft>
              <a:spcPct val="15000"/>
            </a:spcAft>
            <a:buChar char="•"/>
          </a:pPr>
          <a:r>
            <a:rPr lang="en-US" sz="1800" b="1" kern="1200" dirty="0">
              <a:solidFill>
                <a:prstClr val="white">
                  <a:hueOff val="0"/>
                  <a:satOff val="0"/>
                  <a:lumOff val="0"/>
                  <a:alphaOff val="0"/>
                </a:prstClr>
              </a:solidFill>
              <a:latin typeface="Trebuchet MS" panose="020B0603020202020204"/>
              <a:ea typeface="+mn-ea"/>
              <a:cs typeface="+mn-cs"/>
            </a:rPr>
            <a:t>Stage II</a:t>
          </a:r>
        </a:p>
      </dgm:t>
    </dgm:pt>
    <dgm:pt modelId="{6CAE674F-9E89-451B-B853-D142E8E563D8}" type="parTrans" cxnId="{EE5F5B8C-D89B-4675-980A-988BCB91C454}">
      <dgm:prSet/>
      <dgm:spPr/>
      <dgm:t>
        <a:bodyPr/>
        <a:lstStyle/>
        <a:p>
          <a:endParaRPr lang="en-US" b="1">
            <a:solidFill>
              <a:schemeClr val="bg1"/>
            </a:solidFill>
          </a:endParaRPr>
        </a:p>
      </dgm:t>
    </dgm:pt>
    <dgm:pt modelId="{3E84F024-74E2-44CE-8ECA-5EE1D65D77D7}" type="sibTrans" cxnId="{EE5F5B8C-D89B-4675-980A-988BCB91C454}">
      <dgm:prSet/>
      <dgm:spPr/>
      <dgm:t>
        <a:bodyPr/>
        <a:lstStyle/>
        <a:p>
          <a:endParaRPr lang="en-US" b="1">
            <a:solidFill>
              <a:schemeClr val="bg1"/>
            </a:solidFill>
          </a:endParaRPr>
        </a:p>
      </dgm:t>
    </dgm:pt>
    <dgm:pt modelId="{F394AA10-7656-4651-9E15-BF51303AE962}">
      <dgm:prSet phldrT="[Text]"/>
      <dgm:spPr/>
      <dgm:t>
        <a:bodyPr/>
        <a:lstStyle/>
        <a:p>
          <a:r>
            <a:rPr lang="en-US" b="1" dirty="0"/>
            <a:t>Implementation of DL Techniques</a:t>
          </a:r>
        </a:p>
      </dgm:t>
    </dgm:pt>
    <dgm:pt modelId="{43E8F265-1FD2-4E15-B467-BE2D6658965E}" type="parTrans" cxnId="{8DACB529-DF7F-417C-8BBB-830655A44F73}">
      <dgm:prSet/>
      <dgm:spPr/>
      <dgm:t>
        <a:bodyPr/>
        <a:lstStyle/>
        <a:p>
          <a:endParaRPr lang="en-US" b="1">
            <a:solidFill>
              <a:schemeClr val="bg1"/>
            </a:solidFill>
          </a:endParaRPr>
        </a:p>
      </dgm:t>
    </dgm:pt>
    <dgm:pt modelId="{795B57F4-18FD-4EEC-9DF3-74CD132D75C8}" type="sibTrans" cxnId="{8DACB529-DF7F-417C-8BBB-830655A44F73}">
      <dgm:prSet/>
      <dgm:spPr/>
      <dgm:t>
        <a:bodyPr/>
        <a:lstStyle/>
        <a:p>
          <a:endParaRPr lang="en-US" b="1">
            <a:solidFill>
              <a:schemeClr val="bg1"/>
            </a:solidFill>
          </a:endParaRPr>
        </a:p>
      </dgm:t>
    </dgm:pt>
    <dgm:pt modelId="{29C131C9-3F99-486F-88AE-AA39FCA5F06E}">
      <dgm:prSet phldrT="[Text]" custT="1"/>
      <dgm:spPr/>
      <dgm:t>
        <a:bodyPr/>
        <a:lstStyle/>
        <a:p>
          <a:pPr marL="171450" lvl="1" indent="-171450" algn="l" defTabSz="800100">
            <a:lnSpc>
              <a:spcPct val="90000"/>
            </a:lnSpc>
            <a:spcBef>
              <a:spcPct val="0"/>
            </a:spcBef>
            <a:spcAft>
              <a:spcPct val="15000"/>
            </a:spcAft>
            <a:buChar char="•"/>
          </a:pPr>
          <a:r>
            <a:rPr lang="en-US" sz="1800" b="1" kern="1200" dirty="0">
              <a:solidFill>
                <a:prstClr val="white">
                  <a:hueOff val="0"/>
                  <a:satOff val="0"/>
                  <a:lumOff val="0"/>
                  <a:alphaOff val="0"/>
                </a:prstClr>
              </a:solidFill>
              <a:latin typeface="Trebuchet MS" panose="020B0603020202020204"/>
              <a:ea typeface="+mn-ea"/>
              <a:cs typeface="+mn-cs"/>
            </a:rPr>
            <a:t>Stage III</a:t>
          </a:r>
        </a:p>
      </dgm:t>
    </dgm:pt>
    <dgm:pt modelId="{89771970-7E80-4FE2-9F28-9B0F7B421AFD}" type="parTrans" cxnId="{5CE6D0B9-DB91-4D88-A06F-2BC7B091F79D}">
      <dgm:prSet/>
      <dgm:spPr/>
      <dgm:t>
        <a:bodyPr/>
        <a:lstStyle/>
        <a:p>
          <a:endParaRPr lang="en-US" b="1">
            <a:solidFill>
              <a:schemeClr val="bg1"/>
            </a:solidFill>
          </a:endParaRPr>
        </a:p>
      </dgm:t>
    </dgm:pt>
    <dgm:pt modelId="{74C057DB-1A74-4D89-A4B5-51BB7AEA2EF0}" type="sibTrans" cxnId="{5CE6D0B9-DB91-4D88-A06F-2BC7B091F79D}">
      <dgm:prSet/>
      <dgm:spPr/>
      <dgm:t>
        <a:bodyPr/>
        <a:lstStyle/>
        <a:p>
          <a:endParaRPr lang="en-US" b="1">
            <a:solidFill>
              <a:schemeClr val="bg1"/>
            </a:solidFill>
          </a:endParaRPr>
        </a:p>
      </dgm:t>
    </dgm:pt>
    <dgm:pt modelId="{2D72660B-7A8E-4CAC-82B5-598E53572634}">
      <dgm:prSet phldrT="[Text]"/>
      <dgm:spPr/>
      <dgm:t>
        <a:bodyPr/>
        <a:lstStyle/>
        <a:p>
          <a:r>
            <a:rPr lang="en-US" b="1"/>
            <a:t>Result Analysis</a:t>
          </a:r>
        </a:p>
      </dgm:t>
    </dgm:pt>
    <dgm:pt modelId="{85826090-B0F7-4A3E-B6C0-4174E3AFD352}" type="parTrans" cxnId="{29473657-1B17-4813-9784-16A39C639871}">
      <dgm:prSet/>
      <dgm:spPr/>
      <dgm:t>
        <a:bodyPr/>
        <a:lstStyle/>
        <a:p>
          <a:endParaRPr lang="en-US" b="1">
            <a:solidFill>
              <a:schemeClr val="bg1"/>
            </a:solidFill>
          </a:endParaRPr>
        </a:p>
      </dgm:t>
    </dgm:pt>
    <dgm:pt modelId="{1E3B633E-66B6-4BB2-96C4-7379419F8D1D}" type="sibTrans" cxnId="{29473657-1B17-4813-9784-16A39C639871}">
      <dgm:prSet/>
      <dgm:spPr/>
      <dgm:t>
        <a:bodyPr/>
        <a:lstStyle/>
        <a:p>
          <a:endParaRPr lang="en-US" b="1">
            <a:solidFill>
              <a:schemeClr val="bg1"/>
            </a:solidFill>
          </a:endParaRPr>
        </a:p>
      </dgm:t>
    </dgm:pt>
    <dgm:pt modelId="{A39499B6-F300-4D00-9F85-91A6AD152806}">
      <dgm:prSet phldrT="[Text]" custT="1"/>
      <dgm:spPr/>
      <dgm:t>
        <a:bodyPr/>
        <a:lstStyle/>
        <a:p>
          <a:pPr marL="171450" lvl="1" indent="-171450" algn="l" defTabSz="800100">
            <a:lnSpc>
              <a:spcPct val="90000"/>
            </a:lnSpc>
            <a:spcBef>
              <a:spcPct val="0"/>
            </a:spcBef>
            <a:spcAft>
              <a:spcPct val="15000"/>
            </a:spcAft>
            <a:buChar char="•"/>
          </a:pPr>
          <a:r>
            <a:rPr lang="en-US" sz="1800" b="1" kern="1200" dirty="0">
              <a:solidFill>
                <a:prstClr val="white">
                  <a:hueOff val="0"/>
                  <a:satOff val="0"/>
                  <a:lumOff val="0"/>
                  <a:alphaOff val="0"/>
                </a:prstClr>
              </a:solidFill>
              <a:latin typeface="Trebuchet MS" panose="020B0603020202020204"/>
              <a:ea typeface="+mn-ea"/>
              <a:cs typeface="+mn-cs"/>
            </a:rPr>
            <a:t>Stage IV</a:t>
          </a:r>
        </a:p>
      </dgm:t>
    </dgm:pt>
    <dgm:pt modelId="{01CC7058-2ED6-4B0B-94C7-FC3A641709FB}" type="sibTrans" cxnId="{A8790BE6-C298-4CE0-92AA-5B5368B83374}">
      <dgm:prSet/>
      <dgm:spPr/>
      <dgm:t>
        <a:bodyPr/>
        <a:lstStyle/>
        <a:p>
          <a:endParaRPr lang="en-US" b="1">
            <a:solidFill>
              <a:schemeClr val="bg1"/>
            </a:solidFill>
          </a:endParaRPr>
        </a:p>
      </dgm:t>
    </dgm:pt>
    <dgm:pt modelId="{CD072DD3-F81B-4ACF-99A4-045965632CA3}" type="parTrans" cxnId="{A8790BE6-C298-4CE0-92AA-5B5368B83374}">
      <dgm:prSet/>
      <dgm:spPr/>
      <dgm:t>
        <a:bodyPr/>
        <a:lstStyle/>
        <a:p>
          <a:endParaRPr lang="en-US" b="1">
            <a:solidFill>
              <a:schemeClr val="bg1"/>
            </a:solidFill>
          </a:endParaRPr>
        </a:p>
      </dgm:t>
    </dgm:pt>
    <dgm:pt modelId="{9C418527-7053-4F45-BABD-DE614CCC4038}" type="pres">
      <dgm:prSet presAssocID="{119CAF81-2288-43A7-9FC5-CEEDC15BEC1C}" presName="rootnode" presStyleCnt="0">
        <dgm:presLayoutVars>
          <dgm:chMax/>
          <dgm:chPref/>
          <dgm:dir/>
          <dgm:animLvl val="lvl"/>
        </dgm:presLayoutVars>
      </dgm:prSet>
      <dgm:spPr/>
    </dgm:pt>
    <dgm:pt modelId="{971DA303-4A9B-4E40-86DF-0876630A70CE}" type="pres">
      <dgm:prSet presAssocID="{105463EF-964A-4EB9-A9DA-3BACFCBF20A2}" presName="composite" presStyleCnt="0"/>
      <dgm:spPr/>
    </dgm:pt>
    <dgm:pt modelId="{FED9DAB8-AB70-4974-B722-6B3FE7EFAB91}" type="pres">
      <dgm:prSet presAssocID="{105463EF-964A-4EB9-A9DA-3BACFCBF20A2}" presName="bentUpArrow1" presStyleLbl="alignImgPlace1" presStyleIdx="0" presStyleCnt="3"/>
      <dgm:spPr/>
    </dgm:pt>
    <dgm:pt modelId="{52EAEC65-7B5F-4316-8B39-061EEF262916}" type="pres">
      <dgm:prSet presAssocID="{105463EF-964A-4EB9-A9DA-3BACFCBF20A2}" presName="ParentText" presStyleLbl="node1" presStyleIdx="0" presStyleCnt="4">
        <dgm:presLayoutVars>
          <dgm:chMax val="1"/>
          <dgm:chPref val="1"/>
          <dgm:bulletEnabled val="1"/>
        </dgm:presLayoutVars>
      </dgm:prSet>
      <dgm:spPr/>
    </dgm:pt>
    <dgm:pt modelId="{9E618255-6F58-4AB5-BE7B-42B80F8C6C6D}" type="pres">
      <dgm:prSet presAssocID="{105463EF-964A-4EB9-A9DA-3BACFCBF20A2}" presName="ChildText" presStyleLbl="revTx" presStyleIdx="0" presStyleCnt="4" custScaleX="137950" custLinFactNeighborX="2488">
        <dgm:presLayoutVars>
          <dgm:chMax val="0"/>
          <dgm:chPref val="0"/>
          <dgm:bulletEnabled val="1"/>
        </dgm:presLayoutVars>
      </dgm:prSet>
      <dgm:spPr/>
    </dgm:pt>
    <dgm:pt modelId="{ADBDED66-05DB-4301-8DE0-F702FC38231B}" type="pres">
      <dgm:prSet presAssocID="{704E77B3-5ED4-4835-A06F-C7190396D56C}" presName="sibTrans" presStyleCnt="0"/>
      <dgm:spPr/>
    </dgm:pt>
    <dgm:pt modelId="{FA7F2385-6F6C-4BBE-B474-13149784BA19}" type="pres">
      <dgm:prSet presAssocID="{EEA0A621-12D4-49A9-9C47-B30D7A52C387}" presName="composite" presStyleCnt="0"/>
      <dgm:spPr/>
    </dgm:pt>
    <dgm:pt modelId="{2E7BAFC7-5313-4D95-879F-A59417DF0365}" type="pres">
      <dgm:prSet presAssocID="{EEA0A621-12D4-49A9-9C47-B30D7A52C387}" presName="bentUpArrow1" presStyleLbl="alignImgPlace1" presStyleIdx="1" presStyleCnt="3"/>
      <dgm:spPr/>
    </dgm:pt>
    <dgm:pt modelId="{C65F7F98-1709-4E72-9C03-13B619464A58}" type="pres">
      <dgm:prSet presAssocID="{EEA0A621-12D4-49A9-9C47-B30D7A52C387}" presName="ParentText" presStyleLbl="node1" presStyleIdx="1" presStyleCnt="4">
        <dgm:presLayoutVars>
          <dgm:chMax val="1"/>
          <dgm:chPref val="1"/>
          <dgm:bulletEnabled val="1"/>
        </dgm:presLayoutVars>
      </dgm:prSet>
      <dgm:spPr/>
    </dgm:pt>
    <dgm:pt modelId="{BF6C6B83-C353-4F8C-898B-2977AF074FDB}" type="pres">
      <dgm:prSet presAssocID="{EEA0A621-12D4-49A9-9C47-B30D7A52C387}" presName="ChildText" presStyleLbl="revTx" presStyleIdx="1" presStyleCnt="4" custScaleX="143618" custLinFactNeighborX="6221" custLinFactNeighborY="6787">
        <dgm:presLayoutVars>
          <dgm:chMax val="0"/>
          <dgm:chPref val="0"/>
          <dgm:bulletEnabled val="1"/>
        </dgm:presLayoutVars>
      </dgm:prSet>
      <dgm:spPr/>
    </dgm:pt>
    <dgm:pt modelId="{1A8EBF36-D7F4-4BC1-BAAD-7D5F9362C070}" type="pres">
      <dgm:prSet presAssocID="{B732D39C-8BE2-4759-AF22-BE9345D1A1A1}" presName="sibTrans" presStyleCnt="0"/>
      <dgm:spPr/>
    </dgm:pt>
    <dgm:pt modelId="{D2585145-4354-49CE-A4AF-039C9E235629}" type="pres">
      <dgm:prSet presAssocID="{F394AA10-7656-4651-9E15-BF51303AE962}" presName="composite" presStyleCnt="0"/>
      <dgm:spPr/>
    </dgm:pt>
    <dgm:pt modelId="{17013CFC-1F10-4C79-8A32-E5887D952A77}" type="pres">
      <dgm:prSet presAssocID="{F394AA10-7656-4651-9E15-BF51303AE962}" presName="bentUpArrow1" presStyleLbl="alignImgPlace1" presStyleIdx="2" presStyleCnt="3"/>
      <dgm:spPr/>
    </dgm:pt>
    <dgm:pt modelId="{76D42DCC-CC37-425F-8489-0357FA8E3178}" type="pres">
      <dgm:prSet presAssocID="{F394AA10-7656-4651-9E15-BF51303AE962}" presName="ParentText" presStyleLbl="node1" presStyleIdx="2" presStyleCnt="4">
        <dgm:presLayoutVars>
          <dgm:chMax val="1"/>
          <dgm:chPref val="1"/>
          <dgm:bulletEnabled val="1"/>
        </dgm:presLayoutVars>
      </dgm:prSet>
      <dgm:spPr/>
    </dgm:pt>
    <dgm:pt modelId="{3AB264AA-5958-4180-9374-F60C3343FB53}" type="pres">
      <dgm:prSet presAssocID="{F394AA10-7656-4651-9E15-BF51303AE962}" presName="ChildText" presStyleLbl="revTx" presStyleIdx="2" presStyleCnt="4" custScaleX="126331" custLinFactNeighborX="-2488">
        <dgm:presLayoutVars>
          <dgm:chMax val="0"/>
          <dgm:chPref val="0"/>
          <dgm:bulletEnabled val="1"/>
        </dgm:presLayoutVars>
      </dgm:prSet>
      <dgm:spPr/>
    </dgm:pt>
    <dgm:pt modelId="{7B1FD157-F0B6-48A8-8DBD-FF37BBEE4464}" type="pres">
      <dgm:prSet presAssocID="{795B57F4-18FD-4EEC-9DF3-74CD132D75C8}" presName="sibTrans" presStyleCnt="0"/>
      <dgm:spPr/>
    </dgm:pt>
    <dgm:pt modelId="{9B739F09-7EB7-4E83-B461-64B4C967E612}" type="pres">
      <dgm:prSet presAssocID="{2D72660B-7A8E-4CAC-82B5-598E53572634}" presName="composite" presStyleCnt="0"/>
      <dgm:spPr/>
    </dgm:pt>
    <dgm:pt modelId="{886AF2B2-C9BC-4397-82D3-40107A64B7A8}" type="pres">
      <dgm:prSet presAssocID="{2D72660B-7A8E-4CAC-82B5-598E53572634}" presName="ParentText" presStyleLbl="node1" presStyleIdx="3" presStyleCnt="4">
        <dgm:presLayoutVars>
          <dgm:chMax val="1"/>
          <dgm:chPref val="1"/>
          <dgm:bulletEnabled val="1"/>
        </dgm:presLayoutVars>
      </dgm:prSet>
      <dgm:spPr/>
    </dgm:pt>
    <dgm:pt modelId="{5A579045-3499-487C-B212-B67D5718A903}" type="pres">
      <dgm:prSet presAssocID="{2D72660B-7A8E-4CAC-82B5-598E53572634}" presName="FinalChildText" presStyleLbl="revTx" presStyleIdx="3" presStyleCnt="4" custScaleX="131439">
        <dgm:presLayoutVars>
          <dgm:chMax val="0"/>
          <dgm:chPref val="0"/>
          <dgm:bulletEnabled val="1"/>
        </dgm:presLayoutVars>
      </dgm:prSet>
      <dgm:spPr/>
    </dgm:pt>
  </dgm:ptLst>
  <dgm:cxnLst>
    <dgm:cxn modelId="{2D140F26-A2E0-466A-94C0-E7CB5CDDA3E4}" type="presOf" srcId="{A39499B6-F300-4D00-9F85-91A6AD152806}" destId="{5A579045-3499-487C-B212-B67D5718A903}" srcOrd="0" destOrd="0" presId="urn:microsoft.com/office/officeart/2005/8/layout/StepDownProcess"/>
    <dgm:cxn modelId="{05139029-F298-4C6E-90CA-BDE4154DF289}" type="presOf" srcId="{119CAF81-2288-43A7-9FC5-CEEDC15BEC1C}" destId="{9C418527-7053-4F45-BABD-DE614CCC4038}" srcOrd="0" destOrd="0" presId="urn:microsoft.com/office/officeart/2005/8/layout/StepDownProcess"/>
    <dgm:cxn modelId="{8DACB529-DF7F-417C-8BBB-830655A44F73}" srcId="{119CAF81-2288-43A7-9FC5-CEEDC15BEC1C}" destId="{F394AA10-7656-4651-9E15-BF51303AE962}" srcOrd="2" destOrd="0" parTransId="{43E8F265-1FD2-4E15-B467-BE2D6658965E}" sibTransId="{795B57F4-18FD-4EEC-9DF3-74CD132D75C8}"/>
    <dgm:cxn modelId="{90E4E336-0D69-4F18-8316-B34ED627CA5A}" type="presOf" srcId="{EEA0A621-12D4-49A9-9C47-B30D7A52C387}" destId="{C65F7F98-1709-4E72-9C03-13B619464A58}" srcOrd="0" destOrd="0" presId="urn:microsoft.com/office/officeart/2005/8/layout/StepDownProcess"/>
    <dgm:cxn modelId="{20FDB65B-57C4-4EAA-8DEA-95F8694B402E}" srcId="{119CAF81-2288-43A7-9FC5-CEEDC15BEC1C}" destId="{EEA0A621-12D4-49A9-9C47-B30D7A52C387}" srcOrd="1" destOrd="0" parTransId="{6CA16979-DEA5-468C-9961-5CB5C3A71146}" sibTransId="{B732D39C-8BE2-4759-AF22-BE9345D1A1A1}"/>
    <dgm:cxn modelId="{F0C67768-DD68-4D18-B438-7ACE0CB25828}" type="presOf" srcId="{C7810E1E-1F72-49B7-9275-752BD9732C6B}" destId="{9E618255-6F58-4AB5-BE7B-42B80F8C6C6D}" srcOrd="0" destOrd="0" presId="urn:microsoft.com/office/officeart/2005/8/layout/StepDownProcess"/>
    <dgm:cxn modelId="{E58C4A6C-7B86-4F82-9C57-FB63C28C3017}" type="presOf" srcId="{29C131C9-3F99-486F-88AE-AA39FCA5F06E}" destId="{3AB264AA-5958-4180-9374-F60C3343FB53}" srcOrd="0" destOrd="0" presId="urn:microsoft.com/office/officeart/2005/8/layout/StepDownProcess"/>
    <dgm:cxn modelId="{29473657-1B17-4813-9784-16A39C639871}" srcId="{119CAF81-2288-43A7-9FC5-CEEDC15BEC1C}" destId="{2D72660B-7A8E-4CAC-82B5-598E53572634}" srcOrd="3" destOrd="0" parTransId="{85826090-B0F7-4A3E-B6C0-4174E3AFD352}" sibTransId="{1E3B633E-66B6-4BB2-96C4-7379419F8D1D}"/>
    <dgm:cxn modelId="{CB2C4D57-59A3-47A9-B2A5-830C3DC72AC7}" srcId="{105463EF-964A-4EB9-A9DA-3BACFCBF20A2}" destId="{C7810E1E-1F72-49B7-9275-752BD9732C6B}" srcOrd="0" destOrd="0" parTransId="{B1737B8F-76DB-41A5-B9C4-1CA9F3529568}" sibTransId="{7DA01515-A0D2-4ECC-89B6-1634590022C3}"/>
    <dgm:cxn modelId="{EE5F5B8C-D89B-4675-980A-988BCB91C454}" srcId="{EEA0A621-12D4-49A9-9C47-B30D7A52C387}" destId="{D4ACEB6B-4943-4F76-88BB-C13487633F2C}" srcOrd="0" destOrd="0" parTransId="{6CAE674F-9E89-451B-B853-D142E8E563D8}" sibTransId="{3E84F024-74E2-44CE-8ECA-5EE1D65D77D7}"/>
    <dgm:cxn modelId="{D175638C-C9BE-4748-A11F-67847F0516AC}" srcId="{119CAF81-2288-43A7-9FC5-CEEDC15BEC1C}" destId="{105463EF-964A-4EB9-A9DA-3BACFCBF20A2}" srcOrd="0" destOrd="0" parTransId="{25F70940-0038-4C4D-BC6B-284C76857B05}" sibTransId="{704E77B3-5ED4-4835-A06F-C7190396D56C}"/>
    <dgm:cxn modelId="{C4644AB4-7C68-441D-B283-A00FF72F161F}" type="presOf" srcId="{105463EF-964A-4EB9-A9DA-3BACFCBF20A2}" destId="{52EAEC65-7B5F-4316-8B39-061EEF262916}" srcOrd="0" destOrd="0" presId="urn:microsoft.com/office/officeart/2005/8/layout/StepDownProcess"/>
    <dgm:cxn modelId="{37BF64B7-0E83-4A83-AC49-1E29C6924DEF}" type="presOf" srcId="{2D72660B-7A8E-4CAC-82B5-598E53572634}" destId="{886AF2B2-C9BC-4397-82D3-40107A64B7A8}" srcOrd="0" destOrd="0" presId="urn:microsoft.com/office/officeart/2005/8/layout/StepDownProcess"/>
    <dgm:cxn modelId="{5CE6D0B9-DB91-4D88-A06F-2BC7B091F79D}" srcId="{F394AA10-7656-4651-9E15-BF51303AE962}" destId="{29C131C9-3F99-486F-88AE-AA39FCA5F06E}" srcOrd="0" destOrd="0" parTransId="{89771970-7E80-4FE2-9F28-9B0F7B421AFD}" sibTransId="{74C057DB-1A74-4D89-A4B5-51BB7AEA2EF0}"/>
    <dgm:cxn modelId="{0C132BE3-474B-4932-AF07-51301FF437D8}" type="presOf" srcId="{F394AA10-7656-4651-9E15-BF51303AE962}" destId="{76D42DCC-CC37-425F-8489-0357FA8E3178}" srcOrd="0" destOrd="0" presId="urn:microsoft.com/office/officeart/2005/8/layout/StepDownProcess"/>
    <dgm:cxn modelId="{D50C91E4-1FD9-432F-B4F4-4831492F1FAF}" type="presOf" srcId="{D4ACEB6B-4943-4F76-88BB-C13487633F2C}" destId="{BF6C6B83-C353-4F8C-898B-2977AF074FDB}" srcOrd="0" destOrd="0" presId="urn:microsoft.com/office/officeart/2005/8/layout/StepDownProcess"/>
    <dgm:cxn modelId="{A8790BE6-C298-4CE0-92AA-5B5368B83374}" srcId="{2D72660B-7A8E-4CAC-82B5-598E53572634}" destId="{A39499B6-F300-4D00-9F85-91A6AD152806}" srcOrd="0" destOrd="0" parTransId="{CD072DD3-F81B-4ACF-99A4-045965632CA3}" sibTransId="{01CC7058-2ED6-4B0B-94C7-FC3A641709FB}"/>
    <dgm:cxn modelId="{AAA2FF6F-8650-4606-BDBE-806FC4FC7B3E}" type="presParOf" srcId="{9C418527-7053-4F45-BABD-DE614CCC4038}" destId="{971DA303-4A9B-4E40-86DF-0876630A70CE}" srcOrd="0" destOrd="0" presId="urn:microsoft.com/office/officeart/2005/8/layout/StepDownProcess"/>
    <dgm:cxn modelId="{8EB21510-1957-4450-B88F-550E23C15608}" type="presParOf" srcId="{971DA303-4A9B-4E40-86DF-0876630A70CE}" destId="{FED9DAB8-AB70-4974-B722-6B3FE7EFAB91}" srcOrd="0" destOrd="0" presId="urn:microsoft.com/office/officeart/2005/8/layout/StepDownProcess"/>
    <dgm:cxn modelId="{413DF9A9-E23A-4398-9951-A3BE28FFCBD7}" type="presParOf" srcId="{971DA303-4A9B-4E40-86DF-0876630A70CE}" destId="{52EAEC65-7B5F-4316-8B39-061EEF262916}" srcOrd="1" destOrd="0" presId="urn:microsoft.com/office/officeart/2005/8/layout/StepDownProcess"/>
    <dgm:cxn modelId="{00AEE54D-79B1-423E-B407-F346BD485E3A}" type="presParOf" srcId="{971DA303-4A9B-4E40-86DF-0876630A70CE}" destId="{9E618255-6F58-4AB5-BE7B-42B80F8C6C6D}" srcOrd="2" destOrd="0" presId="urn:microsoft.com/office/officeart/2005/8/layout/StepDownProcess"/>
    <dgm:cxn modelId="{9821B88D-F006-4766-9A3F-DC07E863F3B4}" type="presParOf" srcId="{9C418527-7053-4F45-BABD-DE614CCC4038}" destId="{ADBDED66-05DB-4301-8DE0-F702FC38231B}" srcOrd="1" destOrd="0" presId="urn:microsoft.com/office/officeart/2005/8/layout/StepDownProcess"/>
    <dgm:cxn modelId="{0A618170-163C-4C3A-832A-D4DFF00C41E2}" type="presParOf" srcId="{9C418527-7053-4F45-BABD-DE614CCC4038}" destId="{FA7F2385-6F6C-4BBE-B474-13149784BA19}" srcOrd="2" destOrd="0" presId="urn:microsoft.com/office/officeart/2005/8/layout/StepDownProcess"/>
    <dgm:cxn modelId="{9D451A14-AE37-4B49-9129-568229DF3AF4}" type="presParOf" srcId="{FA7F2385-6F6C-4BBE-B474-13149784BA19}" destId="{2E7BAFC7-5313-4D95-879F-A59417DF0365}" srcOrd="0" destOrd="0" presId="urn:microsoft.com/office/officeart/2005/8/layout/StepDownProcess"/>
    <dgm:cxn modelId="{4CEF3FA6-E503-4E1C-91E6-E4D07AF181CB}" type="presParOf" srcId="{FA7F2385-6F6C-4BBE-B474-13149784BA19}" destId="{C65F7F98-1709-4E72-9C03-13B619464A58}" srcOrd="1" destOrd="0" presId="urn:microsoft.com/office/officeart/2005/8/layout/StepDownProcess"/>
    <dgm:cxn modelId="{19F5A74A-6DF2-4931-9D6B-B27603C34D4C}" type="presParOf" srcId="{FA7F2385-6F6C-4BBE-B474-13149784BA19}" destId="{BF6C6B83-C353-4F8C-898B-2977AF074FDB}" srcOrd="2" destOrd="0" presId="urn:microsoft.com/office/officeart/2005/8/layout/StepDownProcess"/>
    <dgm:cxn modelId="{1422B0B7-2198-4365-BA0A-5067F6AE6113}" type="presParOf" srcId="{9C418527-7053-4F45-BABD-DE614CCC4038}" destId="{1A8EBF36-D7F4-4BC1-BAAD-7D5F9362C070}" srcOrd="3" destOrd="0" presId="urn:microsoft.com/office/officeart/2005/8/layout/StepDownProcess"/>
    <dgm:cxn modelId="{AE239142-5A6D-4F9E-8B36-482E4CC75BA7}" type="presParOf" srcId="{9C418527-7053-4F45-BABD-DE614CCC4038}" destId="{D2585145-4354-49CE-A4AF-039C9E235629}" srcOrd="4" destOrd="0" presId="urn:microsoft.com/office/officeart/2005/8/layout/StepDownProcess"/>
    <dgm:cxn modelId="{DAD4B5C9-3838-4539-BD98-77FAD3BD2279}" type="presParOf" srcId="{D2585145-4354-49CE-A4AF-039C9E235629}" destId="{17013CFC-1F10-4C79-8A32-E5887D952A77}" srcOrd="0" destOrd="0" presId="urn:microsoft.com/office/officeart/2005/8/layout/StepDownProcess"/>
    <dgm:cxn modelId="{6AC31965-167F-43B6-AF8C-69A14F7F16E5}" type="presParOf" srcId="{D2585145-4354-49CE-A4AF-039C9E235629}" destId="{76D42DCC-CC37-425F-8489-0357FA8E3178}" srcOrd="1" destOrd="0" presId="urn:microsoft.com/office/officeart/2005/8/layout/StepDownProcess"/>
    <dgm:cxn modelId="{50A634EF-A023-4D05-93EE-AC97A84B9FA6}" type="presParOf" srcId="{D2585145-4354-49CE-A4AF-039C9E235629}" destId="{3AB264AA-5958-4180-9374-F60C3343FB53}" srcOrd="2" destOrd="0" presId="urn:microsoft.com/office/officeart/2005/8/layout/StepDownProcess"/>
    <dgm:cxn modelId="{6BE5D537-7B8A-4E6D-9D55-D4F54849378F}" type="presParOf" srcId="{9C418527-7053-4F45-BABD-DE614CCC4038}" destId="{7B1FD157-F0B6-48A8-8DBD-FF37BBEE4464}" srcOrd="5" destOrd="0" presId="urn:microsoft.com/office/officeart/2005/8/layout/StepDownProcess"/>
    <dgm:cxn modelId="{AE395840-EBB9-4430-A43F-63DC01AF1F75}" type="presParOf" srcId="{9C418527-7053-4F45-BABD-DE614CCC4038}" destId="{9B739F09-7EB7-4E83-B461-64B4C967E612}" srcOrd="6" destOrd="0" presId="urn:microsoft.com/office/officeart/2005/8/layout/StepDownProcess"/>
    <dgm:cxn modelId="{65A6D32A-16DC-4033-8FAC-AACD4642659A}" type="presParOf" srcId="{9B739F09-7EB7-4E83-B461-64B4C967E612}" destId="{886AF2B2-C9BC-4397-82D3-40107A64B7A8}" srcOrd="0" destOrd="0" presId="urn:microsoft.com/office/officeart/2005/8/layout/StepDownProcess"/>
    <dgm:cxn modelId="{81C8EB32-261D-4FFC-810A-BD3EC41C7F26}" type="presParOf" srcId="{9B739F09-7EB7-4E83-B461-64B4C967E612}" destId="{5A579045-3499-487C-B212-B67D5718A903}"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9DAB8-AB70-4974-B722-6B3FE7EFAB91}">
      <dsp:nvSpPr>
        <dsp:cNvPr id="0" name=""/>
        <dsp:cNvSpPr/>
      </dsp:nvSpPr>
      <dsp:spPr>
        <a:xfrm rot="5400000">
          <a:off x="2606834" y="990618"/>
          <a:ext cx="869978" cy="990439"/>
        </a:xfrm>
        <a:prstGeom prst="bentUpArrow">
          <a:avLst>
            <a:gd name="adj1" fmla="val 32840"/>
            <a:gd name="adj2" fmla="val 25000"/>
            <a:gd name="adj3" fmla="val 35780"/>
          </a:avLst>
        </a:prstGeom>
        <a:solidFill>
          <a:schemeClr val="accent1">
            <a:tint val="4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52EAEC65-7B5F-4316-8B39-061EEF262916}">
      <dsp:nvSpPr>
        <dsp:cNvPr id="0" name=""/>
        <dsp:cNvSpPr/>
      </dsp:nvSpPr>
      <dsp:spPr>
        <a:xfrm>
          <a:off x="2376342" y="26230"/>
          <a:ext cx="1464531" cy="1025124"/>
        </a:xfrm>
        <a:prstGeom prst="roundRect">
          <a:avLst>
            <a:gd name="adj" fmla="val 1667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Pre-Processing of Data</a:t>
          </a:r>
        </a:p>
      </dsp:txBody>
      <dsp:txXfrm>
        <a:off x="2426393" y="76281"/>
        <a:ext cx="1364429" cy="925022"/>
      </dsp:txXfrm>
    </dsp:sp>
    <dsp:sp modelId="{9E618255-6F58-4AB5-BE7B-42B80F8C6C6D}">
      <dsp:nvSpPr>
        <dsp:cNvPr id="0" name=""/>
        <dsp:cNvSpPr/>
      </dsp:nvSpPr>
      <dsp:spPr>
        <a:xfrm>
          <a:off x="3665261" y="123999"/>
          <a:ext cx="1469389" cy="828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b="1" kern="1200" dirty="0"/>
            <a:t>Stage - I</a:t>
          </a:r>
        </a:p>
      </dsp:txBody>
      <dsp:txXfrm>
        <a:off x="3665261" y="123999"/>
        <a:ext cx="1469389" cy="828551"/>
      </dsp:txXfrm>
    </dsp:sp>
    <dsp:sp modelId="{2E7BAFC7-5313-4D95-879F-A59417DF0365}">
      <dsp:nvSpPr>
        <dsp:cNvPr id="0" name=""/>
        <dsp:cNvSpPr/>
      </dsp:nvSpPr>
      <dsp:spPr>
        <a:xfrm rot="5400000">
          <a:off x="3918101" y="2142172"/>
          <a:ext cx="869978" cy="990439"/>
        </a:xfrm>
        <a:prstGeom prst="bentUpArrow">
          <a:avLst>
            <a:gd name="adj1" fmla="val 32840"/>
            <a:gd name="adj2" fmla="val 25000"/>
            <a:gd name="adj3" fmla="val 35780"/>
          </a:avLst>
        </a:prstGeom>
        <a:solidFill>
          <a:schemeClr val="accent1">
            <a:tint val="4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65F7F98-1709-4E72-9C03-13B619464A58}">
      <dsp:nvSpPr>
        <dsp:cNvPr id="0" name=""/>
        <dsp:cNvSpPr/>
      </dsp:nvSpPr>
      <dsp:spPr>
        <a:xfrm>
          <a:off x="3687609" y="1177783"/>
          <a:ext cx="1464531" cy="1025124"/>
        </a:xfrm>
        <a:prstGeom prst="roundRect">
          <a:avLst>
            <a:gd name="adj" fmla="val 1667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Selection Of DL Techniques</a:t>
          </a:r>
        </a:p>
      </dsp:txBody>
      <dsp:txXfrm>
        <a:off x="3737660" y="1227834"/>
        <a:ext cx="1364429" cy="925022"/>
      </dsp:txXfrm>
    </dsp:sp>
    <dsp:sp modelId="{BF6C6B83-C353-4F8C-898B-2977AF074FDB}">
      <dsp:nvSpPr>
        <dsp:cNvPr id="0" name=""/>
        <dsp:cNvSpPr/>
      </dsp:nvSpPr>
      <dsp:spPr>
        <a:xfrm>
          <a:off x="4986104" y="1331786"/>
          <a:ext cx="1529762" cy="828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b="1" kern="1200" dirty="0">
              <a:solidFill>
                <a:prstClr val="white">
                  <a:hueOff val="0"/>
                  <a:satOff val="0"/>
                  <a:lumOff val="0"/>
                  <a:alphaOff val="0"/>
                </a:prstClr>
              </a:solidFill>
              <a:latin typeface="Trebuchet MS" panose="020B0603020202020204"/>
              <a:ea typeface="+mn-ea"/>
              <a:cs typeface="+mn-cs"/>
            </a:rPr>
            <a:t>Stage II</a:t>
          </a:r>
        </a:p>
      </dsp:txBody>
      <dsp:txXfrm>
        <a:off x="4986104" y="1331786"/>
        <a:ext cx="1529762" cy="828551"/>
      </dsp:txXfrm>
    </dsp:sp>
    <dsp:sp modelId="{17013CFC-1F10-4C79-8A32-E5887D952A77}">
      <dsp:nvSpPr>
        <dsp:cNvPr id="0" name=""/>
        <dsp:cNvSpPr/>
      </dsp:nvSpPr>
      <dsp:spPr>
        <a:xfrm rot="5400000">
          <a:off x="5229368" y="3293725"/>
          <a:ext cx="869978" cy="990439"/>
        </a:xfrm>
        <a:prstGeom prst="bentUpArrow">
          <a:avLst>
            <a:gd name="adj1" fmla="val 32840"/>
            <a:gd name="adj2" fmla="val 25000"/>
            <a:gd name="adj3" fmla="val 35780"/>
          </a:avLst>
        </a:prstGeom>
        <a:solidFill>
          <a:schemeClr val="accent1">
            <a:tint val="4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76D42DCC-CC37-425F-8489-0357FA8E3178}">
      <dsp:nvSpPr>
        <dsp:cNvPr id="0" name=""/>
        <dsp:cNvSpPr/>
      </dsp:nvSpPr>
      <dsp:spPr>
        <a:xfrm>
          <a:off x="4998877" y="2329336"/>
          <a:ext cx="1464531" cy="1025124"/>
        </a:xfrm>
        <a:prstGeom prst="roundRect">
          <a:avLst>
            <a:gd name="adj" fmla="val 1667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Implementation of DL Techniques</a:t>
          </a:r>
        </a:p>
      </dsp:txBody>
      <dsp:txXfrm>
        <a:off x="5048928" y="2379387"/>
        <a:ext cx="1364429" cy="925022"/>
      </dsp:txXfrm>
    </dsp:sp>
    <dsp:sp modelId="{3AB264AA-5958-4180-9374-F60C3343FB53}">
      <dsp:nvSpPr>
        <dsp:cNvPr id="0" name=""/>
        <dsp:cNvSpPr/>
      </dsp:nvSpPr>
      <dsp:spPr>
        <a:xfrm>
          <a:off x="6296674" y="2427105"/>
          <a:ext cx="1345628" cy="828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b="1" kern="1200" dirty="0">
              <a:solidFill>
                <a:prstClr val="white">
                  <a:hueOff val="0"/>
                  <a:satOff val="0"/>
                  <a:lumOff val="0"/>
                  <a:alphaOff val="0"/>
                </a:prstClr>
              </a:solidFill>
              <a:latin typeface="Trebuchet MS" panose="020B0603020202020204"/>
              <a:ea typeface="+mn-ea"/>
              <a:cs typeface="+mn-cs"/>
            </a:rPr>
            <a:t>Stage III</a:t>
          </a:r>
        </a:p>
      </dsp:txBody>
      <dsp:txXfrm>
        <a:off x="6296674" y="2427105"/>
        <a:ext cx="1345628" cy="828551"/>
      </dsp:txXfrm>
    </dsp:sp>
    <dsp:sp modelId="{886AF2B2-C9BC-4397-82D3-40107A64B7A8}">
      <dsp:nvSpPr>
        <dsp:cNvPr id="0" name=""/>
        <dsp:cNvSpPr/>
      </dsp:nvSpPr>
      <dsp:spPr>
        <a:xfrm>
          <a:off x="6310144" y="3480890"/>
          <a:ext cx="1464531" cy="1025124"/>
        </a:xfrm>
        <a:prstGeom prst="roundRect">
          <a:avLst>
            <a:gd name="adj" fmla="val 1667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Result Analysis</a:t>
          </a:r>
        </a:p>
      </dsp:txBody>
      <dsp:txXfrm>
        <a:off x="6360195" y="3530941"/>
        <a:ext cx="1364429" cy="925022"/>
      </dsp:txXfrm>
    </dsp:sp>
    <dsp:sp modelId="{5A579045-3499-487C-B212-B67D5718A903}">
      <dsp:nvSpPr>
        <dsp:cNvPr id="0" name=""/>
        <dsp:cNvSpPr/>
      </dsp:nvSpPr>
      <dsp:spPr>
        <a:xfrm>
          <a:off x="7607238" y="3578659"/>
          <a:ext cx="1400036" cy="828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b="1" kern="1200" dirty="0">
              <a:solidFill>
                <a:prstClr val="white">
                  <a:hueOff val="0"/>
                  <a:satOff val="0"/>
                  <a:lumOff val="0"/>
                  <a:alphaOff val="0"/>
                </a:prstClr>
              </a:solidFill>
              <a:latin typeface="Trebuchet MS" panose="020B0603020202020204"/>
              <a:ea typeface="+mn-ea"/>
              <a:cs typeface="+mn-cs"/>
            </a:rPr>
            <a:t>Stage IV</a:t>
          </a:r>
        </a:p>
      </dsp:txBody>
      <dsp:txXfrm>
        <a:off x="7607238" y="3578659"/>
        <a:ext cx="1400036" cy="82855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11/25/2020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11/25/2020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11/25/2020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11/25/2020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kaggle.com/c/fake-news/dat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9172-F1A7-4606-BA91-369DFF836753}"/>
              </a:ext>
            </a:extLst>
          </p:cNvPr>
          <p:cNvSpPr>
            <a:spLocks noGrp="1"/>
          </p:cNvSpPr>
          <p:nvPr>
            <p:ph type="ctrTitle"/>
          </p:nvPr>
        </p:nvSpPr>
        <p:spPr>
          <a:xfrm>
            <a:off x="291548" y="2733709"/>
            <a:ext cx="8532908" cy="1373070"/>
          </a:xfrm>
        </p:spPr>
        <p:txBody>
          <a:bodyPr/>
          <a:lstStyle/>
          <a:p>
            <a:r>
              <a:rPr lang="en-US" dirty="0"/>
              <a:t>Fake </a:t>
            </a:r>
            <a:r>
              <a:rPr lang="en-US"/>
              <a:t>News Detection</a:t>
            </a:r>
            <a:endParaRPr lang="en-US" dirty="0"/>
          </a:p>
        </p:txBody>
      </p:sp>
      <p:sp>
        <p:nvSpPr>
          <p:cNvPr id="3" name="Subtitle 2">
            <a:extLst>
              <a:ext uri="{FF2B5EF4-FFF2-40B4-BE49-F238E27FC236}">
                <a16:creationId xmlns:a16="http://schemas.microsoft.com/office/drawing/2014/main" id="{60F91E20-E80F-4881-B857-8E1607D85B79}"/>
              </a:ext>
            </a:extLst>
          </p:cNvPr>
          <p:cNvSpPr>
            <a:spLocks noGrp="1"/>
          </p:cNvSpPr>
          <p:nvPr>
            <p:ph type="subTitle" idx="1"/>
          </p:nvPr>
        </p:nvSpPr>
        <p:spPr/>
        <p:txBody>
          <a:bodyPr/>
          <a:lstStyle/>
          <a:p>
            <a:r>
              <a:rPr lang="en-US" dirty="0"/>
              <a:t>Student Name: Waleed Asghar</a:t>
            </a:r>
          </a:p>
          <a:p>
            <a:endParaRPr lang="en-US" dirty="0"/>
          </a:p>
          <a:p>
            <a:endParaRPr lang="en-US" dirty="0"/>
          </a:p>
        </p:txBody>
      </p:sp>
    </p:spTree>
    <p:extLst>
      <p:ext uri="{BB962C8B-B14F-4D97-AF65-F5344CB8AC3E}">
        <p14:creationId xmlns:p14="http://schemas.microsoft.com/office/powerpoint/2010/main" val="4118759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929A-81ED-4F8F-A6CC-D24E82EF0CDA}"/>
              </a:ext>
            </a:extLst>
          </p:cNvPr>
          <p:cNvSpPr>
            <a:spLocks noGrp="1"/>
          </p:cNvSpPr>
          <p:nvPr>
            <p:ph type="title"/>
          </p:nvPr>
        </p:nvSpPr>
        <p:spPr/>
        <p:txBody>
          <a:bodyPr/>
          <a:lstStyle/>
          <a:p>
            <a:r>
              <a:rPr lang="en-US" dirty="0"/>
              <a:t>Stage 2:</a:t>
            </a:r>
          </a:p>
        </p:txBody>
      </p:sp>
      <p:sp>
        <p:nvSpPr>
          <p:cNvPr id="3" name="Content Placeholder 2">
            <a:extLst>
              <a:ext uri="{FF2B5EF4-FFF2-40B4-BE49-F238E27FC236}">
                <a16:creationId xmlns:a16="http://schemas.microsoft.com/office/drawing/2014/main" id="{5AD258DB-4832-4B38-A991-6C2FDDD82315}"/>
              </a:ext>
            </a:extLst>
          </p:cNvPr>
          <p:cNvSpPr>
            <a:spLocks noGrp="1"/>
          </p:cNvSpPr>
          <p:nvPr>
            <p:ph idx="1"/>
          </p:nvPr>
        </p:nvSpPr>
        <p:spPr/>
        <p:txBody>
          <a:bodyPr/>
          <a:lstStyle/>
          <a:p>
            <a:pPr>
              <a:lnSpc>
                <a:spcPct val="150000"/>
              </a:lnSpc>
            </a:pPr>
            <a:r>
              <a:rPr lang="en-US" sz="2800" b="1" i="1" dirty="0"/>
              <a:t>Selected neural networks:</a:t>
            </a:r>
          </a:p>
          <a:p>
            <a:pPr lvl="1">
              <a:lnSpc>
                <a:spcPct val="150000"/>
              </a:lnSpc>
            </a:pPr>
            <a:r>
              <a:rPr lang="en-US" sz="2400" dirty="0">
                <a:effectLst>
                  <a:outerShdw sx="0" sy="0">
                    <a:srgbClr val="000000"/>
                  </a:outerShdw>
                </a:effectLst>
              </a:rPr>
              <a:t>RCNN (Recurrent Based Convolutional Neural Network)</a:t>
            </a:r>
          </a:p>
          <a:p>
            <a:pPr lvl="1">
              <a:lnSpc>
                <a:spcPct val="150000"/>
              </a:lnSpc>
            </a:pPr>
            <a:r>
              <a:rPr lang="en-US" sz="2400" dirty="0"/>
              <a:t>LSTM (Long Short-Term Memory Neural Network)</a:t>
            </a:r>
          </a:p>
          <a:p>
            <a:pPr lvl="1">
              <a:lnSpc>
                <a:spcPct val="150000"/>
              </a:lnSpc>
            </a:pPr>
            <a:r>
              <a:rPr lang="en-US" sz="2400" dirty="0">
                <a:effectLst>
                  <a:outerShdw sx="0" sy="0">
                    <a:srgbClr val="000000"/>
                  </a:outerShdw>
                </a:effectLst>
              </a:rPr>
              <a:t>Bi-LSTM (Bi-directional Long Short-Term Memory)</a:t>
            </a:r>
          </a:p>
          <a:p>
            <a:pPr lvl="1"/>
            <a:endParaRPr lang="en-US" b="1" i="1" dirty="0">
              <a:effectLst>
                <a:outerShdw sx="0" sy="0">
                  <a:srgbClr val="000000"/>
                </a:outerShdw>
              </a:effectLst>
            </a:endParaRPr>
          </a:p>
          <a:p>
            <a:endParaRPr lang="en-US" dirty="0"/>
          </a:p>
        </p:txBody>
      </p:sp>
    </p:spTree>
    <p:extLst>
      <p:ext uri="{BB962C8B-B14F-4D97-AF65-F5344CB8AC3E}">
        <p14:creationId xmlns:p14="http://schemas.microsoft.com/office/powerpoint/2010/main" val="2013566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929A-81ED-4F8F-A6CC-D24E82EF0CDA}"/>
              </a:ext>
            </a:extLst>
          </p:cNvPr>
          <p:cNvSpPr>
            <a:spLocks noGrp="1"/>
          </p:cNvSpPr>
          <p:nvPr>
            <p:ph type="title"/>
          </p:nvPr>
        </p:nvSpPr>
        <p:spPr/>
        <p:txBody>
          <a:bodyPr/>
          <a:lstStyle/>
          <a:p>
            <a:r>
              <a:rPr lang="en-US" dirty="0"/>
              <a:t>Stage 3: Implementation</a:t>
            </a:r>
          </a:p>
        </p:txBody>
      </p:sp>
      <p:sp>
        <p:nvSpPr>
          <p:cNvPr id="3" name="Content Placeholder 2">
            <a:extLst>
              <a:ext uri="{FF2B5EF4-FFF2-40B4-BE49-F238E27FC236}">
                <a16:creationId xmlns:a16="http://schemas.microsoft.com/office/drawing/2014/main" id="{5AD258DB-4832-4B38-A991-6C2FDDD82315}"/>
              </a:ext>
            </a:extLst>
          </p:cNvPr>
          <p:cNvSpPr>
            <a:spLocks noGrp="1"/>
          </p:cNvSpPr>
          <p:nvPr>
            <p:ph idx="1"/>
          </p:nvPr>
        </p:nvSpPr>
        <p:spPr/>
        <p:txBody>
          <a:bodyPr/>
          <a:lstStyle/>
          <a:p>
            <a:pPr>
              <a:lnSpc>
                <a:spcPct val="150000"/>
              </a:lnSpc>
            </a:pPr>
            <a:r>
              <a:rPr lang="en-US" dirty="0"/>
              <a:t>Implementation of all of three DL techniques. </a:t>
            </a:r>
          </a:p>
          <a:p>
            <a:pPr>
              <a:lnSpc>
                <a:spcPct val="150000"/>
              </a:lnSpc>
            </a:pPr>
            <a:r>
              <a:rPr lang="en-US" dirty="0"/>
              <a:t>Helps in analysis of techniques giving more accurate and validated results.</a:t>
            </a:r>
          </a:p>
          <a:p>
            <a:endParaRPr lang="en-US" dirty="0"/>
          </a:p>
        </p:txBody>
      </p:sp>
    </p:spTree>
    <p:extLst>
      <p:ext uri="{BB962C8B-B14F-4D97-AF65-F5344CB8AC3E}">
        <p14:creationId xmlns:p14="http://schemas.microsoft.com/office/powerpoint/2010/main" val="3287687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2BF570B-E60D-4481-9DA2-BE09A90D1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10;&#10;Description automatically generated">
            <a:extLst>
              <a:ext uri="{FF2B5EF4-FFF2-40B4-BE49-F238E27FC236}">
                <a16:creationId xmlns:a16="http://schemas.microsoft.com/office/drawing/2014/main" id="{33C03FBF-A5E8-4447-959B-16AE84E91788}"/>
              </a:ext>
            </a:extLst>
          </p:cNvPr>
          <p:cNvPicPr>
            <a:picLocks noChangeAspect="1"/>
          </p:cNvPicPr>
          <p:nvPr/>
        </p:nvPicPr>
        <p:blipFill rotWithShape="1">
          <a:blip r:embed="rId2">
            <a:duotone>
              <a:schemeClr val="bg2">
                <a:shade val="45000"/>
                <a:satMod val="135000"/>
              </a:schemeClr>
              <a:prstClr val="white"/>
            </a:duotone>
            <a:alphaModFix amt="41000"/>
          </a:blip>
          <a:srcRect t="15414"/>
          <a:stretch/>
        </p:blipFill>
        <p:spPr>
          <a:xfrm>
            <a:off x="0" y="265053"/>
            <a:ext cx="12192000" cy="6857991"/>
          </a:xfrm>
          <a:prstGeom prst="rect">
            <a:avLst/>
          </a:prstGeom>
        </p:spPr>
      </p:pic>
      <p:sp>
        <p:nvSpPr>
          <p:cNvPr id="16" name="Rectangle 15">
            <a:extLst>
              <a:ext uri="{FF2B5EF4-FFF2-40B4-BE49-F238E27FC236}">
                <a16:creationId xmlns:a16="http://schemas.microsoft.com/office/drawing/2014/main" id="{38321F7C-3441-47D4-89EC-F6C7FF3B2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6">
            <a:extLst>
              <a:ext uri="{FF2B5EF4-FFF2-40B4-BE49-F238E27FC236}">
                <a16:creationId xmlns:a16="http://schemas.microsoft.com/office/drawing/2014/main" id="{A5ECA1C6-47BF-4DC9-B18C-83F2231B275B}"/>
              </a:ext>
            </a:extLst>
          </p:cNvPr>
          <p:cNvSpPr>
            <a:spLocks noGrp="1"/>
          </p:cNvSpPr>
          <p:nvPr>
            <p:ph type="ctrTitle"/>
          </p:nvPr>
        </p:nvSpPr>
        <p:spPr>
          <a:xfrm>
            <a:off x="-2301418" y="4626086"/>
            <a:ext cx="8133478" cy="940240"/>
          </a:xfrm>
        </p:spPr>
        <p:txBody>
          <a:bodyPr>
            <a:normAutofit/>
          </a:bodyPr>
          <a:lstStyle/>
          <a:p>
            <a:r>
              <a:rPr lang="en-US" sz="4800" dirty="0"/>
              <a:t>Experiment Results</a:t>
            </a:r>
          </a:p>
        </p:txBody>
      </p:sp>
      <p:sp>
        <p:nvSpPr>
          <p:cNvPr id="23" name="Rectangle 17">
            <a:extLst>
              <a:ext uri="{FF2B5EF4-FFF2-40B4-BE49-F238E27FC236}">
                <a16:creationId xmlns:a16="http://schemas.microsoft.com/office/drawing/2014/main" id="{95FE5F6F-BF7C-44AD-9CEB-0A16A7DAE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9">
            <a:extLst>
              <a:ext uri="{FF2B5EF4-FFF2-40B4-BE49-F238E27FC236}">
                <a16:creationId xmlns:a16="http://schemas.microsoft.com/office/drawing/2014/main" id="{70614AF8-278F-429C-8560-C4C711BEEA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975A3A9-46B2-434A-8D1C-E01B8B9D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8006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929A-81ED-4F8F-A6CC-D24E82EF0CDA}"/>
              </a:ext>
            </a:extLst>
          </p:cNvPr>
          <p:cNvSpPr>
            <a:spLocks noGrp="1"/>
          </p:cNvSpPr>
          <p:nvPr>
            <p:ph type="title"/>
          </p:nvPr>
        </p:nvSpPr>
        <p:spPr>
          <a:xfrm>
            <a:off x="680321" y="753228"/>
            <a:ext cx="9613861" cy="1080938"/>
          </a:xfrm>
        </p:spPr>
        <p:txBody>
          <a:bodyPr>
            <a:normAutofit/>
          </a:bodyPr>
          <a:lstStyle/>
          <a:p>
            <a:r>
              <a:rPr lang="en-US" dirty="0"/>
              <a:t>LSTM Results</a:t>
            </a:r>
          </a:p>
        </p:txBody>
      </p:sp>
      <p:graphicFrame>
        <p:nvGraphicFramePr>
          <p:cNvPr id="4" name="Content Placeholder 3">
            <a:extLst>
              <a:ext uri="{FF2B5EF4-FFF2-40B4-BE49-F238E27FC236}">
                <a16:creationId xmlns:a16="http://schemas.microsoft.com/office/drawing/2014/main" id="{2D0E016D-1267-44C4-8EFA-2274A1BEDDBD}"/>
              </a:ext>
            </a:extLst>
          </p:cNvPr>
          <p:cNvGraphicFramePr>
            <a:graphicFrameLocks noGrp="1"/>
          </p:cNvGraphicFramePr>
          <p:nvPr>
            <p:ph idx="1"/>
            <p:extLst>
              <p:ext uri="{D42A27DB-BD31-4B8C-83A1-F6EECF244321}">
                <p14:modId xmlns:p14="http://schemas.microsoft.com/office/powerpoint/2010/main" val="1273056171"/>
              </p:ext>
            </p:extLst>
          </p:nvPr>
        </p:nvGraphicFramePr>
        <p:xfrm>
          <a:off x="529821" y="2367312"/>
          <a:ext cx="9914859" cy="4059990"/>
        </p:xfrm>
        <a:graphic>
          <a:graphicData uri="http://schemas.openxmlformats.org/drawingml/2006/table">
            <a:tbl>
              <a:tblPr firstRow="1" firstCol="1" bandRow="1">
                <a:tableStyleId>{5C22544A-7EE6-4342-B048-85BDC9FD1C3A}</a:tableStyleId>
              </a:tblPr>
              <a:tblGrid>
                <a:gridCol w="4310291">
                  <a:extLst>
                    <a:ext uri="{9D8B030D-6E8A-4147-A177-3AD203B41FA5}">
                      <a16:colId xmlns:a16="http://schemas.microsoft.com/office/drawing/2014/main" val="3416363151"/>
                    </a:ext>
                  </a:extLst>
                </a:gridCol>
                <a:gridCol w="2562982">
                  <a:extLst>
                    <a:ext uri="{9D8B030D-6E8A-4147-A177-3AD203B41FA5}">
                      <a16:colId xmlns:a16="http://schemas.microsoft.com/office/drawing/2014/main" val="1076519516"/>
                    </a:ext>
                  </a:extLst>
                </a:gridCol>
                <a:gridCol w="3041586">
                  <a:extLst>
                    <a:ext uri="{9D8B030D-6E8A-4147-A177-3AD203B41FA5}">
                      <a16:colId xmlns:a16="http://schemas.microsoft.com/office/drawing/2014/main" val="188053228"/>
                    </a:ext>
                  </a:extLst>
                </a:gridCol>
              </a:tblGrid>
              <a:tr h="676665">
                <a:tc gridSpan="3">
                  <a:txBody>
                    <a:bodyPr/>
                    <a:lstStyle/>
                    <a:p>
                      <a:pPr marL="0" marR="0" indent="0" algn="ctr">
                        <a:lnSpc>
                          <a:spcPct val="95000"/>
                        </a:lnSpc>
                        <a:spcBef>
                          <a:spcPts val="0"/>
                        </a:spcBef>
                        <a:spcAft>
                          <a:spcPts val="600"/>
                        </a:spcAft>
                        <a:tabLst>
                          <a:tab pos="182880" algn="l"/>
                        </a:tabLst>
                      </a:pPr>
                      <a:r>
                        <a:rPr lang="en-US" sz="3300" spc="-5" dirty="0">
                          <a:effectLst/>
                        </a:rPr>
                        <a:t>LSTM</a:t>
                      </a:r>
                      <a:endParaRPr lang="en-US" sz="3300" spc="-5" dirty="0">
                        <a:effectLst/>
                        <a:latin typeface="Times New Roman" panose="02020603050405020304" pitchFamily="18" charset="0"/>
                        <a:ea typeface="SimSun" panose="02010600030101010101" pitchFamily="2" charset="-122"/>
                      </a:endParaRPr>
                    </a:p>
                  </a:txBody>
                  <a:tcPr marL="226314" marR="22631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40235145"/>
                  </a:ext>
                </a:extLst>
              </a:tr>
              <a:tr h="676665">
                <a:tc>
                  <a:txBody>
                    <a:bodyPr/>
                    <a:lstStyle/>
                    <a:p>
                      <a:pPr marL="0" marR="0" indent="0" algn="ctr">
                        <a:lnSpc>
                          <a:spcPct val="95000"/>
                        </a:lnSpc>
                        <a:spcBef>
                          <a:spcPts val="0"/>
                        </a:spcBef>
                        <a:spcAft>
                          <a:spcPts val="600"/>
                        </a:spcAft>
                        <a:tabLst>
                          <a:tab pos="182880" algn="l"/>
                        </a:tabLst>
                      </a:pPr>
                      <a:r>
                        <a:rPr lang="en-US" sz="3300" spc="-5">
                          <a:effectLst/>
                        </a:rPr>
                        <a:t>Learning Rate</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0.005</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0.0005</a:t>
                      </a:r>
                      <a:endParaRPr lang="en-US" sz="3300" spc="-5">
                        <a:effectLst/>
                        <a:latin typeface="Times New Roman" panose="02020603050405020304" pitchFamily="18" charset="0"/>
                        <a:ea typeface="SimSun" panose="02010600030101010101" pitchFamily="2" charset="-122"/>
                      </a:endParaRPr>
                    </a:p>
                  </a:txBody>
                  <a:tcPr marL="226314" marR="226314" marT="0" marB="0" anchor="ctr"/>
                </a:tc>
                <a:extLst>
                  <a:ext uri="{0D108BD9-81ED-4DB2-BD59-A6C34878D82A}">
                    <a16:rowId xmlns:a16="http://schemas.microsoft.com/office/drawing/2014/main" val="2208424254"/>
                  </a:ext>
                </a:extLst>
              </a:tr>
              <a:tr h="676665">
                <a:tc>
                  <a:txBody>
                    <a:bodyPr/>
                    <a:lstStyle/>
                    <a:p>
                      <a:pPr marL="0" marR="0" indent="0" algn="ctr">
                        <a:lnSpc>
                          <a:spcPct val="95000"/>
                        </a:lnSpc>
                        <a:spcBef>
                          <a:spcPts val="0"/>
                        </a:spcBef>
                        <a:spcAft>
                          <a:spcPts val="600"/>
                        </a:spcAft>
                        <a:tabLst>
                          <a:tab pos="182880" algn="l"/>
                        </a:tabLst>
                      </a:pPr>
                      <a:r>
                        <a:rPr lang="en-US" sz="3300" spc="-5" dirty="0">
                          <a:effectLst/>
                        </a:rPr>
                        <a:t>Validation Accuracy</a:t>
                      </a:r>
                      <a:endParaRPr lang="en-US" sz="3300" spc="-5" dirty="0">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94</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84</a:t>
                      </a:r>
                      <a:endParaRPr lang="en-US" sz="3300" spc="-5">
                        <a:effectLst/>
                        <a:latin typeface="Times New Roman" panose="02020603050405020304" pitchFamily="18" charset="0"/>
                        <a:ea typeface="SimSun" panose="02010600030101010101" pitchFamily="2" charset="-122"/>
                      </a:endParaRPr>
                    </a:p>
                  </a:txBody>
                  <a:tcPr marL="226314" marR="226314" marT="0" marB="0" anchor="ctr"/>
                </a:tc>
                <a:extLst>
                  <a:ext uri="{0D108BD9-81ED-4DB2-BD59-A6C34878D82A}">
                    <a16:rowId xmlns:a16="http://schemas.microsoft.com/office/drawing/2014/main" val="3370426151"/>
                  </a:ext>
                </a:extLst>
              </a:tr>
              <a:tr h="676665">
                <a:tc>
                  <a:txBody>
                    <a:bodyPr/>
                    <a:lstStyle/>
                    <a:p>
                      <a:pPr marL="0" marR="0" indent="0" algn="ctr">
                        <a:lnSpc>
                          <a:spcPct val="95000"/>
                        </a:lnSpc>
                        <a:spcBef>
                          <a:spcPts val="0"/>
                        </a:spcBef>
                        <a:spcAft>
                          <a:spcPts val="600"/>
                        </a:spcAft>
                        <a:tabLst>
                          <a:tab pos="182880" algn="l"/>
                        </a:tabLst>
                      </a:pPr>
                      <a:r>
                        <a:rPr lang="en-US" sz="3300" spc="-5">
                          <a:effectLst/>
                        </a:rPr>
                        <a:t>Training Accuracy</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97</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85</a:t>
                      </a:r>
                      <a:endParaRPr lang="en-US" sz="3300" spc="-5">
                        <a:effectLst/>
                        <a:latin typeface="Times New Roman" panose="02020603050405020304" pitchFamily="18" charset="0"/>
                        <a:ea typeface="SimSun" panose="02010600030101010101" pitchFamily="2" charset="-122"/>
                      </a:endParaRPr>
                    </a:p>
                  </a:txBody>
                  <a:tcPr marL="226314" marR="226314" marT="0" marB="0" anchor="ctr"/>
                </a:tc>
                <a:extLst>
                  <a:ext uri="{0D108BD9-81ED-4DB2-BD59-A6C34878D82A}">
                    <a16:rowId xmlns:a16="http://schemas.microsoft.com/office/drawing/2014/main" val="1390471869"/>
                  </a:ext>
                </a:extLst>
              </a:tr>
              <a:tr h="676665">
                <a:tc>
                  <a:txBody>
                    <a:bodyPr/>
                    <a:lstStyle/>
                    <a:p>
                      <a:pPr marL="0" marR="0" indent="0" algn="ctr">
                        <a:lnSpc>
                          <a:spcPct val="95000"/>
                        </a:lnSpc>
                        <a:spcBef>
                          <a:spcPts val="0"/>
                        </a:spcBef>
                        <a:spcAft>
                          <a:spcPts val="600"/>
                        </a:spcAft>
                        <a:tabLst>
                          <a:tab pos="182880" algn="l"/>
                        </a:tabLst>
                      </a:pPr>
                      <a:r>
                        <a:rPr lang="en-US" sz="3300" spc="-5">
                          <a:effectLst/>
                        </a:rPr>
                        <a:t>Valid Loss</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0.029</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0.39</a:t>
                      </a:r>
                      <a:endParaRPr lang="en-US" sz="3300" spc="-5">
                        <a:effectLst/>
                        <a:latin typeface="Times New Roman" panose="02020603050405020304" pitchFamily="18" charset="0"/>
                        <a:ea typeface="SimSun" panose="02010600030101010101" pitchFamily="2" charset="-122"/>
                      </a:endParaRPr>
                    </a:p>
                  </a:txBody>
                  <a:tcPr marL="226314" marR="226314" marT="0" marB="0" anchor="ctr"/>
                </a:tc>
                <a:extLst>
                  <a:ext uri="{0D108BD9-81ED-4DB2-BD59-A6C34878D82A}">
                    <a16:rowId xmlns:a16="http://schemas.microsoft.com/office/drawing/2014/main" val="1205959893"/>
                  </a:ext>
                </a:extLst>
              </a:tr>
              <a:tr h="676665">
                <a:tc>
                  <a:txBody>
                    <a:bodyPr/>
                    <a:lstStyle/>
                    <a:p>
                      <a:pPr marL="0" marR="0" indent="0" algn="ctr">
                        <a:lnSpc>
                          <a:spcPct val="95000"/>
                        </a:lnSpc>
                        <a:spcBef>
                          <a:spcPts val="0"/>
                        </a:spcBef>
                        <a:spcAft>
                          <a:spcPts val="600"/>
                        </a:spcAft>
                        <a:tabLst>
                          <a:tab pos="182880" algn="l"/>
                        </a:tabLst>
                      </a:pPr>
                      <a:r>
                        <a:rPr lang="en-US" sz="3300" spc="-5" dirty="0">
                          <a:effectLst/>
                        </a:rPr>
                        <a:t>Train Loss</a:t>
                      </a:r>
                      <a:endParaRPr lang="en-US" sz="3300" spc="-5" dirty="0">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0.091</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dirty="0">
                          <a:effectLst/>
                        </a:rPr>
                        <a:t>0.2999</a:t>
                      </a:r>
                      <a:endParaRPr lang="en-US" sz="3300" spc="-5" dirty="0">
                        <a:effectLst/>
                        <a:latin typeface="Times New Roman" panose="02020603050405020304" pitchFamily="18" charset="0"/>
                        <a:ea typeface="SimSun" panose="02010600030101010101" pitchFamily="2" charset="-122"/>
                      </a:endParaRPr>
                    </a:p>
                  </a:txBody>
                  <a:tcPr marL="226314" marR="226314" marT="0" marB="0" anchor="ctr"/>
                </a:tc>
                <a:extLst>
                  <a:ext uri="{0D108BD9-81ED-4DB2-BD59-A6C34878D82A}">
                    <a16:rowId xmlns:a16="http://schemas.microsoft.com/office/drawing/2014/main" val="1506325498"/>
                  </a:ext>
                </a:extLst>
              </a:tr>
            </a:tbl>
          </a:graphicData>
        </a:graphic>
      </p:graphicFrame>
    </p:spTree>
    <p:extLst>
      <p:ext uri="{BB962C8B-B14F-4D97-AF65-F5344CB8AC3E}">
        <p14:creationId xmlns:p14="http://schemas.microsoft.com/office/powerpoint/2010/main" val="1545794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929A-81ED-4F8F-A6CC-D24E82EF0CDA}"/>
              </a:ext>
            </a:extLst>
          </p:cNvPr>
          <p:cNvSpPr>
            <a:spLocks noGrp="1"/>
          </p:cNvSpPr>
          <p:nvPr>
            <p:ph type="title"/>
          </p:nvPr>
        </p:nvSpPr>
        <p:spPr>
          <a:xfrm>
            <a:off x="680321" y="753228"/>
            <a:ext cx="9613861" cy="1080938"/>
          </a:xfrm>
        </p:spPr>
        <p:txBody>
          <a:bodyPr>
            <a:normAutofit/>
          </a:bodyPr>
          <a:lstStyle/>
          <a:p>
            <a:r>
              <a:rPr lang="en-US" dirty="0"/>
              <a:t>RCNN Results</a:t>
            </a:r>
          </a:p>
        </p:txBody>
      </p:sp>
      <p:graphicFrame>
        <p:nvGraphicFramePr>
          <p:cNvPr id="4" name="Content Placeholder 3">
            <a:extLst>
              <a:ext uri="{FF2B5EF4-FFF2-40B4-BE49-F238E27FC236}">
                <a16:creationId xmlns:a16="http://schemas.microsoft.com/office/drawing/2014/main" id="{96AE0B78-DBE1-4A7F-ADA9-E6516FB1BD1E}"/>
              </a:ext>
            </a:extLst>
          </p:cNvPr>
          <p:cNvGraphicFramePr>
            <a:graphicFrameLocks noGrp="1"/>
          </p:cNvGraphicFramePr>
          <p:nvPr>
            <p:ph idx="1"/>
            <p:extLst>
              <p:ext uri="{D42A27DB-BD31-4B8C-83A1-F6EECF244321}">
                <p14:modId xmlns:p14="http://schemas.microsoft.com/office/powerpoint/2010/main" val="528537639"/>
              </p:ext>
            </p:extLst>
          </p:nvPr>
        </p:nvGraphicFramePr>
        <p:xfrm>
          <a:off x="346348" y="2340806"/>
          <a:ext cx="9947833" cy="4073244"/>
        </p:xfrm>
        <a:graphic>
          <a:graphicData uri="http://schemas.openxmlformats.org/drawingml/2006/table">
            <a:tbl>
              <a:tblPr firstRow="1" firstCol="1" bandRow="1">
                <a:tableStyleId>{5C22544A-7EE6-4342-B048-85BDC9FD1C3A}</a:tableStyleId>
              </a:tblPr>
              <a:tblGrid>
                <a:gridCol w="4472571">
                  <a:extLst>
                    <a:ext uri="{9D8B030D-6E8A-4147-A177-3AD203B41FA5}">
                      <a16:colId xmlns:a16="http://schemas.microsoft.com/office/drawing/2014/main" val="3282713325"/>
                    </a:ext>
                  </a:extLst>
                </a:gridCol>
                <a:gridCol w="2659478">
                  <a:extLst>
                    <a:ext uri="{9D8B030D-6E8A-4147-A177-3AD203B41FA5}">
                      <a16:colId xmlns:a16="http://schemas.microsoft.com/office/drawing/2014/main" val="110771768"/>
                    </a:ext>
                  </a:extLst>
                </a:gridCol>
                <a:gridCol w="2815784">
                  <a:extLst>
                    <a:ext uri="{9D8B030D-6E8A-4147-A177-3AD203B41FA5}">
                      <a16:colId xmlns:a16="http://schemas.microsoft.com/office/drawing/2014/main" val="1325549839"/>
                    </a:ext>
                  </a:extLst>
                </a:gridCol>
              </a:tblGrid>
              <a:tr h="678874">
                <a:tc gridSpan="3">
                  <a:txBody>
                    <a:bodyPr/>
                    <a:lstStyle/>
                    <a:p>
                      <a:pPr marL="0" marR="0" indent="0" algn="ctr">
                        <a:lnSpc>
                          <a:spcPct val="95000"/>
                        </a:lnSpc>
                        <a:spcBef>
                          <a:spcPts val="0"/>
                        </a:spcBef>
                        <a:spcAft>
                          <a:spcPts val="600"/>
                        </a:spcAft>
                        <a:tabLst>
                          <a:tab pos="182880" algn="l"/>
                        </a:tabLst>
                      </a:pPr>
                      <a:r>
                        <a:rPr lang="en-US" sz="3300" spc="-5" dirty="0">
                          <a:effectLst/>
                        </a:rPr>
                        <a:t>RCNN</a:t>
                      </a:r>
                      <a:endParaRPr lang="en-US" sz="3300" spc="-5" dirty="0">
                        <a:effectLst/>
                        <a:latin typeface="Times New Roman" panose="02020603050405020304" pitchFamily="18" charset="0"/>
                        <a:ea typeface="SimSun" panose="02010600030101010101" pitchFamily="2" charset="-122"/>
                      </a:endParaRPr>
                    </a:p>
                  </a:txBody>
                  <a:tcPr marL="226314" marR="22631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2343879"/>
                  </a:ext>
                </a:extLst>
              </a:tr>
              <a:tr h="678874">
                <a:tc>
                  <a:txBody>
                    <a:bodyPr/>
                    <a:lstStyle/>
                    <a:p>
                      <a:pPr marL="0" marR="0" indent="0" algn="ctr">
                        <a:lnSpc>
                          <a:spcPct val="95000"/>
                        </a:lnSpc>
                        <a:spcBef>
                          <a:spcPts val="0"/>
                        </a:spcBef>
                        <a:spcAft>
                          <a:spcPts val="600"/>
                        </a:spcAft>
                        <a:tabLst>
                          <a:tab pos="182880" algn="l"/>
                        </a:tabLst>
                      </a:pPr>
                      <a:r>
                        <a:rPr lang="en-US" sz="3300" spc="-5" dirty="0">
                          <a:effectLst/>
                        </a:rPr>
                        <a:t>Learning Rate</a:t>
                      </a:r>
                      <a:endParaRPr lang="en-US" sz="3300" spc="-5" dirty="0">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0.05</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0.005</a:t>
                      </a:r>
                      <a:endParaRPr lang="en-US" sz="3300" spc="-5">
                        <a:effectLst/>
                        <a:latin typeface="Times New Roman" panose="02020603050405020304" pitchFamily="18" charset="0"/>
                        <a:ea typeface="SimSun" panose="02010600030101010101" pitchFamily="2" charset="-122"/>
                      </a:endParaRPr>
                    </a:p>
                  </a:txBody>
                  <a:tcPr marL="226314" marR="226314" marT="0" marB="0" anchor="ctr"/>
                </a:tc>
                <a:extLst>
                  <a:ext uri="{0D108BD9-81ED-4DB2-BD59-A6C34878D82A}">
                    <a16:rowId xmlns:a16="http://schemas.microsoft.com/office/drawing/2014/main" val="1717904370"/>
                  </a:ext>
                </a:extLst>
              </a:tr>
              <a:tr h="678874">
                <a:tc>
                  <a:txBody>
                    <a:bodyPr/>
                    <a:lstStyle/>
                    <a:p>
                      <a:pPr marL="0" marR="0" indent="0" algn="ctr">
                        <a:lnSpc>
                          <a:spcPct val="95000"/>
                        </a:lnSpc>
                        <a:spcBef>
                          <a:spcPts val="0"/>
                        </a:spcBef>
                        <a:spcAft>
                          <a:spcPts val="600"/>
                        </a:spcAft>
                        <a:tabLst>
                          <a:tab pos="182880" algn="l"/>
                        </a:tabLst>
                      </a:pPr>
                      <a:r>
                        <a:rPr lang="en-US" sz="3300" spc="-5" dirty="0">
                          <a:effectLst/>
                        </a:rPr>
                        <a:t>Validation Accuracy</a:t>
                      </a:r>
                      <a:endParaRPr lang="en-US" sz="3300" spc="-5" dirty="0">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dirty="0">
                          <a:effectLst/>
                        </a:rPr>
                        <a:t>95.6</a:t>
                      </a:r>
                      <a:endParaRPr lang="en-US" sz="3300" spc="-5" dirty="0">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94.7</a:t>
                      </a:r>
                      <a:endParaRPr lang="en-US" sz="3300" spc="-5">
                        <a:effectLst/>
                        <a:latin typeface="Times New Roman" panose="02020603050405020304" pitchFamily="18" charset="0"/>
                        <a:ea typeface="SimSun" panose="02010600030101010101" pitchFamily="2" charset="-122"/>
                      </a:endParaRPr>
                    </a:p>
                  </a:txBody>
                  <a:tcPr marL="226314" marR="226314" marT="0" marB="0" anchor="ctr"/>
                </a:tc>
                <a:extLst>
                  <a:ext uri="{0D108BD9-81ED-4DB2-BD59-A6C34878D82A}">
                    <a16:rowId xmlns:a16="http://schemas.microsoft.com/office/drawing/2014/main" val="887085821"/>
                  </a:ext>
                </a:extLst>
              </a:tr>
              <a:tr h="678874">
                <a:tc>
                  <a:txBody>
                    <a:bodyPr/>
                    <a:lstStyle/>
                    <a:p>
                      <a:pPr marL="0" marR="0" indent="0" algn="ctr">
                        <a:lnSpc>
                          <a:spcPct val="95000"/>
                        </a:lnSpc>
                        <a:spcBef>
                          <a:spcPts val="0"/>
                        </a:spcBef>
                        <a:spcAft>
                          <a:spcPts val="600"/>
                        </a:spcAft>
                        <a:tabLst>
                          <a:tab pos="182880" algn="l"/>
                        </a:tabLst>
                      </a:pPr>
                      <a:r>
                        <a:rPr lang="en-US" sz="3300" spc="-5">
                          <a:effectLst/>
                        </a:rPr>
                        <a:t>Training Accuracy</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97</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94</a:t>
                      </a:r>
                      <a:endParaRPr lang="en-US" sz="3300" spc="-5">
                        <a:effectLst/>
                        <a:latin typeface="Times New Roman" panose="02020603050405020304" pitchFamily="18" charset="0"/>
                        <a:ea typeface="SimSun" panose="02010600030101010101" pitchFamily="2" charset="-122"/>
                      </a:endParaRPr>
                    </a:p>
                  </a:txBody>
                  <a:tcPr marL="226314" marR="226314" marT="0" marB="0" anchor="ctr"/>
                </a:tc>
                <a:extLst>
                  <a:ext uri="{0D108BD9-81ED-4DB2-BD59-A6C34878D82A}">
                    <a16:rowId xmlns:a16="http://schemas.microsoft.com/office/drawing/2014/main" val="4240090179"/>
                  </a:ext>
                </a:extLst>
              </a:tr>
              <a:tr h="678874">
                <a:tc>
                  <a:txBody>
                    <a:bodyPr/>
                    <a:lstStyle/>
                    <a:p>
                      <a:pPr marL="0" marR="0" indent="0" algn="ctr">
                        <a:lnSpc>
                          <a:spcPct val="95000"/>
                        </a:lnSpc>
                        <a:spcBef>
                          <a:spcPts val="0"/>
                        </a:spcBef>
                        <a:spcAft>
                          <a:spcPts val="600"/>
                        </a:spcAft>
                        <a:tabLst>
                          <a:tab pos="182880" algn="l"/>
                        </a:tabLst>
                      </a:pPr>
                      <a:r>
                        <a:rPr lang="en-US" sz="3300" spc="-5">
                          <a:effectLst/>
                        </a:rPr>
                        <a:t>Valid Loss</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0.05</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0.09</a:t>
                      </a:r>
                      <a:endParaRPr lang="en-US" sz="3300" spc="-5">
                        <a:effectLst/>
                        <a:latin typeface="Times New Roman" panose="02020603050405020304" pitchFamily="18" charset="0"/>
                        <a:ea typeface="SimSun" panose="02010600030101010101" pitchFamily="2" charset="-122"/>
                      </a:endParaRPr>
                    </a:p>
                  </a:txBody>
                  <a:tcPr marL="226314" marR="226314" marT="0" marB="0" anchor="ctr"/>
                </a:tc>
                <a:extLst>
                  <a:ext uri="{0D108BD9-81ED-4DB2-BD59-A6C34878D82A}">
                    <a16:rowId xmlns:a16="http://schemas.microsoft.com/office/drawing/2014/main" val="929143220"/>
                  </a:ext>
                </a:extLst>
              </a:tr>
              <a:tr h="678874">
                <a:tc>
                  <a:txBody>
                    <a:bodyPr/>
                    <a:lstStyle/>
                    <a:p>
                      <a:pPr marL="0" marR="0" indent="0" algn="ctr">
                        <a:lnSpc>
                          <a:spcPct val="95000"/>
                        </a:lnSpc>
                        <a:spcBef>
                          <a:spcPts val="0"/>
                        </a:spcBef>
                        <a:spcAft>
                          <a:spcPts val="600"/>
                        </a:spcAft>
                        <a:tabLst>
                          <a:tab pos="182880" algn="l"/>
                        </a:tabLst>
                      </a:pPr>
                      <a:r>
                        <a:rPr lang="en-US" sz="3300" spc="-5">
                          <a:effectLst/>
                        </a:rPr>
                        <a:t>Train Loss</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0.088</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dirty="0">
                          <a:effectLst/>
                        </a:rPr>
                        <a:t>0.109</a:t>
                      </a:r>
                      <a:endParaRPr lang="en-US" sz="3300" spc="-5" dirty="0">
                        <a:effectLst/>
                        <a:latin typeface="Times New Roman" panose="02020603050405020304" pitchFamily="18" charset="0"/>
                        <a:ea typeface="SimSun" panose="02010600030101010101" pitchFamily="2" charset="-122"/>
                      </a:endParaRPr>
                    </a:p>
                  </a:txBody>
                  <a:tcPr marL="226314" marR="226314" marT="0" marB="0" anchor="ctr"/>
                </a:tc>
                <a:extLst>
                  <a:ext uri="{0D108BD9-81ED-4DB2-BD59-A6C34878D82A}">
                    <a16:rowId xmlns:a16="http://schemas.microsoft.com/office/drawing/2014/main" val="78688583"/>
                  </a:ext>
                </a:extLst>
              </a:tr>
            </a:tbl>
          </a:graphicData>
        </a:graphic>
      </p:graphicFrame>
    </p:spTree>
    <p:extLst>
      <p:ext uri="{BB962C8B-B14F-4D97-AF65-F5344CB8AC3E}">
        <p14:creationId xmlns:p14="http://schemas.microsoft.com/office/powerpoint/2010/main" val="2634630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929A-81ED-4F8F-A6CC-D24E82EF0CDA}"/>
              </a:ext>
            </a:extLst>
          </p:cNvPr>
          <p:cNvSpPr>
            <a:spLocks noGrp="1"/>
          </p:cNvSpPr>
          <p:nvPr>
            <p:ph type="title"/>
          </p:nvPr>
        </p:nvSpPr>
        <p:spPr>
          <a:xfrm>
            <a:off x="680321" y="753228"/>
            <a:ext cx="9613861" cy="1080938"/>
          </a:xfrm>
        </p:spPr>
        <p:txBody>
          <a:bodyPr>
            <a:normAutofit/>
          </a:bodyPr>
          <a:lstStyle/>
          <a:p>
            <a:r>
              <a:rPr lang="en-US" dirty="0"/>
              <a:t>Bi-LSTM Results</a:t>
            </a:r>
          </a:p>
        </p:txBody>
      </p:sp>
      <p:graphicFrame>
        <p:nvGraphicFramePr>
          <p:cNvPr id="4" name="Content Placeholder 3">
            <a:extLst>
              <a:ext uri="{FF2B5EF4-FFF2-40B4-BE49-F238E27FC236}">
                <a16:creationId xmlns:a16="http://schemas.microsoft.com/office/drawing/2014/main" id="{C48FE823-F85B-4023-9B52-1D28C3F50583}"/>
              </a:ext>
            </a:extLst>
          </p:cNvPr>
          <p:cNvGraphicFramePr>
            <a:graphicFrameLocks noGrp="1"/>
          </p:cNvGraphicFramePr>
          <p:nvPr>
            <p:ph idx="1"/>
            <p:extLst>
              <p:ext uri="{D42A27DB-BD31-4B8C-83A1-F6EECF244321}">
                <p14:modId xmlns:p14="http://schemas.microsoft.com/office/powerpoint/2010/main" val="2107949596"/>
              </p:ext>
            </p:extLst>
          </p:nvPr>
        </p:nvGraphicFramePr>
        <p:xfrm>
          <a:off x="461589" y="2340806"/>
          <a:ext cx="9941368" cy="4086498"/>
        </p:xfrm>
        <a:graphic>
          <a:graphicData uri="http://schemas.openxmlformats.org/drawingml/2006/table">
            <a:tbl>
              <a:tblPr firstRow="1" firstCol="1" bandRow="1">
                <a:tableStyleId>{5C22544A-7EE6-4342-B048-85BDC9FD1C3A}</a:tableStyleId>
              </a:tblPr>
              <a:tblGrid>
                <a:gridCol w="4321815">
                  <a:extLst>
                    <a:ext uri="{9D8B030D-6E8A-4147-A177-3AD203B41FA5}">
                      <a16:colId xmlns:a16="http://schemas.microsoft.com/office/drawing/2014/main" val="3297375096"/>
                    </a:ext>
                  </a:extLst>
                </a:gridCol>
                <a:gridCol w="2569835">
                  <a:extLst>
                    <a:ext uri="{9D8B030D-6E8A-4147-A177-3AD203B41FA5}">
                      <a16:colId xmlns:a16="http://schemas.microsoft.com/office/drawing/2014/main" val="2873296565"/>
                    </a:ext>
                  </a:extLst>
                </a:gridCol>
                <a:gridCol w="3049718">
                  <a:extLst>
                    <a:ext uri="{9D8B030D-6E8A-4147-A177-3AD203B41FA5}">
                      <a16:colId xmlns:a16="http://schemas.microsoft.com/office/drawing/2014/main" val="118028242"/>
                    </a:ext>
                  </a:extLst>
                </a:gridCol>
              </a:tblGrid>
              <a:tr h="681083">
                <a:tc gridSpan="3">
                  <a:txBody>
                    <a:bodyPr/>
                    <a:lstStyle/>
                    <a:p>
                      <a:pPr marL="0" marR="0" indent="0" algn="ctr">
                        <a:lnSpc>
                          <a:spcPct val="95000"/>
                        </a:lnSpc>
                        <a:spcBef>
                          <a:spcPts val="0"/>
                        </a:spcBef>
                        <a:spcAft>
                          <a:spcPts val="600"/>
                        </a:spcAft>
                        <a:tabLst>
                          <a:tab pos="182880" algn="l"/>
                        </a:tabLst>
                      </a:pPr>
                      <a:r>
                        <a:rPr lang="en-US" sz="3300" spc="-5" dirty="0">
                          <a:effectLst/>
                        </a:rPr>
                        <a:t>Bi - LSTM</a:t>
                      </a:r>
                      <a:endParaRPr lang="en-US" sz="3300" spc="-5" dirty="0">
                        <a:effectLst/>
                        <a:latin typeface="Times New Roman" panose="02020603050405020304" pitchFamily="18" charset="0"/>
                        <a:ea typeface="SimSun" panose="02010600030101010101" pitchFamily="2" charset="-122"/>
                      </a:endParaRPr>
                    </a:p>
                  </a:txBody>
                  <a:tcPr marL="226314" marR="22631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34973073"/>
                  </a:ext>
                </a:extLst>
              </a:tr>
              <a:tr h="681083">
                <a:tc>
                  <a:txBody>
                    <a:bodyPr/>
                    <a:lstStyle/>
                    <a:p>
                      <a:pPr marL="0" marR="0" indent="0" algn="ctr">
                        <a:lnSpc>
                          <a:spcPct val="95000"/>
                        </a:lnSpc>
                        <a:spcBef>
                          <a:spcPts val="0"/>
                        </a:spcBef>
                        <a:spcAft>
                          <a:spcPts val="600"/>
                        </a:spcAft>
                        <a:tabLst>
                          <a:tab pos="182880" algn="l"/>
                        </a:tabLst>
                      </a:pPr>
                      <a:r>
                        <a:rPr lang="en-US" sz="3300" spc="-5">
                          <a:effectLst/>
                        </a:rPr>
                        <a:t>Learning Rate</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0.005</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0.0005</a:t>
                      </a:r>
                      <a:endParaRPr lang="en-US" sz="3300" spc="-5">
                        <a:effectLst/>
                        <a:latin typeface="Times New Roman" panose="02020603050405020304" pitchFamily="18" charset="0"/>
                        <a:ea typeface="SimSun" panose="02010600030101010101" pitchFamily="2" charset="-122"/>
                      </a:endParaRPr>
                    </a:p>
                  </a:txBody>
                  <a:tcPr marL="226314" marR="226314" marT="0" marB="0" anchor="ctr"/>
                </a:tc>
                <a:extLst>
                  <a:ext uri="{0D108BD9-81ED-4DB2-BD59-A6C34878D82A}">
                    <a16:rowId xmlns:a16="http://schemas.microsoft.com/office/drawing/2014/main" val="1313934216"/>
                  </a:ext>
                </a:extLst>
              </a:tr>
              <a:tr h="681083">
                <a:tc>
                  <a:txBody>
                    <a:bodyPr/>
                    <a:lstStyle/>
                    <a:p>
                      <a:pPr marL="0" marR="0" indent="0" algn="ctr">
                        <a:lnSpc>
                          <a:spcPct val="95000"/>
                        </a:lnSpc>
                        <a:spcBef>
                          <a:spcPts val="0"/>
                        </a:spcBef>
                        <a:spcAft>
                          <a:spcPts val="600"/>
                        </a:spcAft>
                        <a:tabLst>
                          <a:tab pos="182880" algn="l"/>
                        </a:tabLst>
                      </a:pPr>
                      <a:r>
                        <a:rPr lang="en-US" sz="3300" spc="-5">
                          <a:effectLst/>
                        </a:rPr>
                        <a:t>Validation Accuracy</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94.5</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85</a:t>
                      </a:r>
                      <a:endParaRPr lang="en-US" sz="3300" spc="-5">
                        <a:effectLst/>
                        <a:latin typeface="Times New Roman" panose="02020603050405020304" pitchFamily="18" charset="0"/>
                        <a:ea typeface="SimSun" panose="02010600030101010101" pitchFamily="2" charset="-122"/>
                      </a:endParaRPr>
                    </a:p>
                  </a:txBody>
                  <a:tcPr marL="226314" marR="226314" marT="0" marB="0" anchor="ctr"/>
                </a:tc>
                <a:extLst>
                  <a:ext uri="{0D108BD9-81ED-4DB2-BD59-A6C34878D82A}">
                    <a16:rowId xmlns:a16="http://schemas.microsoft.com/office/drawing/2014/main" val="2587227182"/>
                  </a:ext>
                </a:extLst>
              </a:tr>
              <a:tr h="681083">
                <a:tc>
                  <a:txBody>
                    <a:bodyPr/>
                    <a:lstStyle/>
                    <a:p>
                      <a:pPr marL="0" marR="0" indent="0" algn="ctr">
                        <a:lnSpc>
                          <a:spcPct val="95000"/>
                        </a:lnSpc>
                        <a:spcBef>
                          <a:spcPts val="0"/>
                        </a:spcBef>
                        <a:spcAft>
                          <a:spcPts val="600"/>
                        </a:spcAft>
                        <a:tabLst>
                          <a:tab pos="182880" algn="l"/>
                        </a:tabLst>
                      </a:pPr>
                      <a:r>
                        <a:rPr lang="en-US" sz="3300" spc="-5">
                          <a:effectLst/>
                        </a:rPr>
                        <a:t>Training Accuracy</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dirty="0">
                          <a:effectLst/>
                        </a:rPr>
                        <a:t>98</a:t>
                      </a:r>
                      <a:endParaRPr lang="en-US" sz="3300" spc="-5" dirty="0">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86</a:t>
                      </a:r>
                      <a:endParaRPr lang="en-US" sz="3300" spc="-5">
                        <a:effectLst/>
                        <a:latin typeface="Times New Roman" panose="02020603050405020304" pitchFamily="18" charset="0"/>
                        <a:ea typeface="SimSun" panose="02010600030101010101" pitchFamily="2" charset="-122"/>
                      </a:endParaRPr>
                    </a:p>
                  </a:txBody>
                  <a:tcPr marL="226314" marR="226314" marT="0" marB="0" anchor="ctr"/>
                </a:tc>
                <a:extLst>
                  <a:ext uri="{0D108BD9-81ED-4DB2-BD59-A6C34878D82A}">
                    <a16:rowId xmlns:a16="http://schemas.microsoft.com/office/drawing/2014/main" val="2982577900"/>
                  </a:ext>
                </a:extLst>
              </a:tr>
              <a:tr h="681083">
                <a:tc>
                  <a:txBody>
                    <a:bodyPr/>
                    <a:lstStyle/>
                    <a:p>
                      <a:pPr marL="0" marR="0" indent="0" algn="ctr">
                        <a:lnSpc>
                          <a:spcPct val="95000"/>
                        </a:lnSpc>
                        <a:spcBef>
                          <a:spcPts val="0"/>
                        </a:spcBef>
                        <a:spcAft>
                          <a:spcPts val="600"/>
                        </a:spcAft>
                        <a:tabLst>
                          <a:tab pos="182880" algn="l"/>
                        </a:tabLst>
                      </a:pPr>
                      <a:r>
                        <a:rPr lang="en-US" sz="3300" spc="-5">
                          <a:effectLst/>
                        </a:rPr>
                        <a:t>Valid Loss</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0.023</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0.379</a:t>
                      </a:r>
                      <a:endParaRPr lang="en-US" sz="3300" spc="-5">
                        <a:effectLst/>
                        <a:latin typeface="Times New Roman" panose="02020603050405020304" pitchFamily="18" charset="0"/>
                        <a:ea typeface="SimSun" panose="02010600030101010101" pitchFamily="2" charset="-122"/>
                      </a:endParaRPr>
                    </a:p>
                  </a:txBody>
                  <a:tcPr marL="226314" marR="226314" marT="0" marB="0" anchor="ctr"/>
                </a:tc>
                <a:extLst>
                  <a:ext uri="{0D108BD9-81ED-4DB2-BD59-A6C34878D82A}">
                    <a16:rowId xmlns:a16="http://schemas.microsoft.com/office/drawing/2014/main" val="2077056186"/>
                  </a:ext>
                </a:extLst>
              </a:tr>
              <a:tr h="681083">
                <a:tc>
                  <a:txBody>
                    <a:bodyPr/>
                    <a:lstStyle/>
                    <a:p>
                      <a:pPr marL="0" marR="0" indent="0" algn="ctr">
                        <a:lnSpc>
                          <a:spcPct val="95000"/>
                        </a:lnSpc>
                        <a:spcBef>
                          <a:spcPts val="0"/>
                        </a:spcBef>
                        <a:spcAft>
                          <a:spcPts val="600"/>
                        </a:spcAft>
                        <a:tabLst>
                          <a:tab pos="182880" algn="l"/>
                        </a:tabLst>
                      </a:pPr>
                      <a:r>
                        <a:rPr lang="en-US" sz="3300" spc="-5">
                          <a:effectLst/>
                        </a:rPr>
                        <a:t>Train Loss</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a:effectLst/>
                        </a:rPr>
                        <a:t>0.098</a:t>
                      </a:r>
                      <a:endParaRPr lang="en-US" sz="3300" spc="-5">
                        <a:effectLst/>
                        <a:latin typeface="Times New Roman" panose="02020603050405020304" pitchFamily="18" charset="0"/>
                        <a:ea typeface="SimSun" panose="02010600030101010101" pitchFamily="2" charset="-122"/>
                      </a:endParaRPr>
                    </a:p>
                  </a:txBody>
                  <a:tcPr marL="226314" marR="226314" marT="0" marB="0" anchor="ctr"/>
                </a:tc>
                <a:tc>
                  <a:txBody>
                    <a:bodyPr/>
                    <a:lstStyle/>
                    <a:p>
                      <a:pPr marL="0" marR="0" indent="0" algn="ctr">
                        <a:lnSpc>
                          <a:spcPct val="95000"/>
                        </a:lnSpc>
                        <a:spcBef>
                          <a:spcPts val="0"/>
                        </a:spcBef>
                        <a:spcAft>
                          <a:spcPts val="600"/>
                        </a:spcAft>
                        <a:tabLst>
                          <a:tab pos="182880" algn="l"/>
                        </a:tabLst>
                      </a:pPr>
                      <a:r>
                        <a:rPr lang="en-US" sz="3300" spc="-5" dirty="0">
                          <a:effectLst/>
                        </a:rPr>
                        <a:t>0.362</a:t>
                      </a:r>
                      <a:endParaRPr lang="en-US" sz="3300" spc="-5" dirty="0">
                        <a:effectLst/>
                        <a:latin typeface="Times New Roman" panose="02020603050405020304" pitchFamily="18" charset="0"/>
                        <a:ea typeface="SimSun" panose="02010600030101010101" pitchFamily="2" charset="-122"/>
                      </a:endParaRPr>
                    </a:p>
                  </a:txBody>
                  <a:tcPr marL="226314" marR="226314" marT="0" marB="0" anchor="ctr"/>
                </a:tc>
                <a:extLst>
                  <a:ext uri="{0D108BD9-81ED-4DB2-BD59-A6C34878D82A}">
                    <a16:rowId xmlns:a16="http://schemas.microsoft.com/office/drawing/2014/main" val="570389026"/>
                  </a:ext>
                </a:extLst>
              </a:tr>
            </a:tbl>
          </a:graphicData>
        </a:graphic>
      </p:graphicFrame>
    </p:spTree>
    <p:extLst>
      <p:ext uri="{BB962C8B-B14F-4D97-AF65-F5344CB8AC3E}">
        <p14:creationId xmlns:p14="http://schemas.microsoft.com/office/powerpoint/2010/main" val="3158039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929A-81ED-4F8F-A6CC-D24E82EF0CDA}"/>
              </a:ext>
            </a:extLst>
          </p:cNvPr>
          <p:cNvSpPr>
            <a:spLocks noGrp="1"/>
          </p:cNvSpPr>
          <p:nvPr>
            <p:ph type="title"/>
          </p:nvPr>
        </p:nvSpPr>
        <p:spPr/>
        <p:txBody>
          <a:bodyPr/>
          <a:lstStyle/>
          <a:p>
            <a:r>
              <a:rPr lang="en-US" dirty="0"/>
              <a:t>Accuracy Results</a:t>
            </a:r>
          </a:p>
        </p:txBody>
      </p:sp>
      <p:graphicFrame>
        <p:nvGraphicFramePr>
          <p:cNvPr id="4" name="Content Placeholder 3">
            <a:extLst>
              <a:ext uri="{FF2B5EF4-FFF2-40B4-BE49-F238E27FC236}">
                <a16:creationId xmlns:a16="http://schemas.microsoft.com/office/drawing/2014/main" id="{371638B2-A4BC-41C7-9E37-FA6E1A835D30}"/>
              </a:ext>
            </a:extLst>
          </p:cNvPr>
          <p:cNvGraphicFramePr>
            <a:graphicFrameLocks noGrp="1"/>
          </p:cNvGraphicFramePr>
          <p:nvPr>
            <p:ph idx="1"/>
            <p:extLst>
              <p:ext uri="{D42A27DB-BD31-4B8C-83A1-F6EECF244321}">
                <p14:modId xmlns:p14="http://schemas.microsoft.com/office/powerpoint/2010/main" val="3839981455"/>
              </p:ext>
            </p:extLst>
          </p:nvPr>
        </p:nvGraphicFramePr>
        <p:xfrm>
          <a:off x="336485" y="2067951"/>
          <a:ext cx="9986963" cy="46641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3853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AD4F0-B325-46B7-9BD1-39A2B3DAB447}"/>
              </a:ext>
            </a:extLst>
          </p:cNvPr>
          <p:cNvSpPr>
            <a:spLocks noGrp="1"/>
          </p:cNvSpPr>
          <p:nvPr>
            <p:ph type="title"/>
          </p:nvPr>
        </p:nvSpPr>
        <p:spPr/>
        <p:txBody>
          <a:bodyPr/>
          <a:lstStyle/>
          <a:p>
            <a:r>
              <a:rPr lang="en-US" dirty="0"/>
              <a:t>Loss Results</a:t>
            </a:r>
          </a:p>
        </p:txBody>
      </p:sp>
      <p:graphicFrame>
        <p:nvGraphicFramePr>
          <p:cNvPr id="4" name="Content Placeholder 3">
            <a:extLst>
              <a:ext uri="{FF2B5EF4-FFF2-40B4-BE49-F238E27FC236}">
                <a16:creationId xmlns:a16="http://schemas.microsoft.com/office/drawing/2014/main" id="{9DA7C5DB-A16E-46A6-96BF-669ABCC4B902}"/>
              </a:ext>
            </a:extLst>
          </p:cNvPr>
          <p:cNvGraphicFramePr>
            <a:graphicFrameLocks noGrp="1"/>
          </p:cNvGraphicFramePr>
          <p:nvPr>
            <p:ph idx="1"/>
            <p:extLst>
              <p:ext uri="{D42A27DB-BD31-4B8C-83A1-F6EECF244321}">
                <p14:modId xmlns:p14="http://schemas.microsoft.com/office/powerpoint/2010/main" val="1773845955"/>
              </p:ext>
            </p:extLst>
          </p:nvPr>
        </p:nvGraphicFramePr>
        <p:xfrm>
          <a:off x="291547" y="2080590"/>
          <a:ext cx="10151165" cy="45587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69582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00FF9E7-8E46-4DC0-93DA-60BE0E460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3" name="Rectangle 12">
              <a:extLst>
                <a:ext uri="{FF2B5EF4-FFF2-40B4-BE49-F238E27FC236}">
                  <a16:creationId xmlns:a16="http://schemas.microsoft.com/office/drawing/2014/main" id="{956701A1-F27E-4182-9578-B57ACF9D3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BC19C67-025A-4A22-BDB0-4CE8FD806F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6" name="Rectangle 15">
            <a:extLst>
              <a:ext uri="{FF2B5EF4-FFF2-40B4-BE49-F238E27FC236}">
                <a16:creationId xmlns:a16="http://schemas.microsoft.com/office/drawing/2014/main" id="{CD913264-54ED-4FC1-AD22-DAD435060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356CB5C-7AFB-4EB3-A3F9-B81002CB2AF1}"/>
              </a:ext>
            </a:extLst>
          </p:cNvPr>
          <p:cNvSpPr>
            <a:spLocks noGrp="1"/>
          </p:cNvSpPr>
          <p:nvPr>
            <p:ph type="title"/>
          </p:nvPr>
        </p:nvSpPr>
        <p:spPr>
          <a:xfrm>
            <a:off x="680321" y="753228"/>
            <a:ext cx="5632247" cy="1080938"/>
          </a:xfrm>
        </p:spPr>
        <p:txBody>
          <a:bodyPr>
            <a:normAutofit/>
          </a:bodyPr>
          <a:lstStyle/>
          <a:p>
            <a:r>
              <a:rPr lang="en-US" dirty="0"/>
              <a:t>Results Analysis</a:t>
            </a:r>
          </a:p>
        </p:txBody>
      </p:sp>
      <p:pic>
        <p:nvPicPr>
          <p:cNvPr id="18" name="Picture 17">
            <a:extLst>
              <a:ext uri="{FF2B5EF4-FFF2-40B4-BE49-F238E27FC236}">
                <a16:creationId xmlns:a16="http://schemas.microsoft.com/office/drawing/2014/main" id="{8E6B0E65-BA50-47AD-B2B4-9FEB58F4B7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9" name="Content Placeholder 8">
            <a:extLst>
              <a:ext uri="{FF2B5EF4-FFF2-40B4-BE49-F238E27FC236}">
                <a16:creationId xmlns:a16="http://schemas.microsoft.com/office/drawing/2014/main" id="{782AC5EE-427C-4F5F-BA6D-EDC4ACDA82A0}"/>
              </a:ext>
            </a:extLst>
          </p:cNvPr>
          <p:cNvSpPr>
            <a:spLocks noGrp="1"/>
          </p:cNvSpPr>
          <p:nvPr>
            <p:ph idx="1"/>
          </p:nvPr>
        </p:nvSpPr>
        <p:spPr>
          <a:xfrm>
            <a:off x="453712" y="2280852"/>
            <a:ext cx="6038530" cy="4521128"/>
          </a:xfrm>
        </p:spPr>
        <p:txBody>
          <a:bodyPr>
            <a:normAutofit/>
          </a:bodyPr>
          <a:lstStyle/>
          <a:p>
            <a:pPr algn="just"/>
            <a:r>
              <a:rPr lang="en-US" dirty="0"/>
              <a:t>The validation confusion matrix results also are very much in alignment with the conclusion results. The true positive result makes it pretty much clear.</a:t>
            </a:r>
          </a:p>
          <a:p>
            <a:pPr algn="just"/>
            <a:r>
              <a:rPr lang="en-US" dirty="0"/>
              <a:t>Considering Bi – LSTM is the appropriate choice since it provides almost same validation accuracy but in addition to that it results in giving least validity loss which is also an extremely important aspect to look into.</a:t>
            </a:r>
          </a:p>
          <a:p>
            <a:endParaRPr lang="en-US" sz="2000" dirty="0"/>
          </a:p>
        </p:txBody>
      </p:sp>
      <p:pic>
        <p:nvPicPr>
          <p:cNvPr id="5" name="Picture 4">
            <a:extLst>
              <a:ext uri="{FF2B5EF4-FFF2-40B4-BE49-F238E27FC236}">
                <a16:creationId xmlns:a16="http://schemas.microsoft.com/office/drawing/2014/main" id="{D0D7B143-76E3-40A4-AB78-B29C7AE5D561}"/>
              </a:ext>
            </a:extLst>
          </p:cNvPr>
          <p:cNvPicPr/>
          <p:nvPr/>
        </p:nvPicPr>
        <p:blipFill rotWithShape="1">
          <a:blip r:embed="rId4"/>
          <a:srcRect t="8781" r="4" b="10566"/>
          <a:stretch/>
        </p:blipFill>
        <p:spPr>
          <a:xfrm>
            <a:off x="6984387" y="609600"/>
            <a:ext cx="4719805" cy="2540732"/>
          </a:xfrm>
          <a:prstGeom prst="rect">
            <a:avLst/>
          </a:prstGeom>
          <a:ln>
            <a:noFill/>
          </a:ln>
          <a:effectLst>
            <a:outerShdw blurRad="76200" dist="63500" dir="5040000" algn="tl" rotWithShape="0">
              <a:srgbClr val="000000">
                <a:alpha val="41000"/>
              </a:srgbClr>
            </a:outerShdw>
          </a:effectLst>
        </p:spPr>
      </p:pic>
      <p:pic>
        <p:nvPicPr>
          <p:cNvPr id="4" name="Content Placeholder 3">
            <a:extLst>
              <a:ext uri="{FF2B5EF4-FFF2-40B4-BE49-F238E27FC236}">
                <a16:creationId xmlns:a16="http://schemas.microsoft.com/office/drawing/2014/main" id="{F85501EF-A702-4D21-83D2-A2FB5D0663A4}"/>
              </a:ext>
            </a:extLst>
          </p:cNvPr>
          <p:cNvPicPr>
            <a:picLocks/>
          </p:cNvPicPr>
          <p:nvPr/>
        </p:nvPicPr>
        <p:blipFill rotWithShape="1">
          <a:blip r:embed="rId5"/>
          <a:srcRect t="10538" r="4" b="11441"/>
          <a:stretch/>
        </p:blipFill>
        <p:spPr>
          <a:xfrm>
            <a:off x="6984386" y="3634963"/>
            <a:ext cx="4719805" cy="2740967"/>
          </a:xfrm>
          <a:prstGeom prst="rect">
            <a:avLst/>
          </a:prstGeom>
          <a:ln>
            <a:noFill/>
          </a:ln>
          <a:effectLst>
            <a:outerShdw blurRad="76200" dist="63500" dir="5040000" algn="tl" rotWithShape="0">
              <a:srgbClr val="000000">
                <a:alpha val="41000"/>
              </a:srgbClr>
            </a:outerShdw>
          </a:effectLst>
        </p:spPr>
      </p:pic>
      <p:sp>
        <p:nvSpPr>
          <p:cNvPr id="6" name="Rectangle 5">
            <a:extLst>
              <a:ext uri="{FF2B5EF4-FFF2-40B4-BE49-F238E27FC236}">
                <a16:creationId xmlns:a16="http://schemas.microsoft.com/office/drawing/2014/main" id="{9E86BBEB-FF6C-43F2-A11D-5A176BBC1648}"/>
              </a:ext>
            </a:extLst>
          </p:cNvPr>
          <p:cNvSpPr/>
          <p:nvPr/>
        </p:nvSpPr>
        <p:spPr>
          <a:xfrm>
            <a:off x="6637148" y="3126586"/>
            <a:ext cx="5399107" cy="369332"/>
          </a:xfrm>
          <a:prstGeom prst="rect">
            <a:avLst/>
          </a:prstGeom>
        </p:spPr>
        <p:txBody>
          <a:bodyPr wrap="none">
            <a:spAutoFit/>
          </a:bodyPr>
          <a:lstStyle/>
          <a:p>
            <a:pPr indent="224790"/>
            <a:r>
              <a:rPr lang="en-US" b="1" dirty="0">
                <a:ea typeface="SimSun" panose="02010600030101010101" pitchFamily="2" charset="-122"/>
              </a:rPr>
              <a:t>Fig 6 Confusion Matrix of Validation (Bi-LSTM)</a:t>
            </a:r>
          </a:p>
        </p:txBody>
      </p:sp>
      <p:sp>
        <p:nvSpPr>
          <p:cNvPr id="7" name="Rectangle 6">
            <a:extLst>
              <a:ext uri="{FF2B5EF4-FFF2-40B4-BE49-F238E27FC236}">
                <a16:creationId xmlns:a16="http://schemas.microsoft.com/office/drawing/2014/main" id="{E4357BA4-EF0C-448A-826C-93212B2D73F8}"/>
              </a:ext>
            </a:extLst>
          </p:cNvPr>
          <p:cNvSpPr/>
          <p:nvPr/>
        </p:nvSpPr>
        <p:spPr>
          <a:xfrm>
            <a:off x="6312568" y="6375930"/>
            <a:ext cx="6096000" cy="646331"/>
          </a:xfrm>
          <a:prstGeom prst="rect">
            <a:avLst/>
          </a:prstGeom>
        </p:spPr>
        <p:txBody>
          <a:bodyPr>
            <a:spAutoFit/>
          </a:bodyPr>
          <a:lstStyle/>
          <a:p>
            <a:pPr indent="224790" algn="ctr"/>
            <a:r>
              <a:rPr lang="en-US" b="1" dirty="0">
                <a:ea typeface="SimSun" panose="02010600030101010101" pitchFamily="2" charset="-122"/>
              </a:rPr>
              <a:t>Fig 7 Confusion Matrix of Training (Bi-LSTM)</a:t>
            </a:r>
          </a:p>
          <a:p>
            <a:pPr indent="224790"/>
            <a:r>
              <a:rPr lang="en-US" dirty="0">
                <a:latin typeface="Times New Roman" panose="02020603050405020304" pitchFamily="18" charset="0"/>
                <a:ea typeface="SimSun" panose="02010600030101010101" pitchFamily="2" charset="-122"/>
              </a:rPr>
              <a:t> </a:t>
            </a:r>
          </a:p>
        </p:txBody>
      </p:sp>
    </p:spTree>
    <p:extLst>
      <p:ext uri="{BB962C8B-B14F-4D97-AF65-F5344CB8AC3E}">
        <p14:creationId xmlns:p14="http://schemas.microsoft.com/office/powerpoint/2010/main" val="3029071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929A-81ED-4F8F-A6CC-D24E82EF0CDA}"/>
              </a:ext>
            </a:extLst>
          </p:cNvPr>
          <p:cNvSpPr>
            <a:spLocks noGrp="1"/>
          </p:cNvSpPr>
          <p:nvPr>
            <p:ph type="title"/>
          </p:nvPr>
        </p:nvSpPr>
        <p:spPr/>
        <p:txBody>
          <a:bodyPr/>
          <a:lstStyle/>
          <a:p>
            <a:r>
              <a:rPr lang="en-US" dirty="0"/>
              <a:t>Stage 4: Analysis</a:t>
            </a:r>
          </a:p>
        </p:txBody>
      </p:sp>
      <p:sp>
        <p:nvSpPr>
          <p:cNvPr id="3" name="Content Placeholder 2">
            <a:extLst>
              <a:ext uri="{FF2B5EF4-FFF2-40B4-BE49-F238E27FC236}">
                <a16:creationId xmlns:a16="http://schemas.microsoft.com/office/drawing/2014/main" id="{5AD258DB-4832-4B38-A991-6C2FDDD82315}"/>
              </a:ext>
            </a:extLst>
          </p:cNvPr>
          <p:cNvSpPr>
            <a:spLocks noGrp="1"/>
          </p:cNvSpPr>
          <p:nvPr>
            <p:ph idx="1"/>
          </p:nvPr>
        </p:nvSpPr>
        <p:spPr>
          <a:xfrm>
            <a:off x="680321" y="2336873"/>
            <a:ext cx="5707227" cy="3599316"/>
          </a:xfrm>
        </p:spPr>
        <p:txBody>
          <a:bodyPr/>
          <a:lstStyle/>
          <a:p>
            <a:pPr marL="0" indent="0">
              <a:lnSpc>
                <a:spcPct val="150000"/>
              </a:lnSpc>
              <a:buNone/>
            </a:pPr>
            <a:r>
              <a:rPr lang="en-US" dirty="0">
                <a:ea typeface="SimSun" panose="02010600030101010101" pitchFamily="2" charset="-122"/>
              </a:rPr>
              <a:t>The curve plot for Bi-LSTM at learning rate of 0.005 shows significant decrease in the validation loss and similarly substantial increase in the validation accuracy that justifies our conclusion.</a:t>
            </a:r>
          </a:p>
          <a:p>
            <a:pPr marL="0" indent="0">
              <a:lnSpc>
                <a:spcPct val="150000"/>
              </a:lnSpc>
              <a:buNone/>
            </a:pPr>
            <a:endParaRPr lang="en-US" dirty="0"/>
          </a:p>
          <a:p>
            <a:pPr>
              <a:lnSpc>
                <a:spcPct val="150000"/>
              </a:lnSpc>
            </a:pPr>
            <a:endParaRPr lang="en-US" dirty="0"/>
          </a:p>
          <a:p>
            <a:endParaRPr lang="en-US" dirty="0"/>
          </a:p>
        </p:txBody>
      </p:sp>
      <p:pic>
        <p:nvPicPr>
          <p:cNvPr id="4" name="Content Placeholder 3">
            <a:extLst>
              <a:ext uri="{FF2B5EF4-FFF2-40B4-BE49-F238E27FC236}">
                <a16:creationId xmlns:a16="http://schemas.microsoft.com/office/drawing/2014/main" id="{678DAE33-2696-4293-8F14-3548A996805B}"/>
              </a:ext>
            </a:extLst>
          </p:cNvPr>
          <p:cNvPicPr>
            <a:picLocks/>
          </p:cNvPicPr>
          <p:nvPr/>
        </p:nvPicPr>
        <p:blipFill>
          <a:blip r:embed="rId2"/>
          <a:stretch>
            <a:fillRect/>
          </a:stretch>
        </p:blipFill>
        <p:spPr>
          <a:xfrm>
            <a:off x="6771861" y="2320562"/>
            <a:ext cx="5134300" cy="3784210"/>
          </a:xfrm>
          <a:prstGeom prst="rect">
            <a:avLst/>
          </a:prstGeom>
        </p:spPr>
      </p:pic>
      <p:sp>
        <p:nvSpPr>
          <p:cNvPr id="5" name="Rectangle 4">
            <a:extLst>
              <a:ext uri="{FF2B5EF4-FFF2-40B4-BE49-F238E27FC236}">
                <a16:creationId xmlns:a16="http://schemas.microsoft.com/office/drawing/2014/main" id="{C37F37A4-9FE0-46C9-B3F4-88B58266BD9A}"/>
              </a:ext>
            </a:extLst>
          </p:cNvPr>
          <p:cNvSpPr/>
          <p:nvPr/>
        </p:nvSpPr>
        <p:spPr>
          <a:xfrm>
            <a:off x="6096000" y="6121083"/>
            <a:ext cx="6096000" cy="646331"/>
          </a:xfrm>
          <a:prstGeom prst="rect">
            <a:avLst/>
          </a:prstGeom>
        </p:spPr>
        <p:txBody>
          <a:bodyPr>
            <a:spAutoFit/>
          </a:bodyPr>
          <a:lstStyle/>
          <a:p>
            <a:pPr algn="ctr"/>
            <a:r>
              <a:rPr lang="en-US" b="1" dirty="0">
                <a:ea typeface="SimSun" panose="02010600030101010101" pitchFamily="2" charset="-122"/>
              </a:rPr>
              <a:t>Fig 5 Curve Plot For Bi-LSTM Accuracy And Loss results (Epochs)</a:t>
            </a:r>
          </a:p>
        </p:txBody>
      </p:sp>
    </p:spTree>
    <p:extLst>
      <p:ext uri="{BB962C8B-B14F-4D97-AF65-F5344CB8AC3E}">
        <p14:creationId xmlns:p14="http://schemas.microsoft.com/office/powerpoint/2010/main" val="3633761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ECE4-62B9-47FC-8035-EB7B11045245}"/>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C8D8AFA7-89A6-47FB-9FFD-78B756508D14}"/>
              </a:ext>
            </a:extLst>
          </p:cNvPr>
          <p:cNvSpPr>
            <a:spLocks noGrp="1"/>
          </p:cNvSpPr>
          <p:nvPr>
            <p:ph idx="1"/>
          </p:nvPr>
        </p:nvSpPr>
        <p:spPr>
          <a:xfrm>
            <a:off x="680321" y="2146852"/>
            <a:ext cx="9613861" cy="4711148"/>
          </a:xfrm>
        </p:spPr>
        <p:txBody>
          <a:bodyPr>
            <a:noAutofit/>
          </a:bodyPr>
          <a:lstStyle/>
          <a:p>
            <a:pPr>
              <a:lnSpc>
                <a:spcPct val="100000"/>
              </a:lnSpc>
            </a:pPr>
            <a:r>
              <a:rPr lang="en-US" dirty="0"/>
              <a:t>Problem Statement</a:t>
            </a:r>
          </a:p>
          <a:p>
            <a:pPr>
              <a:lnSpc>
                <a:spcPct val="100000"/>
              </a:lnSpc>
            </a:pPr>
            <a:r>
              <a:rPr lang="en-US" dirty="0"/>
              <a:t>Dataset Overview</a:t>
            </a:r>
          </a:p>
          <a:p>
            <a:pPr>
              <a:lnSpc>
                <a:spcPct val="100000"/>
              </a:lnSpc>
            </a:pPr>
            <a:r>
              <a:rPr lang="en-US" dirty="0"/>
              <a:t>Proposed Methodology</a:t>
            </a:r>
          </a:p>
          <a:p>
            <a:pPr>
              <a:lnSpc>
                <a:spcPct val="100000"/>
              </a:lnSpc>
            </a:pPr>
            <a:r>
              <a:rPr lang="en-US" dirty="0"/>
              <a:t>Results</a:t>
            </a:r>
          </a:p>
          <a:p>
            <a:pPr>
              <a:lnSpc>
                <a:spcPct val="100000"/>
              </a:lnSpc>
            </a:pPr>
            <a:r>
              <a:rPr lang="en-US" dirty="0"/>
              <a:t>Analysis</a:t>
            </a:r>
          </a:p>
          <a:p>
            <a:pPr>
              <a:lnSpc>
                <a:spcPct val="100000"/>
              </a:lnSpc>
            </a:pPr>
            <a:r>
              <a:rPr lang="en-US" dirty="0"/>
              <a:t>Conclusion</a:t>
            </a:r>
          </a:p>
          <a:p>
            <a:pPr>
              <a:lnSpc>
                <a:spcPct val="100000"/>
              </a:lnSpc>
            </a:pPr>
            <a:r>
              <a:rPr lang="en-US" dirty="0"/>
              <a:t>References</a:t>
            </a:r>
          </a:p>
        </p:txBody>
      </p:sp>
    </p:spTree>
    <p:extLst>
      <p:ext uri="{BB962C8B-B14F-4D97-AF65-F5344CB8AC3E}">
        <p14:creationId xmlns:p14="http://schemas.microsoft.com/office/powerpoint/2010/main" val="3758232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AECD3-C2E3-416D-8343-7A753920A5D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CA3CEEC-734D-4F8D-9DF8-CA436311EA8A}"/>
              </a:ext>
            </a:extLst>
          </p:cNvPr>
          <p:cNvSpPr>
            <a:spLocks noGrp="1"/>
          </p:cNvSpPr>
          <p:nvPr>
            <p:ph idx="1"/>
          </p:nvPr>
        </p:nvSpPr>
        <p:spPr>
          <a:xfrm>
            <a:off x="680321" y="2040836"/>
            <a:ext cx="9947922" cy="4505738"/>
          </a:xfrm>
        </p:spPr>
        <p:txBody>
          <a:bodyPr>
            <a:noAutofit/>
          </a:bodyPr>
          <a:lstStyle/>
          <a:p>
            <a:pPr algn="just">
              <a:lnSpc>
                <a:spcPct val="150000"/>
              </a:lnSpc>
            </a:pPr>
            <a:r>
              <a:rPr lang="en-US" dirty="0"/>
              <a:t>Considering all of aspects, we have concluded that since validation accuracy is prime suspect to declare the best DL technique for the fake news detection, After analysis of results we come to conclusion that RCNN provides the most validation accuracy results but similarly it also provide most validation loss. On the other hand, Bi-LSTM provides almost same validation accuracy as RCNN with less validation loss as compared to RCNN so Bi-LSTM would be the suitable choice.</a:t>
            </a:r>
          </a:p>
        </p:txBody>
      </p:sp>
    </p:spTree>
    <p:extLst>
      <p:ext uri="{BB962C8B-B14F-4D97-AF65-F5344CB8AC3E}">
        <p14:creationId xmlns:p14="http://schemas.microsoft.com/office/powerpoint/2010/main" val="205161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A60CE-BC21-4CF6-9E59-809C3F51A57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8E71143-DF14-4093-AF52-9A226526BFE7}"/>
              </a:ext>
            </a:extLst>
          </p:cNvPr>
          <p:cNvSpPr>
            <a:spLocks noGrp="1"/>
          </p:cNvSpPr>
          <p:nvPr>
            <p:ph idx="1"/>
          </p:nvPr>
        </p:nvSpPr>
        <p:spPr/>
        <p:txBody>
          <a:bodyPr>
            <a:normAutofit/>
          </a:bodyPr>
          <a:lstStyle/>
          <a:p>
            <a:pPr marL="0" indent="0">
              <a:buNone/>
            </a:pPr>
            <a:r>
              <a:rPr lang="en-US" dirty="0"/>
              <a:t>[1] Shao, C., </a:t>
            </a:r>
            <a:r>
              <a:rPr lang="en-US" dirty="0" err="1"/>
              <a:t>Ciampaglia</a:t>
            </a:r>
            <a:r>
              <a:rPr lang="en-US" dirty="0"/>
              <a:t>, G. L., </a:t>
            </a:r>
            <a:r>
              <a:rPr lang="en-US" dirty="0" err="1"/>
              <a:t>Varol</a:t>
            </a:r>
            <a:r>
              <a:rPr lang="en-US" dirty="0"/>
              <a:t>, O., </a:t>
            </a:r>
            <a:r>
              <a:rPr lang="en-US" dirty="0" err="1"/>
              <a:t>Flammini</a:t>
            </a:r>
            <a:r>
              <a:rPr lang="en-US" dirty="0"/>
              <a:t>, A., &amp;</a:t>
            </a:r>
            <a:r>
              <a:rPr lang="en-US" dirty="0" err="1"/>
              <a:t>Menczer</a:t>
            </a:r>
            <a:r>
              <a:rPr lang="en-US" dirty="0"/>
              <a:t>, F. (2017). The spread of fake news by social bots. </a:t>
            </a:r>
            <a:r>
              <a:rPr lang="en-US" dirty="0" err="1"/>
              <a:t>arXiv</a:t>
            </a:r>
            <a:r>
              <a:rPr lang="en-US" dirty="0"/>
              <a:t> preprint arXiv:1707.07592, 96-104.</a:t>
            </a:r>
          </a:p>
          <a:p>
            <a:pPr marL="0" indent="0">
              <a:buNone/>
            </a:pPr>
            <a:endParaRPr lang="en-US" dirty="0"/>
          </a:p>
          <a:p>
            <a:pPr marL="0" indent="0">
              <a:buNone/>
            </a:pPr>
            <a:r>
              <a:rPr lang="en-US" dirty="0"/>
              <a:t>[2] S. </a:t>
            </a:r>
            <a:r>
              <a:rPr lang="en-US" dirty="0" err="1"/>
              <a:t>Marsland</a:t>
            </a:r>
            <a:r>
              <a:rPr lang="en-US" dirty="0"/>
              <a:t>, Machine learning: an algorithmic perspective. CRC press, 2015.</a:t>
            </a:r>
          </a:p>
          <a:p>
            <a:pPr marL="0" indent="0">
              <a:buNone/>
            </a:pPr>
            <a:endParaRPr lang="en-US" dirty="0"/>
          </a:p>
          <a:p>
            <a:pPr marL="0" lvl="0" indent="0">
              <a:buNone/>
            </a:pPr>
            <a:r>
              <a:rPr lang="en-US" dirty="0"/>
              <a:t>[3]</a:t>
            </a:r>
            <a:r>
              <a:rPr lang="en-US" u="sng" dirty="0">
                <a:hlinkClick r:id="rId2">
                  <a:extLst>
                    <a:ext uri="{A12FA001-AC4F-418D-AE19-62706E023703}">
                      <ahyp:hlinkClr xmlns:ahyp="http://schemas.microsoft.com/office/drawing/2018/hyperlinkcolor" val="tx"/>
                    </a:ext>
                  </a:extLst>
                </a:hlinkClick>
              </a:rPr>
              <a:t> https://www.kaggle.com/c/fake-news/data</a:t>
            </a:r>
            <a:endParaRPr lang="en-US" dirty="0"/>
          </a:p>
          <a:p>
            <a:pPr marL="0" lvl="0" indent="0">
              <a:buNone/>
            </a:pPr>
            <a:endParaRPr lang="en-US" dirty="0"/>
          </a:p>
          <a:p>
            <a:endParaRPr lang="en-US" dirty="0"/>
          </a:p>
        </p:txBody>
      </p:sp>
    </p:spTree>
    <p:extLst>
      <p:ext uri="{BB962C8B-B14F-4D97-AF65-F5344CB8AC3E}">
        <p14:creationId xmlns:p14="http://schemas.microsoft.com/office/powerpoint/2010/main" val="26670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AE9B-4E5B-4F84-9C31-91CCA8346D14}"/>
              </a:ext>
            </a:extLst>
          </p:cNvPr>
          <p:cNvSpPr>
            <a:spLocks noGrp="1"/>
          </p:cNvSpPr>
          <p:nvPr>
            <p:ph type="title"/>
          </p:nvPr>
        </p:nvSpPr>
        <p:spPr/>
        <p:txBody>
          <a:bodyPr/>
          <a:lstStyle/>
          <a:p>
            <a:r>
              <a:rPr lang="en-US" dirty="0"/>
              <a:t>Any Questions?</a:t>
            </a:r>
          </a:p>
        </p:txBody>
      </p:sp>
    </p:spTree>
    <p:extLst>
      <p:ext uri="{BB962C8B-B14F-4D97-AF65-F5344CB8AC3E}">
        <p14:creationId xmlns:p14="http://schemas.microsoft.com/office/powerpoint/2010/main" val="1149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6030-9432-41EE-8465-32E6B2EB598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D3E67E4-0EF6-4CC8-AC0D-D19530CDE93C}"/>
              </a:ext>
            </a:extLst>
          </p:cNvPr>
          <p:cNvSpPr>
            <a:spLocks noGrp="1"/>
          </p:cNvSpPr>
          <p:nvPr>
            <p:ph idx="1"/>
          </p:nvPr>
        </p:nvSpPr>
        <p:spPr/>
        <p:txBody>
          <a:bodyPr>
            <a:normAutofit lnSpcReduction="10000"/>
          </a:bodyPr>
          <a:lstStyle/>
          <a:p>
            <a:pPr algn="just"/>
            <a:r>
              <a:rPr lang="en-US" dirty="0"/>
              <a:t>In today’s digital era ,the widespread problem of fake news is very difficult to tackle.</a:t>
            </a:r>
          </a:p>
          <a:p>
            <a:pPr algn="just"/>
            <a:r>
              <a:rPr lang="en-US" dirty="0"/>
              <a:t>Thousands of information sharing platforms are propagating fake news or misinformation.</a:t>
            </a:r>
          </a:p>
          <a:p>
            <a:pPr algn="just"/>
            <a:r>
              <a:rPr lang="en-US" dirty="0"/>
              <a:t>The increase in artificial bots are source of spreading fake news due to advancements in Artificial Intelligence[1].</a:t>
            </a:r>
          </a:p>
          <a:p>
            <a:pPr algn="just"/>
            <a:r>
              <a:rPr lang="en-US" dirty="0"/>
              <a:t>People believe everything they read on the internet specifically those new to digital technology.</a:t>
            </a:r>
          </a:p>
          <a:p>
            <a:pPr algn="just"/>
            <a:r>
              <a:rPr lang="en-US" dirty="0"/>
              <a:t>Needs to acknowledge this situation to control crime rates, and thwart the spread of fake news.</a:t>
            </a:r>
          </a:p>
          <a:p>
            <a:endParaRPr lang="en-US" dirty="0"/>
          </a:p>
        </p:txBody>
      </p:sp>
    </p:spTree>
    <p:extLst>
      <p:ext uri="{BB962C8B-B14F-4D97-AF65-F5344CB8AC3E}">
        <p14:creationId xmlns:p14="http://schemas.microsoft.com/office/powerpoint/2010/main" val="3935094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A00FF9E7-8E46-4DC0-93DA-60BE0E460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5" name="Rectangle 24">
              <a:extLst>
                <a:ext uri="{FF2B5EF4-FFF2-40B4-BE49-F238E27FC236}">
                  <a16:creationId xmlns:a16="http://schemas.microsoft.com/office/drawing/2014/main" id="{956701A1-F27E-4182-9578-B57ACF9D3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CBC19C67-025A-4A22-BDB0-4CE8FD806F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8" name="Rectangle 27">
            <a:extLst>
              <a:ext uri="{FF2B5EF4-FFF2-40B4-BE49-F238E27FC236}">
                <a16:creationId xmlns:a16="http://schemas.microsoft.com/office/drawing/2014/main" id="{CD913264-54ED-4FC1-AD22-DAD435060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66929A-81ED-4F8F-A6CC-D24E82EF0CDA}"/>
              </a:ext>
            </a:extLst>
          </p:cNvPr>
          <p:cNvSpPr>
            <a:spLocks noGrp="1"/>
          </p:cNvSpPr>
          <p:nvPr>
            <p:ph type="title"/>
          </p:nvPr>
        </p:nvSpPr>
        <p:spPr>
          <a:xfrm>
            <a:off x="680321" y="753228"/>
            <a:ext cx="5632247" cy="1080938"/>
          </a:xfrm>
        </p:spPr>
        <p:txBody>
          <a:bodyPr>
            <a:normAutofit/>
          </a:bodyPr>
          <a:lstStyle/>
          <a:p>
            <a:r>
              <a:rPr lang="en-US" dirty="0"/>
              <a:t>Dataset Overview</a:t>
            </a:r>
          </a:p>
        </p:txBody>
      </p:sp>
      <p:pic>
        <p:nvPicPr>
          <p:cNvPr id="30" name="Picture 29">
            <a:extLst>
              <a:ext uri="{FF2B5EF4-FFF2-40B4-BE49-F238E27FC236}">
                <a16:creationId xmlns:a16="http://schemas.microsoft.com/office/drawing/2014/main" id="{8E6B0E65-BA50-47AD-B2B4-9FEB58F4B7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3" name="Content Placeholder 2">
            <a:extLst>
              <a:ext uri="{FF2B5EF4-FFF2-40B4-BE49-F238E27FC236}">
                <a16:creationId xmlns:a16="http://schemas.microsoft.com/office/drawing/2014/main" id="{5AD258DB-4832-4B38-A991-6C2FDDD82315}"/>
              </a:ext>
            </a:extLst>
          </p:cNvPr>
          <p:cNvSpPr>
            <a:spLocks noGrp="1"/>
          </p:cNvSpPr>
          <p:nvPr>
            <p:ph idx="1"/>
          </p:nvPr>
        </p:nvSpPr>
        <p:spPr>
          <a:xfrm>
            <a:off x="1" y="2101097"/>
            <a:ext cx="6984386" cy="4607424"/>
          </a:xfrm>
        </p:spPr>
        <p:txBody>
          <a:bodyPr>
            <a:normAutofit/>
          </a:bodyPr>
          <a:lstStyle/>
          <a:p>
            <a:pPr algn="just">
              <a:lnSpc>
                <a:spcPct val="100000"/>
              </a:lnSpc>
            </a:pPr>
            <a:r>
              <a:rPr lang="en-US" sz="3200" dirty="0"/>
              <a:t>The whole fake news detection will be based on word clouds. There will be two-word clouds. </a:t>
            </a:r>
          </a:p>
          <a:p>
            <a:pPr lvl="1" algn="just">
              <a:lnSpc>
                <a:spcPct val="100000"/>
              </a:lnSpc>
            </a:pPr>
            <a:r>
              <a:rPr lang="en-US" sz="2800" dirty="0"/>
              <a:t>A reliable word cloud having real words</a:t>
            </a:r>
          </a:p>
          <a:p>
            <a:pPr lvl="1" algn="just">
              <a:lnSpc>
                <a:spcPct val="100000"/>
              </a:lnSpc>
            </a:pPr>
            <a:r>
              <a:rPr lang="en-US" sz="2800" dirty="0"/>
              <a:t>And unreliable world cloud containing fake words.</a:t>
            </a:r>
          </a:p>
          <a:p>
            <a:pPr marL="457200" lvl="1" indent="0" algn="just">
              <a:lnSpc>
                <a:spcPct val="100000"/>
              </a:lnSpc>
              <a:buNone/>
            </a:pPr>
            <a:endParaRPr lang="en-US" dirty="0"/>
          </a:p>
          <a:p>
            <a:endParaRPr lang="en-US" dirty="0"/>
          </a:p>
          <a:p>
            <a:endParaRPr lang="en-US" sz="2000" dirty="0"/>
          </a:p>
          <a:p>
            <a:endParaRPr lang="en-US" sz="2000" dirty="0"/>
          </a:p>
        </p:txBody>
      </p:sp>
      <p:pic>
        <p:nvPicPr>
          <p:cNvPr id="6" name="Picture 5" descr="Text&#10;&#10;Description automatically generated">
            <a:extLst>
              <a:ext uri="{FF2B5EF4-FFF2-40B4-BE49-F238E27FC236}">
                <a16:creationId xmlns:a16="http://schemas.microsoft.com/office/drawing/2014/main" id="{2B8DFEBE-25EF-476E-A892-C3A1BDD20E95}"/>
              </a:ext>
            </a:extLst>
          </p:cNvPr>
          <p:cNvPicPr/>
          <p:nvPr/>
        </p:nvPicPr>
        <p:blipFill rotWithShape="1">
          <a:blip r:embed="rId4">
            <a:extLst>
              <a:ext uri="{28A0092B-C50C-407E-A947-70E740481C1C}">
                <a14:useLocalDpi xmlns:a14="http://schemas.microsoft.com/office/drawing/2010/main" val="0"/>
              </a:ext>
            </a:extLst>
          </a:blip>
          <a:srcRect l="9055" t="1" r="7883" b="6004"/>
          <a:stretch/>
        </p:blipFill>
        <p:spPr bwMode="auto">
          <a:xfrm>
            <a:off x="6992887" y="484632"/>
            <a:ext cx="4711305" cy="2665700"/>
          </a:xfrm>
          <a:prstGeom prst="rect">
            <a:avLst/>
          </a:prstGeom>
          <a:noFill/>
          <a:ln>
            <a:noFill/>
          </a:ln>
          <a:effectLst>
            <a:outerShdw blurRad="76200" dist="63500" dir="5040000" algn="tl" rotWithShape="0">
              <a:srgbClr val="000000">
                <a:alpha val="41000"/>
              </a:srgbClr>
            </a:outerShdw>
          </a:effectLst>
          <a:extLst>
            <a:ext uri="{53640926-AAD7-44D8-BBD7-CCE9431645EC}">
              <a14:shadowObscured xmlns:a14="http://schemas.microsoft.com/office/drawing/2010/main"/>
            </a:ext>
          </a:extLst>
        </p:spPr>
      </p:pic>
      <p:pic>
        <p:nvPicPr>
          <p:cNvPr id="8" name="Picture 7" descr="Graphical user interface, text, application, chat or text message&#10;&#10;Description automatically generated">
            <a:extLst>
              <a:ext uri="{FF2B5EF4-FFF2-40B4-BE49-F238E27FC236}">
                <a16:creationId xmlns:a16="http://schemas.microsoft.com/office/drawing/2014/main" id="{790E7854-284A-4BCB-AC38-B588735B40E9}"/>
              </a:ext>
            </a:extLst>
          </p:cNvPr>
          <p:cNvPicPr/>
          <p:nvPr/>
        </p:nvPicPr>
        <p:blipFill rotWithShape="1">
          <a:blip r:embed="rId5">
            <a:extLst>
              <a:ext uri="{28A0092B-C50C-407E-A947-70E740481C1C}">
                <a14:useLocalDpi xmlns:a14="http://schemas.microsoft.com/office/drawing/2010/main" val="0"/>
              </a:ext>
            </a:extLst>
          </a:blip>
          <a:srcRect l="10640" t="1" r="8891" b="2"/>
          <a:stretch/>
        </p:blipFill>
        <p:spPr bwMode="auto">
          <a:xfrm>
            <a:off x="6992888" y="3632401"/>
            <a:ext cx="4711304" cy="2743530"/>
          </a:xfrm>
          <a:prstGeom prst="rect">
            <a:avLst/>
          </a:prstGeom>
          <a:noFill/>
          <a:ln>
            <a:noFill/>
          </a:ln>
          <a:effectLst>
            <a:outerShdw blurRad="76200" dist="63500" dir="5040000" algn="tl" rotWithShape="0">
              <a:srgbClr val="000000">
                <a:alpha val="41000"/>
              </a:srgbClr>
            </a:outerShdw>
          </a:effectLst>
          <a:extLst>
            <a:ext uri="{53640926-AAD7-44D8-BBD7-CCE9431645EC}">
              <a14:shadowObscured xmlns:a14="http://schemas.microsoft.com/office/drawing/2010/main"/>
            </a:ext>
          </a:extLst>
        </p:spPr>
      </p:pic>
      <p:sp>
        <p:nvSpPr>
          <p:cNvPr id="9" name="Rectangle 8">
            <a:extLst>
              <a:ext uri="{FF2B5EF4-FFF2-40B4-BE49-F238E27FC236}">
                <a16:creationId xmlns:a16="http://schemas.microsoft.com/office/drawing/2014/main" id="{A0E3D920-7860-475B-A70F-DD517A8C9FD6}"/>
              </a:ext>
            </a:extLst>
          </p:cNvPr>
          <p:cNvSpPr/>
          <p:nvPr/>
        </p:nvSpPr>
        <p:spPr>
          <a:xfrm>
            <a:off x="7514108" y="6373368"/>
            <a:ext cx="3660362" cy="355482"/>
          </a:xfrm>
          <a:prstGeom prst="rect">
            <a:avLst/>
          </a:prstGeom>
        </p:spPr>
        <p:txBody>
          <a:bodyPr wrap="none">
            <a:spAutoFit/>
          </a:bodyPr>
          <a:lstStyle/>
          <a:p>
            <a:pPr algn="ctr">
              <a:lnSpc>
                <a:spcPct val="95000"/>
              </a:lnSpc>
              <a:spcAft>
                <a:spcPts val="600"/>
              </a:spcAft>
              <a:tabLst>
                <a:tab pos="182880" algn="l"/>
              </a:tabLst>
            </a:pPr>
            <a:r>
              <a:rPr lang="en-US" b="1" spc="-5" dirty="0">
                <a:ea typeface="SimSun" panose="02010600030101010101" pitchFamily="2" charset="-122"/>
              </a:rPr>
              <a:t>Fig 2: Word Cloud for Fake news</a:t>
            </a:r>
          </a:p>
        </p:txBody>
      </p:sp>
      <p:sp>
        <p:nvSpPr>
          <p:cNvPr id="10" name="Rectangle 9">
            <a:extLst>
              <a:ext uri="{FF2B5EF4-FFF2-40B4-BE49-F238E27FC236}">
                <a16:creationId xmlns:a16="http://schemas.microsoft.com/office/drawing/2014/main" id="{BEB77707-0AA4-44E3-9BB6-177E98688C12}"/>
              </a:ext>
            </a:extLst>
          </p:cNvPr>
          <p:cNvSpPr/>
          <p:nvPr/>
        </p:nvSpPr>
        <p:spPr>
          <a:xfrm>
            <a:off x="7441548" y="3225599"/>
            <a:ext cx="3618299" cy="355482"/>
          </a:xfrm>
          <a:prstGeom prst="rect">
            <a:avLst/>
          </a:prstGeom>
        </p:spPr>
        <p:txBody>
          <a:bodyPr wrap="none">
            <a:spAutoFit/>
          </a:bodyPr>
          <a:lstStyle/>
          <a:p>
            <a:pPr algn="ctr">
              <a:lnSpc>
                <a:spcPct val="95000"/>
              </a:lnSpc>
              <a:spcAft>
                <a:spcPts val="600"/>
              </a:spcAft>
              <a:tabLst>
                <a:tab pos="182880" algn="l"/>
              </a:tabLst>
            </a:pPr>
            <a:r>
              <a:rPr lang="en-US" b="1" spc="-5" dirty="0">
                <a:ea typeface="SimSun" panose="02010600030101010101" pitchFamily="2" charset="-122"/>
              </a:rPr>
              <a:t>Fig 1: Word Cloud for Real news</a:t>
            </a:r>
          </a:p>
        </p:txBody>
      </p:sp>
    </p:spTree>
    <p:extLst>
      <p:ext uri="{BB962C8B-B14F-4D97-AF65-F5344CB8AC3E}">
        <p14:creationId xmlns:p14="http://schemas.microsoft.com/office/powerpoint/2010/main" val="415078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30350-EE4E-44F2-BB24-7B1209FDF014}"/>
              </a:ext>
            </a:extLst>
          </p:cNvPr>
          <p:cNvSpPr>
            <a:spLocks noGrp="1"/>
          </p:cNvSpPr>
          <p:nvPr>
            <p:ph type="title"/>
          </p:nvPr>
        </p:nvSpPr>
        <p:spPr>
          <a:xfrm>
            <a:off x="1" y="753228"/>
            <a:ext cx="10294182" cy="1080938"/>
          </a:xfrm>
        </p:spPr>
        <p:txBody>
          <a:bodyPr/>
          <a:lstStyle/>
          <a:p>
            <a:r>
              <a:rPr lang="en-US" dirty="0"/>
              <a:t>Dataset Processing (Word Cloud Preprocessing)</a:t>
            </a:r>
          </a:p>
        </p:txBody>
      </p:sp>
      <p:sp>
        <p:nvSpPr>
          <p:cNvPr id="3" name="Content Placeholder 2">
            <a:extLst>
              <a:ext uri="{FF2B5EF4-FFF2-40B4-BE49-F238E27FC236}">
                <a16:creationId xmlns:a16="http://schemas.microsoft.com/office/drawing/2014/main" id="{C5F930B5-4B86-4F1B-86CE-DEB5063F951F}"/>
              </a:ext>
            </a:extLst>
          </p:cNvPr>
          <p:cNvSpPr>
            <a:spLocks noGrp="1"/>
          </p:cNvSpPr>
          <p:nvPr>
            <p:ph idx="1"/>
          </p:nvPr>
        </p:nvSpPr>
        <p:spPr>
          <a:xfrm>
            <a:off x="0" y="2078254"/>
            <a:ext cx="6202016" cy="4640598"/>
          </a:xfrm>
        </p:spPr>
        <p:txBody>
          <a:bodyPr>
            <a:normAutofit fontScale="92500"/>
          </a:bodyPr>
          <a:lstStyle/>
          <a:p>
            <a:pPr algn="just">
              <a:lnSpc>
                <a:spcPct val="100000"/>
              </a:lnSpc>
            </a:pPr>
            <a:r>
              <a:rPr lang="en-US" sz="2800" dirty="0"/>
              <a:t>The classification of fake news will be based on these clouds. </a:t>
            </a:r>
          </a:p>
          <a:p>
            <a:pPr algn="just">
              <a:lnSpc>
                <a:spcPct val="100000"/>
              </a:lnSpc>
            </a:pPr>
            <a:r>
              <a:rPr lang="en-US" sz="2800" dirty="0"/>
              <a:t>These word clouds have been first preprocessed. </a:t>
            </a:r>
          </a:p>
          <a:p>
            <a:pPr algn="just">
              <a:lnSpc>
                <a:spcPct val="100000"/>
              </a:lnSpc>
            </a:pPr>
            <a:r>
              <a:rPr lang="en-US" sz="2800" dirty="0"/>
              <a:t>Processes like stop words, stemming and punctuation removal have been applied.</a:t>
            </a:r>
          </a:p>
          <a:p>
            <a:pPr algn="just">
              <a:lnSpc>
                <a:spcPct val="100000"/>
              </a:lnSpc>
            </a:pPr>
            <a:r>
              <a:rPr lang="en-US" sz="2800" dirty="0"/>
              <a:t>The figure shows the balanced distribution of reliable and non-reliable word clouds after processing.</a:t>
            </a:r>
          </a:p>
          <a:p>
            <a:endParaRPr lang="en-US" sz="2800" dirty="0"/>
          </a:p>
        </p:txBody>
      </p:sp>
      <p:pic>
        <p:nvPicPr>
          <p:cNvPr id="4" name="Picture 3">
            <a:extLst>
              <a:ext uri="{FF2B5EF4-FFF2-40B4-BE49-F238E27FC236}">
                <a16:creationId xmlns:a16="http://schemas.microsoft.com/office/drawing/2014/main" id="{962636D4-971A-4535-AA5E-6193CA671B15}"/>
              </a:ext>
            </a:extLst>
          </p:cNvPr>
          <p:cNvPicPr/>
          <p:nvPr/>
        </p:nvPicPr>
        <p:blipFill>
          <a:blip r:embed="rId2"/>
          <a:stretch>
            <a:fillRect/>
          </a:stretch>
        </p:blipFill>
        <p:spPr>
          <a:xfrm>
            <a:off x="6334538" y="2320307"/>
            <a:ext cx="5742586" cy="3541509"/>
          </a:xfrm>
          <a:prstGeom prst="rect">
            <a:avLst/>
          </a:prstGeom>
        </p:spPr>
      </p:pic>
      <p:sp>
        <p:nvSpPr>
          <p:cNvPr id="5" name="Rectangle 4">
            <a:extLst>
              <a:ext uri="{FF2B5EF4-FFF2-40B4-BE49-F238E27FC236}">
                <a16:creationId xmlns:a16="http://schemas.microsoft.com/office/drawing/2014/main" id="{0E14CABD-9935-4FE6-A26B-284F59820B4F}"/>
              </a:ext>
            </a:extLst>
          </p:cNvPr>
          <p:cNvSpPr/>
          <p:nvPr/>
        </p:nvSpPr>
        <p:spPr>
          <a:xfrm>
            <a:off x="5981124" y="5981019"/>
            <a:ext cx="6096000" cy="618631"/>
          </a:xfrm>
          <a:prstGeom prst="rect">
            <a:avLst/>
          </a:prstGeom>
        </p:spPr>
        <p:txBody>
          <a:bodyPr>
            <a:spAutoFit/>
          </a:bodyPr>
          <a:lstStyle/>
          <a:p>
            <a:pPr algn="ctr">
              <a:lnSpc>
                <a:spcPct val="95000"/>
              </a:lnSpc>
              <a:spcAft>
                <a:spcPts val="600"/>
              </a:spcAft>
              <a:tabLst>
                <a:tab pos="182880" algn="l"/>
              </a:tabLst>
            </a:pPr>
            <a:r>
              <a:rPr lang="en-US" b="1" spc="-5" dirty="0">
                <a:ea typeface="SimSun" panose="02010600030101010101" pitchFamily="2" charset="-122"/>
              </a:rPr>
              <a:t>Fig 3: Reliable &amp; Non-Reliable Word Clouds Graphic Representation</a:t>
            </a:r>
          </a:p>
        </p:txBody>
      </p:sp>
    </p:spTree>
    <p:extLst>
      <p:ext uri="{BB962C8B-B14F-4D97-AF65-F5344CB8AC3E}">
        <p14:creationId xmlns:p14="http://schemas.microsoft.com/office/powerpoint/2010/main" val="185045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929A-81ED-4F8F-A6CC-D24E82EF0CDA}"/>
              </a:ext>
            </a:extLst>
          </p:cNvPr>
          <p:cNvSpPr>
            <a:spLocks noGrp="1"/>
          </p:cNvSpPr>
          <p:nvPr>
            <p:ph type="title"/>
          </p:nvPr>
        </p:nvSpPr>
        <p:spPr/>
        <p:txBody>
          <a:bodyPr/>
          <a:lstStyle/>
          <a:p>
            <a:r>
              <a:rPr lang="en-US" dirty="0"/>
              <a:t>Training Dataset</a:t>
            </a:r>
          </a:p>
        </p:txBody>
      </p:sp>
      <p:sp>
        <p:nvSpPr>
          <p:cNvPr id="3" name="Content Placeholder 2">
            <a:extLst>
              <a:ext uri="{FF2B5EF4-FFF2-40B4-BE49-F238E27FC236}">
                <a16:creationId xmlns:a16="http://schemas.microsoft.com/office/drawing/2014/main" id="{5AD258DB-4832-4B38-A991-6C2FDDD82315}"/>
              </a:ext>
            </a:extLst>
          </p:cNvPr>
          <p:cNvSpPr>
            <a:spLocks noGrp="1"/>
          </p:cNvSpPr>
          <p:nvPr>
            <p:ph idx="1"/>
          </p:nvPr>
        </p:nvSpPr>
        <p:spPr/>
        <p:txBody>
          <a:bodyPr/>
          <a:lstStyle/>
          <a:p>
            <a:r>
              <a:rPr lang="x-none" dirty="0"/>
              <a:t>The t</a:t>
            </a:r>
            <a:r>
              <a:rPr lang="en-US" dirty="0"/>
              <a:t>raining dataset is taken from Kaggle[3]. Particulars of the dataset have been stated below:</a:t>
            </a:r>
          </a:p>
          <a:p>
            <a:pPr lvl="0"/>
            <a:r>
              <a:rPr lang="x-none" dirty="0"/>
              <a:t>Id: unique id for a news article</a:t>
            </a:r>
            <a:endParaRPr lang="en-US" dirty="0"/>
          </a:p>
          <a:p>
            <a:pPr lvl="0"/>
            <a:r>
              <a:rPr lang="x-none" dirty="0"/>
              <a:t>Title: the title of a news article</a:t>
            </a:r>
            <a:endParaRPr lang="en-US" dirty="0"/>
          </a:p>
          <a:p>
            <a:pPr lvl="0"/>
            <a:r>
              <a:rPr lang="x-none" dirty="0"/>
              <a:t>Author: author of the news articl</a:t>
            </a:r>
            <a:r>
              <a:rPr lang="en-US" dirty="0"/>
              <a:t>e</a:t>
            </a:r>
          </a:p>
          <a:p>
            <a:pPr lvl="0"/>
            <a:r>
              <a:rPr lang="x-none" dirty="0"/>
              <a:t>Text: the text of the article; could be incomplete</a:t>
            </a:r>
            <a:endParaRPr lang="en-US" dirty="0"/>
          </a:p>
          <a:p>
            <a:pPr lvl="0"/>
            <a:r>
              <a:rPr lang="x-none" dirty="0"/>
              <a:t>Label: label that marks the article as potentially </a:t>
            </a:r>
            <a:r>
              <a:rPr lang="en-US" dirty="0"/>
              <a:t>reliable or </a:t>
            </a:r>
            <a:r>
              <a:rPr lang="x-none" dirty="0"/>
              <a:t>unreliable</a:t>
            </a:r>
            <a:endParaRPr lang="en-US" dirty="0"/>
          </a:p>
          <a:p>
            <a:endParaRPr lang="en-US" dirty="0"/>
          </a:p>
        </p:txBody>
      </p:sp>
    </p:spTree>
    <p:extLst>
      <p:ext uri="{BB962C8B-B14F-4D97-AF65-F5344CB8AC3E}">
        <p14:creationId xmlns:p14="http://schemas.microsoft.com/office/powerpoint/2010/main" val="207612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929A-81ED-4F8F-A6CC-D24E82EF0CDA}"/>
              </a:ext>
            </a:extLst>
          </p:cNvPr>
          <p:cNvSpPr>
            <a:spLocks noGrp="1"/>
          </p:cNvSpPr>
          <p:nvPr>
            <p:ph type="title"/>
          </p:nvPr>
        </p:nvSpPr>
        <p:spPr/>
        <p:txBody>
          <a:bodyPr/>
          <a:lstStyle/>
          <a:p>
            <a:r>
              <a:rPr lang="en-US" dirty="0"/>
              <a:t>Proposed Methodology</a:t>
            </a:r>
          </a:p>
        </p:txBody>
      </p:sp>
      <p:graphicFrame>
        <p:nvGraphicFramePr>
          <p:cNvPr id="4" name="Content Placeholder 3">
            <a:extLst>
              <a:ext uri="{FF2B5EF4-FFF2-40B4-BE49-F238E27FC236}">
                <a16:creationId xmlns:a16="http://schemas.microsoft.com/office/drawing/2014/main" id="{88599001-C447-4611-98B6-94A648874989}"/>
              </a:ext>
            </a:extLst>
          </p:cNvPr>
          <p:cNvGraphicFramePr>
            <a:graphicFrameLocks noGrp="1"/>
          </p:cNvGraphicFramePr>
          <p:nvPr>
            <p:ph idx="1"/>
            <p:extLst>
              <p:ext uri="{D42A27DB-BD31-4B8C-83A1-F6EECF244321}">
                <p14:modId xmlns:p14="http://schemas.microsoft.com/office/powerpoint/2010/main" val="3651023769"/>
              </p:ext>
            </p:extLst>
          </p:nvPr>
        </p:nvGraphicFramePr>
        <p:xfrm>
          <a:off x="-119270" y="2001077"/>
          <a:ext cx="11383618" cy="4532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345BBC56-B76E-45BF-B99E-6C240D0945DE}"/>
              </a:ext>
            </a:extLst>
          </p:cNvPr>
          <p:cNvSpPr/>
          <p:nvPr/>
        </p:nvSpPr>
        <p:spPr>
          <a:xfrm>
            <a:off x="4255155" y="6488668"/>
            <a:ext cx="3257623" cy="369332"/>
          </a:xfrm>
          <a:prstGeom prst="rect">
            <a:avLst/>
          </a:prstGeom>
        </p:spPr>
        <p:txBody>
          <a:bodyPr wrap="none">
            <a:spAutoFit/>
          </a:bodyPr>
          <a:lstStyle/>
          <a:p>
            <a:pPr algn="ctr"/>
            <a:r>
              <a:rPr lang="en-US" b="1" dirty="0">
                <a:ea typeface="SimSun" panose="02010600030101010101" pitchFamily="2" charset="-122"/>
              </a:rPr>
              <a:t>Fig 4: Stages of Methodology</a:t>
            </a:r>
          </a:p>
        </p:txBody>
      </p:sp>
    </p:spTree>
    <p:extLst>
      <p:ext uri="{BB962C8B-B14F-4D97-AF65-F5344CB8AC3E}">
        <p14:creationId xmlns:p14="http://schemas.microsoft.com/office/powerpoint/2010/main" val="3983930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929A-81ED-4F8F-A6CC-D24E82EF0CDA}"/>
              </a:ext>
            </a:extLst>
          </p:cNvPr>
          <p:cNvSpPr>
            <a:spLocks noGrp="1"/>
          </p:cNvSpPr>
          <p:nvPr>
            <p:ph type="title"/>
          </p:nvPr>
        </p:nvSpPr>
        <p:spPr/>
        <p:txBody>
          <a:bodyPr/>
          <a:lstStyle/>
          <a:p>
            <a:r>
              <a:rPr lang="en-US" dirty="0"/>
              <a:t>Stage 1: Pre-Processing</a:t>
            </a:r>
          </a:p>
        </p:txBody>
      </p:sp>
      <p:sp>
        <p:nvSpPr>
          <p:cNvPr id="3" name="Content Placeholder 2">
            <a:extLst>
              <a:ext uri="{FF2B5EF4-FFF2-40B4-BE49-F238E27FC236}">
                <a16:creationId xmlns:a16="http://schemas.microsoft.com/office/drawing/2014/main" id="{5AD258DB-4832-4B38-A991-6C2FDDD82315}"/>
              </a:ext>
            </a:extLst>
          </p:cNvPr>
          <p:cNvSpPr>
            <a:spLocks noGrp="1"/>
          </p:cNvSpPr>
          <p:nvPr>
            <p:ph idx="1"/>
          </p:nvPr>
        </p:nvSpPr>
        <p:spPr>
          <a:xfrm>
            <a:off x="680321" y="2120348"/>
            <a:ext cx="9613861" cy="4929809"/>
          </a:xfrm>
        </p:spPr>
        <p:txBody>
          <a:bodyPr>
            <a:normAutofit fontScale="77500" lnSpcReduction="20000"/>
          </a:bodyPr>
          <a:lstStyle/>
          <a:p>
            <a:pPr>
              <a:lnSpc>
                <a:spcPct val="150000"/>
              </a:lnSpc>
            </a:pPr>
            <a:r>
              <a:rPr lang="en-US" sz="3400" dirty="0"/>
              <a:t>The first step is pre-processing of dataset as it needs to be converted into vector form before feeding into neural networks.</a:t>
            </a:r>
          </a:p>
          <a:p>
            <a:pPr>
              <a:lnSpc>
                <a:spcPct val="150000"/>
              </a:lnSpc>
            </a:pPr>
            <a:r>
              <a:rPr lang="en-US" sz="3400" dirty="0"/>
              <a:t>The dataset is converted into vector form using word2vec.</a:t>
            </a:r>
          </a:p>
          <a:p>
            <a:pPr>
              <a:lnSpc>
                <a:spcPct val="150000"/>
              </a:lnSpc>
            </a:pPr>
            <a:r>
              <a:rPr lang="en-US" sz="3400" dirty="0"/>
              <a:t>Skip gram model is used for word2vec conversion.</a:t>
            </a:r>
          </a:p>
          <a:p>
            <a:pPr>
              <a:lnSpc>
                <a:spcPct val="150000"/>
              </a:lnSpc>
            </a:pPr>
            <a:r>
              <a:rPr lang="en-US" sz="3400" dirty="0"/>
              <a:t>The skip gram model learns the vector representation based on similarity between words.</a:t>
            </a:r>
          </a:p>
          <a:p>
            <a:endParaRPr lang="en-US" dirty="0"/>
          </a:p>
        </p:txBody>
      </p:sp>
    </p:spTree>
    <p:extLst>
      <p:ext uri="{BB962C8B-B14F-4D97-AF65-F5344CB8AC3E}">
        <p14:creationId xmlns:p14="http://schemas.microsoft.com/office/powerpoint/2010/main" val="286334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733F-A2BD-4342-BB1C-846FCCCCCA31}"/>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C501D830-03C6-4D22-8A1D-A55A59B93A8A}"/>
              </a:ext>
            </a:extLst>
          </p:cNvPr>
          <p:cNvSpPr>
            <a:spLocks noGrp="1"/>
          </p:cNvSpPr>
          <p:nvPr>
            <p:ph idx="1"/>
          </p:nvPr>
        </p:nvSpPr>
        <p:spPr>
          <a:xfrm>
            <a:off x="680322" y="2120348"/>
            <a:ext cx="9841904" cy="3815841"/>
          </a:xfrm>
        </p:spPr>
        <p:txBody>
          <a:bodyPr/>
          <a:lstStyle/>
          <a:p>
            <a:pPr algn="just"/>
            <a:r>
              <a:rPr lang="en-US" dirty="0"/>
              <a:t>The figure shows two models offered by word2vec. One is Continuous Bag-of-word model and other is Skip-gram. We have chosen skip-gram model as this model maximizes the average log probability for a given set of sentences or words.</a:t>
            </a:r>
          </a:p>
        </p:txBody>
      </p:sp>
      <p:pic>
        <p:nvPicPr>
          <p:cNvPr id="4" name="Picture 3">
            <a:extLst>
              <a:ext uri="{FF2B5EF4-FFF2-40B4-BE49-F238E27FC236}">
                <a16:creationId xmlns:a16="http://schemas.microsoft.com/office/drawing/2014/main" id="{8848F3AE-40A2-4B43-A04D-3756E2EB7BC4}"/>
              </a:ext>
            </a:extLst>
          </p:cNvPr>
          <p:cNvPicPr>
            <a:picLocks noChangeAspect="1"/>
          </p:cNvPicPr>
          <p:nvPr/>
        </p:nvPicPr>
        <p:blipFill>
          <a:blip r:embed="rId2"/>
          <a:stretch>
            <a:fillRect/>
          </a:stretch>
        </p:blipFill>
        <p:spPr>
          <a:xfrm>
            <a:off x="1940775" y="3698617"/>
            <a:ext cx="7943850" cy="3028950"/>
          </a:xfrm>
          <a:prstGeom prst="rect">
            <a:avLst/>
          </a:prstGeom>
        </p:spPr>
      </p:pic>
    </p:spTree>
    <p:extLst>
      <p:ext uri="{BB962C8B-B14F-4D97-AF65-F5344CB8AC3E}">
        <p14:creationId xmlns:p14="http://schemas.microsoft.com/office/powerpoint/2010/main" val="139694913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otalTime>444</TotalTime>
  <Words>862</Words>
  <Application>Microsoft Office PowerPoint</Application>
  <PresentationFormat>Widescreen</PresentationFormat>
  <Paragraphs>137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Times New Roman</vt:lpstr>
      <vt:lpstr>Trebuchet MS</vt:lpstr>
      <vt:lpstr>Berlin</vt:lpstr>
      <vt:lpstr>Fake News Detection</vt:lpstr>
      <vt:lpstr>Contents</vt:lpstr>
      <vt:lpstr>Problem Statement</vt:lpstr>
      <vt:lpstr>Dataset Overview</vt:lpstr>
      <vt:lpstr>Dataset Processing (Word Cloud Preprocessing)</vt:lpstr>
      <vt:lpstr>Training Dataset</vt:lpstr>
      <vt:lpstr>Proposed Methodology</vt:lpstr>
      <vt:lpstr>Stage 1: Pre-Processing</vt:lpstr>
      <vt:lpstr>Continue..</vt:lpstr>
      <vt:lpstr>Stage 2:</vt:lpstr>
      <vt:lpstr>Stage 3: Implementation</vt:lpstr>
      <vt:lpstr>Experiment Results</vt:lpstr>
      <vt:lpstr>LSTM Results</vt:lpstr>
      <vt:lpstr>RCNN Results</vt:lpstr>
      <vt:lpstr>Bi-LSTM Results</vt:lpstr>
      <vt:lpstr>Accuracy Results</vt:lpstr>
      <vt:lpstr>Loss Results</vt:lpstr>
      <vt:lpstr>Results Analysis</vt:lpstr>
      <vt:lpstr>Stage 4: Analysis</vt:lpstr>
      <vt:lpstr>Conclusion</vt:lpstr>
      <vt:lpstr>References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Machine Learning</dc:title>
  <cp:lastModifiedBy>Asghar, Waleed</cp:lastModifiedBy>
  <cp:revision>33</cp:revision>
  <dcterms:created xsi:type="dcterms:W3CDTF">2020-11-18T17:39:47Z</dcterms:created>
  <dcterms:modified xsi:type="dcterms:W3CDTF">2020-11-25T22:06:57Z</dcterms:modified>
</cp:coreProperties>
</file>