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EDE7D-5391-40DF-A07A-0B048DB02DD2}" v="15" dt="2023-10-14T10:16:04.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326"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63FE-1121-BC97-D83E-4E8C4F8A4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E6C316-6940-2FEC-8375-D23D20AE0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03582-FC17-65A5-7BE7-5CD741FF443D}"/>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DCC14EEF-EC1A-5A8C-E58C-7C0855288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6346A-50CC-3FC7-1D8A-1B11C9F5D03B}"/>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176809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EA4B-0FE4-13D7-A53A-6E8048E62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FDB2AC-77BA-7D38-4FBB-5162F63E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91396-8343-A083-1C70-C77BD7415BCE}"/>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0B565440-8AD5-2AA1-2184-2F4632074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C6068-D755-1D02-8D09-04A2E15FD156}"/>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275798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FB0FC-0206-A6E2-F009-750C706C9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A3A7C-DB33-D7CA-1BD8-25FF3536C0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70D19-3F20-FBE1-6ED2-703C31FD59FB}"/>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3FC4314E-7289-1E32-BB81-A85D6F31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97E36-9D99-91D8-96A1-D880B8941A93}"/>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98777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5D85-41EE-89D8-A8BA-40B084C5E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135A5-BB9A-CBD3-4922-B98575537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2A3B-2260-C0E5-B0DE-56F7A4DA54EF}"/>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709BF4C1-9B55-93D3-BABE-7A484BC64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E29CE-7E2E-6782-20EA-E4D45DD0FB16}"/>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283535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A5CF-000A-D0ED-8A8F-222FF9119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B4EC4B-6975-E9EA-62DB-26CB0C67E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23C8A6-1F4A-AEE8-F9A9-FC198304601D}"/>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1521CE24-6341-CA46-6E87-D89B68070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D2415-9EFF-D1EF-2EED-B34E484B8F2F}"/>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316569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C178-1BEB-7A7E-B3DE-03FD1EA3F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17EBE-F94A-25A5-C179-AD134AC0A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EF4CE-83B6-1EC3-62CE-8E7AB78A5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5B1C5-BD08-150C-B9CB-514F5C1E02E2}"/>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6" name="Footer Placeholder 5">
            <a:extLst>
              <a:ext uri="{FF2B5EF4-FFF2-40B4-BE49-F238E27FC236}">
                <a16:creationId xmlns:a16="http://schemas.microsoft.com/office/drawing/2014/main" id="{8D576732-65C0-2D2A-C323-9784D7D35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291FF-98F7-2E0C-A025-037347E9B142}"/>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106666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A5B8-AFA2-C13F-B5C8-F6CB6F17BD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F278C-50DD-F38D-1842-2C90F11EC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AFF2A-B165-C480-3E3C-BD34050EA7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4C904-65D4-77B7-62DC-959DFA3CF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45775-EC8A-55D5-CF37-A4DBD1332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46BC6-94C8-BCB3-BC5A-6FBEF863B7DB}"/>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8" name="Footer Placeholder 7">
            <a:extLst>
              <a:ext uri="{FF2B5EF4-FFF2-40B4-BE49-F238E27FC236}">
                <a16:creationId xmlns:a16="http://schemas.microsoft.com/office/drawing/2014/main" id="{08326BBC-839D-22B9-9081-F9C9283B5B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5E0BC1-C447-9457-D898-B5FDC0A1927C}"/>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1321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4F70-75EB-C81F-F165-E6B42F9CD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1CB2D-8E4B-2CC8-AAE4-152EF1E5806C}"/>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4" name="Footer Placeholder 3">
            <a:extLst>
              <a:ext uri="{FF2B5EF4-FFF2-40B4-BE49-F238E27FC236}">
                <a16:creationId xmlns:a16="http://schemas.microsoft.com/office/drawing/2014/main" id="{A4F03837-0E35-2440-F3EE-086B4A212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B3921-D041-4A6D-3105-2D65F231D504}"/>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229470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CCA47-EEBF-9623-EF86-25046ABC2C1C}"/>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3" name="Footer Placeholder 2">
            <a:extLst>
              <a:ext uri="{FF2B5EF4-FFF2-40B4-BE49-F238E27FC236}">
                <a16:creationId xmlns:a16="http://schemas.microsoft.com/office/drawing/2014/main" id="{65AC9E68-2771-B938-36B1-0C511DD70C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427DCB-5EE0-9A13-F96A-B0ED11983B7F}"/>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147664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664-C5A4-BFD2-F6C2-3D5E50B85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309B1-B686-DDEF-4D86-660F5CFA7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C060A-C971-A234-9FF9-8E22FCE33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E7DA2-3A0B-18C4-9EE2-0304B651038B}"/>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6" name="Footer Placeholder 5">
            <a:extLst>
              <a:ext uri="{FF2B5EF4-FFF2-40B4-BE49-F238E27FC236}">
                <a16:creationId xmlns:a16="http://schemas.microsoft.com/office/drawing/2014/main" id="{BB91F2B8-C4FE-8E23-7334-798B7E0B1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F639A-D5AB-AAF6-04CF-A5DBBD159E7D}"/>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24797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9BAD-63F3-FAA3-44A9-74A4B13FB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BB58EC-E25D-CADF-CEA6-A4C69479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B4B3C0-49EA-ADAD-9470-976D8EB5D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A052E-8645-EFD2-FBB6-37A890327613}"/>
              </a:ext>
            </a:extLst>
          </p:cNvPr>
          <p:cNvSpPr>
            <a:spLocks noGrp="1"/>
          </p:cNvSpPr>
          <p:nvPr>
            <p:ph type="dt" sz="half" idx="10"/>
          </p:nvPr>
        </p:nvSpPr>
        <p:spPr/>
        <p:txBody>
          <a:bodyPr/>
          <a:lstStyle/>
          <a:p>
            <a:fld id="{B0950574-BA86-432B-BD12-8975B2D1759E}" type="datetimeFigureOut">
              <a:rPr lang="en-US" smtClean="0"/>
              <a:t>10/14/2023</a:t>
            </a:fld>
            <a:endParaRPr lang="en-US"/>
          </a:p>
        </p:txBody>
      </p:sp>
      <p:sp>
        <p:nvSpPr>
          <p:cNvPr id="6" name="Footer Placeholder 5">
            <a:extLst>
              <a:ext uri="{FF2B5EF4-FFF2-40B4-BE49-F238E27FC236}">
                <a16:creationId xmlns:a16="http://schemas.microsoft.com/office/drawing/2014/main" id="{C6964E6B-2876-AD9A-6A32-1ED3E6A7C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D28A3-AC46-3588-A06A-F14FD5E0B42E}"/>
              </a:ext>
            </a:extLst>
          </p:cNvPr>
          <p:cNvSpPr>
            <a:spLocks noGrp="1"/>
          </p:cNvSpPr>
          <p:nvPr>
            <p:ph type="sldNum" sz="quarter" idx="12"/>
          </p:nvPr>
        </p:nvSpPr>
        <p:spPr/>
        <p:txBody>
          <a:bodyPr/>
          <a:lstStyle/>
          <a:p>
            <a:fld id="{77D9467F-4597-4CDE-B41E-412466E72566}" type="slidenum">
              <a:rPr lang="en-US" smtClean="0"/>
              <a:t>‹#›</a:t>
            </a:fld>
            <a:endParaRPr lang="en-US"/>
          </a:p>
        </p:txBody>
      </p:sp>
    </p:spTree>
    <p:extLst>
      <p:ext uri="{BB962C8B-B14F-4D97-AF65-F5344CB8AC3E}">
        <p14:creationId xmlns:p14="http://schemas.microsoft.com/office/powerpoint/2010/main" val="169988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B3AEF-1DCD-42F7-FDED-65BE3BEBF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86215-5831-0C3A-62C0-FD35C2025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5F70A-F4F9-DDD3-5D88-73117569C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50574-BA86-432B-BD12-8975B2D1759E}" type="datetimeFigureOut">
              <a:rPr lang="en-US" smtClean="0"/>
              <a:t>10/14/2023</a:t>
            </a:fld>
            <a:endParaRPr lang="en-US"/>
          </a:p>
        </p:txBody>
      </p:sp>
      <p:sp>
        <p:nvSpPr>
          <p:cNvPr id="5" name="Footer Placeholder 4">
            <a:extLst>
              <a:ext uri="{FF2B5EF4-FFF2-40B4-BE49-F238E27FC236}">
                <a16:creationId xmlns:a16="http://schemas.microsoft.com/office/drawing/2014/main" id="{E1D0B1C9-A729-5757-F6B8-844F4E9BD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EEFE47-37C2-57FA-8807-31FF1BF2E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9467F-4597-4CDE-B41E-412466E72566}" type="slidenum">
              <a:rPr lang="en-US" smtClean="0"/>
              <a:t>‹#›</a:t>
            </a:fld>
            <a:endParaRPr lang="en-US"/>
          </a:p>
        </p:txBody>
      </p:sp>
    </p:spTree>
    <p:extLst>
      <p:ext uri="{BB962C8B-B14F-4D97-AF65-F5344CB8AC3E}">
        <p14:creationId xmlns:p14="http://schemas.microsoft.com/office/powerpoint/2010/main" val="274506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ADA0A-6090-4012-6FAE-F43C4EEC434D}"/>
              </a:ext>
            </a:extLst>
          </p:cNvPr>
          <p:cNvSpPr>
            <a:spLocks noGrp="1"/>
          </p:cNvSpPr>
          <p:nvPr>
            <p:ph type="ctrTitle"/>
          </p:nvPr>
        </p:nvSpPr>
        <p:spPr>
          <a:xfrm>
            <a:off x="1184066" y="2237361"/>
            <a:ext cx="4805996" cy="907312"/>
          </a:xfrm>
        </p:spPr>
        <p:txBody>
          <a:bodyPr anchor="t">
            <a:normAutofit fontScale="90000"/>
          </a:bodyPr>
          <a:lstStyle/>
          <a:p>
            <a:pPr algn="l"/>
            <a:r>
              <a:rPr lang="en-US" sz="3100" dirty="0">
                <a:solidFill>
                  <a:schemeClr val="tx2"/>
                </a:solidFill>
              </a:rPr>
              <a:t>The most used adjectives in reviews are:</a:t>
            </a:r>
            <a:endParaRPr lang="en-US" sz="4000" dirty="0">
              <a:solidFill>
                <a:schemeClr val="tx2"/>
              </a:solidFill>
            </a:endParaRPr>
          </a:p>
        </p:txBody>
      </p:sp>
      <p:grpSp>
        <p:nvGrpSpPr>
          <p:cNvPr id="30" name="Group 2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1" name="Freeform: Shape 3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of different colors&#10;&#10;Description automatically generated with medium confidence">
            <a:extLst>
              <a:ext uri="{FF2B5EF4-FFF2-40B4-BE49-F238E27FC236}">
                <a16:creationId xmlns:a16="http://schemas.microsoft.com/office/drawing/2014/main" id="{F3FB74BE-6BFB-201E-ABF5-E41E526E8BFC}"/>
              </a:ext>
            </a:extLst>
          </p:cNvPr>
          <p:cNvPicPr>
            <a:picLocks noChangeAspect="1"/>
          </p:cNvPicPr>
          <p:nvPr/>
        </p:nvPicPr>
        <p:blipFill>
          <a:blip r:embed="rId2"/>
          <a:stretch>
            <a:fillRect/>
          </a:stretch>
        </p:blipFill>
        <p:spPr>
          <a:xfrm>
            <a:off x="6745164" y="2237361"/>
            <a:ext cx="5335570" cy="2774495"/>
          </a:xfrm>
          <a:prstGeom prst="rect">
            <a:avLst/>
          </a:prstGeom>
          <a:ln>
            <a:noFill/>
          </a:ln>
        </p:spPr>
      </p:pic>
      <p:sp>
        <p:nvSpPr>
          <p:cNvPr id="6" name="Title 1">
            <a:extLst>
              <a:ext uri="{FF2B5EF4-FFF2-40B4-BE49-F238E27FC236}">
                <a16:creationId xmlns:a16="http://schemas.microsoft.com/office/drawing/2014/main" id="{3B0A513B-4372-AE18-5182-0DC06739E065}"/>
              </a:ext>
            </a:extLst>
          </p:cNvPr>
          <p:cNvSpPr txBox="1">
            <a:spLocks/>
          </p:cNvSpPr>
          <p:nvPr/>
        </p:nvSpPr>
        <p:spPr>
          <a:xfrm>
            <a:off x="1378019" y="2218662"/>
            <a:ext cx="4362932" cy="260143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dirty="0">
              <a:solidFill>
                <a:schemeClr val="tx2"/>
              </a:solidFill>
            </a:endParaRPr>
          </a:p>
        </p:txBody>
      </p:sp>
      <p:sp>
        <p:nvSpPr>
          <p:cNvPr id="8" name="TextBox 7">
            <a:extLst>
              <a:ext uri="{FF2B5EF4-FFF2-40B4-BE49-F238E27FC236}">
                <a16:creationId xmlns:a16="http://schemas.microsoft.com/office/drawing/2014/main" id="{D32325A4-4A2D-484D-E64A-A56397E5375C}"/>
              </a:ext>
            </a:extLst>
          </p:cNvPr>
          <p:cNvSpPr txBox="1"/>
          <p:nvPr/>
        </p:nvSpPr>
        <p:spPr>
          <a:xfrm>
            <a:off x="1184066" y="2985700"/>
            <a:ext cx="6096000" cy="2462213"/>
          </a:xfrm>
          <a:prstGeom prst="rect">
            <a:avLst/>
          </a:prstGeom>
          <a:noFill/>
        </p:spPr>
        <p:txBody>
          <a:bodyPr wrap="square">
            <a:spAutoFit/>
          </a:bodyPr>
          <a:lstStyle/>
          <a:p>
            <a:pPr marL="342900" indent="-342900" algn="l">
              <a:buFont typeface="Arial" panose="020B0604020202020204" pitchFamily="34" charset="0"/>
              <a:buChar char="•"/>
            </a:pPr>
            <a:r>
              <a:rPr lang="en-US" sz="1800" dirty="0">
                <a:solidFill>
                  <a:schemeClr val="tx2"/>
                </a:solidFill>
              </a:rPr>
              <a:t>Good-400 times</a:t>
            </a:r>
          </a:p>
          <a:p>
            <a:pPr marL="342900" indent="-342900" algn="l">
              <a:buFont typeface="Arial" panose="020B0604020202020204" pitchFamily="34" charset="0"/>
              <a:buChar char="•"/>
            </a:pPr>
            <a:r>
              <a:rPr lang="en-US" sz="1800" dirty="0">
                <a:solidFill>
                  <a:schemeClr val="tx2"/>
                </a:solidFill>
              </a:rPr>
              <a:t>First-199 times</a:t>
            </a:r>
          </a:p>
          <a:p>
            <a:pPr marL="342900" indent="-342900" algn="l">
              <a:buFont typeface="Arial" panose="020B0604020202020204" pitchFamily="34" charset="0"/>
              <a:buChar char="•"/>
            </a:pPr>
            <a:r>
              <a:rPr lang="en-US" sz="1800" dirty="0">
                <a:solidFill>
                  <a:schemeClr val="tx2"/>
                </a:solidFill>
              </a:rPr>
              <a:t>New-173 times</a:t>
            </a:r>
            <a:endParaRPr lang="en-US" dirty="0">
              <a:solidFill>
                <a:schemeClr val="tx2"/>
              </a:solidFill>
            </a:endParaRPr>
          </a:p>
          <a:p>
            <a:pPr marL="342900" indent="-342900" algn="l">
              <a:buFont typeface="Arial" panose="020B0604020202020204" pitchFamily="34" charset="0"/>
              <a:buChar char="•"/>
            </a:pPr>
            <a:r>
              <a:rPr lang="en-US" sz="1800" dirty="0">
                <a:solidFill>
                  <a:schemeClr val="tx2"/>
                </a:solidFill>
              </a:rPr>
              <a:t>Full-146 times</a:t>
            </a:r>
          </a:p>
          <a:p>
            <a:pPr marL="342900" indent="-342900" algn="l">
              <a:buFont typeface="Arial" panose="020B0604020202020204" pitchFamily="34" charset="0"/>
              <a:buChar char="•"/>
            </a:pPr>
            <a:r>
              <a:rPr lang="en-US" sz="1800" dirty="0">
                <a:solidFill>
                  <a:schemeClr val="tx2"/>
                </a:solidFill>
              </a:rPr>
              <a:t>More-145-times</a:t>
            </a:r>
            <a:br>
              <a:rPr lang="en-US" sz="2400" dirty="0">
                <a:solidFill>
                  <a:schemeClr val="tx2"/>
                </a:solidFill>
              </a:rPr>
            </a:br>
            <a:br>
              <a:rPr lang="en-US" sz="3200" dirty="0">
                <a:solidFill>
                  <a:schemeClr val="tx2"/>
                </a:solidFill>
              </a:rPr>
            </a:br>
            <a:endParaRPr lang="en-US" sz="3200" dirty="0">
              <a:solidFill>
                <a:schemeClr val="tx2"/>
              </a:solidFill>
            </a:endParaRPr>
          </a:p>
        </p:txBody>
      </p:sp>
      <p:sp>
        <p:nvSpPr>
          <p:cNvPr id="9" name="TextBox 8">
            <a:extLst>
              <a:ext uri="{FF2B5EF4-FFF2-40B4-BE49-F238E27FC236}">
                <a16:creationId xmlns:a16="http://schemas.microsoft.com/office/drawing/2014/main" id="{8DD0067E-539F-BE4F-7E2C-9102CEE8C302}"/>
              </a:ext>
            </a:extLst>
          </p:cNvPr>
          <p:cNvSpPr txBox="1"/>
          <p:nvPr/>
        </p:nvSpPr>
        <p:spPr>
          <a:xfrm>
            <a:off x="1184066" y="2983439"/>
            <a:ext cx="6096000" cy="2462213"/>
          </a:xfrm>
          <a:prstGeom prst="rect">
            <a:avLst/>
          </a:prstGeom>
          <a:noFill/>
        </p:spPr>
        <p:txBody>
          <a:bodyPr wrap="square">
            <a:spAutoFit/>
          </a:bodyPr>
          <a:lstStyle/>
          <a:p>
            <a:pPr marL="342900" indent="-342900" algn="l">
              <a:buFont typeface="Arial" panose="020B0604020202020204" pitchFamily="34" charset="0"/>
              <a:buChar char="•"/>
            </a:pPr>
            <a:r>
              <a:rPr lang="en-US" sz="1800" dirty="0">
                <a:solidFill>
                  <a:schemeClr val="tx2"/>
                </a:solidFill>
              </a:rPr>
              <a:t>Good-400 times</a:t>
            </a:r>
          </a:p>
          <a:p>
            <a:pPr marL="342900" indent="-342900" algn="l">
              <a:buFont typeface="Arial" panose="020B0604020202020204" pitchFamily="34" charset="0"/>
              <a:buChar char="•"/>
            </a:pPr>
            <a:r>
              <a:rPr lang="en-US" sz="1800" dirty="0">
                <a:solidFill>
                  <a:schemeClr val="tx2"/>
                </a:solidFill>
              </a:rPr>
              <a:t>First-199 times</a:t>
            </a:r>
          </a:p>
          <a:p>
            <a:pPr marL="342900" indent="-342900" algn="l">
              <a:buFont typeface="Arial" panose="020B0604020202020204" pitchFamily="34" charset="0"/>
              <a:buChar char="•"/>
            </a:pPr>
            <a:r>
              <a:rPr lang="en-US" sz="1800" dirty="0">
                <a:solidFill>
                  <a:schemeClr val="tx2"/>
                </a:solidFill>
              </a:rPr>
              <a:t>New-173 times</a:t>
            </a:r>
            <a:endParaRPr lang="en-US" dirty="0">
              <a:solidFill>
                <a:schemeClr val="tx2"/>
              </a:solidFill>
            </a:endParaRPr>
          </a:p>
          <a:p>
            <a:pPr marL="342900" indent="-342900" algn="l">
              <a:buFont typeface="Arial" panose="020B0604020202020204" pitchFamily="34" charset="0"/>
              <a:buChar char="•"/>
            </a:pPr>
            <a:r>
              <a:rPr lang="en-US" sz="1800" dirty="0">
                <a:solidFill>
                  <a:schemeClr val="tx2"/>
                </a:solidFill>
              </a:rPr>
              <a:t>Full-146 times</a:t>
            </a:r>
          </a:p>
          <a:p>
            <a:pPr marL="342900" indent="-342900" algn="l">
              <a:buFont typeface="Arial" panose="020B0604020202020204" pitchFamily="34" charset="0"/>
              <a:buChar char="•"/>
            </a:pPr>
            <a:r>
              <a:rPr lang="en-US" sz="1800" dirty="0">
                <a:solidFill>
                  <a:schemeClr val="tx2"/>
                </a:solidFill>
              </a:rPr>
              <a:t>More-145-times</a:t>
            </a:r>
            <a:br>
              <a:rPr lang="en-US" sz="2400" dirty="0">
                <a:solidFill>
                  <a:schemeClr val="tx2"/>
                </a:solidFill>
              </a:rPr>
            </a:br>
            <a:br>
              <a:rPr lang="en-US" sz="3200" dirty="0">
                <a:solidFill>
                  <a:schemeClr val="tx2"/>
                </a:solidFill>
              </a:rPr>
            </a:br>
            <a:endParaRPr lang="en-US" sz="3200" dirty="0">
              <a:solidFill>
                <a:schemeClr val="tx2"/>
              </a:solidFill>
            </a:endParaRPr>
          </a:p>
        </p:txBody>
      </p:sp>
    </p:spTree>
    <p:extLst>
      <p:ext uri="{BB962C8B-B14F-4D97-AF65-F5344CB8AC3E}">
        <p14:creationId xmlns:p14="http://schemas.microsoft.com/office/powerpoint/2010/main" val="140016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1ADEA8-627E-8DB9-489E-7087B743721B}"/>
              </a:ext>
            </a:extLst>
          </p:cNvPr>
          <p:cNvSpPr>
            <a:spLocks noGrp="1"/>
          </p:cNvSpPr>
          <p:nvPr>
            <p:ph type="subTitle" idx="1"/>
          </p:nvPr>
        </p:nvSpPr>
        <p:spPr>
          <a:xfrm>
            <a:off x="804672" y="2555363"/>
            <a:ext cx="4805691" cy="838831"/>
          </a:xfrm>
        </p:spPr>
        <p:txBody>
          <a:bodyPr anchor="b">
            <a:normAutofit lnSpcReduction="10000"/>
          </a:bodyPr>
          <a:lstStyle/>
          <a:p>
            <a:pPr algn="l"/>
            <a:r>
              <a:rPr kumimoji="0" lang="en-US" sz="2800" b="0" i="0" u="none" strike="noStrike" kern="1200" cap="none" spc="0" normalizeH="0" baseline="0" noProof="0" dirty="0">
                <a:ln>
                  <a:noFill/>
                </a:ln>
                <a:solidFill>
                  <a:srgbClr val="44546A"/>
                </a:solidFill>
                <a:effectLst/>
                <a:uLnTx/>
                <a:uFillTx/>
                <a:latin typeface="Calibri Light" panose="020F0302020204030204"/>
                <a:ea typeface="+mj-ea"/>
                <a:cs typeface="+mj-cs"/>
              </a:rPr>
              <a:t>The most used Adverbs in reviews are:</a:t>
            </a:r>
            <a:endParaRPr lang="en-US" sz="2000" dirty="0">
              <a:solidFill>
                <a:schemeClr val="tx2"/>
              </a:solidFill>
            </a:endParaRPr>
          </a:p>
        </p:txBody>
      </p:sp>
      <p:grpSp>
        <p:nvGrpSpPr>
          <p:cNvPr id="26" name="Group 2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7" name="Freeform: Shape 2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4C24C3E1-55AB-F33F-B5E5-B975937CF8B2}"/>
              </a:ext>
            </a:extLst>
          </p:cNvPr>
          <p:cNvPicPr>
            <a:picLocks noChangeAspect="1"/>
          </p:cNvPicPr>
          <p:nvPr/>
        </p:nvPicPr>
        <p:blipFill>
          <a:blip r:embed="rId2"/>
          <a:stretch>
            <a:fillRect/>
          </a:stretch>
        </p:blipFill>
        <p:spPr>
          <a:xfrm>
            <a:off x="6186893" y="2607013"/>
            <a:ext cx="5524190" cy="2789715"/>
          </a:xfrm>
          <a:prstGeom prst="rect">
            <a:avLst/>
          </a:prstGeom>
          <a:ln>
            <a:noFill/>
          </a:ln>
        </p:spPr>
      </p:pic>
      <p:sp>
        <p:nvSpPr>
          <p:cNvPr id="6" name="TextBox 5">
            <a:extLst>
              <a:ext uri="{FF2B5EF4-FFF2-40B4-BE49-F238E27FC236}">
                <a16:creationId xmlns:a16="http://schemas.microsoft.com/office/drawing/2014/main" id="{DC683C2A-70ED-42E2-2DFE-5B210C1AD275}"/>
              </a:ext>
            </a:extLst>
          </p:cNvPr>
          <p:cNvSpPr txBox="1"/>
          <p:nvPr/>
        </p:nvSpPr>
        <p:spPr>
          <a:xfrm>
            <a:off x="896764" y="3509963"/>
            <a:ext cx="6096000" cy="2462213"/>
          </a:xfrm>
          <a:prstGeom prst="rect">
            <a:avLst/>
          </a:prstGeom>
          <a:noFill/>
        </p:spPr>
        <p:txBody>
          <a:bodyPr wrap="square">
            <a:spAutoFit/>
          </a:bodyPr>
          <a:lstStyle/>
          <a:p>
            <a:pPr marL="342900" indent="-342900" algn="l">
              <a:buFont typeface="Arial" panose="020B0604020202020204" pitchFamily="34" charset="0"/>
              <a:buChar char="•"/>
            </a:pPr>
            <a:r>
              <a:rPr lang="en-US" dirty="0">
                <a:solidFill>
                  <a:schemeClr val="tx2"/>
                </a:solidFill>
              </a:rPr>
              <a:t>So</a:t>
            </a:r>
            <a:r>
              <a:rPr lang="en-US" sz="1800" dirty="0">
                <a:solidFill>
                  <a:schemeClr val="tx2"/>
                </a:solidFill>
              </a:rPr>
              <a:t>-433 times</a:t>
            </a:r>
          </a:p>
          <a:p>
            <a:pPr marL="342900" indent="-342900" algn="l">
              <a:buFont typeface="Arial" panose="020B0604020202020204" pitchFamily="34" charset="0"/>
              <a:buChar char="•"/>
            </a:pPr>
            <a:r>
              <a:rPr lang="en-US" dirty="0">
                <a:solidFill>
                  <a:schemeClr val="tx2"/>
                </a:solidFill>
              </a:rPr>
              <a:t>Very</a:t>
            </a:r>
            <a:r>
              <a:rPr lang="en-US" sz="1800" dirty="0">
                <a:solidFill>
                  <a:schemeClr val="tx2"/>
                </a:solidFill>
              </a:rPr>
              <a:t>-581 times</a:t>
            </a:r>
          </a:p>
          <a:p>
            <a:pPr marL="342900" indent="-342900" algn="l">
              <a:buFont typeface="Arial" panose="020B0604020202020204" pitchFamily="34" charset="0"/>
              <a:buChar char="•"/>
            </a:pPr>
            <a:r>
              <a:rPr lang="en-US" dirty="0">
                <a:solidFill>
                  <a:schemeClr val="tx2"/>
                </a:solidFill>
              </a:rPr>
              <a:t>Then</a:t>
            </a:r>
            <a:r>
              <a:rPr lang="en-US" sz="1800" dirty="0">
                <a:solidFill>
                  <a:schemeClr val="tx2"/>
                </a:solidFill>
              </a:rPr>
              <a:t>-285 times</a:t>
            </a:r>
            <a:endParaRPr lang="en-US" dirty="0">
              <a:solidFill>
                <a:schemeClr val="tx2"/>
              </a:solidFill>
            </a:endParaRPr>
          </a:p>
          <a:p>
            <a:pPr marL="342900" indent="-342900" algn="l">
              <a:buFont typeface="Arial" panose="020B0604020202020204" pitchFamily="34" charset="0"/>
              <a:buChar char="•"/>
            </a:pPr>
            <a:r>
              <a:rPr lang="en-US" dirty="0">
                <a:solidFill>
                  <a:schemeClr val="tx2"/>
                </a:solidFill>
              </a:rPr>
              <a:t>Just</a:t>
            </a:r>
            <a:r>
              <a:rPr lang="en-US" sz="1800" dirty="0">
                <a:solidFill>
                  <a:schemeClr val="tx2"/>
                </a:solidFill>
              </a:rPr>
              <a:t>-275 times</a:t>
            </a:r>
          </a:p>
          <a:p>
            <a:pPr marL="342900" indent="-342900" algn="l">
              <a:buFont typeface="Arial" panose="020B0604020202020204" pitchFamily="34" charset="0"/>
              <a:buChar char="•"/>
            </a:pPr>
            <a:r>
              <a:rPr lang="en-US" sz="1800" dirty="0">
                <a:solidFill>
                  <a:schemeClr val="tx2"/>
                </a:solidFill>
              </a:rPr>
              <a:t>Only-269-times</a:t>
            </a:r>
            <a:br>
              <a:rPr lang="en-US" sz="2400" dirty="0">
                <a:solidFill>
                  <a:schemeClr val="tx2"/>
                </a:solidFill>
              </a:rPr>
            </a:br>
            <a:br>
              <a:rPr lang="en-US" sz="3200" dirty="0">
                <a:solidFill>
                  <a:schemeClr val="tx2"/>
                </a:solidFill>
              </a:rPr>
            </a:br>
            <a:endParaRPr lang="en-US" sz="3200" dirty="0">
              <a:solidFill>
                <a:schemeClr val="tx2"/>
              </a:solidFill>
            </a:endParaRPr>
          </a:p>
        </p:txBody>
      </p:sp>
    </p:spTree>
    <p:extLst>
      <p:ext uri="{BB962C8B-B14F-4D97-AF65-F5344CB8AC3E}">
        <p14:creationId xmlns:p14="http://schemas.microsoft.com/office/powerpoint/2010/main" val="272812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DB8CE164-7DBE-39E1-2A3C-58C23AA67647}"/>
              </a:ext>
            </a:extLst>
          </p:cNvPr>
          <p:cNvPicPr>
            <a:picLocks noChangeAspect="1"/>
          </p:cNvPicPr>
          <p:nvPr/>
        </p:nvPicPr>
        <p:blipFill>
          <a:blip r:embed="rId2"/>
          <a:stretch>
            <a:fillRect/>
          </a:stretch>
        </p:blipFill>
        <p:spPr>
          <a:xfrm>
            <a:off x="6809362" y="2262207"/>
            <a:ext cx="4901721" cy="2610166"/>
          </a:xfrm>
          <a:prstGeom prst="rect">
            <a:avLst/>
          </a:prstGeom>
          <a:ln>
            <a:noFill/>
          </a:ln>
        </p:spPr>
      </p:pic>
      <p:sp>
        <p:nvSpPr>
          <p:cNvPr id="6" name="Subtitle 2">
            <a:extLst>
              <a:ext uri="{FF2B5EF4-FFF2-40B4-BE49-F238E27FC236}">
                <a16:creationId xmlns:a16="http://schemas.microsoft.com/office/drawing/2014/main" id="{3CB6799E-4322-63FC-0251-61DB4ECE5733}"/>
              </a:ext>
            </a:extLst>
          </p:cNvPr>
          <p:cNvSpPr>
            <a:spLocks noGrp="1"/>
          </p:cNvSpPr>
          <p:nvPr>
            <p:ph type="subTitle" idx="1"/>
          </p:nvPr>
        </p:nvSpPr>
        <p:spPr>
          <a:xfrm>
            <a:off x="804672" y="2555363"/>
            <a:ext cx="4805691" cy="838831"/>
          </a:xfrm>
        </p:spPr>
        <p:txBody>
          <a:bodyPr anchor="b">
            <a:normAutofit lnSpcReduction="10000"/>
          </a:bodyPr>
          <a:lstStyle/>
          <a:p>
            <a:pPr algn="l"/>
            <a:r>
              <a:rPr kumimoji="0" lang="en-US" sz="2800" b="0" i="0" u="none" strike="noStrike" kern="1200" cap="none" spc="0" normalizeH="0" baseline="0" noProof="0" dirty="0">
                <a:ln>
                  <a:noFill/>
                </a:ln>
                <a:solidFill>
                  <a:srgbClr val="44546A"/>
                </a:solidFill>
                <a:effectLst/>
                <a:uLnTx/>
                <a:uFillTx/>
                <a:latin typeface="Calibri Light" panose="020F0302020204030204"/>
                <a:ea typeface="+mj-ea"/>
                <a:cs typeface="+mj-cs"/>
              </a:rPr>
              <a:t>The most used Proper Nouns in reviews are:</a:t>
            </a:r>
            <a:endParaRPr lang="en-US" sz="2000" dirty="0">
              <a:solidFill>
                <a:schemeClr val="tx2"/>
              </a:solidFill>
            </a:endParaRPr>
          </a:p>
        </p:txBody>
      </p:sp>
      <p:sp>
        <p:nvSpPr>
          <p:cNvPr id="9" name="TextBox 8">
            <a:extLst>
              <a:ext uri="{FF2B5EF4-FFF2-40B4-BE49-F238E27FC236}">
                <a16:creationId xmlns:a16="http://schemas.microsoft.com/office/drawing/2014/main" id="{6BB86B7E-B41C-0DC2-1343-848E7BC968C7}"/>
              </a:ext>
            </a:extLst>
          </p:cNvPr>
          <p:cNvSpPr txBox="1"/>
          <p:nvPr/>
        </p:nvSpPr>
        <p:spPr>
          <a:xfrm>
            <a:off x="896764" y="3509963"/>
            <a:ext cx="6096000" cy="2462213"/>
          </a:xfrm>
          <a:prstGeom prst="rect">
            <a:avLst/>
          </a:prstGeom>
          <a:noFill/>
        </p:spPr>
        <p:txBody>
          <a:bodyPr wrap="square">
            <a:spAutoFit/>
          </a:bodyPr>
          <a:lstStyle/>
          <a:p>
            <a:pPr marL="342900" indent="-342900" algn="l">
              <a:buFont typeface="Arial" panose="020B0604020202020204" pitchFamily="34" charset="0"/>
              <a:buChar char="•"/>
            </a:pPr>
            <a:r>
              <a:rPr lang="en-US" sz="1800" dirty="0">
                <a:solidFill>
                  <a:schemeClr val="tx2"/>
                </a:solidFill>
              </a:rPr>
              <a:t>London-576 times</a:t>
            </a:r>
          </a:p>
          <a:p>
            <a:pPr marL="342900" indent="-342900" algn="l">
              <a:buFont typeface="Arial" panose="020B0604020202020204" pitchFamily="34" charset="0"/>
              <a:buChar char="•"/>
            </a:pPr>
            <a:r>
              <a:rPr lang="en-US" dirty="0">
                <a:solidFill>
                  <a:schemeClr val="tx2"/>
                </a:solidFill>
              </a:rPr>
              <a:t>British-380</a:t>
            </a:r>
            <a:r>
              <a:rPr lang="en-US" sz="1800" dirty="0">
                <a:solidFill>
                  <a:schemeClr val="tx2"/>
                </a:solidFill>
              </a:rPr>
              <a:t> times</a:t>
            </a:r>
          </a:p>
          <a:p>
            <a:pPr marL="342900" indent="-342900" algn="l">
              <a:buFont typeface="Arial" panose="020B0604020202020204" pitchFamily="34" charset="0"/>
              <a:buChar char="•"/>
            </a:pPr>
            <a:r>
              <a:rPr lang="en-US" dirty="0">
                <a:solidFill>
                  <a:schemeClr val="tx2"/>
                </a:solidFill>
              </a:rPr>
              <a:t>Airways-320</a:t>
            </a:r>
            <a:r>
              <a:rPr lang="en-US" sz="1800" dirty="0">
                <a:solidFill>
                  <a:schemeClr val="tx2"/>
                </a:solidFill>
              </a:rPr>
              <a:t> times</a:t>
            </a:r>
            <a:endParaRPr lang="en-US" dirty="0">
              <a:solidFill>
                <a:schemeClr val="tx2"/>
              </a:solidFill>
            </a:endParaRPr>
          </a:p>
          <a:p>
            <a:pPr marL="342900" indent="-342900" algn="l">
              <a:buFont typeface="Arial" panose="020B0604020202020204" pitchFamily="34" charset="0"/>
              <a:buChar char="•"/>
            </a:pPr>
            <a:r>
              <a:rPr lang="en-US" dirty="0">
                <a:solidFill>
                  <a:schemeClr val="tx2"/>
                </a:solidFill>
              </a:rPr>
              <a:t>Lhr-73</a:t>
            </a:r>
            <a:r>
              <a:rPr lang="en-US" sz="1800" dirty="0">
                <a:solidFill>
                  <a:schemeClr val="tx2"/>
                </a:solidFill>
              </a:rPr>
              <a:t> times</a:t>
            </a:r>
          </a:p>
          <a:p>
            <a:pPr marL="342900" indent="-342900" algn="l">
              <a:buFont typeface="Arial" panose="020B0604020202020204" pitchFamily="34" charset="0"/>
              <a:buChar char="•"/>
            </a:pPr>
            <a:r>
              <a:rPr lang="en-US" sz="1800" dirty="0">
                <a:solidFill>
                  <a:schemeClr val="tx2"/>
                </a:solidFill>
              </a:rPr>
              <a:t>Europe-70 times</a:t>
            </a:r>
            <a:br>
              <a:rPr lang="en-US" sz="2400" dirty="0">
                <a:solidFill>
                  <a:schemeClr val="tx2"/>
                </a:solidFill>
              </a:rPr>
            </a:br>
            <a:br>
              <a:rPr lang="en-US" sz="3200" dirty="0">
                <a:solidFill>
                  <a:schemeClr val="tx2"/>
                </a:solidFill>
              </a:rPr>
            </a:br>
            <a:endParaRPr lang="en-US" sz="3200" dirty="0">
              <a:solidFill>
                <a:schemeClr val="tx2"/>
              </a:solidFill>
            </a:endParaRPr>
          </a:p>
        </p:txBody>
      </p:sp>
    </p:spTree>
    <p:extLst>
      <p:ext uri="{BB962C8B-B14F-4D97-AF65-F5344CB8AC3E}">
        <p14:creationId xmlns:p14="http://schemas.microsoft.com/office/powerpoint/2010/main" val="86331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915F0EA-5CA9-45D6-B26F-3D2082A8D6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423" y="802955"/>
            <a:ext cx="4671711" cy="50233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7EAA65-311C-10C6-31A4-F5F8A54B0135}"/>
              </a:ext>
            </a:extLst>
          </p:cNvPr>
          <p:cNvSpPr>
            <a:spLocks noGrp="1"/>
          </p:cNvSpPr>
          <p:nvPr>
            <p:ph idx="1"/>
          </p:nvPr>
        </p:nvSpPr>
        <p:spPr>
          <a:xfrm>
            <a:off x="5981922" y="1494982"/>
            <a:ext cx="4977578" cy="3639289"/>
          </a:xfrm>
        </p:spPr>
        <p:txBody>
          <a:bodyPr anchor="ctr">
            <a:normAutofit fontScale="85000" lnSpcReduction="10000"/>
          </a:bodyPr>
          <a:lstStyle/>
          <a:p>
            <a:r>
              <a:rPr lang="en-US" sz="1800" dirty="0">
                <a:solidFill>
                  <a:schemeClr val="tx2"/>
                </a:solidFill>
              </a:rPr>
              <a:t>• Analyzed the dataset by extracting Adjectives, Adverbs, and Proper Nouns.</a:t>
            </a:r>
          </a:p>
          <a:p>
            <a:r>
              <a:rPr lang="en-US" sz="1800" dirty="0">
                <a:solidFill>
                  <a:schemeClr val="tx2"/>
                </a:solidFill>
              </a:rPr>
              <a:t>• "Good" was found 443 times in the dataset, indicating passengers' positive experiences with high-quality service, while "Poor" only occurred 120 times.</a:t>
            </a:r>
          </a:p>
          <a:p>
            <a:r>
              <a:rPr lang="en-US" sz="1800" dirty="0">
                <a:solidFill>
                  <a:schemeClr val="tx2"/>
                </a:solidFill>
              </a:rPr>
              <a:t>• The term "Late" was identified 86 times, highlighting an area where flight punctuality improvement may be needed.</a:t>
            </a:r>
          </a:p>
          <a:p>
            <a:r>
              <a:rPr lang="en-US" sz="1800" dirty="0">
                <a:solidFill>
                  <a:schemeClr val="tx2"/>
                </a:solidFill>
              </a:rPr>
              <a:t>• Noteworthy Proper Nouns included "London," "Europe," and "Singapore," with 639, 350, and 44 mentions, respectively, suggesting these as popular destinations for BA passengers. Focusing on enhancing services for these specific routes could boost overall customer satisfaction.</a:t>
            </a:r>
          </a:p>
          <a:p>
            <a:r>
              <a:rPr lang="en-US" sz="1800" dirty="0">
                <a:solidFill>
                  <a:schemeClr val="tx2"/>
                </a:solidFill>
              </a:rPr>
              <a:t>• It's worth noting that "Good" appeared 443 times, but it could be modified by "not" or "not a" to alter its meaning. Further context-based analysis is required.</a:t>
            </a:r>
          </a:p>
        </p:txBody>
      </p:sp>
      <p:grpSp>
        <p:nvGrpSpPr>
          <p:cNvPr id="1035" name="Group 103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036" name="Freeform: Shape 103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8655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222</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most used adjectives in reviews are: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Gul</dc:creator>
  <cp:lastModifiedBy>Waleed Gul</cp:lastModifiedBy>
  <cp:revision>2</cp:revision>
  <dcterms:created xsi:type="dcterms:W3CDTF">2023-10-14T09:36:58Z</dcterms:created>
  <dcterms:modified xsi:type="dcterms:W3CDTF">2023-10-14T10:19:54Z</dcterms:modified>
</cp:coreProperties>
</file>