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25"/>
  </p:notesMasterIdLst>
  <p:handoutMasterIdLst>
    <p:handoutMasterId r:id="rId26"/>
  </p:handoutMasterIdLst>
  <p:sldIdLst>
    <p:sldId id="256" r:id="rId2"/>
    <p:sldId id="260" r:id="rId3"/>
    <p:sldId id="353" r:id="rId4"/>
    <p:sldId id="354" r:id="rId5"/>
    <p:sldId id="356" r:id="rId6"/>
    <p:sldId id="357" r:id="rId7"/>
    <p:sldId id="358" r:id="rId8"/>
    <p:sldId id="359" r:id="rId9"/>
    <p:sldId id="360" r:id="rId10"/>
    <p:sldId id="361" r:id="rId11"/>
    <p:sldId id="270" r:id="rId12"/>
    <p:sldId id="265" r:id="rId13"/>
    <p:sldId id="266" r:id="rId14"/>
    <p:sldId id="268" r:id="rId15"/>
    <p:sldId id="269" r:id="rId16"/>
    <p:sldId id="271" r:id="rId17"/>
    <p:sldId id="272" r:id="rId18"/>
    <p:sldId id="274" r:id="rId19"/>
    <p:sldId id="275" r:id="rId20"/>
    <p:sldId id="276" r:id="rId21"/>
    <p:sldId id="278" r:id="rId22"/>
    <p:sldId id="291" r:id="rId23"/>
    <p:sldId id="296"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82870" autoAdjust="0"/>
  </p:normalViewPr>
  <p:slideViewPr>
    <p:cSldViewPr>
      <p:cViewPr varScale="1">
        <p:scale>
          <a:sx n="50" d="100"/>
          <a:sy n="50" d="100"/>
        </p:scale>
        <p:origin x="1580"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5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CFD0395-836A-4B8C-A902-C80B18AFFD59}" type="datetimeFigureOut">
              <a:rPr lang="en-US"/>
              <a:pPr>
                <a:defRPr/>
              </a:pPr>
              <a:t>11/4/2024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9F179CF-CFDB-47B8-95B5-99F9B7160121}" type="slidenum">
              <a:rPr lang="en-US" altLang="en-US"/>
              <a:pPr/>
              <a:t>‹#›</a:t>
            </a:fld>
            <a:endParaRPr lang="en-US" altLang="en-US"/>
          </a:p>
        </p:txBody>
      </p:sp>
    </p:spTree>
    <p:extLst>
      <p:ext uri="{BB962C8B-B14F-4D97-AF65-F5344CB8AC3E}">
        <p14:creationId xmlns:p14="http://schemas.microsoft.com/office/powerpoint/2010/main" val="342897167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248D1CD-60B7-43A8-8361-99998CFFE895}" type="datetimeFigureOut">
              <a:rPr lang="en-US"/>
              <a:pPr>
                <a:defRPr/>
              </a:pPr>
              <a:t>11/4/2024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9D7E221-1BC4-47B2-8691-9CB37652B6E3}" type="slidenum">
              <a:rPr lang="en-US" altLang="en-US"/>
              <a:pPr/>
              <a:t>‹#›</a:t>
            </a:fld>
            <a:endParaRPr lang="en-US" altLang="en-US"/>
          </a:p>
        </p:txBody>
      </p:sp>
    </p:spTree>
    <p:extLst>
      <p:ext uri="{BB962C8B-B14F-4D97-AF65-F5344CB8AC3E}">
        <p14:creationId xmlns:p14="http://schemas.microsoft.com/office/powerpoint/2010/main" val="324232230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713094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1403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4"/>
            <a:ext cx="1217066"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1" y="362396"/>
            <a:ext cx="6858000" cy="1676400"/>
          </a:xfrm>
        </p:spPr>
        <p:txBody>
          <a:bodyPr>
            <a:noAutofit/>
          </a:bodyPr>
          <a:lstStyle>
            <a:lvl1pPr>
              <a:lnSpc>
                <a:spcPct val="80000"/>
              </a:lnSpc>
              <a:defRPr sz="4501"/>
            </a:lvl1pPr>
          </a:lstStyle>
          <a:p>
            <a:r>
              <a:rPr lang="en-US"/>
              <a:t>Click to edit Master title style</a:t>
            </a:r>
            <a:endParaRPr/>
          </a:p>
        </p:txBody>
      </p:sp>
      <p:sp>
        <p:nvSpPr>
          <p:cNvPr id="3" name="Subtitle 2"/>
          <p:cNvSpPr>
            <a:spLocks noGrp="1"/>
          </p:cNvSpPr>
          <p:nvPr>
            <p:ph type="subTitle" idx="1"/>
          </p:nvPr>
        </p:nvSpPr>
        <p:spPr>
          <a:xfrm>
            <a:off x="1371601" y="2089595"/>
            <a:ext cx="6858000" cy="886344"/>
          </a:xfrm>
        </p:spPr>
        <p:txBody>
          <a:bodyPr>
            <a:normAutofit/>
          </a:bodyPr>
          <a:lstStyle>
            <a:lvl1pPr marL="0" indent="0" algn="l">
              <a:buNone/>
              <a:defRPr sz="2101">
                <a:solidFill>
                  <a:schemeClr val="accent1"/>
                </a:solidFill>
              </a:defRPr>
            </a:lvl1pPr>
            <a:lvl2pPr marL="457242" indent="0" algn="ctr">
              <a:buNone/>
              <a:defRPr>
                <a:solidFill>
                  <a:schemeClr val="tx1">
                    <a:tint val="75000"/>
                  </a:schemeClr>
                </a:solidFill>
              </a:defRPr>
            </a:lvl2pPr>
            <a:lvl3pPr marL="914484" indent="0" algn="ctr">
              <a:buNone/>
              <a:defRPr>
                <a:solidFill>
                  <a:schemeClr val="tx1">
                    <a:tint val="75000"/>
                  </a:schemeClr>
                </a:solidFill>
              </a:defRPr>
            </a:lvl3pPr>
            <a:lvl4pPr marL="1371726" indent="0" algn="ctr">
              <a:buNone/>
              <a:defRPr>
                <a:solidFill>
                  <a:schemeClr val="tx1">
                    <a:tint val="75000"/>
                  </a:schemeClr>
                </a:solidFill>
              </a:defRPr>
            </a:lvl4pPr>
            <a:lvl5pPr marL="1828967" indent="0" algn="ctr">
              <a:buNone/>
              <a:defRPr>
                <a:solidFill>
                  <a:schemeClr val="tx1">
                    <a:tint val="75000"/>
                  </a:schemeClr>
                </a:solidFill>
              </a:defRPr>
            </a:lvl5pPr>
            <a:lvl6pPr marL="2286210" indent="0" algn="ctr">
              <a:buNone/>
              <a:defRPr>
                <a:solidFill>
                  <a:schemeClr val="tx1">
                    <a:tint val="75000"/>
                  </a:schemeClr>
                </a:solidFill>
              </a:defRPr>
            </a:lvl6pPr>
            <a:lvl7pPr marL="2743451" indent="0" algn="ctr">
              <a:buNone/>
              <a:defRPr>
                <a:solidFill>
                  <a:schemeClr val="tx1">
                    <a:tint val="75000"/>
                  </a:schemeClr>
                </a:solidFill>
              </a:defRPr>
            </a:lvl7pPr>
            <a:lvl8pPr marL="3200693" indent="0" algn="ctr">
              <a:buNone/>
              <a:defRPr>
                <a:solidFill>
                  <a:schemeClr val="tx1">
                    <a:tint val="75000"/>
                  </a:schemeClr>
                </a:solidFill>
              </a:defRPr>
            </a:lvl8pPr>
            <a:lvl9pPr marL="3657935"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9C33D05-FD97-499E-9A68-57447D813EA7}" type="slidenum">
              <a:rPr lang="en-US" altLang="en-US" smtClean="0"/>
              <a:pPr/>
              <a:t>‹#›</a:t>
            </a:fld>
            <a:endParaRPr lang="en-US" altLang="en-US"/>
          </a:p>
        </p:txBody>
      </p:sp>
    </p:spTree>
    <p:extLst>
      <p:ext uri="{BB962C8B-B14F-4D97-AF65-F5344CB8AC3E}">
        <p14:creationId xmlns:p14="http://schemas.microsoft.com/office/powerpoint/2010/main" val="256910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2C30ED1-553C-4F47-8231-F5E6A8B50B83}" type="slidenum">
              <a:rPr lang="en-US" altLang="en-US" smtClean="0"/>
              <a:pPr/>
              <a:t>‹#›</a:t>
            </a:fld>
            <a:endParaRPr lang="en-US" altLang="en-US"/>
          </a:p>
        </p:txBody>
      </p:sp>
    </p:spTree>
    <p:extLst>
      <p:ext uri="{BB962C8B-B14F-4D97-AF65-F5344CB8AC3E}">
        <p14:creationId xmlns:p14="http://schemas.microsoft.com/office/powerpoint/2010/main" val="10919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7056319" y="299319"/>
            <a:ext cx="1063300" cy="393137"/>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8"/>
            <a:ext cx="9144000"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7315200" y="1150515"/>
            <a:ext cx="1371600"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400" y="1150515"/>
            <a:ext cx="6172200"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2C30ED1-553C-4F47-8231-F5E6A8B50B83}" type="slidenum">
              <a:rPr lang="en-US" altLang="en-US" smtClean="0"/>
              <a:pPr/>
              <a:t>‹#›</a:t>
            </a:fld>
            <a:endParaRPr lang="en-US" altLang="en-US"/>
          </a:p>
        </p:txBody>
      </p:sp>
    </p:spTree>
    <p:extLst>
      <p:ext uri="{BB962C8B-B14F-4D97-AF65-F5344CB8AC3E}">
        <p14:creationId xmlns:p14="http://schemas.microsoft.com/office/powerpoint/2010/main" val="397015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2C30ED1-553C-4F47-8231-F5E6A8B50B83}" type="slidenum">
              <a:rPr lang="en-US" altLang="en-US" smtClean="0"/>
              <a:pPr/>
              <a:t>‹#›</a:t>
            </a:fld>
            <a:endParaRPr lang="en-US" altLang="en-US"/>
          </a:p>
        </p:txBody>
      </p:sp>
    </p:spTree>
    <p:extLst>
      <p:ext uri="{BB962C8B-B14F-4D97-AF65-F5344CB8AC3E}">
        <p14:creationId xmlns:p14="http://schemas.microsoft.com/office/powerpoint/2010/main" val="252309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217066"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7"/>
            <a:ext cx="9144000"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371601" y="1932519"/>
            <a:ext cx="6858000" cy="2105367"/>
          </a:xfrm>
        </p:spPr>
        <p:txBody>
          <a:bodyPr anchor="b">
            <a:normAutofit/>
          </a:bodyPr>
          <a:lstStyle>
            <a:lvl1pPr algn="l">
              <a:defRPr sz="4501" b="0" cap="none" baseline="0"/>
            </a:lvl1pPr>
          </a:lstStyle>
          <a:p>
            <a:r>
              <a:rPr lang="en-US"/>
              <a:t>Click to edit Master title style</a:t>
            </a:r>
            <a:endParaRPr/>
          </a:p>
        </p:txBody>
      </p:sp>
      <p:sp>
        <p:nvSpPr>
          <p:cNvPr id="3" name="Text Placeholder 2"/>
          <p:cNvSpPr>
            <a:spLocks noGrp="1"/>
          </p:cNvSpPr>
          <p:nvPr>
            <p:ph type="body" idx="1"/>
          </p:nvPr>
        </p:nvSpPr>
        <p:spPr>
          <a:xfrm>
            <a:off x="1371601" y="4084265"/>
            <a:ext cx="6858000" cy="933297"/>
          </a:xfrm>
        </p:spPr>
        <p:txBody>
          <a:bodyPr anchor="t">
            <a:normAutofit/>
          </a:bodyPr>
          <a:lstStyle>
            <a:lvl1pPr marL="0" indent="0">
              <a:buNone/>
              <a:defRPr sz="2101">
                <a:solidFill>
                  <a:schemeClr val="accent1"/>
                </a:solidFill>
              </a:defRPr>
            </a:lvl1pPr>
            <a:lvl2pPr marL="457242" indent="0">
              <a:buNone/>
              <a:defRPr sz="1800">
                <a:solidFill>
                  <a:schemeClr val="tx1">
                    <a:tint val="75000"/>
                  </a:schemeClr>
                </a:solidFill>
              </a:defRPr>
            </a:lvl2pPr>
            <a:lvl3pPr marL="914484" indent="0">
              <a:buNone/>
              <a:defRPr sz="1575">
                <a:solidFill>
                  <a:schemeClr val="tx1">
                    <a:tint val="75000"/>
                  </a:schemeClr>
                </a:solidFill>
              </a:defRPr>
            </a:lvl3pPr>
            <a:lvl4pPr marL="1371726" indent="0">
              <a:buNone/>
              <a:defRPr sz="1425">
                <a:solidFill>
                  <a:schemeClr val="tx1">
                    <a:tint val="75000"/>
                  </a:schemeClr>
                </a:solidFill>
              </a:defRPr>
            </a:lvl4pPr>
            <a:lvl5pPr marL="1828967" indent="0">
              <a:buNone/>
              <a:defRPr sz="1425">
                <a:solidFill>
                  <a:schemeClr val="tx1">
                    <a:tint val="75000"/>
                  </a:schemeClr>
                </a:solidFill>
              </a:defRPr>
            </a:lvl5pPr>
            <a:lvl6pPr marL="2286210" indent="0">
              <a:buNone/>
              <a:defRPr sz="1425">
                <a:solidFill>
                  <a:schemeClr val="tx1">
                    <a:tint val="75000"/>
                  </a:schemeClr>
                </a:solidFill>
              </a:defRPr>
            </a:lvl6pPr>
            <a:lvl7pPr marL="2743451" indent="0">
              <a:buNone/>
              <a:defRPr sz="1425">
                <a:solidFill>
                  <a:schemeClr val="tx1">
                    <a:tint val="75000"/>
                  </a:schemeClr>
                </a:solidFill>
              </a:defRPr>
            </a:lvl7pPr>
            <a:lvl8pPr marL="3200693" indent="0">
              <a:buNone/>
              <a:defRPr sz="1425">
                <a:solidFill>
                  <a:schemeClr val="tx1">
                    <a:tint val="75000"/>
                  </a:schemeClr>
                </a:solidFill>
              </a:defRPr>
            </a:lvl8pPr>
            <a:lvl9pPr marL="3657935" indent="0">
              <a:buNone/>
              <a:defRPr sz="142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2C30ED1-553C-4F47-8231-F5E6A8B50B83}" type="slidenum">
              <a:rPr lang="en-US" altLang="en-US" smtClean="0"/>
              <a:pPr/>
              <a:t>‹#›</a:t>
            </a:fld>
            <a:endParaRPr lang="en-US" altLang="en-US"/>
          </a:p>
        </p:txBody>
      </p:sp>
    </p:spTree>
    <p:extLst>
      <p:ext uri="{BB962C8B-B14F-4D97-AF65-F5344CB8AC3E}">
        <p14:creationId xmlns:p14="http://schemas.microsoft.com/office/powerpoint/2010/main" val="133198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600200"/>
            <a:ext cx="3657600" cy="4572000"/>
          </a:xfrm>
        </p:spPr>
        <p:txBody>
          <a:bodyPr>
            <a:normAutofit/>
          </a:bodyPr>
          <a:lstStyle>
            <a:lvl1pPr>
              <a:defRPr sz="2101"/>
            </a:lvl1pPr>
            <a:lvl2pPr>
              <a:defRPr sz="1800"/>
            </a:lvl2pPr>
            <a:lvl3pPr>
              <a:defRPr sz="15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600200"/>
            <a:ext cx="3657600" cy="4572000"/>
          </a:xfrm>
        </p:spPr>
        <p:txBody>
          <a:bodyPr>
            <a:normAutofit/>
          </a:bodyPr>
          <a:lstStyle>
            <a:lvl1pPr>
              <a:defRPr sz="2101"/>
            </a:lvl1pPr>
            <a:lvl2pPr>
              <a:defRPr sz="1800"/>
            </a:lvl2pPr>
            <a:lvl3pPr>
              <a:defRPr sz="15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2C30ED1-553C-4F47-8231-F5E6A8B50B83}" type="slidenum">
              <a:rPr lang="en-US" altLang="en-US" smtClean="0"/>
              <a:pPr/>
              <a:t>‹#›</a:t>
            </a:fld>
            <a:endParaRPr lang="en-US" altLang="en-US"/>
          </a:p>
        </p:txBody>
      </p:sp>
    </p:spTree>
    <p:extLst>
      <p:ext uri="{BB962C8B-B14F-4D97-AF65-F5344CB8AC3E}">
        <p14:creationId xmlns:p14="http://schemas.microsoft.com/office/powerpoint/2010/main" val="399460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400" y="1596572"/>
            <a:ext cx="3657600" cy="816429"/>
          </a:xfrm>
        </p:spPr>
        <p:txBody>
          <a:bodyPr anchor="ctr">
            <a:normAutofit/>
          </a:bodyPr>
          <a:lstStyle>
            <a:lvl1pPr marL="0" indent="0">
              <a:buNone/>
              <a:defRPr sz="2101" b="0">
                <a:solidFill>
                  <a:schemeClr val="accent1"/>
                </a:solidFill>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a:t>Click to edit Master text styles</a:t>
            </a:r>
          </a:p>
        </p:txBody>
      </p:sp>
      <p:sp>
        <p:nvSpPr>
          <p:cNvPr id="4" name="Content Placeholder 3"/>
          <p:cNvSpPr>
            <a:spLocks noGrp="1"/>
          </p:cNvSpPr>
          <p:nvPr>
            <p:ph sz="half" idx="2"/>
          </p:nvPr>
        </p:nvSpPr>
        <p:spPr>
          <a:xfrm>
            <a:off x="914400" y="2413001"/>
            <a:ext cx="3657600" cy="3759199"/>
          </a:xfrm>
        </p:spPr>
        <p:txBody>
          <a:bodyPr>
            <a:normAutofit/>
          </a:bodyPr>
          <a:lstStyle>
            <a:lvl1pPr>
              <a:defRPr sz="2101"/>
            </a:lvl1pPr>
            <a:lvl2pPr>
              <a:defRPr sz="1800"/>
            </a:lvl2pPr>
            <a:lvl3pPr>
              <a:defRPr sz="1500"/>
            </a:lvl3pPr>
            <a:lvl4pPr>
              <a:defRPr sz="1500"/>
            </a:lvl4pPr>
            <a:lvl5pPr>
              <a:defRPr sz="1500"/>
            </a:lvl5pPr>
            <a:lvl6pPr>
              <a:defRPr sz="1500"/>
            </a:lvl6pPr>
            <a:lvl7pPr>
              <a:defRPr sz="1500"/>
            </a:lvl7pPr>
            <a:lvl8pPr>
              <a:defRPr sz="1500" baseline="0"/>
            </a:lvl8pPr>
            <a:lvl9pPr>
              <a:defRPr sz="15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572000" y="1596572"/>
            <a:ext cx="3657600" cy="816429"/>
          </a:xfrm>
        </p:spPr>
        <p:txBody>
          <a:bodyPr anchor="ctr">
            <a:normAutofit/>
          </a:bodyPr>
          <a:lstStyle>
            <a:lvl1pPr marL="0" indent="0">
              <a:buNone/>
              <a:defRPr sz="2101" b="0">
                <a:solidFill>
                  <a:schemeClr val="accent1"/>
                </a:solidFill>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a:t>Click to edit Master text styles</a:t>
            </a:r>
          </a:p>
        </p:txBody>
      </p:sp>
      <p:sp>
        <p:nvSpPr>
          <p:cNvPr id="6" name="Content Placeholder 5"/>
          <p:cNvSpPr>
            <a:spLocks noGrp="1"/>
          </p:cNvSpPr>
          <p:nvPr>
            <p:ph sz="quarter" idx="4"/>
          </p:nvPr>
        </p:nvSpPr>
        <p:spPr>
          <a:xfrm>
            <a:off x="4572000" y="2413001"/>
            <a:ext cx="3657600" cy="3759199"/>
          </a:xfrm>
        </p:spPr>
        <p:txBody>
          <a:bodyPr>
            <a:normAutofit/>
          </a:bodyPr>
          <a:lstStyle>
            <a:lvl1pPr>
              <a:defRPr sz="2101"/>
            </a:lvl1pPr>
            <a:lvl2pPr>
              <a:defRPr sz="1800"/>
            </a:lvl2pPr>
            <a:lvl3pPr>
              <a:defRPr sz="1500"/>
            </a:lvl3pPr>
            <a:lvl4pPr>
              <a:defRPr sz="1500"/>
            </a:lvl4pPr>
            <a:lvl5pPr>
              <a:defRPr sz="1500"/>
            </a:lvl5pPr>
            <a:lvl6pPr>
              <a:defRPr sz="1500"/>
            </a:lvl6pPr>
            <a:lvl7pPr>
              <a:defRPr sz="1500"/>
            </a:lvl7pPr>
            <a:lvl8pPr>
              <a:defRPr sz="1500" baseline="0"/>
            </a:lvl8pPr>
            <a:lvl9pPr>
              <a:defRPr sz="15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2C30ED1-553C-4F47-8231-F5E6A8B50B83}" type="slidenum">
              <a:rPr lang="en-US" altLang="en-US" smtClean="0"/>
              <a:pPr/>
              <a:t>‹#›</a:t>
            </a:fld>
            <a:endParaRPr lang="en-US" altLang="en-US"/>
          </a:p>
        </p:txBody>
      </p:sp>
    </p:spTree>
    <p:extLst>
      <p:ext uri="{BB962C8B-B14F-4D97-AF65-F5344CB8AC3E}">
        <p14:creationId xmlns:p14="http://schemas.microsoft.com/office/powerpoint/2010/main" val="368495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2C30ED1-553C-4F47-8231-F5E6A8B50B83}" type="slidenum">
              <a:rPr lang="en-US" altLang="en-US" smtClean="0"/>
              <a:pPr/>
              <a:t>‹#›</a:t>
            </a:fld>
            <a:endParaRPr lang="en-US" altLang="en-US"/>
          </a:p>
        </p:txBody>
      </p:sp>
    </p:spTree>
    <p:extLst>
      <p:ext uri="{BB962C8B-B14F-4D97-AF65-F5344CB8AC3E}">
        <p14:creationId xmlns:p14="http://schemas.microsoft.com/office/powerpoint/2010/main" val="43279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7"/>
            <a:ext cx="9144000"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42C30ED1-553C-4F47-8231-F5E6A8B50B83}" type="slidenum">
              <a:rPr lang="en-US" altLang="en-US" smtClean="0"/>
              <a:pPr/>
              <a:t>‹#›</a:t>
            </a:fld>
            <a:endParaRPr lang="en-US" altLang="en-US"/>
          </a:p>
        </p:txBody>
      </p:sp>
    </p:spTree>
    <p:extLst>
      <p:ext uri="{BB962C8B-B14F-4D97-AF65-F5344CB8AC3E}">
        <p14:creationId xmlns:p14="http://schemas.microsoft.com/office/powerpoint/2010/main" val="268157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701" b="1"/>
            </a:lvl1pPr>
          </a:lstStyle>
          <a:p>
            <a:r>
              <a:rPr lang="en-US"/>
              <a:t>Click to edit Master title style</a:t>
            </a:r>
            <a:endParaRPr/>
          </a:p>
        </p:txBody>
      </p:sp>
      <p:sp>
        <p:nvSpPr>
          <p:cNvPr id="3" name="Content Placeholder 2"/>
          <p:cNvSpPr>
            <a:spLocks noGrp="1"/>
          </p:cNvSpPr>
          <p:nvPr>
            <p:ph idx="1"/>
          </p:nvPr>
        </p:nvSpPr>
        <p:spPr>
          <a:xfrm>
            <a:off x="3657601" y="1600200"/>
            <a:ext cx="4572000" cy="4572000"/>
          </a:xfrm>
        </p:spPr>
        <p:txBody>
          <a:bodyPr>
            <a:normAutofit/>
          </a:bodyPr>
          <a:lstStyle>
            <a:lvl1pPr>
              <a:defRPr sz="2101"/>
            </a:lvl1pPr>
            <a:lvl2pPr>
              <a:defRPr sz="1800"/>
            </a:lvl2pPr>
            <a:lvl3pPr>
              <a:defRPr sz="15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914400" y="1600202"/>
            <a:ext cx="2590800" cy="4571999"/>
          </a:xfrm>
        </p:spPr>
        <p:txBody>
          <a:bodyPr>
            <a:normAutofit/>
          </a:bodyPr>
          <a:lstStyle>
            <a:lvl1pPr marL="0" indent="0">
              <a:buNone/>
              <a:defRPr sz="2101">
                <a:solidFill>
                  <a:schemeClr val="accent1"/>
                </a:solidFill>
              </a:defRPr>
            </a:lvl1pPr>
            <a:lvl2pPr marL="457242" indent="0">
              <a:buNone/>
              <a:defRPr sz="1200"/>
            </a:lvl2pPr>
            <a:lvl3pPr marL="914484" indent="0">
              <a:buNone/>
              <a:defRPr sz="975"/>
            </a:lvl3pPr>
            <a:lvl4pPr marL="1371726" indent="0">
              <a:buNone/>
              <a:defRPr sz="900"/>
            </a:lvl4pPr>
            <a:lvl5pPr marL="1828967" indent="0">
              <a:buNone/>
              <a:defRPr sz="900"/>
            </a:lvl5pPr>
            <a:lvl6pPr marL="2286210" indent="0">
              <a:buNone/>
              <a:defRPr sz="900"/>
            </a:lvl6pPr>
            <a:lvl7pPr marL="2743451" indent="0">
              <a:buNone/>
              <a:defRPr sz="900"/>
            </a:lvl7pPr>
            <a:lvl8pPr marL="3200693" indent="0">
              <a:buNone/>
              <a:defRPr sz="900"/>
            </a:lvl8pPr>
            <a:lvl9pPr marL="365793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2C30ED1-553C-4F47-8231-F5E6A8B50B83}" type="slidenum">
              <a:rPr lang="en-US" altLang="en-US" smtClean="0"/>
              <a:pPr/>
              <a:t>‹#›</a:t>
            </a:fld>
            <a:endParaRPr lang="en-US" altLang="en-US"/>
          </a:p>
        </p:txBody>
      </p:sp>
    </p:spTree>
    <p:extLst>
      <p:ext uri="{BB962C8B-B14F-4D97-AF65-F5344CB8AC3E}">
        <p14:creationId xmlns:p14="http://schemas.microsoft.com/office/powerpoint/2010/main" val="95314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701" b="1"/>
            </a:lvl1pPr>
          </a:lstStyle>
          <a:p>
            <a:r>
              <a:rPr lang="en-US"/>
              <a:t>Click to edit Master title style</a:t>
            </a:r>
            <a:endParaRPr/>
          </a:p>
        </p:txBody>
      </p:sp>
      <p:sp>
        <p:nvSpPr>
          <p:cNvPr id="3" name="Picture Placeholder 2"/>
          <p:cNvSpPr>
            <a:spLocks noGrp="1"/>
          </p:cNvSpPr>
          <p:nvPr>
            <p:ph type="pic" idx="1"/>
          </p:nvPr>
        </p:nvSpPr>
        <p:spPr>
          <a:xfrm>
            <a:off x="914403" y="1600200"/>
            <a:ext cx="5029197" cy="3657600"/>
          </a:xfrm>
          <a:prstGeom prst="roundRect">
            <a:avLst>
              <a:gd name="adj" fmla="val 3098"/>
            </a:avLst>
          </a:prstGeom>
        </p:spPr>
        <p:txBody>
          <a:bodyPr>
            <a:normAutofit/>
          </a:bodyPr>
          <a:lstStyle>
            <a:lvl1pPr marL="0" indent="0">
              <a:buNone/>
              <a:defRPr sz="2026"/>
            </a:lvl1pPr>
            <a:lvl2pPr marL="457242" indent="0">
              <a:buNone/>
              <a:defRPr sz="2776"/>
            </a:lvl2pPr>
            <a:lvl3pPr marL="914484" indent="0">
              <a:buNone/>
              <a:defRPr sz="2401"/>
            </a:lvl3pPr>
            <a:lvl4pPr marL="1371726" indent="0">
              <a:buNone/>
              <a:defRPr sz="2026"/>
            </a:lvl4pPr>
            <a:lvl5pPr marL="1828967" indent="0">
              <a:buNone/>
              <a:defRPr sz="2026"/>
            </a:lvl5pPr>
            <a:lvl6pPr marL="2286210" indent="0">
              <a:buNone/>
              <a:defRPr sz="2026"/>
            </a:lvl6pPr>
            <a:lvl7pPr marL="2743451" indent="0">
              <a:buNone/>
              <a:defRPr sz="2026"/>
            </a:lvl7pPr>
            <a:lvl8pPr marL="3200693" indent="0">
              <a:buNone/>
              <a:defRPr sz="2026"/>
            </a:lvl8pPr>
            <a:lvl9pPr marL="3657935" indent="0">
              <a:buNone/>
              <a:defRPr sz="2026"/>
            </a:lvl9pPr>
          </a:lstStyle>
          <a:p>
            <a:r>
              <a:rPr lang="en-US"/>
              <a:t>Click icon to add picture</a:t>
            </a:r>
            <a:endParaRPr/>
          </a:p>
        </p:txBody>
      </p:sp>
      <p:sp>
        <p:nvSpPr>
          <p:cNvPr id="4" name="Text Placeholder 3"/>
          <p:cNvSpPr>
            <a:spLocks noGrp="1"/>
          </p:cNvSpPr>
          <p:nvPr>
            <p:ph type="body" sz="half" idx="2"/>
          </p:nvPr>
        </p:nvSpPr>
        <p:spPr>
          <a:xfrm>
            <a:off x="6096000" y="1600200"/>
            <a:ext cx="2133600" cy="3759200"/>
          </a:xfrm>
        </p:spPr>
        <p:txBody>
          <a:bodyPr anchor="b">
            <a:normAutofit/>
          </a:bodyPr>
          <a:lstStyle>
            <a:lvl1pPr marL="0" indent="0">
              <a:buNone/>
              <a:defRPr sz="2101">
                <a:solidFill>
                  <a:schemeClr val="accent1"/>
                </a:solidFill>
              </a:defRPr>
            </a:lvl1pPr>
            <a:lvl2pPr marL="457242" indent="0">
              <a:buNone/>
              <a:defRPr sz="1200"/>
            </a:lvl2pPr>
            <a:lvl3pPr marL="914484" indent="0">
              <a:buNone/>
              <a:defRPr sz="975"/>
            </a:lvl3pPr>
            <a:lvl4pPr marL="1371726" indent="0">
              <a:buNone/>
              <a:defRPr sz="900"/>
            </a:lvl4pPr>
            <a:lvl5pPr marL="1828967" indent="0">
              <a:buNone/>
              <a:defRPr sz="900"/>
            </a:lvl5pPr>
            <a:lvl6pPr marL="2286210" indent="0">
              <a:buNone/>
              <a:defRPr sz="900"/>
            </a:lvl6pPr>
            <a:lvl7pPr marL="2743451" indent="0">
              <a:buNone/>
              <a:defRPr sz="900"/>
            </a:lvl7pPr>
            <a:lvl8pPr marL="3200693" indent="0">
              <a:buNone/>
              <a:defRPr sz="900"/>
            </a:lvl8pPr>
            <a:lvl9pPr marL="365793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2C30ED1-553C-4F47-8231-F5E6A8B50B83}" type="slidenum">
              <a:rPr lang="en-US" altLang="en-US" smtClean="0"/>
              <a:pPr/>
              <a:t>‹#›</a:t>
            </a:fld>
            <a:endParaRPr lang="en-US" altLang="en-US"/>
          </a:p>
        </p:txBody>
      </p:sp>
    </p:spTree>
    <p:extLst>
      <p:ext uri="{BB962C8B-B14F-4D97-AF65-F5344CB8AC3E}">
        <p14:creationId xmlns:p14="http://schemas.microsoft.com/office/powerpoint/2010/main" val="338412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7"/>
            <a:ext cx="9144000"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2"/>
            <a:ext cx="797475"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3"/>
          </p:nvPr>
        </p:nvSpPr>
        <p:spPr>
          <a:xfrm>
            <a:off x="914401" y="6448425"/>
            <a:ext cx="6217920" cy="180976"/>
          </a:xfrm>
          <a:prstGeom prst="rect">
            <a:avLst/>
          </a:prstGeom>
        </p:spPr>
        <p:txBody>
          <a:bodyPr vert="horz" lIns="121899" tIns="60949" rIns="121899" bIns="60949" rtlCol="0" anchor="ctr"/>
          <a:lstStyle>
            <a:lvl1pPr algn="l">
              <a:defRPr sz="900">
                <a:solidFill>
                  <a:schemeClr val="tx1"/>
                </a:solidFill>
              </a:defRPr>
            </a:lvl1pPr>
          </a:lstStyle>
          <a:p>
            <a:pPr>
              <a:defRPr/>
            </a:pPr>
            <a:endParaRPr lang="en-US"/>
          </a:p>
        </p:txBody>
      </p:sp>
      <p:sp>
        <p:nvSpPr>
          <p:cNvPr id="2" name="Title Placeholder 1"/>
          <p:cNvSpPr>
            <a:spLocks noGrp="1"/>
          </p:cNvSpPr>
          <p:nvPr>
            <p:ph type="title"/>
          </p:nvPr>
        </p:nvSpPr>
        <p:spPr>
          <a:xfrm>
            <a:off x="914400" y="152400"/>
            <a:ext cx="731520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914400" y="1600200"/>
            <a:ext cx="731520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7162800" y="6448425"/>
            <a:ext cx="1066800" cy="180976"/>
          </a:xfrm>
          <a:prstGeom prst="rect">
            <a:avLst/>
          </a:prstGeom>
        </p:spPr>
        <p:txBody>
          <a:bodyPr vert="horz" lIns="121899" tIns="60949" rIns="121899" bIns="60949" rtlCol="0" anchor="ctr"/>
          <a:lstStyle>
            <a:lvl1pPr algn="r">
              <a:defRPr sz="900">
                <a:solidFill>
                  <a:schemeClr val="tx1"/>
                </a:solidFill>
              </a:defRPr>
            </a:lvl1pPr>
          </a:lstStyle>
          <a:p>
            <a:pPr>
              <a:defRPr/>
            </a:pPr>
            <a:endParaRPr lang="en-US"/>
          </a:p>
        </p:txBody>
      </p:sp>
      <p:sp>
        <p:nvSpPr>
          <p:cNvPr id="6" name="Slide Number Placeholder 5"/>
          <p:cNvSpPr>
            <a:spLocks noGrp="1"/>
          </p:cNvSpPr>
          <p:nvPr>
            <p:ph type="sldNum" sz="quarter" idx="4"/>
          </p:nvPr>
        </p:nvSpPr>
        <p:spPr>
          <a:xfrm>
            <a:off x="8305800" y="6448425"/>
            <a:ext cx="609600" cy="180976"/>
          </a:xfrm>
          <a:prstGeom prst="rect">
            <a:avLst/>
          </a:prstGeom>
        </p:spPr>
        <p:txBody>
          <a:bodyPr vert="horz" lIns="121899" tIns="60949" rIns="121899" bIns="60949" rtlCol="0" anchor="ctr"/>
          <a:lstStyle>
            <a:lvl1pPr algn="r">
              <a:defRPr sz="900">
                <a:solidFill>
                  <a:schemeClr val="tx1"/>
                </a:solidFill>
              </a:defRPr>
            </a:lvl1pPr>
          </a:lstStyle>
          <a:p>
            <a:fld id="{42C30ED1-553C-4F47-8231-F5E6A8B50B83}" type="slidenum">
              <a:rPr lang="en-US" altLang="en-US" smtClean="0"/>
              <a:pPr/>
              <a:t>‹#›</a:t>
            </a:fld>
            <a:endParaRPr lang="en-US" altLang="en-US"/>
          </a:p>
        </p:txBody>
      </p:sp>
    </p:spTree>
    <p:extLst>
      <p:ext uri="{BB962C8B-B14F-4D97-AF65-F5344CB8AC3E}">
        <p14:creationId xmlns:p14="http://schemas.microsoft.com/office/powerpoint/2010/main" val="2737275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84" rtl="0" eaLnBrk="1" latinLnBrk="0" hangingPunct="1">
        <a:spcBef>
          <a:spcPct val="0"/>
        </a:spcBef>
        <a:buNone/>
        <a:defRPr sz="2701" b="1" kern="1200">
          <a:solidFill>
            <a:schemeClr val="tx1"/>
          </a:solidFill>
          <a:latin typeface="Yu Gothic Light" panose="020B0300000000000000" pitchFamily="34" charset="-128"/>
          <a:ea typeface="Yu Gothic Light" panose="020B0300000000000000" pitchFamily="34" charset="-128"/>
          <a:cs typeface="+mj-cs"/>
        </a:defRPr>
      </a:lvl1pPr>
    </p:titleStyle>
    <p:bodyStyle>
      <a:lvl1pPr marL="228621" indent="-228621" algn="l" defTabSz="914484" rtl="0" eaLnBrk="1" latinLnBrk="0" hangingPunct="1">
        <a:lnSpc>
          <a:spcPct val="90000"/>
        </a:lnSpc>
        <a:spcBef>
          <a:spcPts val="1350"/>
        </a:spcBef>
        <a:buClr>
          <a:schemeClr val="accent1"/>
        </a:buClr>
        <a:buFont typeface="Arial" pitchFamily="34" charset="0"/>
        <a:buChar char="•"/>
        <a:defRPr sz="2101" kern="1200">
          <a:solidFill>
            <a:schemeClr val="tx1"/>
          </a:solidFill>
          <a:latin typeface="Yu Gothic Light" panose="020B0300000000000000" pitchFamily="34" charset="-128"/>
          <a:ea typeface="Yu Gothic Light" panose="020B0300000000000000" pitchFamily="34" charset="-128"/>
          <a:cs typeface="+mn-cs"/>
        </a:defRPr>
      </a:lvl1pPr>
      <a:lvl2pPr marL="566980" indent="-228621" algn="l" defTabSz="914484" rtl="0" eaLnBrk="1" latinLnBrk="0" hangingPunct="1">
        <a:lnSpc>
          <a:spcPct val="90000"/>
        </a:lnSpc>
        <a:spcBef>
          <a:spcPts val="900"/>
        </a:spcBef>
        <a:buClr>
          <a:schemeClr val="accent1"/>
        </a:buClr>
        <a:buFont typeface="Arial" pitchFamily="34" charset="0"/>
        <a:buChar char="–"/>
        <a:defRPr sz="1800" kern="1200">
          <a:solidFill>
            <a:schemeClr val="tx1"/>
          </a:solidFill>
          <a:latin typeface="Yu Gothic Light" panose="020B0300000000000000" pitchFamily="34" charset="-128"/>
          <a:ea typeface="Yu Gothic Light" panose="020B0300000000000000" pitchFamily="34" charset="-128"/>
          <a:cs typeface="+mn-cs"/>
        </a:defRPr>
      </a:lvl2pPr>
      <a:lvl3pPr marL="905339" indent="-228621" algn="l" defTabSz="914484" rtl="0" eaLnBrk="1" latinLnBrk="0" hangingPunct="1">
        <a:lnSpc>
          <a:spcPct val="90000"/>
        </a:lnSpc>
        <a:spcBef>
          <a:spcPts val="600"/>
        </a:spcBef>
        <a:buClr>
          <a:schemeClr val="accent1"/>
        </a:buClr>
        <a:buFont typeface="Arial" pitchFamily="34" charset="0"/>
        <a:buChar char="•"/>
        <a:defRPr sz="1500" kern="1200">
          <a:solidFill>
            <a:schemeClr val="tx1"/>
          </a:solidFill>
          <a:latin typeface="Yu Gothic Light" panose="020B0300000000000000" pitchFamily="34" charset="-128"/>
          <a:ea typeface="Yu Gothic Light" panose="020B0300000000000000" pitchFamily="34" charset="-128"/>
          <a:cs typeface="+mn-cs"/>
        </a:defRPr>
      </a:lvl3pPr>
      <a:lvl4pPr marL="1243698" indent="-228621" algn="l" defTabSz="914484" rtl="0" eaLnBrk="1" latinLnBrk="0" hangingPunct="1">
        <a:lnSpc>
          <a:spcPct val="90000"/>
        </a:lnSpc>
        <a:spcBef>
          <a:spcPts val="600"/>
        </a:spcBef>
        <a:buClr>
          <a:schemeClr val="accent1"/>
        </a:buClr>
        <a:buFont typeface="Arial" pitchFamily="34" charset="0"/>
        <a:buChar char="•"/>
        <a:defRPr sz="1500" kern="1200">
          <a:solidFill>
            <a:schemeClr val="tx1"/>
          </a:solidFill>
          <a:latin typeface="Yu Gothic Light" panose="020B0300000000000000" pitchFamily="34" charset="-128"/>
          <a:ea typeface="Yu Gothic Light" panose="020B0300000000000000" pitchFamily="34" charset="-128"/>
          <a:cs typeface="+mn-cs"/>
        </a:defRPr>
      </a:lvl4pPr>
      <a:lvl5pPr marL="1582057" indent="-228621" algn="l" defTabSz="914484" rtl="0" eaLnBrk="1" latinLnBrk="0" hangingPunct="1">
        <a:lnSpc>
          <a:spcPct val="90000"/>
        </a:lnSpc>
        <a:spcBef>
          <a:spcPts val="600"/>
        </a:spcBef>
        <a:buClr>
          <a:schemeClr val="accent1"/>
        </a:buClr>
        <a:buFont typeface="Arial" pitchFamily="34" charset="0"/>
        <a:buChar char="•"/>
        <a:defRPr sz="1500" kern="1200">
          <a:solidFill>
            <a:schemeClr val="tx1"/>
          </a:solidFill>
          <a:latin typeface="Yu Gothic Light" panose="020B0300000000000000" pitchFamily="34" charset="-128"/>
          <a:ea typeface="Yu Gothic Light" panose="020B0300000000000000" pitchFamily="34" charset="-128"/>
          <a:cs typeface="+mn-cs"/>
        </a:defRPr>
      </a:lvl5pPr>
      <a:lvl6pPr marL="1920416" indent="-228621" algn="l" defTabSz="914484"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6pPr>
      <a:lvl7pPr marL="2258775" indent="-228621" algn="l" defTabSz="914484"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7pPr>
      <a:lvl8pPr marL="2597134" indent="-228621" algn="l" defTabSz="914484"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8pPr>
      <a:lvl9pPr marL="2935493" indent="-228621" algn="l" defTabSz="914484"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9pPr>
    </p:bodyStyle>
    <p:otherStyle>
      <a:defPPr>
        <a:defRPr/>
      </a:defPPr>
      <a:lvl1pPr marL="0" algn="l" defTabSz="914484" rtl="0" eaLnBrk="1" latinLnBrk="0" hangingPunct="1">
        <a:defRPr sz="1800" kern="1200">
          <a:solidFill>
            <a:schemeClr val="tx1"/>
          </a:solidFill>
          <a:latin typeface="+mn-lt"/>
          <a:ea typeface="+mn-ea"/>
          <a:cs typeface="+mn-cs"/>
        </a:defRPr>
      </a:lvl1pPr>
      <a:lvl2pPr marL="457242" algn="l" defTabSz="914484" rtl="0" eaLnBrk="1" latinLnBrk="0" hangingPunct="1">
        <a:defRPr sz="1800" kern="1200">
          <a:solidFill>
            <a:schemeClr val="tx1"/>
          </a:solidFill>
          <a:latin typeface="+mn-lt"/>
          <a:ea typeface="+mn-ea"/>
          <a:cs typeface="+mn-cs"/>
        </a:defRPr>
      </a:lvl2pPr>
      <a:lvl3pPr marL="914484" algn="l" defTabSz="914484" rtl="0" eaLnBrk="1" latinLnBrk="0" hangingPunct="1">
        <a:defRPr sz="1800" kern="1200">
          <a:solidFill>
            <a:schemeClr val="tx1"/>
          </a:solidFill>
          <a:latin typeface="+mn-lt"/>
          <a:ea typeface="+mn-ea"/>
          <a:cs typeface="+mn-cs"/>
        </a:defRPr>
      </a:lvl3pPr>
      <a:lvl4pPr marL="1371726" algn="l" defTabSz="914484" rtl="0" eaLnBrk="1" latinLnBrk="0" hangingPunct="1">
        <a:defRPr sz="1800" kern="1200">
          <a:solidFill>
            <a:schemeClr val="tx1"/>
          </a:solidFill>
          <a:latin typeface="+mn-lt"/>
          <a:ea typeface="+mn-ea"/>
          <a:cs typeface="+mn-cs"/>
        </a:defRPr>
      </a:lvl4pPr>
      <a:lvl5pPr marL="1828967" algn="l" defTabSz="914484" rtl="0" eaLnBrk="1" latinLnBrk="0" hangingPunct="1">
        <a:defRPr sz="1800" kern="1200">
          <a:solidFill>
            <a:schemeClr val="tx1"/>
          </a:solidFill>
          <a:latin typeface="+mn-lt"/>
          <a:ea typeface="+mn-ea"/>
          <a:cs typeface="+mn-cs"/>
        </a:defRPr>
      </a:lvl5pPr>
      <a:lvl6pPr marL="2286210" algn="l" defTabSz="914484" rtl="0" eaLnBrk="1" latinLnBrk="0" hangingPunct="1">
        <a:defRPr sz="1800" kern="1200">
          <a:solidFill>
            <a:schemeClr val="tx1"/>
          </a:solidFill>
          <a:latin typeface="+mn-lt"/>
          <a:ea typeface="+mn-ea"/>
          <a:cs typeface="+mn-cs"/>
        </a:defRPr>
      </a:lvl6pPr>
      <a:lvl7pPr marL="2743451" algn="l" defTabSz="914484" rtl="0" eaLnBrk="1" latinLnBrk="0" hangingPunct="1">
        <a:defRPr sz="1800" kern="1200">
          <a:solidFill>
            <a:schemeClr val="tx1"/>
          </a:solidFill>
          <a:latin typeface="+mn-lt"/>
          <a:ea typeface="+mn-ea"/>
          <a:cs typeface="+mn-cs"/>
        </a:defRPr>
      </a:lvl7pPr>
      <a:lvl8pPr marL="3200693" algn="l" defTabSz="914484" rtl="0" eaLnBrk="1" latinLnBrk="0" hangingPunct="1">
        <a:defRPr sz="1800" kern="1200">
          <a:solidFill>
            <a:schemeClr val="tx1"/>
          </a:solidFill>
          <a:latin typeface="+mn-lt"/>
          <a:ea typeface="+mn-ea"/>
          <a:cs typeface="+mn-cs"/>
        </a:defRPr>
      </a:lvl8pPr>
      <a:lvl9pPr marL="3657935" algn="l" defTabSz="91448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371600" y="1932519"/>
            <a:ext cx="7543799" cy="2105367"/>
          </a:xfrm>
        </p:spPr>
        <p:txBody>
          <a:bodyPr>
            <a:normAutofit/>
          </a:bodyPr>
          <a:lstStyle/>
          <a:p>
            <a:pPr eaLnBrk="1" hangingPunct="1"/>
            <a:br>
              <a:rPr lang="en-US" altLang="en-US" b="1" dirty="0"/>
            </a:br>
            <a:r>
              <a:rPr lang="en-US" altLang="en-US" b="1" dirty="0"/>
              <a:t>Requirements Engineering</a:t>
            </a:r>
          </a:p>
        </p:txBody>
      </p:sp>
      <p:sp>
        <p:nvSpPr>
          <p:cNvPr id="2" name="Text Placeholder 1"/>
          <p:cNvSpPr>
            <a:spLocks noGrp="1"/>
          </p:cNvSpPr>
          <p:nvPr>
            <p:ph type="body" idx="1"/>
          </p:nvPr>
        </p:nvSpPr>
        <p:spPr/>
        <p:txBody>
          <a:bodyPr/>
          <a:lstStyle/>
          <a:p>
            <a:pPr algn="just"/>
            <a:r>
              <a:rPr lang="en-GB" b="1" dirty="0"/>
              <a:t>Chapter 4: Software Requirements Definition &amp; Specifications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1143000"/>
          </a:xfrm>
        </p:spPr>
        <p:txBody>
          <a:bodyPr>
            <a:normAutofit/>
          </a:bodyPr>
          <a:lstStyle/>
          <a:p>
            <a:r>
              <a:rPr lang="en-US" sz="3000" dirty="0"/>
              <a:t>Checklists for Requirements Validity</a:t>
            </a:r>
            <a:endParaRPr lang="ar-JO" sz="3000" dirty="0"/>
          </a:p>
        </p:txBody>
      </p:sp>
      <p:sp>
        <p:nvSpPr>
          <p:cNvPr id="3" name="Content Placeholder 2"/>
          <p:cNvSpPr>
            <a:spLocks noGrp="1"/>
          </p:cNvSpPr>
          <p:nvPr>
            <p:ph idx="1"/>
          </p:nvPr>
        </p:nvSpPr>
        <p:spPr/>
        <p:txBody>
          <a:bodyPr>
            <a:normAutofit fontScale="92500" lnSpcReduction="20000"/>
          </a:bodyPr>
          <a:lstStyle/>
          <a:p>
            <a:pPr algn="just"/>
            <a:r>
              <a:rPr lang="en-US" sz="3000" b="1" dirty="0"/>
              <a:t>Functionality</a:t>
            </a:r>
            <a:r>
              <a:rPr lang="en-US" sz="3000" dirty="0"/>
              <a:t>. Does the system provide the functions which best support the customer’s needs?</a:t>
            </a:r>
          </a:p>
          <a:p>
            <a:pPr algn="just"/>
            <a:r>
              <a:rPr lang="en-US" sz="3000" b="1" dirty="0"/>
              <a:t>Consistency</a:t>
            </a:r>
            <a:r>
              <a:rPr lang="en-US" sz="3000" dirty="0"/>
              <a:t>. Are there any requirements conflicts?</a:t>
            </a:r>
          </a:p>
          <a:p>
            <a:pPr algn="just"/>
            <a:r>
              <a:rPr lang="en-US" sz="3000" b="1" dirty="0"/>
              <a:t>Completeness</a:t>
            </a:r>
            <a:r>
              <a:rPr lang="en-US" sz="3000" dirty="0"/>
              <a:t>. Are all functions required by the customer included?</a:t>
            </a:r>
          </a:p>
          <a:p>
            <a:pPr algn="just"/>
            <a:r>
              <a:rPr lang="en-US" sz="3000" b="1" dirty="0"/>
              <a:t>Applicability</a:t>
            </a:r>
            <a:r>
              <a:rPr lang="en-US" sz="3000" dirty="0"/>
              <a:t>. Can the requirements be implemented given available budget and technology (feasible)?</a:t>
            </a:r>
          </a:p>
          <a:p>
            <a:pPr algn="just"/>
            <a:r>
              <a:rPr lang="en-US" sz="3000" b="1" dirty="0"/>
              <a:t>Verifiability</a:t>
            </a:r>
            <a:r>
              <a:rPr lang="en-US" sz="3000" dirty="0"/>
              <a:t>. </a:t>
            </a:r>
            <a:r>
              <a:rPr lang="en-GB" altLang="en-US" sz="3000" dirty="0"/>
              <a:t>Can the requirements be checked (measurable)?</a:t>
            </a:r>
          </a:p>
          <a:p>
            <a:pPr algn="just"/>
            <a:endParaRPr lang="en-US" sz="2400" dirty="0"/>
          </a:p>
          <a:p>
            <a:endParaRPr lang="ar-JO" dirty="0"/>
          </a:p>
        </p:txBody>
      </p:sp>
    </p:spTree>
    <p:extLst>
      <p:ext uri="{BB962C8B-B14F-4D97-AF65-F5344CB8AC3E}">
        <p14:creationId xmlns:p14="http://schemas.microsoft.com/office/powerpoint/2010/main" val="327810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1143000"/>
          </a:xfrm>
        </p:spPr>
        <p:txBody>
          <a:bodyPr>
            <a:normAutofit/>
          </a:bodyPr>
          <a:lstStyle/>
          <a:p>
            <a:r>
              <a:rPr lang="en-US" sz="3000" dirty="0"/>
              <a:t>Types of Requirements</a:t>
            </a:r>
            <a:endParaRPr lang="ar-JO" sz="3000" dirty="0"/>
          </a:p>
        </p:txBody>
      </p:sp>
      <p:sp>
        <p:nvSpPr>
          <p:cNvPr id="3" name="Content Placeholder 2"/>
          <p:cNvSpPr>
            <a:spLocks noGrp="1"/>
          </p:cNvSpPr>
          <p:nvPr>
            <p:ph idx="1"/>
          </p:nvPr>
        </p:nvSpPr>
        <p:spPr/>
        <p:txBody>
          <a:bodyPr/>
          <a:lstStyle/>
          <a:p>
            <a:r>
              <a:rPr lang="en-US" sz="2400" b="1" dirty="0"/>
              <a:t>Functional</a:t>
            </a:r>
            <a:r>
              <a:rPr lang="en-US" sz="2400" dirty="0"/>
              <a:t> </a:t>
            </a:r>
            <a:r>
              <a:rPr lang="en-US" sz="2400" b="1" dirty="0"/>
              <a:t>requirements (FR).</a:t>
            </a:r>
          </a:p>
          <a:p>
            <a:r>
              <a:rPr lang="en-US" sz="2400" b="1" dirty="0"/>
              <a:t>Non-functional</a:t>
            </a:r>
            <a:r>
              <a:rPr lang="en-US" sz="2400" dirty="0"/>
              <a:t> </a:t>
            </a:r>
            <a:r>
              <a:rPr lang="en-US" sz="2400" b="1" dirty="0"/>
              <a:t>requirements (NFR).</a:t>
            </a:r>
          </a:p>
          <a:p>
            <a:endParaRPr lang="ar-JO"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90800"/>
            <a:ext cx="810768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734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762000"/>
            <a:ext cx="7315200" cy="1143000"/>
          </a:xfrm>
        </p:spPr>
        <p:txBody>
          <a:bodyPr>
            <a:noAutofit/>
          </a:bodyPr>
          <a:lstStyle/>
          <a:p>
            <a:pPr algn="just"/>
            <a:r>
              <a:rPr lang="en-US" altLang="en-US" sz="3000" dirty="0"/>
              <a:t>Functional Requirements for the </a:t>
            </a:r>
            <a:r>
              <a:rPr lang="en-US" sz="3000" dirty="0"/>
              <a:t>Mental Health Care Patient Management System</a:t>
            </a:r>
            <a:r>
              <a:rPr lang="en-US" altLang="en-US" sz="3000" dirty="0"/>
              <a:t> (MHC-PMS) (Examples)</a:t>
            </a:r>
          </a:p>
        </p:txBody>
      </p:sp>
      <p:sp>
        <p:nvSpPr>
          <p:cNvPr id="14339" name="Rectangle 3"/>
          <p:cNvSpPr>
            <a:spLocks noGrp="1" noChangeArrowheads="1"/>
          </p:cNvSpPr>
          <p:nvPr>
            <p:ph idx="1"/>
          </p:nvPr>
        </p:nvSpPr>
        <p:spPr bwMode="auto">
          <a:xfrm>
            <a:off x="914400" y="2057400"/>
            <a:ext cx="7315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457200" indent="-457200" algn="just" eaLnBrk="1" hangingPunct="1">
              <a:buFont typeface="+mj-lt"/>
              <a:buAutoNum type="arabicPeriod"/>
            </a:pPr>
            <a:r>
              <a:rPr lang="en-US" altLang="en-US" sz="3000" dirty="0"/>
              <a:t>A user </a:t>
            </a:r>
            <a:r>
              <a:rPr lang="en-US" altLang="en-US" sz="3000" dirty="0">
                <a:solidFill>
                  <a:srgbClr val="FF0000"/>
                </a:solidFill>
              </a:rPr>
              <a:t>shall</a:t>
            </a:r>
            <a:r>
              <a:rPr lang="en-US" altLang="en-US" sz="3000" dirty="0"/>
              <a:t> be able to </a:t>
            </a:r>
            <a:r>
              <a:rPr lang="en-US" altLang="en-US" sz="3000" b="1" u="sng" dirty="0"/>
              <a:t>search</a:t>
            </a:r>
            <a:r>
              <a:rPr lang="en-US" altLang="en-US" sz="3000" dirty="0"/>
              <a:t> the appointments lists for all clinics.</a:t>
            </a:r>
            <a:endParaRPr lang="en-GB" altLang="en-US" sz="3000" dirty="0"/>
          </a:p>
          <a:p>
            <a:pPr marL="457200" indent="-457200" algn="just" eaLnBrk="1" hangingPunct="1">
              <a:buFont typeface="+mj-lt"/>
              <a:buAutoNum type="arabicPeriod"/>
            </a:pPr>
            <a:r>
              <a:rPr lang="en-US" altLang="en-US" sz="3000" dirty="0"/>
              <a:t>The system </a:t>
            </a:r>
            <a:r>
              <a:rPr lang="en-US" altLang="en-US" sz="3000" dirty="0">
                <a:solidFill>
                  <a:srgbClr val="FF0000"/>
                </a:solidFill>
              </a:rPr>
              <a:t>shall</a:t>
            </a:r>
            <a:r>
              <a:rPr lang="en-US" altLang="en-US" sz="3000" dirty="0"/>
              <a:t> </a:t>
            </a:r>
            <a:r>
              <a:rPr lang="en-US" altLang="en-US" sz="3000" b="1" u="sng" dirty="0"/>
              <a:t>generate</a:t>
            </a:r>
            <a:r>
              <a:rPr lang="en-US" altLang="en-US" sz="3000" dirty="0"/>
              <a:t> each day, for each clinic, a list of patients who are expected to attend appointments that day. </a:t>
            </a:r>
            <a:endParaRPr lang="en-GB" altLang="en-US" sz="3000" dirty="0"/>
          </a:p>
          <a:p>
            <a:pPr marL="457200" indent="-457200" algn="just" eaLnBrk="1" hangingPunct="1">
              <a:buFont typeface="+mj-lt"/>
              <a:buAutoNum type="arabicPeriod"/>
            </a:pPr>
            <a:r>
              <a:rPr lang="en-US" altLang="en-US" sz="3000" dirty="0"/>
              <a:t>Clinicians </a:t>
            </a:r>
            <a:r>
              <a:rPr lang="en-US" altLang="en-US" sz="3000" dirty="0">
                <a:solidFill>
                  <a:srgbClr val="FF0000"/>
                </a:solidFill>
              </a:rPr>
              <a:t>shall</a:t>
            </a:r>
            <a:r>
              <a:rPr lang="en-US" altLang="en-US" sz="3000" dirty="0"/>
              <a:t> be able </a:t>
            </a:r>
            <a:r>
              <a:rPr lang="en-US" altLang="en-US" sz="3000" b="1" u="sng" dirty="0"/>
              <a:t>create</a:t>
            </a:r>
            <a:r>
              <a:rPr lang="en-US" altLang="en-US" sz="3000" dirty="0"/>
              <a:t> records for patients, </a:t>
            </a:r>
            <a:r>
              <a:rPr lang="en-US" altLang="en-US" sz="3000" b="1" u="sng" dirty="0"/>
              <a:t>edit</a:t>
            </a:r>
            <a:r>
              <a:rPr lang="en-US" altLang="en-US" sz="3000" dirty="0"/>
              <a:t> the information in the system, and </a:t>
            </a:r>
            <a:r>
              <a:rPr lang="en-US" altLang="en-US" sz="3000" b="1" u="sng" dirty="0"/>
              <a:t>view</a:t>
            </a:r>
            <a:r>
              <a:rPr lang="en-US" altLang="en-US" sz="3000" dirty="0"/>
              <a:t> patient history.</a:t>
            </a: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CC0858B-06D7-4C24-8D15-86CB5B93D5E0}" type="slidenum">
              <a:rPr lang="en-US" altLang="en-US" sz="1200" smtClean="0">
                <a:solidFill>
                  <a:srgbClr val="898989"/>
                </a:solidFill>
                <a:latin typeface="Calibri" panose="020F0502020204030204" pitchFamily="34" charset="0"/>
              </a:rPr>
              <a:pPr/>
              <a:t>12</a:t>
            </a:fld>
            <a:endParaRPr lang="en-US" altLang="en-US" sz="1200">
              <a:solidFill>
                <a:srgbClr val="898989"/>
              </a:solidFill>
              <a:latin typeface="Calibri" panose="020F0502020204030204" pitchFamily="34" charset="0"/>
            </a:endParaRPr>
          </a:p>
        </p:txBody>
      </p:sp>
    </p:spTree>
    <p:extLst>
      <p:ext uri="{BB962C8B-B14F-4D97-AF65-F5344CB8AC3E}">
        <p14:creationId xmlns:p14="http://schemas.microsoft.com/office/powerpoint/2010/main" val="208480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GB" altLang="en-US" sz="3000" dirty="0"/>
              <a:t>Requirements Imprecision</a:t>
            </a:r>
          </a:p>
        </p:txBody>
      </p:sp>
      <p:sp>
        <p:nvSpPr>
          <p:cNvPr id="15363" name="Rectangle 3"/>
          <p:cNvSpPr>
            <a:spLocks noGrp="1" noChangeArrowheads="1"/>
          </p:cNvSpPr>
          <p:nvPr>
            <p:ph idx="1"/>
          </p:nvPr>
        </p:nvSpPr>
        <p:spPr bwMode="auto">
          <a:xfrm>
            <a:off x="914400" y="1600199"/>
            <a:ext cx="7315200" cy="50292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just" eaLnBrk="1" hangingPunct="1">
              <a:buFont typeface="Wingdings" panose="05000000000000000000" pitchFamily="2" charset="2"/>
              <a:buChar char="²"/>
            </a:pPr>
            <a:r>
              <a:rPr lang="en-GB" altLang="en-US" sz="2700" dirty="0"/>
              <a:t> Problems arise when requirements are not precisely stated.</a:t>
            </a:r>
          </a:p>
          <a:p>
            <a:pPr algn="just" eaLnBrk="1" hangingPunct="1">
              <a:buFont typeface="Wingdings" panose="05000000000000000000" pitchFamily="2" charset="2"/>
              <a:buChar char="²"/>
            </a:pPr>
            <a:r>
              <a:rPr lang="en-GB" altLang="en-US" sz="2700" dirty="0"/>
              <a:t> Ambiguous requirements may be interpreted in different ways by developers and users.</a:t>
            </a:r>
          </a:p>
          <a:p>
            <a:pPr algn="just" eaLnBrk="1" hangingPunct="1">
              <a:buFont typeface="Wingdings" panose="05000000000000000000" pitchFamily="2" charset="2"/>
              <a:buChar char="²"/>
            </a:pPr>
            <a:r>
              <a:rPr lang="en-GB" altLang="en-US" sz="2700" dirty="0"/>
              <a:t> Consider the term ‘search’ in requirement R1</a:t>
            </a:r>
          </a:p>
          <a:p>
            <a:pPr lvl="1" algn="just" eaLnBrk="1" hangingPunct="1">
              <a:buFont typeface="Wingdings" panose="05000000000000000000" pitchFamily="2" charset="2"/>
              <a:buChar char="§"/>
            </a:pPr>
            <a:r>
              <a:rPr lang="en-GB" altLang="en-US" sz="2700" dirty="0"/>
              <a:t>User intention – R1: search for a patient name across all appointments in all clinics;</a:t>
            </a:r>
          </a:p>
          <a:p>
            <a:pPr lvl="1" algn="just" eaLnBrk="1" hangingPunct="1">
              <a:buFont typeface="Wingdings" panose="05000000000000000000" pitchFamily="2" charset="2"/>
              <a:buChar char="§"/>
            </a:pPr>
            <a:r>
              <a:rPr lang="en-GB" altLang="en-US" sz="2700" dirty="0"/>
              <a:t>Developer interpretation – search for a patient name in an individual clinic. User chooses clinic then search.</a:t>
            </a:r>
          </a:p>
        </p:txBody>
      </p:sp>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6AE25D3-94CA-47B4-8707-21EF3D7B7559}" type="slidenum">
              <a:rPr lang="en-US" altLang="en-US" sz="1200" smtClean="0">
                <a:solidFill>
                  <a:srgbClr val="898989"/>
                </a:solidFill>
                <a:latin typeface="Calibri" panose="020F0502020204030204" pitchFamily="34" charset="0"/>
              </a:rPr>
              <a:pPr/>
              <a:t>13</a:t>
            </a:fld>
            <a:endParaRPr lang="en-US" altLang="en-US" sz="1200">
              <a:solidFill>
                <a:srgbClr val="898989"/>
              </a:solidFill>
              <a:latin typeface="Calibri" panose="020F0502020204030204" pitchFamily="34" charset="0"/>
            </a:endParaRPr>
          </a:p>
        </p:txBody>
      </p:sp>
    </p:spTree>
    <p:extLst>
      <p:ext uri="{BB962C8B-B14F-4D97-AF65-F5344CB8AC3E}">
        <p14:creationId xmlns:p14="http://schemas.microsoft.com/office/powerpoint/2010/main" val="31366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7" tIns="44450" rIns="90487" bIns="44450">
            <a:normAutofit/>
          </a:bodyPr>
          <a:lstStyle/>
          <a:p>
            <a:pPr eaLnBrk="1" hangingPunct="1"/>
            <a:r>
              <a:rPr lang="en-GB" altLang="en-US" sz="3000" dirty="0"/>
              <a:t>Non-Functional Requirements</a:t>
            </a:r>
          </a:p>
        </p:txBody>
      </p:sp>
      <p:sp>
        <p:nvSpPr>
          <p:cNvPr id="17411"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normAutofit/>
          </a:bodyPr>
          <a:lstStyle/>
          <a:p>
            <a:pPr algn="just" eaLnBrk="1" hangingPunct="1">
              <a:lnSpc>
                <a:spcPct val="90000"/>
              </a:lnSpc>
              <a:buFont typeface="Wingdings" panose="05000000000000000000" pitchFamily="2" charset="2"/>
              <a:buChar char="²"/>
            </a:pPr>
            <a:r>
              <a:rPr lang="en-GB" altLang="en-US" sz="3000" dirty="0"/>
              <a:t>These define system </a:t>
            </a:r>
            <a:r>
              <a:rPr lang="en-GB" altLang="en-US" sz="3000" b="1" u="sng" dirty="0"/>
              <a:t>properties</a:t>
            </a:r>
            <a:r>
              <a:rPr lang="en-GB" altLang="en-US" sz="3000" dirty="0"/>
              <a:t> and </a:t>
            </a:r>
            <a:r>
              <a:rPr lang="en-GB" altLang="en-US" sz="3000" b="1" u="sng" dirty="0"/>
              <a:t>constraints</a:t>
            </a:r>
            <a:r>
              <a:rPr lang="en-GB" altLang="en-US" sz="3000" dirty="0"/>
              <a:t>.</a:t>
            </a:r>
          </a:p>
          <a:p>
            <a:pPr algn="just" eaLnBrk="1" hangingPunct="1">
              <a:lnSpc>
                <a:spcPct val="90000"/>
              </a:lnSpc>
              <a:buFont typeface="Wingdings" panose="05000000000000000000" pitchFamily="2" charset="2"/>
              <a:buChar char="²"/>
            </a:pPr>
            <a:r>
              <a:rPr lang="en-GB" altLang="en-US" sz="3000" dirty="0"/>
              <a:t>Non-functional requirements may be more critical than functional requirements. If these are not met, the system may be useless.</a:t>
            </a:r>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CD6B5C1-33CA-4AC2-B9DF-BEC2F3E58680}" type="slidenum">
              <a:rPr lang="en-US" altLang="en-US" sz="1200" smtClean="0">
                <a:solidFill>
                  <a:srgbClr val="898989"/>
                </a:solidFill>
                <a:latin typeface="Calibri" panose="020F0502020204030204" pitchFamily="34" charset="0"/>
              </a:rPr>
              <a:pPr/>
              <a:t>14</a:t>
            </a:fld>
            <a:endParaRPr lang="en-US" altLang="en-US" sz="1200">
              <a:solidFill>
                <a:srgbClr val="898989"/>
              </a:solidFill>
              <a:latin typeface="Calibri" panose="020F0502020204030204" pitchFamily="34" charset="0"/>
            </a:endParaRPr>
          </a:p>
        </p:txBody>
      </p:sp>
    </p:spTree>
    <p:extLst>
      <p:ext uri="{BB962C8B-B14F-4D97-AF65-F5344CB8AC3E}">
        <p14:creationId xmlns:p14="http://schemas.microsoft.com/office/powerpoint/2010/main" val="31440368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914400" y="152400"/>
            <a:ext cx="7315200" cy="1143000"/>
          </a:xfrm>
        </p:spPr>
        <p:txBody>
          <a:bodyPr>
            <a:normAutofit/>
          </a:bodyPr>
          <a:lstStyle/>
          <a:p>
            <a:pPr eaLnBrk="1" hangingPunct="1"/>
            <a:r>
              <a:rPr lang="en-US" altLang="en-US" sz="3000" dirty="0"/>
              <a:t>Types of Non-Functional Requirements</a:t>
            </a:r>
          </a:p>
        </p:txBody>
      </p:sp>
      <p:sp>
        <p:nvSpPr>
          <p:cNvPr id="1843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FE39A04-E1A4-4FC5-B747-0DF0B5BB4840}" type="slidenum">
              <a:rPr lang="en-US" altLang="en-US" sz="1200" smtClean="0">
                <a:solidFill>
                  <a:srgbClr val="898989"/>
                </a:solidFill>
                <a:latin typeface="Calibri" panose="020F0502020204030204" pitchFamily="34" charset="0"/>
              </a:rPr>
              <a:pPr/>
              <a:t>15</a:t>
            </a:fld>
            <a:endParaRPr lang="en-US" altLang="en-US" sz="1200">
              <a:solidFill>
                <a:srgbClr val="898989"/>
              </a:solidFill>
              <a:latin typeface="Calibri" panose="020F0502020204030204" pitchFamily="34" charset="0"/>
            </a:endParaRPr>
          </a:p>
        </p:txBody>
      </p:sp>
      <p:pic>
        <p:nvPicPr>
          <p:cNvPr id="184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2" y="1447800"/>
            <a:ext cx="9036846"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266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52400"/>
            <a:ext cx="7315200" cy="990600"/>
          </a:xfrm>
        </p:spPr>
        <p:txBody>
          <a:bodyPr lIns="90487" tIns="44450" rIns="90487" bIns="44450">
            <a:normAutofit/>
          </a:bodyPr>
          <a:lstStyle/>
          <a:p>
            <a:pPr eaLnBrk="1" hangingPunct="1"/>
            <a:r>
              <a:rPr lang="en-GB" altLang="en-US" sz="3000" dirty="0"/>
              <a:t>Non-Functional Classifications</a:t>
            </a:r>
          </a:p>
        </p:txBody>
      </p:sp>
      <p:sp>
        <p:nvSpPr>
          <p:cNvPr id="20483" name="Rectangle 3"/>
          <p:cNvSpPr>
            <a:spLocks noGrp="1" noChangeArrowheads="1"/>
          </p:cNvSpPr>
          <p:nvPr>
            <p:ph idx="1"/>
          </p:nvPr>
        </p:nvSpPr>
        <p:spPr bwMode="auto">
          <a:xfrm>
            <a:off x="914400" y="1295400"/>
            <a:ext cx="7315200"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noAutofit/>
          </a:bodyPr>
          <a:lstStyle/>
          <a:p>
            <a:pPr algn="just" eaLnBrk="1" hangingPunct="1">
              <a:buFont typeface="Wingdings" panose="05000000000000000000" pitchFamily="2" charset="2"/>
              <a:buChar char="²"/>
            </a:pPr>
            <a:r>
              <a:rPr lang="en-GB" altLang="en-US" sz="2400" b="1" dirty="0"/>
              <a:t> Product requirements</a:t>
            </a:r>
          </a:p>
          <a:p>
            <a:pPr lvl="1" algn="just" eaLnBrk="1" hangingPunct="1">
              <a:buFont typeface="Wingdings" panose="05000000000000000000" pitchFamily="2" charset="2"/>
              <a:buChar char="§"/>
            </a:pPr>
            <a:r>
              <a:rPr lang="en-GB" altLang="en-US" sz="2400" dirty="0"/>
              <a:t>Requirements which specify that the delivered product must behave in a particular way e.g. execution speed, usability, reliability, etc.</a:t>
            </a:r>
          </a:p>
          <a:p>
            <a:pPr algn="just" eaLnBrk="1" hangingPunct="1">
              <a:buFont typeface="Wingdings" panose="05000000000000000000" pitchFamily="2" charset="2"/>
              <a:buChar char="²"/>
            </a:pPr>
            <a:r>
              <a:rPr lang="en-GB" altLang="en-US" sz="2400" b="1" dirty="0"/>
              <a:t> Organisational requirements</a:t>
            </a:r>
          </a:p>
          <a:p>
            <a:pPr lvl="1" algn="just" eaLnBrk="1" hangingPunct="1">
              <a:buFont typeface="Wingdings" panose="05000000000000000000" pitchFamily="2" charset="2"/>
              <a:buChar char="§"/>
            </a:pPr>
            <a:r>
              <a:rPr lang="en-GB" altLang="en-US" sz="2400" dirty="0"/>
              <a:t>Requirements which are a consequence of organisational policies and procedures e.g. process standards used, implementation requirements, etc.</a:t>
            </a:r>
          </a:p>
          <a:p>
            <a:pPr algn="just" eaLnBrk="1" hangingPunct="1">
              <a:buFont typeface="Wingdings" panose="05000000000000000000" pitchFamily="2" charset="2"/>
              <a:buChar char="²"/>
            </a:pPr>
            <a:r>
              <a:rPr lang="en-GB" altLang="en-US" sz="2400" b="1" dirty="0"/>
              <a:t> External requirements</a:t>
            </a:r>
          </a:p>
          <a:p>
            <a:pPr lvl="1" algn="just" eaLnBrk="1" hangingPunct="1">
              <a:buFont typeface="Wingdings" panose="05000000000000000000" pitchFamily="2" charset="2"/>
              <a:buChar char="§"/>
            </a:pPr>
            <a:r>
              <a:rPr lang="en-GB" altLang="en-US" sz="2400" dirty="0"/>
              <a:t>Requirements which arise from factors which are external to the system and its development process e.g. interoperability requirements, legislative requirements, etc.</a:t>
            </a:r>
          </a:p>
        </p:txBody>
      </p:sp>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CC5564C-244B-4948-A34A-4D5F03D1E048}" type="slidenum">
              <a:rPr lang="en-US" altLang="en-US" sz="1200" smtClean="0">
                <a:solidFill>
                  <a:srgbClr val="898989"/>
                </a:solidFill>
                <a:latin typeface="Calibri" panose="020F0502020204030204" pitchFamily="34" charset="0"/>
              </a:rPr>
              <a:pPr/>
              <a:t>16</a:t>
            </a:fld>
            <a:endParaRPr lang="en-US" altLang="en-US" sz="1200">
              <a:solidFill>
                <a:srgbClr val="898989"/>
              </a:solidFill>
              <a:latin typeface="Calibri" panose="020F0502020204030204" pitchFamily="34" charset="0"/>
            </a:endParaRPr>
          </a:p>
        </p:txBody>
      </p:sp>
    </p:spTree>
    <p:extLst>
      <p:ext uri="{BB962C8B-B14F-4D97-AF65-F5344CB8AC3E}">
        <p14:creationId xmlns:p14="http://schemas.microsoft.com/office/powerpoint/2010/main" val="19502091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14400" y="533400"/>
            <a:ext cx="7315200" cy="1447800"/>
          </a:xfrm>
        </p:spPr>
        <p:txBody>
          <a:bodyPr>
            <a:noAutofit/>
          </a:bodyPr>
          <a:lstStyle/>
          <a:p>
            <a:pPr algn="just"/>
            <a:r>
              <a:rPr lang="en-US" altLang="en-US" sz="3000" dirty="0"/>
              <a:t>Non-Functional Requirements for the </a:t>
            </a:r>
            <a:r>
              <a:rPr lang="en-US" sz="3000" dirty="0"/>
              <a:t>Mental Health Care Patient Management System</a:t>
            </a:r>
            <a:r>
              <a:rPr lang="en-US" altLang="en-US" sz="3000" dirty="0"/>
              <a:t> (MHC-PMS) (Examples)</a:t>
            </a:r>
          </a:p>
        </p:txBody>
      </p:sp>
      <p:sp>
        <p:nvSpPr>
          <p:cNvPr id="215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58E039C-4849-4131-9CD2-919EAE3116CB}" type="slidenum">
              <a:rPr lang="en-US" altLang="en-US" sz="1200" smtClean="0">
                <a:solidFill>
                  <a:srgbClr val="898989"/>
                </a:solidFill>
                <a:latin typeface="Calibri" panose="020F0502020204030204" pitchFamily="34" charset="0"/>
              </a:rPr>
              <a:pPr/>
              <a:t>17</a:t>
            </a:fld>
            <a:endParaRPr lang="en-US" altLang="en-US" sz="1200">
              <a:solidFill>
                <a:srgbClr val="898989"/>
              </a:solidFill>
              <a:latin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6283388"/>
              </p:ext>
            </p:extLst>
          </p:nvPr>
        </p:nvGraphicFramePr>
        <p:xfrm>
          <a:off x="914400" y="2057400"/>
          <a:ext cx="7772400" cy="4526280"/>
        </p:xfrm>
        <a:graphic>
          <a:graphicData uri="http://schemas.openxmlformats.org/drawingml/2006/table">
            <a:tbl>
              <a:tblPr firstRow="1" bandRow="1">
                <a:tableStyleId>{69CF1AB2-1976-4502-BF36-3FF5EA218861}</a:tableStyleId>
              </a:tblPr>
              <a:tblGrid>
                <a:gridCol w="7772400">
                  <a:extLst>
                    <a:ext uri="{9D8B030D-6E8A-4147-A177-3AD203B41FA5}">
                      <a16:colId xmlns:a16="http://schemas.microsoft.com/office/drawing/2014/main" val="20000"/>
                    </a:ext>
                  </a:extLst>
                </a:gridCol>
              </a:tblGrid>
              <a:tr h="4114800">
                <a:tc>
                  <a:txBody>
                    <a:bodyPr/>
                    <a:lstStyle/>
                    <a:p>
                      <a:pPr algn="just"/>
                      <a:r>
                        <a:rPr lang="en-GB" sz="2100" b="1" kern="1200" dirty="0"/>
                        <a:t>Product requirement</a:t>
                      </a:r>
                    </a:p>
                    <a:p>
                      <a:pPr algn="just"/>
                      <a:r>
                        <a:rPr lang="en-GB" sz="2100" b="0" kern="1200" dirty="0"/>
                        <a:t>The MHC-PMS shall be </a:t>
                      </a:r>
                      <a:r>
                        <a:rPr lang="en-GB" sz="2100" b="1" u="sng" kern="1200" dirty="0"/>
                        <a:t>available</a:t>
                      </a:r>
                      <a:r>
                        <a:rPr lang="en-GB" sz="2100" b="0" kern="1200" dirty="0"/>
                        <a:t> to all clinics during normal working hours (Mon–Fri, 0830–17.30).</a:t>
                      </a:r>
                    </a:p>
                    <a:p>
                      <a:pPr algn="just"/>
                      <a:r>
                        <a:rPr lang="en-GB" sz="2100" b="1" u="sng" kern="1200" dirty="0"/>
                        <a:t>Downtime</a:t>
                      </a:r>
                      <a:r>
                        <a:rPr lang="en-GB" sz="2100" b="0" kern="1200" dirty="0"/>
                        <a:t> within normal working hours shall not exceed five seconds in any one day.</a:t>
                      </a:r>
                    </a:p>
                    <a:p>
                      <a:pPr algn="just"/>
                      <a:endParaRPr lang="en-GB" sz="2100" b="0" kern="1200" dirty="0"/>
                    </a:p>
                    <a:p>
                      <a:pPr algn="l"/>
                      <a:r>
                        <a:rPr lang="en-GB" sz="2100" b="1" kern="1200" dirty="0"/>
                        <a:t>Organizational requirement</a:t>
                      </a:r>
                      <a:br>
                        <a:rPr lang="en-GB" sz="2100" b="0" kern="1200" dirty="0"/>
                      </a:br>
                      <a:r>
                        <a:rPr lang="en-GB" sz="2100" b="0" kern="1200" dirty="0"/>
                        <a:t>Users of the MHC-PMS system shall authenticate themselves </a:t>
                      </a:r>
                      <a:r>
                        <a:rPr lang="en-GB" sz="2100" b="1" u="sng" kern="1200" dirty="0"/>
                        <a:t>using their health authority identity card</a:t>
                      </a:r>
                      <a:r>
                        <a:rPr lang="en-GB" sz="2100" b="0" kern="1200" dirty="0"/>
                        <a:t>.</a:t>
                      </a:r>
                    </a:p>
                    <a:p>
                      <a:pPr algn="just"/>
                      <a:endParaRPr lang="en-GB" sz="2100" b="0" kern="1200" dirty="0"/>
                    </a:p>
                    <a:p>
                      <a:pPr algn="l"/>
                      <a:r>
                        <a:rPr lang="en-GB" sz="2100" b="1" kern="1200" dirty="0"/>
                        <a:t>External</a:t>
                      </a:r>
                      <a:r>
                        <a:rPr lang="en-GB" sz="2100" b="1" kern="1200" baseline="0" dirty="0"/>
                        <a:t> </a:t>
                      </a:r>
                      <a:r>
                        <a:rPr lang="en-GB" sz="2100" b="1" kern="1200" dirty="0"/>
                        <a:t>requirement</a:t>
                      </a:r>
                      <a:br>
                        <a:rPr lang="en-GB" sz="2100" b="0" kern="1200" dirty="0"/>
                      </a:br>
                      <a:r>
                        <a:rPr lang="en-GB" sz="2100" b="0" kern="1200" dirty="0"/>
                        <a:t>The system shall implement </a:t>
                      </a:r>
                      <a:r>
                        <a:rPr lang="en-GB" sz="2100" b="1" u="sng" kern="1200" dirty="0"/>
                        <a:t>patient privacy provisions </a:t>
                      </a:r>
                      <a:r>
                        <a:rPr lang="en-GB" sz="2100" b="0" kern="1200" dirty="0"/>
                        <a:t>as set out in </a:t>
                      </a:r>
                      <a:r>
                        <a:rPr lang="en-GB" sz="2100" b="1" u="sng" kern="1200" dirty="0"/>
                        <a:t>HStan-03-2006-priv</a:t>
                      </a:r>
                      <a:r>
                        <a:rPr lang="en-GB" sz="2100" b="0" kern="1200" dirty="0"/>
                        <a:t>. </a:t>
                      </a:r>
                    </a:p>
                    <a:p>
                      <a:endParaRPr lang="en-US" b="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7008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14400" y="152400"/>
            <a:ext cx="7315200" cy="1143000"/>
          </a:xfrm>
        </p:spPr>
        <p:txBody>
          <a:bodyPr>
            <a:normAutofit/>
          </a:bodyPr>
          <a:lstStyle/>
          <a:p>
            <a:pPr eaLnBrk="1" hangingPunct="1"/>
            <a:r>
              <a:rPr lang="en-US" altLang="en-US" sz="3000" dirty="0"/>
              <a:t>NFR Requirements (Examples)</a:t>
            </a:r>
          </a:p>
        </p:txBody>
      </p:sp>
      <p:sp>
        <p:nvSpPr>
          <p:cNvPr id="2355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buFont typeface="Wingdings" panose="05000000000000000000" pitchFamily="2" charset="2"/>
              <a:buChar char="²"/>
            </a:pPr>
            <a:r>
              <a:rPr lang="en-US" altLang="en-US" sz="2700" dirty="0"/>
              <a:t> The system should be </a:t>
            </a:r>
            <a:r>
              <a:rPr lang="en-US" altLang="en-US" sz="2700" b="1" u="sng" dirty="0"/>
              <a:t>easy to use</a:t>
            </a:r>
            <a:r>
              <a:rPr lang="en-US" altLang="en-US" sz="2700" b="1" dirty="0"/>
              <a:t> </a:t>
            </a:r>
            <a:r>
              <a:rPr lang="en-US" altLang="en-US" sz="2700" dirty="0"/>
              <a:t>by medical staff and should be organized in such a way that user errors are minimized. (Usability)</a:t>
            </a:r>
          </a:p>
          <a:p>
            <a:pPr algn="just">
              <a:buFont typeface="Wingdings" panose="05000000000000000000" pitchFamily="2" charset="2"/>
              <a:buChar char="²"/>
            </a:pPr>
            <a:r>
              <a:rPr lang="en-US" altLang="en-US" sz="2700" dirty="0"/>
              <a:t> Medical staff shall be able to use all the system functions </a:t>
            </a:r>
            <a:r>
              <a:rPr lang="en-US" altLang="en-US" sz="2700" b="1" u="sng" dirty="0"/>
              <a:t>after four hours of training</a:t>
            </a:r>
            <a:r>
              <a:rPr lang="en-US" altLang="en-US" sz="2700" dirty="0"/>
              <a:t>. (Usability)</a:t>
            </a:r>
          </a:p>
          <a:p>
            <a:pPr algn="just">
              <a:buFont typeface="Wingdings" panose="05000000000000000000" pitchFamily="2" charset="2"/>
              <a:buChar char="²"/>
            </a:pPr>
            <a:r>
              <a:rPr lang="en-US" altLang="en-US" sz="2700" dirty="0"/>
              <a:t> Average </a:t>
            </a:r>
            <a:r>
              <a:rPr lang="en-US" altLang="en-US" sz="2700" b="1" u="sng" dirty="0"/>
              <a:t>number of errors made</a:t>
            </a:r>
            <a:r>
              <a:rPr lang="en-US" altLang="en-US" sz="2700" b="1" dirty="0"/>
              <a:t> </a:t>
            </a:r>
            <a:r>
              <a:rPr lang="en-US" altLang="en-US" sz="2700" dirty="0"/>
              <a:t>by experienced users shall </a:t>
            </a:r>
            <a:r>
              <a:rPr lang="en-US" altLang="en-US" sz="2700" b="1" u="sng" dirty="0"/>
              <a:t>not exceed two errors per hour</a:t>
            </a:r>
            <a:r>
              <a:rPr lang="en-US" altLang="en-US" sz="2700" b="1" dirty="0"/>
              <a:t> </a:t>
            </a:r>
            <a:r>
              <a:rPr lang="en-US" altLang="en-US" sz="2700" dirty="0"/>
              <a:t>of system use. (Reliability)</a:t>
            </a:r>
          </a:p>
          <a:p>
            <a:pPr algn="just" eaLnBrk="1" hangingPunct="1">
              <a:buFont typeface="Wingdings" panose="05000000000000000000" pitchFamily="2" charset="2"/>
              <a:buChar char="²"/>
            </a:pPr>
            <a:endParaRPr lang="en-GB" altLang="en-US" sz="2700" dirty="0"/>
          </a:p>
          <a:p>
            <a:pPr eaLnBrk="1" hangingPunct="1">
              <a:buFont typeface="Wingdings" panose="05000000000000000000" pitchFamily="2" charset="2"/>
              <a:buChar char="²"/>
            </a:pPr>
            <a:endParaRPr lang="en-US" altLang="en-US" dirty="0"/>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7C4B917-52F5-45D9-A963-3F2FD2792978}" type="slidenum">
              <a:rPr lang="en-US" altLang="en-US" sz="1200" smtClean="0">
                <a:solidFill>
                  <a:srgbClr val="898989"/>
                </a:solidFill>
                <a:latin typeface="Calibri" panose="020F0502020204030204" pitchFamily="34" charset="0"/>
              </a:rPr>
              <a:pPr/>
              <a:t>18</a:t>
            </a:fld>
            <a:endParaRPr lang="en-US" altLang="en-US" sz="1200">
              <a:solidFill>
                <a:srgbClr val="898989"/>
              </a:solidFill>
              <a:latin typeface="Calibri" panose="020F0502020204030204" pitchFamily="34" charset="0"/>
            </a:endParaRPr>
          </a:p>
        </p:txBody>
      </p:sp>
    </p:spTree>
    <p:extLst>
      <p:ext uri="{BB962C8B-B14F-4D97-AF65-F5344CB8AC3E}">
        <p14:creationId xmlns:p14="http://schemas.microsoft.com/office/powerpoint/2010/main" val="378364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pPr algn="just" eaLnBrk="1" hangingPunct="1"/>
            <a:r>
              <a:rPr lang="en-US" altLang="en-US" sz="3000" dirty="0"/>
              <a:t>Metrics for Specifying Non-Functional Requirements</a:t>
            </a:r>
          </a:p>
        </p:txBody>
      </p:sp>
      <p:sp>
        <p:nvSpPr>
          <p:cNvPr id="246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DBD0343-4849-46EF-A0BB-D95B2900B3C3}" type="slidenum">
              <a:rPr lang="en-US" altLang="en-US" sz="1200" smtClean="0">
                <a:solidFill>
                  <a:srgbClr val="898989"/>
                </a:solidFill>
                <a:latin typeface="Calibri" panose="020F0502020204030204" pitchFamily="34" charset="0"/>
              </a:rPr>
              <a:pPr/>
              <a:t>19</a:t>
            </a:fld>
            <a:endParaRPr lang="en-US" altLang="en-US" sz="1200">
              <a:solidFill>
                <a:srgbClr val="898989"/>
              </a:solidFill>
              <a:latin typeface="Calibri" panose="020F0502020204030204" pitchFamily="34" charset="0"/>
            </a:endParaRPr>
          </a:p>
        </p:txBody>
      </p:sp>
      <p:graphicFrame>
        <p:nvGraphicFramePr>
          <p:cNvPr id="4" name="Table 3"/>
          <p:cNvGraphicFramePr>
            <a:graphicFrameLocks noGrp="1"/>
          </p:cNvGraphicFramePr>
          <p:nvPr/>
        </p:nvGraphicFramePr>
        <p:xfrm>
          <a:off x="714375" y="1479550"/>
          <a:ext cx="7472363" cy="4876800"/>
        </p:xfrm>
        <a:graphic>
          <a:graphicData uri="http://schemas.openxmlformats.org/drawingml/2006/table">
            <a:tbl>
              <a:tblPr/>
              <a:tblGrid>
                <a:gridCol w="2895541">
                  <a:extLst>
                    <a:ext uri="{9D8B030D-6E8A-4147-A177-3AD203B41FA5}">
                      <a16:colId xmlns:a16="http://schemas.microsoft.com/office/drawing/2014/main" val="20000"/>
                    </a:ext>
                  </a:extLst>
                </a:gridCol>
                <a:gridCol w="4576822">
                  <a:extLst>
                    <a:ext uri="{9D8B030D-6E8A-4147-A177-3AD203B41FA5}">
                      <a16:colId xmlns:a16="http://schemas.microsoft.com/office/drawing/2014/main" val="20001"/>
                    </a:ext>
                  </a:extLst>
                </a:gridCol>
              </a:tblGrid>
              <a:tr h="4081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8706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5386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5386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02027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8706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55386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5176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1066800"/>
          </a:xfrm>
        </p:spPr>
        <p:txBody>
          <a:bodyPr>
            <a:normAutofit/>
          </a:bodyPr>
          <a:lstStyle/>
          <a:p>
            <a:pPr rtl="0"/>
            <a:r>
              <a:rPr lang="en-US" sz="3000" dirty="0"/>
              <a:t>What are requirements?</a:t>
            </a:r>
            <a:endParaRPr lang="ar-JO" sz="3000" dirty="0"/>
          </a:p>
        </p:txBody>
      </p:sp>
      <p:sp>
        <p:nvSpPr>
          <p:cNvPr id="3" name="Content Placeholder 2"/>
          <p:cNvSpPr>
            <a:spLocks noGrp="1"/>
          </p:cNvSpPr>
          <p:nvPr>
            <p:ph idx="1"/>
          </p:nvPr>
        </p:nvSpPr>
        <p:spPr>
          <a:xfrm>
            <a:off x="914400" y="1371600"/>
            <a:ext cx="7315200" cy="4800600"/>
          </a:xfrm>
        </p:spPr>
        <p:txBody>
          <a:bodyPr>
            <a:noAutofit/>
          </a:bodyPr>
          <a:lstStyle/>
          <a:p>
            <a:pPr algn="just"/>
            <a:r>
              <a:rPr lang="en-US" sz="3300" b="1" dirty="0"/>
              <a:t>Requirements</a:t>
            </a:r>
            <a:r>
              <a:rPr lang="en-US" sz="3300" dirty="0"/>
              <a:t> represent a need that a software system should fulfill. </a:t>
            </a:r>
          </a:p>
          <a:p>
            <a:pPr algn="just"/>
            <a:r>
              <a:rPr lang="en-US" sz="3300" b="1" dirty="0"/>
              <a:t>Requirement</a:t>
            </a:r>
            <a:r>
              <a:rPr lang="en-US" sz="3300" dirty="0"/>
              <a:t>s can be:</a:t>
            </a:r>
          </a:p>
          <a:p>
            <a:pPr algn="just">
              <a:buFontTx/>
              <a:buChar char="-"/>
            </a:pPr>
            <a:r>
              <a:rPr lang="en-US" sz="3300" b="1" dirty="0"/>
              <a:t>Functional </a:t>
            </a:r>
            <a:r>
              <a:rPr lang="en-US" sz="3300" u="sng" dirty="0"/>
              <a:t>(what the software or component should do, a functionality or system service)</a:t>
            </a:r>
            <a:endParaRPr lang="en-US" sz="3300" dirty="0"/>
          </a:p>
          <a:p>
            <a:pPr algn="just">
              <a:buFontTx/>
              <a:buChar char="-"/>
            </a:pPr>
            <a:r>
              <a:rPr lang="en-US" sz="3300" b="1" dirty="0"/>
              <a:t>Non-functional (</a:t>
            </a:r>
            <a:r>
              <a:rPr lang="en-US" sz="3300" u="sng" dirty="0"/>
              <a:t>how the system will do, that is, constraints or qualities</a:t>
            </a:r>
            <a:r>
              <a:rPr lang="en-US" sz="3300" b="1" dirty="0"/>
              <a:t>)</a:t>
            </a:r>
            <a:endParaRPr lang="en-US" sz="3300" dirty="0"/>
          </a:p>
        </p:txBody>
      </p:sp>
    </p:spTree>
    <p:extLst>
      <p:ext uri="{BB962C8B-B14F-4D97-AF65-F5344CB8AC3E}">
        <p14:creationId xmlns:p14="http://schemas.microsoft.com/office/powerpoint/2010/main" val="293703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2000" y="152400"/>
            <a:ext cx="8382000" cy="1219200"/>
          </a:xfrm>
        </p:spPr>
        <p:txBody>
          <a:bodyPr>
            <a:normAutofit/>
          </a:bodyPr>
          <a:lstStyle/>
          <a:p>
            <a:pPr eaLnBrk="1" hangingPunct="1"/>
            <a:r>
              <a:rPr lang="en-GB" altLang="en-US" sz="3000" dirty="0"/>
              <a:t>Domain Requirements (Environmental Constraints)</a:t>
            </a:r>
          </a:p>
        </p:txBody>
      </p:sp>
      <p:sp>
        <p:nvSpPr>
          <p:cNvPr id="256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just" eaLnBrk="1" hangingPunct="1">
              <a:buFont typeface="Wingdings" panose="05000000000000000000" pitchFamily="2" charset="2"/>
              <a:buChar char="²"/>
            </a:pPr>
            <a:r>
              <a:rPr lang="en-GB" altLang="en-US" sz="2700" dirty="0"/>
              <a:t> The system’s operational environment imposes constraints on the system.</a:t>
            </a:r>
          </a:p>
          <a:p>
            <a:pPr lvl="1" algn="just" eaLnBrk="1" hangingPunct="1">
              <a:buFont typeface="Wingdings" panose="05000000000000000000" pitchFamily="2" charset="2"/>
              <a:buChar char="§"/>
            </a:pPr>
            <a:r>
              <a:rPr lang="en-GB" altLang="en-US" sz="2700" dirty="0"/>
              <a:t>For example, a train control system has to take into account the braking characteristics in different weather conditions.</a:t>
            </a:r>
          </a:p>
          <a:p>
            <a:pPr algn="just" eaLnBrk="1" hangingPunct="1">
              <a:buFont typeface="Wingdings" panose="05000000000000000000" pitchFamily="2" charset="2"/>
              <a:buChar char="²"/>
            </a:pPr>
            <a:r>
              <a:rPr lang="en-GB" altLang="en-US" sz="2700" dirty="0"/>
              <a:t> </a:t>
            </a:r>
            <a:r>
              <a:rPr lang="en-GB" altLang="en-US" sz="2800" dirty="0"/>
              <a:t>Domain requirements </a:t>
            </a:r>
            <a:r>
              <a:rPr lang="en-GB" altLang="en-US" sz="2700" dirty="0"/>
              <a:t>are considered as new functional requirements, constraints on existing requirements or define specific computations.</a:t>
            </a:r>
          </a:p>
          <a:p>
            <a:pPr algn="just" eaLnBrk="1" hangingPunct="1">
              <a:buFont typeface="Wingdings" panose="05000000000000000000" pitchFamily="2" charset="2"/>
              <a:buChar char="²"/>
            </a:pPr>
            <a:r>
              <a:rPr lang="en-GB" altLang="en-US" sz="2700" dirty="0"/>
              <a:t> If </a:t>
            </a:r>
            <a:r>
              <a:rPr lang="en-GB" altLang="en-US" sz="2800" dirty="0"/>
              <a:t>domain requirements </a:t>
            </a:r>
            <a:r>
              <a:rPr lang="en-GB" altLang="en-US" sz="2700" dirty="0"/>
              <a:t>are not satisfied, the system may be unworkable.</a:t>
            </a: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D429A35-57CB-4134-88E9-BD37EDE27960}" type="slidenum">
              <a:rPr lang="en-US" altLang="en-US" sz="1200" smtClean="0">
                <a:solidFill>
                  <a:srgbClr val="898989"/>
                </a:solidFill>
                <a:latin typeface="Calibri" panose="020F0502020204030204" pitchFamily="34" charset="0"/>
              </a:rPr>
              <a:pPr/>
              <a:t>20</a:t>
            </a:fld>
            <a:endParaRPr lang="en-US" altLang="en-US" sz="1200">
              <a:solidFill>
                <a:srgbClr val="898989"/>
              </a:solidFill>
              <a:latin typeface="Calibri" panose="020F0502020204030204" pitchFamily="34" charset="0"/>
            </a:endParaRPr>
          </a:p>
        </p:txBody>
      </p:sp>
    </p:spTree>
    <p:extLst>
      <p:ext uri="{BB962C8B-B14F-4D97-AF65-F5344CB8AC3E}">
        <p14:creationId xmlns:p14="http://schemas.microsoft.com/office/powerpoint/2010/main" val="117225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14400" y="152400"/>
            <a:ext cx="7543800" cy="1295400"/>
          </a:xfrm>
        </p:spPr>
        <p:txBody>
          <a:bodyPr>
            <a:normAutofit/>
          </a:bodyPr>
          <a:lstStyle/>
          <a:p>
            <a:pPr eaLnBrk="1" hangingPunct="1"/>
            <a:r>
              <a:rPr lang="en-GB" altLang="en-US" sz="3000" dirty="0"/>
              <a:t>Problems with the Domain Requirements</a:t>
            </a:r>
          </a:p>
        </p:txBody>
      </p:sp>
      <p:sp>
        <p:nvSpPr>
          <p:cNvPr id="276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eaLnBrk="1" hangingPunct="1">
              <a:buFont typeface="Wingdings" panose="05000000000000000000" pitchFamily="2" charset="2"/>
              <a:buChar char="²"/>
            </a:pPr>
            <a:r>
              <a:rPr lang="en-GB" altLang="en-US" sz="2700" b="1" dirty="0"/>
              <a:t> Understandability</a:t>
            </a:r>
          </a:p>
          <a:p>
            <a:pPr lvl="1" algn="just" eaLnBrk="1" hangingPunct="1">
              <a:buFont typeface="Wingdings" panose="05000000000000000000" pitchFamily="2" charset="2"/>
              <a:buChar char="§"/>
            </a:pPr>
            <a:r>
              <a:rPr lang="en-GB" altLang="en-US" sz="2700" dirty="0"/>
              <a:t>Requirements are expressed in the language of the application domain;</a:t>
            </a:r>
          </a:p>
          <a:p>
            <a:pPr lvl="1" algn="just" eaLnBrk="1" hangingPunct="1">
              <a:buFont typeface="Wingdings" panose="05000000000000000000" pitchFamily="2" charset="2"/>
              <a:buChar char="§"/>
            </a:pPr>
            <a:r>
              <a:rPr lang="en-GB" altLang="en-US" sz="2700" dirty="0"/>
              <a:t>This is often not understood by software engineers developing the system.</a:t>
            </a:r>
          </a:p>
          <a:p>
            <a:pPr algn="just" eaLnBrk="1" hangingPunct="1">
              <a:buFont typeface="Wingdings" panose="05000000000000000000" pitchFamily="2" charset="2"/>
              <a:buChar char="²"/>
            </a:pPr>
            <a:r>
              <a:rPr lang="en-GB" altLang="en-US" sz="2700" b="1" dirty="0"/>
              <a:t> Implicitness</a:t>
            </a:r>
          </a:p>
          <a:p>
            <a:pPr lvl="1" algn="just" eaLnBrk="1" hangingPunct="1">
              <a:buFont typeface="Wingdings" panose="05000000000000000000" pitchFamily="2" charset="2"/>
              <a:buChar char="§"/>
            </a:pPr>
            <a:r>
              <a:rPr lang="en-GB" altLang="en-US" sz="2700" dirty="0"/>
              <a:t>Environment specialists understand the area so well that they do not think of making the environment constraints explicit.</a:t>
            </a:r>
          </a:p>
        </p:txBody>
      </p:sp>
      <p:sp>
        <p:nvSpPr>
          <p:cNvPr id="276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2C0DE1-DFE1-400A-AC0F-337A4B40EA2E}" type="slidenum">
              <a:rPr lang="en-US" altLang="en-US" sz="1200" smtClean="0">
                <a:solidFill>
                  <a:srgbClr val="898989"/>
                </a:solidFill>
                <a:latin typeface="Calibri" panose="020F0502020204030204" pitchFamily="34" charset="0"/>
              </a:rPr>
              <a:pPr/>
              <a:t>21</a:t>
            </a:fld>
            <a:endParaRPr lang="en-US" altLang="en-US" sz="1200">
              <a:solidFill>
                <a:srgbClr val="898989"/>
              </a:solidFill>
              <a:latin typeface="Calibri" panose="020F0502020204030204" pitchFamily="34" charset="0"/>
            </a:endParaRPr>
          </a:p>
        </p:txBody>
      </p:sp>
    </p:spTree>
    <p:extLst>
      <p:ext uri="{BB962C8B-B14F-4D97-AF65-F5344CB8AC3E}">
        <p14:creationId xmlns:p14="http://schemas.microsoft.com/office/powerpoint/2010/main" val="21860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14400" y="152400"/>
            <a:ext cx="8229600" cy="1171575"/>
          </a:xfrm>
        </p:spPr>
        <p:txBody>
          <a:bodyPr lIns="90487" tIns="44450" rIns="90487" bIns="44450">
            <a:normAutofit/>
          </a:bodyPr>
          <a:lstStyle/>
          <a:p>
            <a:pPr eaLnBrk="1" hangingPunct="1"/>
            <a:r>
              <a:rPr lang="en-GB" altLang="en-US" sz="3000" dirty="0"/>
              <a:t>Problems with Requirements Elicitation &amp; Analysis</a:t>
            </a:r>
          </a:p>
        </p:txBody>
      </p:sp>
      <p:sp>
        <p:nvSpPr>
          <p:cNvPr id="40963" name="Rectangle 3"/>
          <p:cNvSpPr>
            <a:spLocks noGrp="1" noChangeArrowheads="1"/>
          </p:cNvSpPr>
          <p:nvPr>
            <p:ph idx="1"/>
          </p:nvPr>
        </p:nvSpPr>
        <p:spPr bwMode="auto">
          <a:xfrm>
            <a:off x="914400" y="1600200"/>
            <a:ext cx="76962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noAutofit/>
          </a:bodyPr>
          <a:lstStyle/>
          <a:p>
            <a:pPr algn="just" eaLnBrk="1" hangingPunct="1">
              <a:buFont typeface="Wingdings" panose="05000000000000000000" pitchFamily="2" charset="2"/>
              <a:buChar char="²"/>
            </a:pPr>
            <a:r>
              <a:rPr lang="en-GB" altLang="en-US" sz="2700" dirty="0"/>
              <a:t> Stakeholders don’t know what they really want.</a:t>
            </a:r>
          </a:p>
          <a:p>
            <a:pPr algn="just" eaLnBrk="1" hangingPunct="1">
              <a:buFont typeface="Wingdings" panose="05000000000000000000" pitchFamily="2" charset="2"/>
              <a:buChar char="²"/>
            </a:pPr>
            <a:r>
              <a:rPr lang="en-GB" altLang="en-US" sz="2700" dirty="0"/>
              <a:t> Stakeholders express requirements in their own terms.</a:t>
            </a:r>
          </a:p>
          <a:p>
            <a:pPr algn="just" eaLnBrk="1" hangingPunct="1">
              <a:buFont typeface="Wingdings" panose="05000000000000000000" pitchFamily="2" charset="2"/>
              <a:buChar char="²"/>
            </a:pPr>
            <a:r>
              <a:rPr lang="en-GB" altLang="en-US" sz="2700" dirty="0"/>
              <a:t> Different stakeholders may have conflicting requirements.</a:t>
            </a:r>
          </a:p>
          <a:p>
            <a:pPr algn="just" eaLnBrk="1" hangingPunct="1">
              <a:buFont typeface="Wingdings" panose="05000000000000000000" pitchFamily="2" charset="2"/>
              <a:buChar char="²"/>
            </a:pPr>
            <a:r>
              <a:rPr lang="en-GB" altLang="en-US" sz="2700" dirty="0"/>
              <a:t> Organisational and political factors may influence the system requirements.</a:t>
            </a:r>
          </a:p>
          <a:p>
            <a:pPr algn="just" eaLnBrk="1" hangingPunct="1">
              <a:buFont typeface="Wingdings" panose="05000000000000000000" pitchFamily="2" charset="2"/>
              <a:buChar char="²"/>
            </a:pPr>
            <a:r>
              <a:rPr lang="en-GB" altLang="en-US" sz="2700" dirty="0"/>
              <a:t> The requirements may change during the analysis process. New stakeholders may emerge, and the business environment may change.</a:t>
            </a:r>
          </a:p>
        </p:txBody>
      </p:sp>
      <p:sp>
        <p:nvSpPr>
          <p:cNvPr id="409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288D458-CBCB-41AC-99F0-5144294032A8}" type="slidenum">
              <a:rPr lang="en-US" altLang="en-US" sz="1200" smtClean="0">
                <a:solidFill>
                  <a:srgbClr val="898989"/>
                </a:solidFill>
                <a:latin typeface="Calibri" panose="020F0502020204030204" pitchFamily="34" charset="0"/>
              </a:rPr>
              <a:pPr/>
              <a:t>22</a:t>
            </a:fld>
            <a:endParaRPr lang="en-US" altLang="en-US" sz="1200">
              <a:solidFill>
                <a:srgbClr val="898989"/>
              </a:solidFill>
              <a:latin typeface="Calibri" panose="020F0502020204030204" pitchFamily="34" charset="0"/>
            </a:endParaRPr>
          </a:p>
        </p:txBody>
      </p:sp>
    </p:spTree>
    <p:extLst>
      <p:ext uri="{BB962C8B-B14F-4D97-AF65-F5344CB8AC3E}">
        <p14:creationId xmlns:p14="http://schemas.microsoft.com/office/powerpoint/2010/main" val="312395582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152400"/>
            <a:ext cx="7315200" cy="1143000"/>
          </a:xfrm>
        </p:spPr>
        <p:txBody>
          <a:bodyPr>
            <a:normAutofit/>
          </a:bodyPr>
          <a:lstStyle/>
          <a:p>
            <a:r>
              <a:rPr lang="en-US" sz="3000" dirty="0"/>
              <a:t>Requirements Elicitation Methods</a:t>
            </a:r>
          </a:p>
        </p:txBody>
      </p:sp>
      <p:sp>
        <p:nvSpPr>
          <p:cNvPr id="2" name="Content Placeholder 1"/>
          <p:cNvSpPr>
            <a:spLocks noGrp="1"/>
          </p:cNvSpPr>
          <p:nvPr>
            <p:ph idx="1"/>
          </p:nvPr>
        </p:nvSpPr>
        <p:spPr>
          <a:xfrm>
            <a:off x="914400" y="1447800"/>
            <a:ext cx="7315200" cy="5410200"/>
          </a:xfrm>
        </p:spPr>
        <p:txBody>
          <a:bodyPr>
            <a:normAutofit fontScale="92500" lnSpcReduction="20000"/>
          </a:bodyPr>
          <a:lstStyle/>
          <a:p>
            <a:pPr algn="just"/>
            <a:r>
              <a:rPr lang="en-US" sz="3100" dirty="0"/>
              <a:t>Interviews.</a:t>
            </a:r>
          </a:p>
          <a:p>
            <a:pPr algn="just"/>
            <a:r>
              <a:rPr lang="en-US" sz="3100" dirty="0"/>
              <a:t>Observe the user using similar systems.</a:t>
            </a:r>
          </a:p>
          <a:p>
            <a:pPr algn="just"/>
            <a:r>
              <a:rPr lang="en-US" sz="3100" dirty="0"/>
              <a:t>Questionnaires.</a:t>
            </a:r>
          </a:p>
          <a:p>
            <a:pPr algn="just"/>
            <a:r>
              <a:rPr lang="en-US" sz="3100" dirty="0"/>
              <a:t>Requirements workshops.</a:t>
            </a:r>
          </a:p>
          <a:p>
            <a:pPr algn="just"/>
            <a:r>
              <a:rPr lang="en-US" sz="3100" dirty="0"/>
              <a:t>Brainstorming and idea reduction.</a:t>
            </a:r>
          </a:p>
          <a:p>
            <a:pPr algn="just"/>
            <a:r>
              <a:rPr lang="en-US" sz="3100" dirty="0"/>
              <a:t>Storyboarding.</a:t>
            </a:r>
          </a:p>
          <a:p>
            <a:pPr algn="just"/>
            <a:r>
              <a:rPr lang="en-US" sz="3100" dirty="0"/>
              <a:t>Analyze similar products &amp; relevant documents.</a:t>
            </a:r>
          </a:p>
          <a:p>
            <a:pPr algn="just"/>
            <a:r>
              <a:rPr lang="en-US" sz="3100" dirty="0"/>
              <a:t>Focus group.</a:t>
            </a:r>
          </a:p>
          <a:p>
            <a:pPr algn="just"/>
            <a:r>
              <a:rPr lang="en-US" sz="3100" dirty="0"/>
              <a:t>Prototyping.</a:t>
            </a:r>
          </a:p>
          <a:p>
            <a:pPr algn="just"/>
            <a:r>
              <a:rPr lang="en-US" sz="3100" dirty="0"/>
              <a:t>User Interface analysis.</a:t>
            </a:r>
          </a:p>
          <a:p>
            <a:endParaRPr lang="ar-JO" dirty="0"/>
          </a:p>
        </p:txBody>
      </p:sp>
    </p:spTree>
    <p:extLst>
      <p:ext uri="{BB962C8B-B14F-4D97-AF65-F5344CB8AC3E}">
        <p14:creationId xmlns:p14="http://schemas.microsoft.com/office/powerpoint/2010/main" val="181955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1219200"/>
          </a:xfrm>
        </p:spPr>
        <p:txBody>
          <a:bodyPr>
            <a:normAutofit/>
          </a:bodyPr>
          <a:lstStyle/>
          <a:p>
            <a:pPr algn="just"/>
            <a:r>
              <a:rPr lang="en-US" sz="3000" dirty="0"/>
              <a:t>Requirements definition versus specification</a:t>
            </a:r>
            <a:endParaRPr lang="ar-JO" sz="3000" dirty="0"/>
          </a:p>
        </p:txBody>
      </p:sp>
      <p:sp>
        <p:nvSpPr>
          <p:cNvPr id="3" name="Content Placeholder 2"/>
          <p:cNvSpPr>
            <a:spLocks noGrp="1"/>
          </p:cNvSpPr>
          <p:nvPr>
            <p:ph idx="1"/>
          </p:nvPr>
        </p:nvSpPr>
        <p:spPr>
          <a:xfrm>
            <a:off x="914400" y="1600200"/>
            <a:ext cx="7467600" cy="4953000"/>
          </a:xfrm>
        </p:spPr>
        <p:txBody>
          <a:bodyPr>
            <a:normAutofit/>
          </a:bodyPr>
          <a:lstStyle/>
          <a:p>
            <a:pPr algn="just"/>
            <a:r>
              <a:rPr lang="en-US" sz="3300" b="1" dirty="0"/>
              <a:t>Requirement definitions </a:t>
            </a:r>
            <a:r>
              <a:rPr lang="en-US" sz="3300" dirty="0"/>
              <a:t>are customer-oriented.</a:t>
            </a:r>
          </a:p>
          <a:p>
            <a:pPr marL="0" indent="0" algn="just">
              <a:buNone/>
            </a:pPr>
            <a:r>
              <a:rPr lang="en-US" sz="3300" dirty="0"/>
              <a:t>– Written using natural language and simple  diagrams. </a:t>
            </a:r>
          </a:p>
          <a:p>
            <a:pPr algn="just"/>
            <a:r>
              <a:rPr lang="en-US" sz="3300" b="1" dirty="0"/>
              <a:t>Requirement specifications </a:t>
            </a:r>
            <a:r>
              <a:rPr lang="en-US" sz="3300" dirty="0"/>
              <a:t>are oriented towards the software developer.</a:t>
            </a:r>
          </a:p>
          <a:p>
            <a:pPr marL="0" indent="0" algn="just">
              <a:buNone/>
            </a:pPr>
            <a:r>
              <a:rPr lang="en-US" sz="3300" dirty="0"/>
              <a:t>– More precise description of functionality and constraints.</a:t>
            </a:r>
          </a:p>
          <a:p>
            <a:endParaRPr lang="ar-JO" dirty="0"/>
          </a:p>
        </p:txBody>
      </p:sp>
    </p:spTree>
    <p:extLst>
      <p:ext uri="{BB962C8B-B14F-4D97-AF65-F5344CB8AC3E}">
        <p14:creationId xmlns:p14="http://schemas.microsoft.com/office/powerpoint/2010/main" val="324385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828675"/>
          </a:xfrm>
        </p:spPr>
        <p:txBody>
          <a:bodyPr>
            <a:normAutofit/>
          </a:bodyPr>
          <a:lstStyle/>
          <a:p>
            <a:r>
              <a:rPr lang="en-US" sz="3000" dirty="0"/>
              <a:t>Example</a:t>
            </a:r>
            <a:endParaRPr lang="ar-JO" sz="3000" dirty="0"/>
          </a:p>
        </p:txBody>
      </p:sp>
      <p:sp>
        <p:nvSpPr>
          <p:cNvPr id="3" name="Content Placeholder 2"/>
          <p:cNvSpPr>
            <a:spLocks noGrp="1"/>
          </p:cNvSpPr>
          <p:nvPr>
            <p:ph idx="1"/>
          </p:nvPr>
        </p:nvSpPr>
        <p:spPr>
          <a:xfrm>
            <a:off x="914400" y="981075"/>
            <a:ext cx="7315200" cy="5191125"/>
          </a:xfrm>
        </p:spPr>
        <p:txBody>
          <a:bodyPr/>
          <a:lstStyle/>
          <a:p>
            <a:r>
              <a:rPr lang="en-US" sz="3000" b="1" dirty="0"/>
              <a:t>Requirement definition (end user)</a:t>
            </a:r>
          </a:p>
          <a:p>
            <a:endParaRPr lang="en-US" sz="2300" b="1" dirty="0"/>
          </a:p>
          <a:p>
            <a:endParaRPr lang="en-US" sz="2300" b="1" dirty="0"/>
          </a:p>
          <a:p>
            <a:r>
              <a:rPr lang="en-US" sz="3000" b="1" dirty="0"/>
              <a:t>Requirement specifications (designer &amp; developer)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 y="1524000"/>
            <a:ext cx="69437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8" y="3448050"/>
            <a:ext cx="6905625"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463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1143000"/>
          </a:xfrm>
        </p:spPr>
        <p:txBody>
          <a:bodyPr/>
          <a:lstStyle/>
          <a:p>
            <a:r>
              <a:rPr lang="en-US" dirty="0"/>
              <a:t>Requirements Engineering Process</a:t>
            </a:r>
            <a:endParaRPr lang="ar-JO" dirty="0"/>
          </a:p>
        </p:txBody>
      </p:sp>
      <p:pic>
        <p:nvPicPr>
          <p:cNvPr id="17" name="Picture 16">
            <a:extLst>
              <a:ext uri="{FF2B5EF4-FFF2-40B4-BE49-F238E27FC236}">
                <a16:creationId xmlns:a16="http://schemas.microsoft.com/office/drawing/2014/main" id="{286001EB-5124-9CE0-6E17-01A5C06C694F}"/>
              </a:ext>
            </a:extLst>
          </p:cNvPr>
          <p:cNvPicPr>
            <a:picLocks noChangeAspect="1"/>
          </p:cNvPicPr>
          <p:nvPr/>
        </p:nvPicPr>
        <p:blipFill>
          <a:blip r:embed="rId2"/>
          <a:stretch>
            <a:fillRect/>
          </a:stretch>
        </p:blipFill>
        <p:spPr>
          <a:xfrm>
            <a:off x="0" y="2039042"/>
            <a:ext cx="9144000" cy="2837758"/>
          </a:xfrm>
          <a:prstGeom prst="rect">
            <a:avLst/>
          </a:prstGeom>
        </p:spPr>
      </p:pic>
    </p:spTree>
    <p:extLst>
      <p:ext uri="{BB962C8B-B14F-4D97-AF65-F5344CB8AC3E}">
        <p14:creationId xmlns:p14="http://schemas.microsoft.com/office/powerpoint/2010/main" val="105583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1066800"/>
          </a:xfrm>
        </p:spPr>
        <p:txBody>
          <a:bodyPr>
            <a:normAutofit/>
          </a:bodyPr>
          <a:lstStyle/>
          <a:p>
            <a:r>
              <a:rPr lang="en-US" sz="3000" dirty="0"/>
              <a:t>Requirements Engineering Process Stages </a:t>
            </a:r>
            <a:endParaRPr lang="ar-JO" sz="3000" dirty="0"/>
          </a:p>
        </p:txBody>
      </p:sp>
      <p:sp>
        <p:nvSpPr>
          <p:cNvPr id="3" name="Content Placeholder 2"/>
          <p:cNvSpPr>
            <a:spLocks noGrp="1"/>
          </p:cNvSpPr>
          <p:nvPr>
            <p:ph idx="1"/>
          </p:nvPr>
        </p:nvSpPr>
        <p:spPr>
          <a:xfrm>
            <a:off x="914400" y="1219200"/>
            <a:ext cx="7315200" cy="5410200"/>
          </a:xfrm>
        </p:spPr>
        <p:txBody>
          <a:bodyPr>
            <a:noAutofit/>
          </a:bodyPr>
          <a:lstStyle/>
          <a:p>
            <a:pPr marL="338359" lvl="1" indent="0" algn="just">
              <a:buNone/>
            </a:pPr>
            <a:r>
              <a:rPr lang="en-US" altLang="en-US" sz="2700" dirty="0"/>
              <a:t>Software engineers work with a range of system stakeholders to find out more about the application environment, services that the system should provide to end users, the required system performance indicators, hardware constraints, other systems, etc.</a:t>
            </a:r>
          </a:p>
          <a:p>
            <a:pPr marL="338359" lvl="1" indent="0">
              <a:buNone/>
            </a:pPr>
            <a:r>
              <a:rPr lang="en-US" altLang="en-US" sz="2700" b="1" dirty="0"/>
              <a:t>RE Stages are:</a:t>
            </a:r>
          </a:p>
          <a:p>
            <a:pPr lvl="1">
              <a:buFont typeface="Wingdings" panose="05000000000000000000" pitchFamily="2" charset="2"/>
              <a:buChar char="§"/>
            </a:pPr>
            <a:r>
              <a:rPr lang="en-US" altLang="en-US" sz="2700" b="1" dirty="0"/>
              <a:t>Requirements Elicitation (Discovery)</a:t>
            </a:r>
          </a:p>
          <a:p>
            <a:pPr lvl="1">
              <a:buFont typeface="Wingdings" panose="05000000000000000000" pitchFamily="2" charset="2"/>
              <a:buChar char="§"/>
            </a:pPr>
            <a:r>
              <a:rPr lang="en-US" altLang="en-US" sz="2700" b="1" dirty="0"/>
              <a:t>Requirements Analysis</a:t>
            </a:r>
          </a:p>
          <a:p>
            <a:pPr lvl="1">
              <a:buFont typeface="Wingdings" panose="05000000000000000000" pitchFamily="2" charset="2"/>
              <a:buChar char="§"/>
            </a:pPr>
            <a:r>
              <a:rPr lang="en-US" altLang="en-US" sz="2700" b="1" dirty="0"/>
              <a:t>Requirements Specification </a:t>
            </a:r>
            <a:r>
              <a:rPr lang="en-US" altLang="en-US" sz="2700" b="1" dirty="0">
                <a:sym typeface="Wingdings" panose="05000000000000000000" pitchFamily="2" charset="2"/>
              </a:rPr>
              <a:t> SRS</a:t>
            </a:r>
            <a:endParaRPr lang="en-US" altLang="en-US" sz="2700" b="1" dirty="0"/>
          </a:p>
          <a:p>
            <a:pPr lvl="1">
              <a:buFont typeface="Wingdings" panose="05000000000000000000" pitchFamily="2" charset="2"/>
              <a:buChar char="§"/>
            </a:pPr>
            <a:r>
              <a:rPr lang="en-US" altLang="en-US" sz="2700" b="1" dirty="0"/>
              <a:t>Requirements Validation </a:t>
            </a:r>
            <a:r>
              <a:rPr lang="en-US" altLang="en-US" sz="2700" b="1" dirty="0">
                <a:sym typeface="Wingdings" panose="05000000000000000000" pitchFamily="2" charset="2"/>
              </a:rPr>
              <a:t> Validated SRS</a:t>
            </a:r>
            <a:endParaRPr lang="en-US" altLang="en-US" sz="2700" b="1" dirty="0"/>
          </a:p>
          <a:p>
            <a:pPr marL="0" indent="0">
              <a:buNone/>
            </a:pPr>
            <a:endParaRPr lang="en-US" sz="2400" dirty="0"/>
          </a:p>
          <a:p>
            <a:endParaRPr lang="ar-JO" sz="2400" dirty="0"/>
          </a:p>
        </p:txBody>
      </p:sp>
    </p:spTree>
    <p:extLst>
      <p:ext uri="{BB962C8B-B14F-4D97-AF65-F5344CB8AC3E}">
        <p14:creationId xmlns:p14="http://schemas.microsoft.com/office/powerpoint/2010/main" val="105700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1447800"/>
          </a:xfrm>
        </p:spPr>
        <p:txBody>
          <a:bodyPr>
            <a:normAutofit/>
          </a:bodyPr>
          <a:lstStyle/>
          <a:p>
            <a:pPr algn="just"/>
            <a:r>
              <a:rPr lang="en-US" sz="3000" dirty="0"/>
              <a:t>Software Requirements Specification (SRS) Document</a:t>
            </a:r>
            <a:endParaRPr lang="ar-JO" sz="3000" dirty="0"/>
          </a:p>
        </p:txBody>
      </p:sp>
      <p:sp>
        <p:nvSpPr>
          <p:cNvPr id="3" name="Content Placeholder 2"/>
          <p:cNvSpPr>
            <a:spLocks noGrp="1"/>
          </p:cNvSpPr>
          <p:nvPr>
            <p:ph idx="1"/>
          </p:nvPr>
        </p:nvSpPr>
        <p:spPr>
          <a:xfrm>
            <a:off x="914400" y="1676400"/>
            <a:ext cx="7315200" cy="4495800"/>
          </a:xfrm>
        </p:spPr>
        <p:txBody>
          <a:bodyPr/>
          <a:lstStyle/>
          <a:p>
            <a:pPr algn="just"/>
            <a:r>
              <a:rPr lang="en-US" sz="3000" dirty="0"/>
              <a:t>The </a:t>
            </a:r>
            <a:r>
              <a:rPr lang="en-US" sz="3000" b="1" dirty="0"/>
              <a:t>SRS</a:t>
            </a:r>
            <a:r>
              <a:rPr lang="en-US" sz="3000" dirty="0"/>
              <a:t> document is the official statement of what is required of the system developers.</a:t>
            </a:r>
          </a:p>
          <a:p>
            <a:pPr algn="just"/>
            <a:r>
              <a:rPr lang="en-US" sz="3000" dirty="0"/>
              <a:t>Should </a:t>
            </a:r>
            <a:r>
              <a:rPr lang="en-US" sz="3000" b="1" dirty="0"/>
              <a:t>include both a definition and a specification </a:t>
            </a:r>
            <a:r>
              <a:rPr lang="en-US" sz="3000" dirty="0"/>
              <a:t>of requirements.</a:t>
            </a:r>
          </a:p>
          <a:p>
            <a:pPr algn="just"/>
            <a:r>
              <a:rPr lang="en-US" sz="3000" dirty="0"/>
              <a:t>It is </a:t>
            </a:r>
            <a:r>
              <a:rPr lang="en-US" sz="3000" b="1" u="sng" dirty="0"/>
              <a:t>NOT</a:t>
            </a:r>
            <a:r>
              <a:rPr lang="en-US" sz="3000" dirty="0"/>
              <a:t> a design document. As far as possible, it should set of </a:t>
            </a:r>
            <a:r>
              <a:rPr lang="en-US" sz="3000" b="1" u="sng" dirty="0"/>
              <a:t>WHAT</a:t>
            </a:r>
            <a:r>
              <a:rPr lang="en-US" sz="3000" dirty="0"/>
              <a:t> the system should do </a:t>
            </a:r>
            <a:r>
              <a:rPr lang="en-US" sz="3000" b="1" dirty="0"/>
              <a:t>rather than</a:t>
            </a:r>
            <a:r>
              <a:rPr lang="en-US" sz="3000" dirty="0"/>
              <a:t> </a:t>
            </a:r>
            <a:r>
              <a:rPr lang="en-US" sz="3000" b="1" dirty="0"/>
              <a:t>HOW</a:t>
            </a:r>
            <a:r>
              <a:rPr lang="en-US" sz="3000" dirty="0"/>
              <a:t> it should do it.</a:t>
            </a:r>
          </a:p>
          <a:p>
            <a:endParaRPr lang="ar-JO" dirty="0"/>
          </a:p>
        </p:txBody>
      </p:sp>
    </p:spTree>
    <p:extLst>
      <p:ext uri="{BB962C8B-B14F-4D97-AF65-F5344CB8AC3E}">
        <p14:creationId xmlns:p14="http://schemas.microsoft.com/office/powerpoint/2010/main" val="420829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1143000"/>
          </a:xfrm>
        </p:spPr>
        <p:txBody>
          <a:bodyPr>
            <a:normAutofit/>
          </a:bodyPr>
          <a:lstStyle/>
          <a:p>
            <a:r>
              <a:rPr lang="en-US" sz="3000" dirty="0"/>
              <a:t>SRS Document Structure</a:t>
            </a:r>
            <a:endParaRPr lang="ar-JO" sz="3000" dirty="0"/>
          </a:p>
        </p:txBody>
      </p:sp>
      <p:sp>
        <p:nvSpPr>
          <p:cNvPr id="3" name="Content Placeholder 2"/>
          <p:cNvSpPr>
            <a:spLocks noGrp="1"/>
          </p:cNvSpPr>
          <p:nvPr>
            <p:ph idx="1"/>
          </p:nvPr>
        </p:nvSpPr>
        <p:spPr>
          <a:xfrm>
            <a:off x="914400" y="1600200"/>
            <a:ext cx="7772400" cy="5105400"/>
          </a:xfrm>
        </p:spPr>
        <p:txBody>
          <a:bodyPr>
            <a:normAutofit lnSpcReduction="10000"/>
          </a:bodyPr>
          <a:lstStyle/>
          <a:p>
            <a:pPr algn="just"/>
            <a:r>
              <a:rPr lang="en-US" sz="2400" b="1" dirty="0"/>
              <a:t>Introduction</a:t>
            </a:r>
          </a:p>
          <a:p>
            <a:pPr lvl="1" algn="just"/>
            <a:r>
              <a:rPr lang="en-US" sz="2400" dirty="0"/>
              <a:t>Describe need for the system and how it fits with business objectives</a:t>
            </a:r>
          </a:p>
          <a:p>
            <a:pPr algn="just"/>
            <a:r>
              <a:rPr lang="en-US" sz="2400" b="1" dirty="0"/>
              <a:t>Glossary</a:t>
            </a:r>
          </a:p>
          <a:p>
            <a:pPr lvl="1" algn="just"/>
            <a:r>
              <a:rPr lang="en-US" sz="2400" dirty="0"/>
              <a:t>Define technical terms used</a:t>
            </a:r>
          </a:p>
          <a:p>
            <a:pPr algn="just"/>
            <a:r>
              <a:rPr lang="en-US" sz="2400" b="1" dirty="0"/>
              <a:t>Functional requirements definition</a:t>
            </a:r>
          </a:p>
          <a:p>
            <a:pPr lvl="1" algn="just"/>
            <a:r>
              <a:rPr lang="en-US" sz="2400" dirty="0"/>
              <a:t>Describe the end-user services to be provided</a:t>
            </a:r>
          </a:p>
          <a:p>
            <a:pPr algn="just"/>
            <a:r>
              <a:rPr lang="en-US" sz="2400" b="1" dirty="0"/>
              <a:t>Non-functional requirements definition</a:t>
            </a:r>
          </a:p>
          <a:p>
            <a:pPr lvl="1" algn="just"/>
            <a:r>
              <a:rPr lang="en-US" sz="2400" dirty="0"/>
              <a:t>Define constraints on the system and the development process</a:t>
            </a:r>
          </a:p>
          <a:p>
            <a:pPr algn="just"/>
            <a:r>
              <a:rPr lang="en-US" sz="2400" b="1" dirty="0"/>
              <a:t>Requirements specification</a:t>
            </a:r>
          </a:p>
          <a:p>
            <a:pPr lvl="1" algn="just"/>
            <a:r>
              <a:rPr lang="en-US" sz="2400" dirty="0"/>
              <a:t>Detailed specification of functional requirements</a:t>
            </a:r>
          </a:p>
        </p:txBody>
      </p:sp>
    </p:spTree>
    <p:extLst>
      <p:ext uri="{BB962C8B-B14F-4D97-AF65-F5344CB8AC3E}">
        <p14:creationId xmlns:p14="http://schemas.microsoft.com/office/powerpoint/2010/main" val="162485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1219200"/>
          </a:xfrm>
        </p:spPr>
        <p:txBody>
          <a:bodyPr>
            <a:normAutofit/>
          </a:bodyPr>
          <a:lstStyle/>
          <a:p>
            <a:r>
              <a:rPr lang="en-US" sz="3000" dirty="0"/>
              <a:t>SRS Document Structure</a:t>
            </a:r>
            <a:endParaRPr lang="ar-JO" sz="3000" dirty="0"/>
          </a:p>
        </p:txBody>
      </p:sp>
      <p:sp>
        <p:nvSpPr>
          <p:cNvPr id="3" name="Content Placeholder 2"/>
          <p:cNvSpPr>
            <a:spLocks noGrp="1"/>
          </p:cNvSpPr>
          <p:nvPr>
            <p:ph idx="1"/>
          </p:nvPr>
        </p:nvSpPr>
        <p:spPr>
          <a:xfrm>
            <a:off x="914400" y="1600200"/>
            <a:ext cx="7772400" cy="5105400"/>
          </a:xfrm>
        </p:spPr>
        <p:txBody>
          <a:bodyPr>
            <a:normAutofit/>
          </a:bodyPr>
          <a:lstStyle/>
          <a:p>
            <a:pPr algn="just"/>
            <a:r>
              <a:rPr lang="en-US" sz="2400" b="1" dirty="0"/>
              <a:t>System models </a:t>
            </a:r>
          </a:p>
          <a:p>
            <a:pPr lvl="1" algn="just"/>
            <a:r>
              <a:rPr lang="en-US" sz="2400" dirty="0"/>
              <a:t>Define models from different perspectives, such as </a:t>
            </a:r>
            <a:r>
              <a:rPr lang="en-US" sz="2400" b="1" dirty="0"/>
              <a:t>contextual, interaction, structural and behavioral</a:t>
            </a:r>
            <a:r>
              <a:rPr lang="en-US" sz="2400" dirty="0"/>
              <a:t>, showing system components and relationships.</a:t>
            </a:r>
          </a:p>
          <a:p>
            <a:pPr algn="just"/>
            <a:r>
              <a:rPr lang="en-US" sz="2400" b="1" dirty="0"/>
              <a:t>System evolution</a:t>
            </a:r>
          </a:p>
          <a:p>
            <a:pPr lvl="1" algn="just"/>
            <a:r>
              <a:rPr lang="en-US" sz="2400" dirty="0"/>
              <a:t>Define fundamental assumptions on which the system is based and anticipated changes.</a:t>
            </a:r>
          </a:p>
          <a:p>
            <a:pPr algn="just"/>
            <a:r>
              <a:rPr lang="en-US" sz="2400" b="1" dirty="0"/>
              <a:t>Appendices</a:t>
            </a:r>
          </a:p>
          <a:p>
            <a:pPr lvl="1" algn="just"/>
            <a:r>
              <a:rPr lang="en-US" sz="2400" dirty="0"/>
              <a:t>System hardware platform description</a:t>
            </a:r>
          </a:p>
          <a:p>
            <a:pPr lvl="1" algn="just"/>
            <a:r>
              <a:rPr lang="en-US" sz="2400" dirty="0"/>
              <a:t>Database requirements (as an ER model perhaps)</a:t>
            </a:r>
          </a:p>
          <a:p>
            <a:pPr algn="just"/>
            <a:r>
              <a:rPr lang="en-US" sz="2400" b="1" dirty="0"/>
              <a:t>Index</a:t>
            </a:r>
          </a:p>
          <a:p>
            <a:endParaRPr lang="ar-JO" dirty="0"/>
          </a:p>
        </p:txBody>
      </p:sp>
    </p:spTree>
    <p:extLst>
      <p:ext uri="{BB962C8B-B14F-4D97-AF65-F5344CB8AC3E}">
        <p14:creationId xmlns:p14="http://schemas.microsoft.com/office/powerpoint/2010/main" val="604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ew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NewTheme" id="{4741E73D-D67F-4D8E-B614-66BA746E27F0}" vid="{1F88AF2E-8E4E-4729-9018-041BC4EE4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NewTheme</Template>
  <TotalTime>4640</TotalTime>
  <Words>1170</Words>
  <Application>Microsoft Office PowerPoint</Application>
  <PresentationFormat>On-screen Show (4:3)</PresentationFormat>
  <Paragraphs>155</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Yu Gothic Light</vt:lpstr>
      <vt:lpstr>Arial</vt:lpstr>
      <vt:lpstr>Calibri</vt:lpstr>
      <vt:lpstr>Constantia</vt:lpstr>
      <vt:lpstr>Verdana</vt:lpstr>
      <vt:lpstr>Wingdings</vt:lpstr>
      <vt:lpstr>NewTheme</vt:lpstr>
      <vt:lpstr> Requirements Engineering</vt:lpstr>
      <vt:lpstr>What are requirements?</vt:lpstr>
      <vt:lpstr>Requirements definition versus specification</vt:lpstr>
      <vt:lpstr>Example</vt:lpstr>
      <vt:lpstr>Requirements Engineering Process</vt:lpstr>
      <vt:lpstr>Requirements Engineering Process Stages </vt:lpstr>
      <vt:lpstr>Software Requirements Specification (SRS) Document</vt:lpstr>
      <vt:lpstr>SRS Document Structure</vt:lpstr>
      <vt:lpstr>SRS Document Structure</vt:lpstr>
      <vt:lpstr>Checklists for Requirements Validity</vt:lpstr>
      <vt:lpstr>Types of Requirements</vt:lpstr>
      <vt:lpstr>Functional Requirements for the Mental Health Care Patient Management System (MHC-PMS) (Examples)</vt:lpstr>
      <vt:lpstr>Requirements Imprecision</vt:lpstr>
      <vt:lpstr>Non-Functional Requirements</vt:lpstr>
      <vt:lpstr>Types of Non-Functional Requirements</vt:lpstr>
      <vt:lpstr>Non-Functional Classifications</vt:lpstr>
      <vt:lpstr>Non-Functional Requirements for the Mental Health Care Patient Management System (MHC-PMS) (Examples)</vt:lpstr>
      <vt:lpstr>NFR Requirements (Examples)</vt:lpstr>
      <vt:lpstr>Metrics for Specifying Non-Functional Requirements</vt:lpstr>
      <vt:lpstr>Domain Requirements (Environmental Constraints)</vt:lpstr>
      <vt:lpstr>Problems with the Domain Requirements</vt:lpstr>
      <vt:lpstr>Problems with Requirements Elicitation &amp; Analysis</vt:lpstr>
      <vt:lpstr>Requirements Elicitation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 Software Process</dc:title>
  <dc:creator>Ashwin</dc:creator>
  <cp:lastModifiedBy>Dr. Suhair Alhaj Hassan</cp:lastModifiedBy>
  <cp:revision>667</cp:revision>
  <dcterms:created xsi:type="dcterms:W3CDTF">2009-06-22T04:17:35Z</dcterms:created>
  <dcterms:modified xsi:type="dcterms:W3CDTF">2024-11-04T20:12:20Z</dcterms:modified>
</cp:coreProperties>
</file>