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091D"/>
    <a:srgbClr val="632B6A"/>
    <a:srgbClr val="C86B98"/>
    <a:srgbClr val="FFC1A0"/>
    <a:srgbClr val="666666"/>
    <a:srgbClr val="F09F9C"/>
    <a:srgbClr val="FE9C7F"/>
    <a:srgbClr val="40194B"/>
    <a:srgbClr val="FF813B"/>
    <a:srgbClr val="FFAB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9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53" y="11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45497-59DD-4501-908E-C2560B73CCB0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3A4B0-45D9-4A9A-8D9A-ED8B156BA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66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3A4B0-45D9-4A9A-8D9A-ED8B156BA4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46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C7D84-24E5-41C8-BA32-424FD5ACE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A8F3F3-E95A-4001-A1FE-91057408A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4658C-675C-4200-81DE-A2CD275CE0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96B655-991B-459F-B97E-005A1E276624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633AF-B052-4D44-96D9-BE842E1EB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CCCA3-6FFC-4169-88D7-515F1AF7B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A8A7-67BF-427A-979D-1E3D0019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9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B039F-CDCE-4C79-85A2-91FD75D5F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D1BB60-1DC7-4B2D-975F-19FCC3204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E645E-9240-43AD-BF62-D0F8C773D4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96B655-991B-459F-B97E-005A1E276624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4AE67-AA6A-48C1-8FD3-CD0602648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0B58B-AD46-41C7-90AE-001F64CAF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A8A7-67BF-427A-979D-1E3D0019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684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D78F33-3926-4C38-A813-B376754335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E354B7-E35F-4551-B307-DFB78EB08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885C6-F522-432A-AF0E-E3DD340E32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96B655-991B-459F-B97E-005A1E276624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2DF67-3355-4FF2-8BE4-139CEF8A5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15A3D-5B2E-4675-BF3C-A37006558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A8A7-67BF-427A-979D-1E3D0019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70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16F8F-C44D-483B-A6D0-18822DE25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A33D3-3156-4731-B8C6-0D7203D50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E0368-88B5-4E31-BA6B-D3653555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96B655-991B-459F-B97E-005A1E276624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B898A-2ECA-48B9-BC10-CA243F1A6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4D607-955F-4D78-93E9-37060F37D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A8A7-67BF-427A-979D-1E3D0019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0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0E1E5-4F6D-4742-ACA4-FB531067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9EC69-351D-46F1-B162-5AC1CCF7A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75F40-5E80-4F2E-9FF0-857B54139B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96B655-991B-459F-B97E-005A1E276624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E6919-6F5D-4D36-8167-04D1B220F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BD871-CC4E-430E-88B0-0615D602E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A8A7-67BF-427A-979D-1E3D0019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65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93EAE-F379-49AE-B75D-B00995F3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99AA4-9B7F-498D-9F6E-DFA0EB923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A27EDB-3CA1-4526-AAF7-E8FD49523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955E6-FE7B-48CE-B548-AB0037AA80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96B655-991B-459F-B97E-005A1E276624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1198C-10C1-4C2D-A320-89298A87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8C820-4F2D-4472-9C59-66241314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A8A7-67BF-427A-979D-1E3D0019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8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2790E-8F27-46FB-9584-5ADC8A4E8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72E2E-8807-49C8-8755-7EFA7CAC9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956E2-388D-4841-981C-0B078688D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BC3A84-DE0E-472C-97B5-2C59595435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9C9B33-D9D0-4613-86D9-D590CBAF59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26CA9F-3500-4821-9A02-0D45947F5C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96B655-991B-459F-B97E-005A1E276624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C6025F-6A67-4AF5-843E-A8F030D65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20F1C2-B830-42DF-829D-7C8DB8A3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A8A7-67BF-427A-979D-1E3D0019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69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68C88-1460-468C-97E2-E25A3F0E2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78B674-A638-49C3-98BE-3DB92940D8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96B655-991B-459F-B97E-005A1E276624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7A3AB9-54C3-48F0-8FCE-4026F02D7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CF2352-AA28-404F-A5AC-121DB210E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A8A7-67BF-427A-979D-1E3D0019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94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8CA4A4-3456-47DA-9CF6-DE73BD340A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96B655-991B-459F-B97E-005A1E276624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2B69CC-A268-4634-942B-33E0ECDE4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BEFCF-F214-46BC-B3B5-9CC89AE81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A8A7-67BF-427A-979D-1E3D0019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58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9FA1-16F6-4C50-824C-DE5E820E1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2AB11-1DE4-428E-96AB-2B1AA22AB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057697-135B-4AED-A9C2-2ABD90AE3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69DA8E-F1E7-42CF-894F-B20678ACDC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96B655-991B-459F-B97E-005A1E276624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32E75-7B07-428C-BE3E-7A5C2E88D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1B10E-5F0A-4339-9B14-AC0A02602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A8A7-67BF-427A-979D-1E3D0019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92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73823-A585-4B4B-8885-B9BE620B9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5F79E7-B007-40D9-855D-30022ECF2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0AC2F3-745B-44F9-9C3B-D1A431316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5D25D-DB43-49C1-877A-98E1683B72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96B655-991B-459F-B97E-005A1E276624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DADE8-07D0-4AFB-BFE8-AE472EFE1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8E306-9938-44B7-B0CB-BA3400AA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A8A7-67BF-427A-979D-1E3D001996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58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32B6A"/>
            </a:gs>
            <a:gs pos="43000">
              <a:srgbClr val="411A4C"/>
            </a:gs>
            <a:gs pos="100000">
              <a:srgbClr val="270E35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Hexagon 15">
            <a:extLst>
              <a:ext uri="{FF2B5EF4-FFF2-40B4-BE49-F238E27FC236}">
                <a16:creationId xmlns:a16="http://schemas.microsoft.com/office/drawing/2014/main" id="{95ADEE97-7A3B-4485-BD04-11BCC696996E}"/>
              </a:ext>
            </a:extLst>
          </p:cNvPr>
          <p:cNvSpPr/>
          <p:nvPr userDrawn="1"/>
        </p:nvSpPr>
        <p:spPr>
          <a:xfrm rot="5400000">
            <a:off x="11390705" y="6240299"/>
            <a:ext cx="434976" cy="374979"/>
          </a:xfrm>
          <a:prstGeom prst="hexagon">
            <a:avLst/>
          </a:prstGeom>
          <a:gradFill>
            <a:gsLst>
              <a:gs pos="0">
                <a:srgbClr val="FFC1A0">
                  <a:alpha val="5000"/>
                </a:srgbClr>
              </a:gs>
              <a:gs pos="100000">
                <a:srgbClr val="FE9C7F">
                  <a:alpha val="10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F93AAAA9-8EAF-4A07-B8CE-4C9DF2BF3660}"/>
              </a:ext>
            </a:extLst>
          </p:cNvPr>
          <p:cNvSpPr/>
          <p:nvPr userDrawn="1"/>
        </p:nvSpPr>
        <p:spPr>
          <a:xfrm rot="5400000">
            <a:off x="11273299" y="6381533"/>
            <a:ext cx="365123" cy="314761"/>
          </a:xfrm>
          <a:prstGeom prst="hexagon">
            <a:avLst/>
          </a:prstGeom>
          <a:solidFill>
            <a:srgbClr val="C86B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2E76C-F0FD-4B0E-AA51-208824F09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757" y="365126"/>
            <a:ext cx="11034486" cy="897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62D90-F636-4A9D-A8C3-84D277718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8757" y="1524000"/>
            <a:ext cx="11034486" cy="465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A90-3E05-4700-9AE2-00D8128C32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479" y="6356350"/>
            <a:ext cx="314761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61D9A8A7-67BF-427A-979D-1E3D001996A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B48CFD-3C20-4B95-A0D9-88549AA7A84A}"/>
              </a:ext>
            </a:extLst>
          </p:cNvPr>
          <p:cNvSpPr/>
          <p:nvPr userDrawn="1"/>
        </p:nvSpPr>
        <p:spPr>
          <a:xfrm>
            <a:off x="22430" y="-558141"/>
            <a:ext cx="448623" cy="448623"/>
          </a:xfrm>
          <a:prstGeom prst="ellipse">
            <a:avLst/>
          </a:prstGeom>
          <a:solidFill>
            <a:srgbClr val="270E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2B4291E-6912-4108-A7E6-C729F75DADBE}"/>
              </a:ext>
            </a:extLst>
          </p:cNvPr>
          <p:cNvSpPr/>
          <p:nvPr userDrawn="1"/>
        </p:nvSpPr>
        <p:spPr>
          <a:xfrm>
            <a:off x="582681" y="-558141"/>
            <a:ext cx="448623" cy="448623"/>
          </a:xfrm>
          <a:prstGeom prst="ellipse">
            <a:avLst/>
          </a:prstGeom>
          <a:solidFill>
            <a:srgbClr val="632B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ABE650-A87C-4DEB-B28B-7DFB593DFA8D}"/>
              </a:ext>
            </a:extLst>
          </p:cNvPr>
          <p:cNvSpPr/>
          <p:nvPr userDrawn="1"/>
        </p:nvSpPr>
        <p:spPr>
          <a:xfrm>
            <a:off x="1142932" y="-558141"/>
            <a:ext cx="448623" cy="448623"/>
          </a:xfrm>
          <a:prstGeom prst="ellipse">
            <a:avLst/>
          </a:prstGeom>
          <a:solidFill>
            <a:srgbClr val="C86B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58792F-1B75-4572-8850-1BE3BCD09ED2}"/>
              </a:ext>
            </a:extLst>
          </p:cNvPr>
          <p:cNvSpPr/>
          <p:nvPr userDrawn="1"/>
        </p:nvSpPr>
        <p:spPr>
          <a:xfrm>
            <a:off x="1703183" y="-558141"/>
            <a:ext cx="448623" cy="448623"/>
          </a:xfrm>
          <a:prstGeom prst="ellipse">
            <a:avLst/>
          </a:prstGeom>
          <a:solidFill>
            <a:srgbClr val="F09F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6D708CD-DF86-4C88-A7E6-9F5E2C512C36}"/>
              </a:ext>
            </a:extLst>
          </p:cNvPr>
          <p:cNvSpPr/>
          <p:nvPr userDrawn="1"/>
        </p:nvSpPr>
        <p:spPr>
          <a:xfrm>
            <a:off x="2263434" y="-558141"/>
            <a:ext cx="448623" cy="448623"/>
          </a:xfrm>
          <a:prstGeom prst="ellipse">
            <a:avLst/>
          </a:prstGeom>
          <a:solidFill>
            <a:srgbClr val="FFC1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079EA9-8F61-4614-93C0-790680772910}"/>
              </a:ext>
            </a:extLst>
          </p:cNvPr>
          <p:cNvSpPr/>
          <p:nvPr userDrawn="1"/>
        </p:nvSpPr>
        <p:spPr>
          <a:xfrm>
            <a:off x="2823686" y="-558141"/>
            <a:ext cx="448623" cy="448623"/>
          </a:xfrm>
          <a:prstGeom prst="ellipse">
            <a:avLst/>
          </a:prstGeom>
          <a:solidFill>
            <a:srgbClr val="FE9C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21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7333" userDrawn="1">
          <p15:clr>
            <a:srgbClr val="F26B43"/>
          </p15:clr>
        </p15:guide>
        <p15:guide id="3" pos="3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F03A4F1-E419-40CC-91DD-2BF59EE9A7DD}"/>
              </a:ext>
            </a:extLst>
          </p:cNvPr>
          <p:cNvSpPr/>
          <p:nvPr/>
        </p:nvSpPr>
        <p:spPr>
          <a:xfrm>
            <a:off x="0" y="-189478"/>
            <a:ext cx="12192000" cy="3738563"/>
          </a:xfrm>
          <a:prstGeom prst="rect">
            <a:avLst/>
          </a:prstGeom>
          <a:solidFill>
            <a:srgbClr val="280F31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4717EA-DFD3-45B0-8CBF-4074E0C7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9686" y="1614262"/>
            <a:ext cx="11034486" cy="897618"/>
          </a:xfrm>
        </p:spPr>
        <p:txBody>
          <a:bodyPr/>
          <a:lstStyle/>
          <a:p>
            <a:r>
              <a:rPr lang="en-US" dirty="0"/>
              <a:t>Models Comparison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9A01C-FFEB-4DC0-B41C-E6CE3C9A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A8A7-67BF-427A-979D-1E3D001996AF}" type="slidenum">
              <a:rPr lang="en-US" smtClean="0"/>
              <a:t>1</a:t>
            </a:fld>
            <a:endParaRPr lang="en-US"/>
          </a:p>
        </p:txBody>
      </p:sp>
      <p:graphicFrame>
        <p:nvGraphicFramePr>
          <p:cNvPr id="5" name="Table 26">
            <a:extLst>
              <a:ext uri="{FF2B5EF4-FFF2-40B4-BE49-F238E27FC236}">
                <a16:creationId xmlns:a16="http://schemas.microsoft.com/office/drawing/2014/main" id="{1B57038E-DD7F-4312-AB64-5A3C4AF49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265672"/>
              </p:ext>
            </p:extLst>
          </p:nvPr>
        </p:nvGraphicFramePr>
        <p:xfrm>
          <a:off x="2271607" y="2982911"/>
          <a:ext cx="9210552" cy="3738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318">
                  <a:extLst>
                    <a:ext uri="{9D8B030D-6E8A-4147-A177-3AD203B41FA5}">
                      <a16:colId xmlns:a16="http://schemas.microsoft.com/office/drawing/2014/main" val="3270118377"/>
                    </a:ext>
                  </a:extLst>
                </a:gridCol>
                <a:gridCol w="1681866">
                  <a:extLst>
                    <a:ext uri="{9D8B030D-6E8A-4147-A177-3AD203B41FA5}">
                      <a16:colId xmlns:a16="http://schemas.microsoft.com/office/drawing/2014/main" val="2716720734"/>
                    </a:ext>
                  </a:extLst>
                </a:gridCol>
                <a:gridCol w="1535092">
                  <a:extLst>
                    <a:ext uri="{9D8B030D-6E8A-4147-A177-3AD203B41FA5}">
                      <a16:colId xmlns:a16="http://schemas.microsoft.com/office/drawing/2014/main" val="3897690771"/>
                    </a:ext>
                  </a:extLst>
                </a:gridCol>
                <a:gridCol w="1535092">
                  <a:extLst>
                    <a:ext uri="{9D8B030D-6E8A-4147-A177-3AD203B41FA5}">
                      <a16:colId xmlns:a16="http://schemas.microsoft.com/office/drawing/2014/main" val="3119433927"/>
                    </a:ext>
                  </a:extLst>
                </a:gridCol>
                <a:gridCol w="1535092">
                  <a:extLst>
                    <a:ext uri="{9D8B030D-6E8A-4147-A177-3AD203B41FA5}">
                      <a16:colId xmlns:a16="http://schemas.microsoft.com/office/drawing/2014/main" val="618479972"/>
                    </a:ext>
                  </a:extLst>
                </a:gridCol>
                <a:gridCol w="1535092">
                  <a:extLst>
                    <a:ext uri="{9D8B030D-6E8A-4147-A177-3AD203B41FA5}">
                      <a16:colId xmlns:a16="http://schemas.microsoft.com/office/drawing/2014/main" val="3940661641"/>
                    </a:ext>
                  </a:extLst>
                </a:gridCol>
              </a:tblGrid>
              <a:tr h="5779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Model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6B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Estimated 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6B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Max length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6B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Rouge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6B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Fine Tunning 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6B9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Num of lang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86B9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27223"/>
                  </a:ext>
                </a:extLst>
              </a:tr>
              <a:tr h="522574">
                <a:tc>
                  <a:txBody>
                    <a:bodyPr/>
                    <a:lstStyle/>
                    <a:p>
                      <a:r>
                        <a:rPr lang="en-US" sz="1400" i="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BERT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1024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Allowed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More than 30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552497"/>
                  </a:ext>
                </a:extLst>
              </a:tr>
              <a:tr h="545659">
                <a:tc>
                  <a:txBody>
                    <a:bodyPr/>
                    <a:lstStyle/>
                    <a:p>
                      <a:r>
                        <a:rPr lang="en-US" sz="1400" i="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BERT many to many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10000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0.61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1400" dirty="0">
                          <a:solidFill>
                            <a:schemeClr val="bg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Allowed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More than 30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430945"/>
                  </a:ext>
                </a:extLst>
              </a:tr>
              <a:tr h="523104">
                <a:tc>
                  <a:txBody>
                    <a:bodyPr/>
                    <a:lstStyle/>
                    <a:p>
                      <a:r>
                        <a:rPr lang="en-US" sz="1400" i="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M2M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1024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0.44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allowed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10-15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0358848"/>
                  </a:ext>
                </a:extLst>
              </a:tr>
              <a:tr h="5231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Marian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1024</a:t>
                      </a:r>
                      <a:endParaRPr lang="en-US" sz="14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0.53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allowed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5-10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781742"/>
                  </a:ext>
                </a:extLst>
              </a:tr>
              <a:tr h="5231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T5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1024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Allowed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More than 30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948883"/>
                  </a:ext>
                </a:extLst>
              </a:tr>
              <a:tr h="5231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Google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1000000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0.75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Not allowed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2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More than 30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4228452"/>
                  </a:ext>
                </a:extLst>
              </a:tr>
            </a:tbl>
          </a:graphicData>
        </a:graphic>
      </p:graphicFrame>
      <p:sp>
        <p:nvSpPr>
          <p:cNvPr id="7" name="Subtitle 2">
            <a:extLst>
              <a:ext uri="{FF2B5EF4-FFF2-40B4-BE49-F238E27FC236}">
                <a16:creationId xmlns:a16="http://schemas.microsoft.com/office/drawing/2014/main" id="{CA577257-1978-44DA-A7BD-A2C65DDE2B0A}"/>
              </a:ext>
            </a:extLst>
          </p:cNvPr>
          <p:cNvSpPr txBox="1">
            <a:spLocks/>
          </p:cNvSpPr>
          <p:nvPr/>
        </p:nvSpPr>
        <p:spPr>
          <a:xfrm>
            <a:off x="709841" y="2424226"/>
            <a:ext cx="11025864" cy="10382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800" dirty="0">
                <a:solidFill>
                  <a:schemeClr val="bg1"/>
                </a:solidFill>
              </a:rPr>
              <a:t>Comparison according Model performance , Time to predict , Number of Languages can used , Max length can Translated , Rouge score for supervised Dataset for Translation , The coding of Fine tunning Availability </a:t>
            </a:r>
          </a:p>
        </p:txBody>
      </p:sp>
    </p:spTree>
    <p:extLst>
      <p:ext uri="{BB962C8B-B14F-4D97-AF65-F5344CB8AC3E}">
        <p14:creationId xmlns:p14="http://schemas.microsoft.com/office/powerpoint/2010/main" val="26781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100</Words>
  <Application>Microsoft Office PowerPoint</Application>
  <PresentationFormat>Widescreen</PresentationFormat>
  <Paragraphs>47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Segoe UI</vt:lpstr>
      <vt:lpstr>Office Theme</vt:lpstr>
      <vt:lpstr>Models Comparison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table PowerPoint template</dc:title>
  <dc:creator>it 24slides5</dc:creator>
  <cp:lastModifiedBy>وليد حسين احمد السيد معوض</cp:lastModifiedBy>
  <cp:revision>8</cp:revision>
  <dcterms:created xsi:type="dcterms:W3CDTF">2021-08-12T08:35:57Z</dcterms:created>
  <dcterms:modified xsi:type="dcterms:W3CDTF">2023-12-03T00:22:20Z</dcterms:modified>
</cp:coreProperties>
</file>