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D8A1-989A-4D13-8F5A-2F3AE437D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7BCB2C-E434-4E2F-9C73-62CD6AFEE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7191AA-A85E-4270-989C-A101BAFD2C63}"/>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BF04BEEB-871B-4F69-A042-C1CE37A0C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D11C1-7348-4991-B0E1-35C18295EF94}"/>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127088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3592-596E-4858-8471-BFFD64AD46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922F1D-E7D3-40B7-87AD-4B4352F95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05A19-AD59-4E5B-BB3D-C51A3D5A8CC7}"/>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BC2947F4-06BB-4330-AB6B-876CB01F1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53F7B-9A26-44D2-930D-60C6CEFA6902}"/>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363836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CD1E3-E028-465E-8F5B-EF76C12C1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55B804-35E8-4B7E-B613-BB34B64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BCB74-A5B1-4074-AF70-48D3A2E526D0}"/>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4B71A567-98A8-4D8F-B929-DF253FFA9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D17-5E6E-4431-93A5-0F9D0C9C4BF7}"/>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305173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4C5B-ED49-4C5C-8D22-417C8BBE1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CCBED-A0A0-4210-8A5E-BEED062DD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1892D-5ED8-4CD5-A1DE-EB29431E2ABA}"/>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3B78B120-76A1-472A-9996-D26931FE0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33E7B-C53B-4125-8BAB-ED2614E58657}"/>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19574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6688-431D-4FDF-AE78-5418B9E63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9744A-3222-43FF-8D75-728F8E625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64522-3ED9-4C73-8877-0CF71E86BE0D}"/>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A6155D5B-AF66-4C3B-803A-7A5263E5F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61D62-28F3-42E1-A4A1-2C6B5F20BCCA}"/>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364919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019F-6439-431F-8C1E-912101CB1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BBBBA-E38E-4F3A-94A6-46F9953FD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8D910-32CD-4C48-A8F9-76AA6CEAF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D2722B-FB8F-44CA-8CFF-F01C81421EA3}"/>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6" name="Footer Placeholder 5">
            <a:extLst>
              <a:ext uri="{FF2B5EF4-FFF2-40B4-BE49-F238E27FC236}">
                <a16:creationId xmlns:a16="http://schemas.microsoft.com/office/drawing/2014/main" id="{82202414-B49D-4283-82E7-C7D003F53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B3429-4080-4653-BFFD-493203EAB016}"/>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136933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2B33-BC6B-4FD1-BFC6-7D6FEF54A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1B828E-8BE8-46EE-9CE0-8F0F1F3F2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867EB-4238-4828-B81B-3045EE0E7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841E3C-C685-4B46-BECF-D07808167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1E858-F453-421C-BA7B-5A155D348E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0889-D63C-436B-84BC-811539FFC7A6}"/>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8" name="Footer Placeholder 7">
            <a:extLst>
              <a:ext uri="{FF2B5EF4-FFF2-40B4-BE49-F238E27FC236}">
                <a16:creationId xmlns:a16="http://schemas.microsoft.com/office/drawing/2014/main" id="{7B490F4D-68F0-4B3C-9429-4A890B8544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88898-80A9-47B1-9187-2D68E7919CF6}"/>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108483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F027-B28B-416E-A48F-DDFD78AC9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AD6A7-8ED1-44C1-9E89-E37ED67D5CEE}"/>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4" name="Footer Placeholder 3">
            <a:extLst>
              <a:ext uri="{FF2B5EF4-FFF2-40B4-BE49-F238E27FC236}">
                <a16:creationId xmlns:a16="http://schemas.microsoft.com/office/drawing/2014/main" id="{84EEC182-9206-4155-BD21-A2F80D6B6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FF7C6-F6B5-4C46-8594-33371BB6866A}"/>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330978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FE56A-5090-4FF3-8D24-8A9047D8C42F}"/>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3" name="Footer Placeholder 2">
            <a:extLst>
              <a:ext uri="{FF2B5EF4-FFF2-40B4-BE49-F238E27FC236}">
                <a16:creationId xmlns:a16="http://schemas.microsoft.com/office/drawing/2014/main" id="{4D858E2B-2298-4D6B-AA6C-AD00F9185C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8F44C-FF0D-443F-8181-054C7D116AC9}"/>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35146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5BD-AA0D-45F4-B29A-3046CF352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54D605-A503-451B-BA85-87F5E6D91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9840E-4BB7-416F-89C4-7CA617F32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F4CDF-4875-433B-91D1-6142F105CD84}"/>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6" name="Footer Placeholder 5">
            <a:extLst>
              <a:ext uri="{FF2B5EF4-FFF2-40B4-BE49-F238E27FC236}">
                <a16:creationId xmlns:a16="http://schemas.microsoft.com/office/drawing/2014/main" id="{0A0B4BC6-5045-4E35-A465-D890F0FB0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58FE6-FC91-4777-8E93-D1CF1F215A58}"/>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464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7A19-5960-49E9-9BAC-4817416ED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CAA6D2-84C3-4DC3-B678-5E08B50AF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77D3B-4907-4BF6-9823-100BB50FA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5F18E-7EEC-4014-99B5-75A319F96989}"/>
              </a:ext>
            </a:extLst>
          </p:cNvPr>
          <p:cNvSpPr>
            <a:spLocks noGrp="1"/>
          </p:cNvSpPr>
          <p:nvPr>
            <p:ph type="dt" sz="half" idx="10"/>
          </p:nvPr>
        </p:nvSpPr>
        <p:spPr/>
        <p:txBody>
          <a:bodyPr/>
          <a:lstStyle/>
          <a:p>
            <a:fld id="{863DFB24-138D-43C1-9710-DCA2BF8AC869}" type="datetimeFigureOut">
              <a:rPr lang="en-US" smtClean="0"/>
              <a:t>4/1/2020</a:t>
            </a:fld>
            <a:endParaRPr lang="en-US"/>
          </a:p>
        </p:txBody>
      </p:sp>
      <p:sp>
        <p:nvSpPr>
          <p:cNvPr id="6" name="Footer Placeholder 5">
            <a:extLst>
              <a:ext uri="{FF2B5EF4-FFF2-40B4-BE49-F238E27FC236}">
                <a16:creationId xmlns:a16="http://schemas.microsoft.com/office/drawing/2014/main" id="{19671A42-27C0-401D-B4B0-0170AB74B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96E39-0DF9-495D-BC9A-C5D46A5114EE}"/>
              </a:ext>
            </a:extLst>
          </p:cNvPr>
          <p:cNvSpPr>
            <a:spLocks noGrp="1"/>
          </p:cNvSpPr>
          <p:nvPr>
            <p:ph type="sldNum" sz="quarter" idx="12"/>
          </p:nvPr>
        </p:nvSpPr>
        <p:spPr/>
        <p:txBody>
          <a:bodyPr/>
          <a:lstStyle/>
          <a:p>
            <a:fld id="{C8545F91-A7B1-4FEF-8D00-E2A46BB5228E}" type="slidenum">
              <a:rPr lang="en-US" smtClean="0"/>
              <a:t>‹#›</a:t>
            </a:fld>
            <a:endParaRPr lang="en-US"/>
          </a:p>
        </p:txBody>
      </p:sp>
    </p:spTree>
    <p:extLst>
      <p:ext uri="{BB962C8B-B14F-4D97-AF65-F5344CB8AC3E}">
        <p14:creationId xmlns:p14="http://schemas.microsoft.com/office/powerpoint/2010/main" val="17801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0DFC2-2373-42AC-A4C5-240D63691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E750F-7721-479E-BE98-ECA76CA20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E1EE6-1732-4397-89DA-B172EB308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DFB24-138D-43C1-9710-DCA2BF8AC869}" type="datetimeFigureOut">
              <a:rPr lang="en-US" smtClean="0"/>
              <a:t>4/1/2020</a:t>
            </a:fld>
            <a:endParaRPr lang="en-US"/>
          </a:p>
        </p:txBody>
      </p:sp>
      <p:sp>
        <p:nvSpPr>
          <p:cNvPr id="5" name="Footer Placeholder 4">
            <a:extLst>
              <a:ext uri="{FF2B5EF4-FFF2-40B4-BE49-F238E27FC236}">
                <a16:creationId xmlns:a16="http://schemas.microsoft.com/office/drawing/2014/main" id="{7B218DCB-9BFC-44AA-AE9C-311EC8F55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60D061-F493-4A1C-929B-97F566BA9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45F91-A7B1-4FEF-8D00-E2A46BB5228E}" type="slidenum">
              <a:rPr lang="en-US" smtClean="0"/>
              <a:t>‹#›</a:t>
            </a:fld>
            <a:endParaRPr lang="en-US"/>
          </a:p>
        </p:txBody>
      </p:sp>
    </p:spTree>
    <p:extLst>
      <p:ext uri="{BB962C8B-B14F-4D97-AF65-F5344CB8AC3E}">
        <p14:creationId xmlns:p14="http://schemas.microsoft.com/office/powerpoint/2010/main" val="349981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BF1-11EE-4105-9D30-10094E2F4815}"/>
              </a:ext>
            </a:extLst>
          </p:cNvPr>
          <p:cNvSpPr>
            <a:spLocks noGrp="1"/>
          </p:cNvSpPr>
          <p:nvPr>
            <p:ph type="ctrTitle"/>
          </p:nvPr>
        </p:nvSpPr>
        <p:spPr/>
        <p:txBody>
          <a:bodyPr>
            <a:normAutofit fontScale="90000"/>
          </a:bodyPr>
          <a:lstStyle/>
          <a:p>
            <a:r>
              <a:rPr lang="en-US" dirty="0"/>
              <a:t>Explanation of logistic regression cost function (optional)</a:t>
            </a:r>
          </a:p>
        </p:txBody>
      </p:sp>
      <p:sp>
        <p:nvSpPr>
          <p:cNvPr id="3" name="Subtitle 2">
            <a:extLst>
              <a:ext uri="{FF2B5EF4-FFF2-40B4-BE49-F238E27FC236}">
                <a16:creationId xmlns:a16="http://schemas.microsoft.com/office/drawing/2014/main" id="{F8662C97-CFF3-4D39-B656-ABED99335049}"/>
              </a:ext>
            </a:extLst>
          </p:cNvPr>
          <p:cNvSpPr>
            <a:spLocks noGrp="1"/>
          </p:cNvSpPr>
          <p:nvPr>
            <p:ph type="subTitle" idx="1"/>
          </p:nvPr>
        </p:nvSpPr>
        <p:spPr/>
        <p:txBody>
          <a:bodyPr/>
          <a:lstStyle/>
          <a:p>
            <a:r>
              <a:rPr lang="en-US" dirty="0"/>
              <a:t>Coursera Deep Learning Specialization </a:t>
            </a:r>
          </a:p>
        </p:txBody>
      </p:sp>
    </p:spTree>
    <p:extLst>
      <p:ext uri="{BB962C8B-B14F-4D97-AF65-F5344CB8AC3E}">
        <p14:creationId xmlns:p14="http://schemas.microsoft.com/office/powerpoint/2010/main" val="34691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2BF0-895E-45F3-85DF-52565B9401C0}"/>
              </a:ext>
            </a:extLst>
          </p:cNvPr>
          <p:cNvSpPr>
            <a:spLocks noGrp="1"/>
          </p:cNvSpPr>
          <p:nvPr>
            <p:ph type="title"/>
          </p:nvPr>
        </p:nvSpPr>
        <p:spPr/>
        <p:txBody>
          <a:bodyPr/>
          <a:lstStyle/>
          <a:p>
            <a:r>
              <a:rPr lang="en-US" dirty="0"/>
              <a:t>Explanation of logistic regression cost function </a:t>
            </a:r>
          </a:p>
        </p:txBody>
      </p:sp>
      <p:sp>
        <p:nvSpPr>
          <p:cNvPr id="3" name="Content Placeholder 2">
            <a:extLst>
              <a:ext uri="{FF2B5EF4-FFF2-40B4-BE49-F238E27FC236}">
                <a16:creationId xmlns:a16="http://schemas.microsoft.com/office/drawing/2014/main" id="{C90267DA-630A-4598-8AB1-467F88C19D1E}"/>
              </a:ext>
            </a:extLst>
          </p:cNvPr>
          <p:cNvSpPr>
            <a:spLocks noGrp="1"/>
          </p:cNvSpPr>
          <p:nvPr>
            <p:ph idx="1"/>
          </p:nvPr>
        </p:nvSpPr>
        <p:spPr/>
        <p:txBody>
          <a:bodyPr/>
          <a:lstStyle/>
          <a:p>
            <a:r>
              <a:rPr lang="en-US" dirty="0"/>
              <a:t>We selected a cost function in logistic regression, here we shall discuss why did we do that. </a:t>
            </a:r>
          </a:p>
        </p:txBody>
      </p:sp>
    </p:spTree>
    <p:extLst>
      <p:ext uri="{BB962C8B-B14F-4D97-AF65-F5344CB8AC3E}">
        <p14:creationId xmlns:p14="http://schemas.microsoft.com/office/powerpoint/2010/main" val="10137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6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6FDDB-B3EA-4485-926B-111BDCF85B8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Cost Function 1 </a:t>
            </a:r>
          </a:p>
        </p:txBody>
      </p:sp>
      <p:pic>
        <p:nvPicPr>
          <p:cNvPr id="4" name="Picture 3">
            <a:extLst>
              <a:ext uri="{FF2B5EF4-FFF2-40B4-BE49-F238E27FC236}">
                <a16:creationId xmlns:a16="http://schemas.microsoft.com/office/drawing/2014/main" id="{050B3472-EC09-4E78-92E2-8CC23A7D913A}"/>
              </a:ext>
            </a:extLst>
          </p:cNvPr>
          <p:cNvPicPr>
            <a:picLocks noChangeAspect="1"/>
          </p:cNvPicPr>
          <p:nvPr/>
        </p:nvPicPr>
        <p:blipFill>
          <a:blip r:embed="rId2"/>
          <a:stretch>
            <a:fillRect/>
          </a:stretch>
        </p:blipFill>
        <p:spPr>
          <a:xfrm>
            <a:off x="4038600" y="1331380"/>
            <a:ext cx="7188199" cy="3054984"/>
          </a:xfrm>
          <a:prstGeom prst="rect">
            <a:avLst/>
          </a:prstGeom>
        </p:spPr>
      </p:pic>
      <p:sp>
        <p:nvSpPr>
          <p:cNvPr id="3" name="Content Placeholder 2">
            <a:extLst>
              <a:ext uri="{FF2B5EF4-FFF2-40B4-BE49-F238E27FC236}">
                <a16:creationId xmlns:a16="http://schemas.microsoft.com/office/drawing/2014/main" id="{F90E7071-77F0-4523-B9AC-DFB6303BAEA2}"/>
              </a:ext>
            </a:extLst>
          </p:cNvPr>
          <p:cNvSpPr>
            <a:spLocks noGrp="1"/>
          </p:cNvSpPr>
          <p:nvPr>
            <p:ph idx="1"/>
          </p:nvPr>
        </p:nvSpPr>
        <p:spPr>
          <a:xfrm>
            <a:off x="4038600" y="4884873"/>
            <a:ext cx="7188199" cy="1292090"/>
          </a:xfrm>
        </p:spPr>
        <p:txBody>
          <a:bodyPr>
            <a:normAutofit/>
          </a:bodyPr>
          <a:lstStyle/>
          <a:p>
            <a:r>
              <a:rPr lang="en-US" sz="1800"/>
              <a:t>We interpret y hat</a:t>
            </a:r>
          </a:p>
          <a:p>
            <a:r>
              <a:rPr lang="en-US" sz="1800"/>
              <a:t> as a probability </a:t>
            </a:r>
          </a:p>
        </p:txBody>
      </p:sp>
    </p:spTree>
    <p:extLst>
      <p:ext uri="{BB962C8B-B14F-4D97-AF65-F5344CB8AC3E}">
        <p14:creationId xmlns:p14="http://schemas.microsoft.com/office/powerpoint/2010/main" val="67462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D213B-2C00-43BD-9229-3C72E44CEE3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solidFill>
                  <a:srgbClr val="FFFFFF"/>
                </a:solidFill>
              </a:rPr>
              <a:t>Cost Function Form</a:t>
            </a:r>
            <a:endParaRPr lang="en-US" sz="2800" dirty="0"/>
          </a:p>
        </p:txBody>
      </p:sp>
      <p:sp>
        <p:nvSpPr>
          <p:cNvPr id="3" name="Content Placeholder 2">
            <a:extLst>
              <a:ext uri="{FF2B5EF4-FFF2-40B4-BE49-F238E27FC236}">
                <a16:creationId xmlns:a16="http://schemas.microsoft.com/office/drawing/2014/main" id="{8FAA9511-43D3-42DA-8E4C-3EE769B29C41}"/>
              </a:ext>
            </a:extLst>
          </p:cNvPr>
          <p:cNvSpPr>
            <a:spLocks noGrp="1"/>
          </p:cNvSpPr>
          <p:nvPr>
            <p:ph idx="1"/>
          </p:nvPr>
        </p:nvSpPr>
        <p:spPr>
          <a:xfrm>
            <a:off x="643468" y="2638043"/>
            <a:ext cx="3363974" cy="3415623"/>
          </a:xfrm>
        </p:spPr>
        <p:txBody>
          <a:bodyPr>
            <a:normAutofit fontScale="62500" lnSpcReduction="20000"/>
          </a:bodyPr>
          <a:lstStyle/>
          <a:p>
            <a:r>
              <a:rPr lang="en-US" sz="2000" dirty="0"/>
              <a:t>We have 2 cases for y values. Y can be either 0 or 1 since we are doing binary classification. </a:t>
            </a:r>
          </a:p>
          <a:p>
            <a:r>
              <a:rPr lang="en-US" sz="2000" dirty="0"/>
              <a:t>Now we will summarize the two equations in another form as shown. </a:t>
            </a:r>
          </a:p>
          <a:p>
            <a:r>
              <a:rPr lang="en-US" sz="2000" dirty="0"/>
              <a:t>Now this new form satisfies both the cases.</a:t>
            </a:r>
          </a:p>
          <a:p>
            <a:r>
              <a:rPr lang="en-US" sz="2000" dirty="0"/>
              <a:t>We have shown that the new form is the correct definition. </a:t>
            </a:r>
          </a:p>
          <a:p>
            <a:r>
              <a:rPr lang="en-US" sz="2000" dirty="0"/>
              <a:t>Now log function is a strictly monotonic function &amp; we are maximizing, therefore if we take log of P(</a:t>
            </a:r>
            <a:r>
              <a:rPr lang="en-US" sz="2000" dirty="0" err="1"/>
              <a:t>y|x</a:t>
            </a:r>
            <a:r>
              <a:rPr lang="en-US" sz="2000" dirty="0"/>
              <a:t>) than it is similar to maximizing  the probability.  </a:t>
            </a:r>
          </a:p>
          <a:p>
            <a:r>
              <a:rPr lang="en-US" sz="2000" dirty="0"/>
              <a:t>This new form is equivalent to the –</a:t>
            </a:r>
            <a:r>
              <a:rPr lang="en-US" sz="2000" dirty="0" err="1"/>
              <a:t>ve</a:t>
            </a:r>
            <a:r>
              <a:rPr lang="en-US" sz="2000" dirty="0"/>
              <a:t> loss function. </a:t>
            </a:r>
          </a:p>
          <a:p>
            <a:r>
              <a:rPr lang="en-US" sz="2000" dirty="0"/>
              <a:t>In training a learning </a:t>
            </a:r>
            <a:r>
              <a:rPr lang="en-US" sz="2000" dirty="0" err="1"/>
              <a:t>algo</a:t>
            </a:r>
            <a:r>
              <a:rPr lang="en-US" sz="2000" dirty="0"/>
              <a:t> we want the prob large means minimizing the loss therefore we use negative sign </a:t>
            </a:r>
          </a:p>
          <a:p>
            <a:endParaRPr lang="en-US" sz="2000" dirty="0"/>
          </a:p>
        </p:txBody>
      </p:sp>
      <p:pic>
        <p:nvPicPr>
          <p:cNvPr id="4" name="Picture 3">
            <a:extLst>
              <a:ext uri="{FF2B5EF4-FFF2-40B4-BE49-F238E27FC236}">
                <a16:creationId xmlns:a16="http://schemas.microsoft.com/office/drawing/2014/main" id="{65FF47C7-BBA8-4E08-A1BB-B39E44E9E67C}"/>
              </a:ext>
            </a:extLst>
          </p:cNvPr>
          <p:cNvPicPr>
            <a:picLocks noChangeAspect="1"/>
          </p:cNvPicPr>
          <p:nvPr/>
        </p:nvPicPr>
        <p:blipFill>
          <a:blip r:embed="rId2"/>
          <a:stretch>
            <a:fillRect/>
          </a:stretch>
        </p:blipFill>
        <p:spPr>
          <a:xfrm>
            <a:off x="4918385" y="0"/>
            <a:ext cx="6250769" cy="1937738"/>
          </a:xfrm>
          <a:prstGeom prst="rect">
            <a:avLst/>
          </a:prstGeom>
        </p:spPr>
      </p:pic>
      <p:pic>
        <p:nvPicPr>
          <p:cNvPr id="5" name="Picture 4">
            <a:extLst>
              <a:ext uri="{FF2B5EF4-FFF2-40B4-BE49-F238E27FC236}">
                <a16:creationId xmlns:a16="http://schemas.microsoft.com/office/drawing/2014/main" id="{36668439-6892-4441-9BB2-9E72CC574BEE}"/>
              </a:ext>
            </a:extLst>
          </p:cNvPr>
          <p:cNvPicPr>
            <a:picLocks noChangeAspect="1"/>
          </p:cNvPicPr>
          <p:nvPr/>
        </p:nvPicPr>
        <p:blipFill>
          <a:blip r:embed="rId3"/>
          <a:stretch>
            <a:fillRect/>
          </a:stretch>
        </p:blipFill>
        <p:spPr>
          <a:xfrm>
            <a:off x="5159518" y="2522690"/>
            <a:ext cx="5768502" cy="1404875"/>
          </a:xfrm>
          <a:prstGeom prst="rect">
            <a:avLst/>
          </a:prstGeom>
        </p:spPr>
      </p:pic>
      <p:pic>
        <p:nvPicPr>
          <p:cNvPr id="6" name="Picture 5">
            <a:extLst>
              <a:ext uri="{FF2B5EF4-FFF2-40B4-BE49-F238E27FC236}">
                <a16:creationId xmlns:a16="http://schemas.microsoft.com/office/drawing/2014/main" id="{4D0B74FB-8E85-44A4-A400-E51C61A596D1}"/>
              </a:ext>
            </a:extLst>
          </p:cNvPr>
          <p:cNvPicPr>
            <a:picLocks noChangeAspect="1"/>
          </p:cNvPicPr>
          <p:nvPr/>
        </p:nvPicPr>
        <p:blipFill>
          <a:blip r:embed="rId4"/>
          <a:stretch>
            <a:fillRect/>
          </a:stretch>
        </p:blipFill>
        <p:spPr>
          <a:xfrm>
            <a:off x="4988161" y="4121083"/>
            <a:ext cx="6962775" cy="1047750"/>
          </a:xfrm>
          <a:prstGeom prst="rect">
            <a:avLst/>
          </a:prstGeom>
        </p:spPr>
      </p:pic>
      <p:pic>
        <p:nvPicPr>
          <p:cNvPr id="7" name="Picture 6">
            <a:extLst>
              <a:ext uri="{FF2B5EF4-FFF2-40B4-BE49-F238E27FC236}">
                <a16:creationId xmlns:a16="http://schemas.microsoft.com/office/drawing/2014/main" id="{73B0CDD3-97C1-4BA0-9F6F-A0BB2EA392DB}"/>
              </a:ext>
            </a:extLst>
          </p:cNvPr>
          <p:cNvPicPr>
            <a:picLocks noChangeAspect="1"/>
          </p:cNvPicPr>
          <p:nvPr/>
        </p:nvPicPr>
        <p:blipFill>
          <a:blip r:embed="rId5"/>
          <a:stretch>
            <a:fillRect/>
          </a:stretch>
        </p:blipFill>
        <p:spPr>
          <a:xfrm>
            <a:off x="4918385" y="5168833"/>
            <a:ext cx="7772400" cy="1238250"/>
          </a:xfrm>
          <a:prstGeom prst="rect">
            <a:avLst/>
          </a:prstGeom>
        </p:spPr>
      </p:pic>
    </p:spTree>
    <p:extLst>
      <p:ext uri="{BB962C8B-B14F-4D97-AF65-F5344CB8AC3E}">
        <p14:creationId xmlns:p14="http://schemas.microsoft.com/office/powerpoint/2010/main" val="22203528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6ABDE1-4776-4DB3-8B5A-D1B03806531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Cost Function form on m examples </a:t>
            </a:r>
          </a:p>
        </p:txBody>
      </p:sp>
      <p:sp>
        <p:nvSpPr>
          <p:cNvPr id="3" name="Content Placeholder 2">
            <a:extLst>
              <a:ext uri="{FF2B5EF4-FFF2-40B4-BE49-F238E27FC236}">
                <a16:creationId xmlns:a16="http://schemas.microsoft.com/office/drawing/2014/main" id="{66A90F52-F74E-47B7-9860-79AD8C85EACA}"/>
              </a:ext>
            </a:extLst>
          </p:cNvPr>
          <p:cNvSpPr>
            <a:spLocks noGrp="1"/>
          </p:cNvSpPr>
          <p:nvPr>
            <p:ph idx="1"/>
          </p:nvPr>
        </p:nvSpPr>
        <p:spPr>
          <a:xfrm>
            <a:off x="643467" y="2470827"/>
            <a:ext cx="3889621" cy="4260714"/>
          </a:xfrm>
        </p:spPr>
        <p:txBody>
          <a:bodyPr>
            <a:normAutofit fontScale="92500" lnSpcReduction="10000"/>
          </a:bodyPr>
          <a:lstStyle/>
          <a:p>
            <a:r>
              <a:rPr lang="en-US" sz="1400"/>
              <a:t>If we assume that all the training examples are drawn independently, than the probability  of examples is the product of all the probabilities. </a:t>
            </a:r>
          </a:p>
          <a:p>
            <a:r>
              <a:rPr lang="en-US" sz="1400"/>
              <a:t>Now we want to maximize the likelihood of these observations, now maximizing the prob of observation is same as the maximizing the log of this probability. Therefore we take the log on both sides. </a:t>
            </a:r>
          </a:p>
          <a:p>
            <a:r>
              <a:rPr lang="en-US" sz="1400"/>
              <a:t>Once we do that, we get the form In our loss function form.</a:t>
            </a:r>
          </a:p>
          <a:p>
            <a:r>
              <a:rPr lang="en-US" sz="1400"/>
              <a:t>In statistics principle, MLE will mean in this case is to choose the parameters such that the likelihood of these observations maximizes. </a:t>
            </a:r>
          </a:p>
          <a:p>
            <a:r>
              <a:rPr lang="en-US" sz="1400"/>
              <a:t>This justifies the cost for logistic regression we have. Since to maximize the likelihood we need to minimize the cost therefore we get rid of the negative sign. </a:t>
            </a:r>
          </a:p>
          <a:p>
            <a:r>
              <a:rPr lang="en-US" sz="1400"/>
              <a:t>At the end, we normalize it by dividing it over m. </a:t>
            </a:r>
          </a:p>
          <a:p>
            <a:r>
              <a:rPr lang="en-US" sz="1400"/>
              <a:t>As  summary, to maximize the likelihood estimation we are minimizing the cost. </a:t>
            </a:r>
          </a:p>
          <a:p>
            <a:endParaRPr lang="en-US" sz="1100" dirty="0"/>
          </a:p>
        </p:txBody>
      </p:sp>
      <p:pic>
        <p:nvPicPr>
          <p:cNvPr id="5" name="Picture 4">
            <a:extLst>
              <a:ext uri="{FF2B5EF4-FFF2-40B4-BE49-F238E27FC236}">
                <a16:creationId xmlns:a16="http://schemas.microsoft.com/office/drawing/2014/main" id="{E07FA657-6F75-455D-B191-F66AA0080468}"/>
              </a:ext>
            </a:extLst>
          </p:cNvPr>
          <p:cNvPicPr>
            <a:picLocks noChangeAspect="1"/>
          </p:cNvPicPr>
          <p:nvPr/>
        </p:nvPicPr>
        <p:blipFill>
          <a:blip r:embed="rId2"/>
          <a:stretch>
            <a:fillRect/>
          </a:stretch>
        </p:blipFill>
        <p:spPr>
          <a:xfrm>
            <a:off x="4533088" y="1157593"/>
            <a:ext cx="7923231" cy="4154826"/>
          </a:xfrm>
          <a:prstGeom prst="rect">
            <a:avLst/>
          </a:prstGeom>
        </p:spPr>
      </p:pic>
    </p:spTree>
    <p:extLst>
      <p:ext uri="{BB962C8B-B14F-4D97-AF65-F5344CB8AC3E}">
        <p14:creationId xmlns:p14="http://schemas.microsoft.com/office/powerpoint/2010/main" val="5927054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337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Explanation of logistic regression cost function (optional)</vt:lpstr>
      <vt:lpstr>Explanation of logistic regression cost function </vt:lpstr>
      <vt:lpstr>Cost Function 1 </vt:lpstr>
      <vt:lpstr>Cost Function Form</vt:lpstr>
      <vt:lpstr>Cost Function form on m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Explanation of logistic regression cost function (optional)</dc:title>
  <dc:creator>waleed sial</dc:creator>
  <cp:lastModifiedBy>waleed sial</cp:lastModifiedBy>
  <cp:revision>8</cp:revision>
  <dcterms:created xsi:type="dcterms:W3CDTF">2020-04-01T20:17:23Z</dcterms:created>
  <dcterms:modified xsi:type="dcterms:W3CDTF">2020-04-01T20:21:51Z</dcterms:modified>
</cp:coreProperties>
</file>