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1" r:id="rId3"/>
    <p:sldId id="272" r:id="rId4"/>
    <p:sldId id="27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7A7E9F-D4B2-4A6F-9267-941437C4FC59}">
          <p14:sldIdLst>
            <p14:sldId id="256"/>
            <p14:sldId id="271"/>
            <p14:sldId id="272"/>
            <p14:sldId id="273"/>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BD182-6119-412B-97B1-23056DE1DE76}"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16DEA-94B3-4B47-BC75-09539AFCBF2B}" type="slidenum">
              <a:rPr lang="en-US" smtClean="0"/>
              <a:t>‹#›</a:t>
            </a:fld>
            <a:endParaRPr lang="en-US"/>
          </a:p>
        </p:txBody>
      </p:sp>
    </p:spTree>
    <p:extLst>
      <p:ext uri="{BB962C8B-B14F-4D97-AF65-F5344CB8AC3E}">
        <p14:creationId xmlns:p14="http://schemas.microsoft.com/office/powerpoint/2010/main" val="584807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616DEA-94B3-4B47-BC75-09539AFCBF2B}" type="slidenum">
              <a:rPr lang="en-US" smtClean="0"/>
              <a:t>18</a:t>
            </a:fld>
            <a:endParaRPr lang="en-US"/>
          </a:p>
        </p:txBody>
      </p:sp>
    </p:spTree>
    <p:extLst>
      <p:ext uri="{BB962C8B-B14F-4D97-AF65-F5344CB8AC3E}">
        <p14:creationId xmlns:p14="http://schemas.microsoft.com/office/powerpoint/2010/main" val="3864021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4DE1-C2FC-4D0E-9D2A-4678F1897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5830F0-75DF-40A3-A8B4-9B7216AF4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B487A-D89A-4723-841D-EEE1FA585D77}"/>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5" name="Footer Placeholder 4">
            <a:extLst>
              <a:ext uri="{FF2B5EF4-FFF2-40B4-BE49-F238E27FC236}">
                <a16:creationId xmlns:a16="http://schemas.microsoft.com/office/drawing/2014/main" id="{444DD3EF-5143-499E-8254-68E159D8A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5B97C-B7E9-4510-944C-7A00AD5C849F}"/>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38539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B8DD-FBD4-4D9A-B797-F30A5753C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EF78F3-BB50-4005-B854-B44A05DF47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C559E-22AD-473B-9C8C-C4DCDAB75CB3}"/>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5" name="Footer Placeholder 4">
            <a:extLst>
              <a:ext uri="{FF2B5EF4-FFF2-40B4-BE49-F238E27FC236}">
                <a16:creationId xmlns:a16="http://schemas.microsoft.com/office/drawing/2014/main" id="{5AFA9939-D836-411F-B3E0-3DD0E2D17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0F1D6-FF07-4AA2-BF93-32F89E6812EE}"/>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156231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620714-050D-4C9E-8BA0-B7F7FD3A3E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3835B2-F0A9-452A-95C2-B6C57DA5A7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30D81-1074-413E-98C5-E7F2E9E7AC11}"/>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5" name="Footer Placeholder 4">
            <a:extLst>
              <a:ext uri="{FF2B5EF4-FFF2-40B4-BE49-F238E27FC236}">
                <a16:creationId xmlns:a16="http://schemas.microsoft.com/office/drawing/2014/main" id="{27628343-EDD0-4B7E-9D9C-26F8D9935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C70CF-B019-4DBD-8637-453EF90458D2}"/>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223702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F3A6-41A2-4107-91B0-CABD6AE4E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ABEF86-075F-4727-99FD-C5B09FF550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1D595-8A6A-498E-A4F1-F6D97BB74B12}"/>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5" name="Footer Placeholder 4">
            <a:extLst>
              <a:ext uri="{FF2B5EF4-FFF2-40B4-BE49-F238E27FC236}">
                <a16:creationId xmlns:a16="http://schemas.microsoft.com/office/drawing/2014/main" id="{69956485-FDEB-4018-B9B2-B4919A6E6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068A9-5917-4BAF-B4B1-68C727B80F81}"/>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85142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9C43-31DD-4D2E-A1F7-620DAF687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371345-D89E-49EA-8D10-1ECB6C3A50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6E90C-456A-4781-BD7C-5BF8A0F334A6}"/>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5" name="Footer Placeholder 4">
            <a:extLst>
              <a:ext uri="{FF2B5EF4-FFF2-40B4-BE49-F238E27FC236}">
                <a16:creationId xmlns:a16="http://schemas.microsoft.com/office/drawing/2014/main" id="{90020B7D-B78B-4C31-8070-83269556C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CADDA-D95B-4A81-8EF1-008E9D277F34}"/>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133959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5AA9-6DE8-4D41-9AD3-5338CFD71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027A1-A969-4A33-A1CC-B92FF8A488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837AB8-DFAD-439E-89FA-5B37ABEB0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9BD88B-9BA4-4CD3-8FC8-7012D79AC701}"/>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6" name="Footer Placeholder 5">
            <a:extLst>
              <a:ext uri="{FF2B5EF4-FFF2-40B4-BE49-F238E27FC236}">
                <a16:creationId xmlns:a16="http://schemas.microsoft.com/office/drawing/2014/main" id="{F4B35240-B350-45E7-AC09-3D640DE88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8DD9B-3881-4C8F-AFED-27896FC10F15}"/>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333934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BD3A-B588-46CD-AE5D-3482B57D43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34F765-D300-4425-ABD3-BC0BAEE2BC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B9A136-2BC6-4008-968F-7E9989C96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4B5D6C-7434-49EC-99BD-E01535FDF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D87699-BEEA-4076-877D-BC06018EE6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B3318D-90D8-4D74-9FA3-487FDCF266E6}"/>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8" name="Footer Placeholder 7">
            <a:extLst>
              <a:ext uri="{FF2B5EF4-FFF2-40B4-BE49-F238E27FC236}">
                <a16:creationId xmlns:a16="http://schemas.microsoft.com/office/drawing/2014/main" id="{289282D2-F985-4C29-91C4-73AE4CE3EE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A4D3B-A072-4A76-A433-4C89C2C451F3}"/>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325146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1AE9-1AF6-4BDE-9584-DDAFB8655D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8693DF-5985-4574-B243-69273391856C}"/>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4" name="Footer Placeholder 3">
            <a:extLst>
              <a:ext uri="{FF2B5EF4-FFF2-40B4-BE49-F238E27FC236}">
                <a16:creationId xmlns:a16="http://schemas.microsoft.com/office/drawing/2014/main" id="{2A28A9B2-C050-4D14-8BBB-C181902889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968F4-B8CA-4AA5-8DD4-A91058BAEE79}"/>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30892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AF157-4B31-4F1B-B8C9-D3542E43D10D}"/>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3" name="Footer Placeholder 2">
            <a:extLst>
              <a:ext uri="{FF2B5EF4-FFF2-40B4-BE49-F238E27FC236}">
                <a16:creationId xmlns:a16="http://schemas.microsoft.com/office/drawing/2014/main" id="{16CF004A-AF97-4110-A8A4-CD0770245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4065FE-6B1D-4217-A03D-6AECB809A377}"/>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67879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4508-22CE-4A35-B36D-77E1DB896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B72511-B6C8-4592-B428-5B03678C6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C24B19-C117-4B03-97F0-4E7D7A65A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408B7-F8FC-4FD6-8540-8D206BCD68A2}"/>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6" name="Footer Placeholder 5">
            <a:extLst>
              <a:ext uri="{FF2B5EF4-FFF2-40B4-BE49-F238E27FC236}">
                <a16:creationId xmlns:a16="http://schemas.microsoft.com/office/drawing/2014/main" id="{437FC6DE-703E-4EF7-90FC-E673C8021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2B599-A547-4975-A87F-127BB1FFDEC8}"/>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104160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3588-2181-42DC-BB30-F9E77ED7A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C79EE0-490B-4711-BA18-0F82F998B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FE0E0E-A10A-43EA-B816-7A0941D99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F553C1-9A03-4AED-978F-587B33F2466B}"/>
              </a:ext>
            </a:extLst>
          </p:cNvPr>
          <p:cNvSpPr>
            <a:spLocks noGrp="1"/>
          </p:cNvSpPr>
          <p:nvPr>
            <p:ph type="dt" sz="half" idx="10"/>
          </p:nvPr>
        </p:nvSpPr>
        <p:spPr/>
        <p:txBody>
          <a:bodyPr/>
          <a:lstStyle/>
          <a:p>
            <a:fld id="{6ED4E804-F630-41A0-896B-3763B1E3718B}" type="datetimeFigureOut">
              <a:rPr lang="en-US" smtClean="0"/>
              <a:t>7/6/2020</a:t>
            </a:fld>
            <a:endParaRPr lang="en-US"/>
          </a:p>
        </p:txBody>
      </p:sp>
      <p:sp>
        <p:nvSpPr>
          <p:cNvPr id="6" name="Footer Placeholder 5">
            <a:extLst>
              <a:ext uri="{FF2B5EF4-FFF2-40B4-BE49-F238E27FC236}">
                <a16:creationId xmlns:a16="http://schemas.microsoft.com/office/drawing/2014/main" id="{E3A87A0E-6DD7-42BA-9063-12A05880A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54605-31F8-4A34-A529-2704D14E45B3}"/>
              </a:ext>
            </a:extLst>
          </p:cNvPr>
          <p:cNvSpPr>
            <a:spLocks noGrp="1"/>
          </p:cNvSpPr>
          <p:nvPr>
            <p:ph type="sldNum" sz="quarter" idx="12"/>
          </p:nvPr>
        </p:nvSpPr>
        <p:spPr/>
        <p:txBody>
          <a:bodyPr/>
          <a:lstStyle/>
          <a:p>
            <a:fld id="{E18DF3DE-2DA2-47EF-9716-6DCDCCAC2571}" type="slidenum">
              <a:rPr lang="en-US" smtClean="0"/>
              <a:t>‹#›</a:t>
            </a:fld>
            <a:endParaRPr lang="en-US"/>
          </a:p>
        </p:txBody>
      </p:sp>
    </p:spTree>
    <p:extLst>
      <p:ext uri="{BB962C8B-B14F-4D97-AF65-F5344CB8AC3E}">
        <p14:creationId xmlns:p14="http://schemas.microsoft.com/office/powerpoint/2010/main" val="221298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9B3A7-0868-499B-84EF-A60C7F1BC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07B1F4-D69A-44CE-B21C-A5147F6C30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2E3F1-4BF9-4ED1-A439-80822836C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4E804-F630-41A0-896B-3763B1E3718B}" type="datetimeFigureOut">
              <a:rPr lang="en-US" smtClean="0"/>
              <a:t>7/6/2020</a:t>
            </a:fld>
            <a:endParaRPr lang="en-US"/>
          </a:p>
        </p:txBody>
      </p:sp>
      <p:sp>
        <p:nvSpPr>
          <p:cNvPr id="5" name="Footer Placeholder 4">
            <a:extLst>
              <a:ext uri="{FF2B5EF4-FFF2-40B4-BE49-F238E27FC236}">
                <a16:creationId xmlns:a16="http://schemas.microsoft.com/office/drawing/2014/main" id="{57311DA0-D9E7-47C2-A138-9BAE4C857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E9022C-604A-4781-B873-E23CA7255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DF3DE-2DA2-47EF-9716-6DCDCCAC2571}" type="slidenum">
              <a:rPr lang="en-US" smtClean="0"/>
              <a:t>‹#›</a:t>
            </a:fld>
            <a:endParaRPr lang="en-US"/>
          </a:p>
        </p:txBody>
      </p:sp>
    </p:spTree>
    <p:extLst>
      <p:ext uri="{BB962C8B-B14F-4D97-AF65-F5344CB8AC3E}">
        <p14:creationId xmlns:p14="http://schemas.microsoft.com/office/powerpoint/2010/main" val="520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CBB9-FB40-4189-9113-5E18F8AA07C5}"/>
              </a:ext>
            </a:extLst>
          </p:cNvPr>
          <p:cNvSpPr>
            <a:spLocks noGrp="1"/>
          </p:cNvSpPr>
          <p:nvPr>
            <p:ph type="ctrTitle"/>
          </p:nvPr>
        </p:nvSpPr>
        <p:spPr/>
        <p:txBody>
          <a:bodyPr/>
          <a:lstStyle/>
          <a:p>
            <a:r>
              <a:rPr lang="en-US" dirty="0"/>
              <a:t>SQL </a:t>
            </a:r>
          </a:p>
        </p:txBody>
      </p:sp>
      <p:sp>
        <p:nvSpPr>
          <p:cNvPr id="3" name="Subtitle 2">
            <a:extLst>
              <a:ext uri="{FF2B5EF4-FFF2-40B4-BE49-F238E27FC236}">
                <a16:creationId xmlns:a16="http://schemas.microsoft.com/office/drawing/2014/main" id="{3B978F2F-5992-403C-9123-D6CCB89F2D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024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95B8-99AC-4306-AD24-9BEF72534BEF}"/>
              </a:ext>
            </a:extLst>
          </p:cNvPr>
          <p:cNvSpPr>
            <a:spLocks noGrp="1"/>
          </p:cNvSpPr>
          <p:nvPr>
            <p:ph type="title"/>
          </p:nvPr>
        </p:nvSpPr>
        <p:spPr/>
        <p:txBody>
          <a:bodyPr/>
          <a:lstStyle/>
          <a:p>
            <a:r>
              <a:rPr lang="en-US" dirty="0"/>
              <a:t>Write a query to get the third highest salary </a:t>
            </a:r>
          </a:p>
        </p:txBody>
      </p:sp>
      <p:pic>
        <p:nvPicPr>
          <p:cNvPr id="4" name="Content Placeholder 3">
            <a:extLst>
              <a:ext uri="{FF2B5EF4-FFF2-40B4-BE49-F238E27FC236}">
                <a16:creationId xmlns:a16="http://schemas.microsoft.com/office/drawing/2014/main" id="{6D187B28-797F-4A38-971C-7057BC7883BE}"/>
              </a:ext>
            </a:extLst>
          </p:cNvPr>
          <p:cNvPicPr>
            <a:picLocks noGrp="1" noChangeAspect="1"/>
          </p:cNvPicPr>
          <p:nvPr>
            <p:ph idx="1"/>
          </p:nvPr>
        </p:nvPicPr>
        <p:blipFill>
          <a:blip r:embed="rId2"/>
          <a:stretch>
            <a:fillRect/>
          </a:stretch>
        </p:blipFill>
        <p:spPr>
          <a:xfrm>
            <a:off x="2071687" y="1986756"/>
            <a:ext cx="8048625" cy="4029075"/>
          </a:xfrm>
          <a:prstGeom prst="rect">
            <a:avLst/>
          </a:prstGeom>
        </p:spPr>
      </p:pic>
    </p:spTree>
    <p:extLst>
      <p:ext uri="{BB962C8B-B14F-4D97-AF65-F5344CB8AC3E}">
        <p14:creationId xmlns:p14="http://schemas.microsoft.com/office/powerpoint/2010/main" val="58564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131B-A37D-490D-B6A0-0256A69C1A21}"/>
              </a:ext>
            </a:extLst>
          </p:cNvPr>
          <p:cNvSpPr>
            <a:spLocks noGrp="1"/>
          </p:cNvSpPr>
          <p:nvPr>
            <p:ph type="title"/>
          </p:nvPr>
        </p:nvSpPr>
        <p:spPr/>
        <p:txBody>
          <a:bodyPr/>
          <a:lstStyle/>
          <a:p>
            <a:r>
              <a:rPr lang="en-US" dirty="0"/>
              <a:t>Union &amp; Union vs union all </a:t>
            </a:r>
          </a:p>
        </p:txBody>
      </p:sp>
      <p:sp>
        <p:nvSpPr>
          <p:cNvPr id="3" name="Content Placeholder 2">
            <a:extLst>
              <a:ext uri="{FF2B5EF4-FFF2-40B4-BE49-F238E27FC236}">
                <a16:creationId xmlns:a16="http://schemas.microsoft.com/office/drawing/2014/main" id="{159C216C-32A6-4DB7-A51E-A1E74CB42F99}"/>
              </a:ext>
            </a:extLst>
          </p:cNvPr>
          <p:cNvSpPr>
            <a:spLocks noGrp="1"/>
          </p:cNvSpPr>
          <p:nvPr>
            <p:ph idx="1"/>
          </p:nvPr>
        </p:nvSpPr>
        <p:spPr/>
        <p:txBody>
          <a:bodyPr/>
          <a:lstStyle/>
          <a:p>
            <a:r>
              <a:rPr lang="en-US" dirty="0"/>
              <a:t>We use union to combine datasets. </a:t>
            </a:r>
          </a:p>
          <a:p>
            <a:r>
              <a:rPr lang="en-US" dirty="0"/>
              <a:t>Order &amp; number of the columns should be the same in both queries. </a:t>
            </a:r>
          </a:p>
          <a:p>
            <a:r>
              <a:rPr lang="en-US" dirty="0"/>
              <a:t>Union selects only distinct values, it will not include duplicates. </a:t>
            </a:r>
          </a:p>
          <a:p>
            <a:r>
              <a:rPr lang="en-US" dirty="0"/>
              <a:t>Union all selects all values. Duplicate rows are not eliminated. </a:t>
            </a:r>
          </a:p>
          <a:p>
            <a:endParaRPr lang="en-US" dirty="0"/>
          </a:p>
        </p:txBody>
      </p:sp>
    </p:spTree>
    <p:extLst>
      <p:ext uri="{BB962C8B-B14F-4D97-AF65-F5344CB8AC3E}">
        <p14:creationId xmlns:p14="http://schemas.microsoft.com/office/powerpoint/2010/main" val="5740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60A6-2330-4AFF-98CC-C3AC6024D12F}"/>
              </a:ext>
            </a:extLst>
          </p:cNvPr>
          <p:cNvSpPr>
            <a:spLocks noGrp="1"/>
          </p:cNvSpPr>
          <p:nvPr>
            <p:ph type="title"/>
          </p:nvPr>
        </p:nvSpPr>
        <p:spPr/>
        <p:txBody>
          <a:bodyPr/>
          <a:lstStyle/>
          <a:p>
            <a:r>
              <a:rPr lang="en-US" dirty="0"/>
              <a:t>What is a self join &amp; when would you use it ? </a:t>
            </a:r>
          </a:p>
        </p:txBody>
      </p:sp>
      <p:sp>
        <p:nvSpPr>
          <p:cNvPr id="3" name="Content Placeholder 2">
            <a:extLst>
              <a:ext uri="{FF2B5EF4-FFF2-40B4-BE49-F238E27FC236}">
                <a16:creationId xmlns:a16="http://schemas.microsoft.com/office/drawing/2014/main" id="{AEDB29DA-B4F7-40C6-B835-BF52897222D5}"/>
              </a:ext>
            </a:extLst>
          </p:cNvPr>
          <p:cNvSpPr>
            <a:spLocks noGrp="1"/>
          </p:cNvSpPr>
          <p:nvPr>
            <p:ph idx="1"/>
          </p:nvPr>
        </p:nvSpPr>
        <p:spPr/>
        <p:txBody>
          <a:bodyPr/>
          <a:lstStyle/>
          <a:p>
            <a:r>
              <a:rPr lang="en-US" dirty="0"/>
              <a:t>Self-join is useful when you have to evaluate the data of the table with itself. </a:t>
            </a:r>
          </a:p>
          <a:p>
            <a:r>
              <a:rPr lang="en-US" dirty="0"/>
              <a:t>A common use case is when the table stores entities (records) which have a hierarchical relationship between them. </a:t>
            </a:r>
          </a:p>
          <a:p>
            <a:r>
              <a:rPr lang="en-US" dirty="0"/>
              <a:t>For </a:t>
            </a:r>
          </a:p>
        </p:txBody>
      </p:sp>
    </p:spTree>
    <p:extLst>
      <p:ext uri="{BB962C8B-B14F-4D97-AF65-F5344CB8AC3E}">
        <p14:creationId xmlns:p14="http://schemas.microsoft.com/office/powerpoint/2010/main" val="28831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5144-85AF-4D8E-9478-035F8C6EBF86}"/>
              </a:ext>
            </a:extLst>
          </p:cNvPr>
          <p:cNvSpPr>
            <a:spLocks noGrp="1"/>
          </p:cNvSpPr>
          <p:nvPr>
            <p:ph type="title"/>
          </p:nvPr>
        </p:nvSpPr>
        <p:spPr/>
        <p:txBody>
          <a:bodyPr/>
          <a:lstStyle/>
          <a:p>
            <a:r>
              <a:rPr lang="en-US" dirty="0"/>
              <a:t>How to find duplicates in table ? </a:t>
            </a:r>
          </a:p>
        </p:txBody>
      </p:sp>
      <p:sp>
        <p:nvSpPr>
          <p:cNvPr id="3" name="Content Placeholder 2">
            <a:extLst>
              <a:ext uri="{FF2B5EF4-FFF2-40B4-BE49-F238E27FC236}">
                <a16:creationId xmlns:a16="http://schemas.microsoft.com/office/drawing/2014/main" id="{67DD7570-FD8B-486A-812B-92B69363EFE6}"/>
              </a:ext>
            </a:extLst>
          </p:cNvPr>
          <p:cNvSpPr>
            <a:spLocks noGrp="1"/>
          </p:cNvSpPr>
          <p:nvPr>
            <p:ph idx="1"/>
          </p:nvPr>
        </p:nvSpPr>
        <p:spPr/>
        <p:txBody>
          <a:bodyPr/>
          <a:lstStyle/>
          <a:p>
            <a:r>
              <a:rPr lang="en-US" dirty="0"/>
              <a:t>We can group by using a column &amp; than we can use having clause to show the results where groups count is greater than 1. </a:t>
            </a:r>
          </a:p>
          <a:p>
            <a:endParaRPr lang="en-US" dirty="0"/>
          </a:p>
          <a:p>
            <a:r>
              <a:rPr lang="en-US" dirty="0"/>
              <a:t>Another way is to </a:t>
            </a:r>
            <a:r>
              <a:rPr lang="en-US" dirty="0" err="1"/>
              <a:t>appky</a:t>
            </a:r>
            <a:r>
              <a:rPr lang="en-US" dirty="0"/>
              <a:t> </a:t>
            </a:r>
          </a:p>
        </p:txBody>
      </p:sp>
    </p:spTree>
    <p:extLst>
      <p:ext uri="{BB962C8B-B14F-4D97-AF65-F5344CB8AC3E}">
        <p14:creationId xmlns:p14="http://schemas.microsoft.com/office/powerpoint/2010/main" val="234409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8FF6-7F7A-463B-B02F-3166DD07D9EF}"/>
              </a:ext>
            </a:extLst>
          </p:cNvPr>
          <p:cNvSpPr>
            <a:spLocks noGrp="1"/>
          </p:cNvSpPr>
          <p:nvPr>
            <p:ph type="title"/>
          </p:nvPr>
        </p:nvSpPr>
        <p:spPr>
          <a:xfrm>
            <a:off x="838200" y="365125"/>
            <a:ext cx="10515600" cy="1325563"/>
          </a:xfrm>
        </p:spPr>
        <p:txBody>
          <a:bodyPr/>
          <a:lstStyle/>
          <a:p>
            <a:r>
              <a:rPr lang="en-US"/>
              <a:t>What is a stored procedure in SQL ? </a:t>
            </a:r>
            <a:endParaRPr lang="en-US" dirty="0"/>
          </a:p>
        </p:txBody>
      </p:sp>
      <p:sp>
        <p:nvSpPr>
          <p:cNvPr id="3" name="Content Placeholder 2">
            <a:extLst>
              <a:ext uri="{FF2B5EF4-FFF2-40B4-BE49-F238E27FC236}">
                <a16:creationId xmlns:a16="http://schemas.microsoft.com/office/drawing/2014/main" id="{1513EEC3-4936-49B9-AD3A-634F84711B67}"/>
              </a:ext>
            </a:extLst>
          </p:cNvPr>
          <p:cNvSpPr>
            <a:spLocks noGrp="1"/>
          </p:cNvSpPr>
          <p:nvPr>
            <p:ph idx="1"/>
          </p:nvPr>
        </p:nvSpPr>
        <p:spPr>
          <a:xfrm>
            <a:off x="838200" y="1825625"/>
            <a:ext cx="10515600" cy="4351338"/>
          </a:xfrm>
        </p:spPr>
        <p:txBody>
          <a:bodyPr/>
          <a:lstStyle/>
          <a:p>
            <a:r>
              <a:rPr lang="en-US"/>
              <a:t>Prepared sql code that we can save &amp; execute &amp; resuse. </a:t>
            </a:r>
          </a:p>
          <a:p>
            <a:r>
              <a:rPr lang="en-US"/>
              <a:t>Can be passed parameters. </a:t>
            </a:r>
          </a:p>
          <a:p>
            <a:endParaRPr lang="en-US" dirty="0"/>
          </a:p>
        </p:txBody>
      </p:sp>
      <p:pic>
        <p:nvPicPr>
          <p:cNvPr id="4" name="Picture 3">
            <a:extLst>
              <a:ext uri="{FF2B5EF4-FFF2-40B4-BE49-F238E27FC236}">
                <a16:creationId xmlns:a16="http://schemas.microsoft.com/office/drawing/2014/main" id="{745AD19D-CBCC-46B9-B9A3-5A77959F5DE7}"/>
              </a:ext>
            </a:extLst>
          </p:cNvPr>
          <p:cNvPicPr>
            <a:picLocks noChangeAspect="1"/>
          </p:cNvPicPr>
          <p:nvPr/>
        </p:nvPicPr>
        <p:blipFill>
          <a:blip r:embed="rId2"/>
          <a:stretch>
            <a:fillRect/>
          </a:stretch>
        </p:blipFill>
        <p:spPr>
          <a:xfrm>
            <a:off x="5955354" y="2492279"/>
            <a:ext cx="3081642" cy="3018030"/>
          </a:xfrm>
          <a:prstGeom prst="rect">
            <a:avLst/>
          </a:prstGeom>
        </p:spPr>
      </p:pic>
    </p:spTree>
    <p:extLst>
      <p:ext uri="{BB962C8B-B14F-4D97-AF65-F5344CB8AC3E}">
        <p14:creationId xmlns:p14="http://schemas.microsoft.com/office/powerpoint/2010/main" val="155662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AF74-287E-491C-AADF-53445B5FE534}"/>
              </a:ext>
            </a:extLst>
          </p:cNvPr>
          <p:cNvSpPr>
            <a:spLocks noGrp="1"/>
          </p:cNvSpPr>
          <p:nvPr>
            <p:ph type="title"/>
          </p:nvPr>
        </p:nvSpPr>
        <p:spPr/>
        <p:txBody>
          <a:bodyPr/>
          <a:lstStyle/>
          <a:p>
            <a:r>
              <a:rPr lang="en-US" dirty="0"/>
              <a:t>What is the diff </a:t>
            </a:r>
            <a:r>
              <a:rPr lang="en-US" dirty="0" err="1"/>
              <a:t>bw</a:t>
            </a:r>
            <a:r>
              <a:rPr lang="en-US" dirty="0"/>
              <a:t> truncate &amp; delete ? </a:t>
            </a:r>
          </a:p>
        </p:txBody>
      </p:sp>
      <p:sp>
        <p:nvSpPr>
          <p:cNvPr id="3" name="Content Placeholder 2">
            <a:extLst>
              <a:ext uri="{FF2B5EF4-FFF2-40B4-BE49-F238E27FC236}">
                <a16:creationId xmlns:a16="http://schemas.microsoft.com/office/drawing/2014/main" id="{D3513EE3-CC7D-44FA-BA6E-DAA0C8BF350A}"/>
              </a:ext>
            </a:extLst>
          </p:cNvPr>
          <p:cNvSpPr>
            <a:spLocks noGrp="1"/>
          </p:cNvSpPr>
          <p:nvPr>
            <p:ph idx="1"/>
          </p:nvPr>
        </p:nvSpPr>
        <p:spPr/>
        <p:txBody>
          <a:bodyPr/>
          <a:lstStyle/>
          <a:p>
            <a:r>
              <a:rPr lang="en-US" dirty="0"/>
              <a:t>The TRUNCATE command is used to delete all the rows from the table and free the space containing the table.</a:t>
            </a:r>
          </a:p>
          <a:p>
            <a:endParaRPr lang="en-US" dirty="0"/>
          </a:p>
          <a:p>
            <a:br>
              <a:rPr lang="en-US" dirty="0"/>
            </a:br>
            <a:r>
              <a:rPr lang="en-US" dirty="0"/>
              <a:t>The DELETE command deletes only the rows from the table based on the condition given in the where clause or deletes all the rows from the table if no condition is specified. But it does not free the space containing the table.</a:t>
            </a:r>
          </a:p>
        </p:txBody>
      </p:sp>
    </p:spTree>
    <p:extLst>
      <p:ext uri="{BB962C8B-B14F-4D97-AF65-F5344CB8AC3E}">
        <p14:creationId xmlns:p14="http://schemas.microsoft.com/office/powerpoint/2010/main" val="182513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7084-8A3A-407C-BAD5-E0CD524E9FDF}"/>
              </a:ext>
            </a:extLst>
          </p:cNvPr>
          <p:cNvSpPr>
            <a:spLocks noGrp="1"/>
          </p:cNvSpPr>
          <p:nvPr>
            <p:ph type="title"/>
          </p:nvPr>
        </p:nvSpPr>
        <p:spPr/>
        <p:txBody>
          <a:bodyPr/>
          <a:lstStyle/>
          <a:p>
            <a:r>
              <a:rPr lang="en-US" dirty="0"/>
              <a:t>Aggregate vs Scalar </a:t>
            </a:r>
          </a:p>
        </p:txBody>
      </p:sp>
      <p:sp>
        <p:nvSpPr>
          <p:cNvPr id="3" name="Content Placeholder 2">
            <a:extLst>
              <a:ext uri="{FF2B5EF4-FFF2-40B4-BE49-F238E27FC236}">
                <a16:creationId xmlns:a16="http://schemas.microsoft.com/office/drawing/2014/main" id="{A44BBB9F-092C-43B3-959B-0CB86ADA22C3}"/>
              </a:ext>
            </a:extLst>
          </p:cNvPr>
          <p:cNvSpPr>
            <a:spLocks noGrp="1"/>
          </p:cNvSpPr>
          <p:nvPr>
            <p:ph idx="1"/>
          </p:nvPr>
        </p:nvSpPr>
        <p:spPr/>
        <p:txBody>
          <a:bodyPr/>
          <a:lstStyle/>
          <a:p>
            <a:r>
              <a:rPr lang="en-US" dirty="0"/>
              <a:t>An aggregate function performs operations on a collection of values to return a single scalar value. Usually used </a:t>
            </a:r>
            <a:r>
              <a:rPr lang="en-US" dirty="0" err="1"/>
              <a:t>alongwith</a:t>
            </a:r>
            <a:r>
              <a:rPr lang="en-US" dirty="0"/>
              <a:t> group by &amp; having. For ex avg, count, max, min</a:t>
            </a:r>
          </a:p>
          <a:p>
            <a:endParaRPr lang="en-US" dirty="0"/>
          </a:p>
          <a:p>
            <a:r>
              <a:rPr lang="en-US" dirty="0"/>
              <a:t>Scalar function returns a single </a:t>
            </a:r>
            <a:r>
              <a:rPr lang="en-US" dirty="0" err="1"/>
              <a:t>valuye</a:t>
            </a:r>
            <a:r>
              <a:rPr lang="en-US" dirty="0"/>
              <a:t> based on input. Len(), Round()</a:t>
            </a:r>
          </a:p>
        </p:txBody>
      </p:sp>
    </p:spTree>
    <p:extLst>
      <p:ext uri="{BB962C8B-B14F-4D97-AF65-F5344CB8AC3E}">
        <p14:creationId xmlns:p14="http://schemas.microsoft.com/office/powerpoint/2010/main" val="212121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43A3-5B47-4156-A344-469D899CBBD8}"/>
              </a:ext>
            </a:extLst>
          </p:cNvPr>
          <p:cNvSpPr>
            <a:spLocks noGrp="1"/>
          </p:cNvSpPr>
          <p:nvPr>
            <p:ph type="title"/>
          </p:nvPr>
        </p:nvSpPr>
        <p:spPr/>
        <p:txBody>
          <a:bodyPr/>
          <a:lstStyle/>
          <a:p>
            <a:r>
              <a:rPr lang="en-US" dirty="0"/>
              <a:t>What is a user defined function ? </a:t>
            </a:r>
          </a:p>
        </p:txBody>
      </p:sp>
      <p:sp>
        <p:nvSpPr>
          <p:cNvPr id="3" name="Content Placeholder 2">
            <a:extLst>
              <a:ext uri="{FF2B5EF4-FFF2-40B4-BE49-F238E27FC236}">
                <a16:creationId xmlns:a16="http://schemas.microsoft.com/office/drawing/2014/main" id="{C05E3674-57BC-4A12-BC02-13D94F45753E}"/>
              </a:ext>
            </a:extLst>
          </p:cNvPr>
          <p:cNvSpPr>
            <a:spLocks noGrp="1"/>
          </p:cNvSpPr>
          <p:nvPr>
            <p:ph idx="1"/>
          </p:nvPr>
        </p:nvSpPr>
        <p:spPr/>
        <p:txBody>
          <a:bodyPr/>
          <a:lstStyle/>
          <a:p>
            <a:r>
              <a:rPr lang="en-US" dirty="0"/>
              <a:t>The user-defined functions in SQL are like functions in any other programming language that accept parameters, perform complex calculations, and return a value. They are written to use the logic repetitively whenever required. </a:t>
            </a:r>
          </a:p>
          <a:p>
            <a:r>
              <a:rPr lang="en-US" dirty="0"/>
              <a:t>UDFs are a way to extend MYSQL with a new function that works like native in built functions. </a:t>
            </a:r>
          </a:p>
          <a:p>
            <a:endParaRPr lang="en-US" dirty="0"/>
          </a:p>
          <a:p>
            <a:r>
              <a:rPr lang="en-US" dirty="0"/>
              <a:t>They are of scalar function type </a:t>
            </a:r>
          </a:p>
          <a:p>
            <a:r>
              <a:rPr lang="en-US" dirty="0"/>
              <a:t>Table valued functions. </a:t>
            </a:r>
          </a:p>
        </p:txBody>
      </p:sp>
    </p:spTree>
    <p:extLst>
      <p:ext uri="{BB962C8B-B14F-4D97-AF65-F5344CB8AC3E}">
        <p14:creationId xmlns:p14="http://schemas.microsoft.com/office/powerpoint/2010/main" val="405084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4E81-ED76-4F3C-BDC9-4B04D60A5392}"/>
              </a:ext>
            </a:extLst>
          </p:cNvPr>
          <p:cNvSpPr>
            <a:spLocks noGrp="1"/>
          </p:cNvSpPr>
          <p:nvPr>
            <p:ph type="title"/>
          </p:nvPr>
        </p:nvSpPr>
        <p:spPr/>
        <p:txBody>
          <a:bodyPr/>
          <a:lstStyle/>
          <a:p>
            <a:r>
              <a:rPr lang="en-US" dirty="0"/>
              <a:t>Procedures vs user defined functions </a:t>
            </a:r>
          </a:p>
        </p:txBody>
      </p:sp>
      <p:sp>
        <p:nvSpPr>
          <p:cNvPr id="3" name="Content Placeholder 2">
            <a:extLst>
              <a:ext uri="{FF2B5EF4-FFF2-40B4-BE49-F238E27FC236}">
                <a16:creationId xmlns:a16="http://schemas.microsoft.com/office/drawing/2014/main" id="{3F1E08B7-0634-4AD7-B0EB-1232C83212BA}"/>
              </a:ext>
            </a:extLst>
          </p:cNvPr>
          <p:cNvSpPr>
            <a:spLocks noGrp="1"/>
          </p:cNvSpPr>
          <p:nvPr>
            <p:ph idx="1"/>
          </p:nvPr>
        </p:nvSpPr>
        <p:spPr/>
        <p:txBody>
          <a:bodyPr/>
          <a:lstStyle/>
          <a:p>
            <a:r>
              <a:rPr lang="en-US" dirty="0"/>
              <a:t>A function always return value &amp; cannot perform data manipulation statements i.e. insert delete &amp; update. </a:t>
            </a:r>
          </a:p>
        </p:txBody>
      </p:sp>
      <p:pic>
        <p:nvPicPr>
          <p:cNvPr id="4" name="Picture 3">
            <a:extLst>
              <a:ext uri="{FF2B5EF4-FFF2-40B4-BE49-F238E27FC236}">
                <a16:creationId xmlns:a16="http://schemas.microsoft.com/office/drawing/2014/main" id="{0A8F7108-9E75-4BF5-BB10-3F5CB9343236}"/>
              </a:ext>
            </a:extLst>
          </p:cNvPr>
          <p:cNvPicPr>
            <a:picLocks noChangeAspect="1"/>
          </p:cNvPicPr>
          <p:nvPr/>
        </p:nvPicPr>
        <p:blipFill>
          <a:blip r:embed="rId3"/>
          <a:stretch>
            <a:fillRect/>
          </a:stretch>
        </p:blipFill>
        <p:spPr>
          <a:xfrm>
            <a:off x="4939422" y="2684834"/>
            <a:ext cx="4823518" cy="3881134"/>
          </a:xfrm>
          <a:prstGeom prst="rect">
            <a:avLst/>
          </a:prstGeom>
        </p:spPr>
      </p:pic>
    </p:spTree>
    <p:extLst>
      <p:ext uri="{BB962C8B-B14F-4D97-AF65-F5344CB8AC3E}">
        <p14:creationId xmlns:p14="http://schemas.microsoft.com/office/powerpoint/2010/main" val="175130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8115-CBB3-4A8D-A26F-3127B0C7D6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3E6C18-1C4C-4801-B1AE-19E8337E5F2C}"/>
              </a:ext>
            </a:extLst>
          </p:cNvPr>
          <p:cNvSpPr>
            <a:spLocks noGrp="1"/>
          </p:cNvSpPr>
          <p:nvPr>
            <p:ph idx="1"/>
          </p:nvPr>
        </p:nvSpPr>
        <p:spPr/>
        <p:txBody>
          <a:bodyPr/>
          <a:lstStyle/>
          <a:p>
            <a:r>
              <a:rPr lang="en-US" dirty="0"/>
              <a:t>Design a data model for a school</a:t>
            </a:r>
          </a:p>
        </p:txBody>
      </p:sp>
    </p:spTree>
    <p:extLst>
      <p:ext uri="{BB962C8B-B14F-4D97-AF65-F5344CB8AC3E}">
        <p14:creationId xmlns:p14="http://schemas.microsoft.com/office/powerpoint/2010/main" val="364670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A5B8-6864-4C86-9418-37820B0EDD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F371B5-68B9-4DB8-9B0C-29651C3BF84F}"/>
              </a:ext>
            </a:extLst>
          </p:cNvPr>
          <p:cNvSpPr>
            <a:spLocks noGrp="1"/>
          </p:cNvSpPr>
          <p:nvPr>
            <p:ph idx="1"/>
          </p:nvPr>
        </p:nvSpPr>
        <p:spPr/>
        <p:txBody>
          <a:bodyPr/>
          <a:lstStyle/>
          <a:p>
            <a:r>
              <a:rPr lang="en-US" dirty="0"/>
              <a:t>Q1) Find the number of unique days each employee worked Emp Id Task Id Start date End date 1 1 Monday Wednesday 1 2 Monday Tuesday 1 3 Friday </a:t>
            </a:r>
            <a:r>
              <a:rPr lang="en-US" dirty="0" err="1"/>
              <a:t>Friday</a:t>
            </a:r>
            <a:r>
              <a:rPr lang="en-US" dirty="0"/>
              <a:t> 2 1 Monday Friday 2 1 Tuesday Wednesday Hint: Calendar day table or date dimension table </a:t>
            </a:r>
            <a:r>
              <a:rPr lang="en-US" dirty="0" err="1"/>
              <a:t>Calendar_day</a:t>
            </a:r>
            <a:r>
              <a:rPr lang="en-US" dirty="0"/>
              <a:t> </a:t>
            </a:r>
            <a:r>
              <a:rPr lang="en-US" dirty="0" err="1"/>
              <a:t>Calendar_day_of_week</a:t>
            </a:r>
            <a:r>
              <a:rPr lang="en-US" dirty="0"/>
              <a:t> </a:t>
            </a:r>
            <a:r>
              <a:rPr lang="en-US" dirty="0" err="1"/>
              <a:t>Calendar_year</a:t>
            </a:r>
            <a:r>
              <a:rPr lang="en-US" dirty="0"/>
              <a:t> </a:t>
            </a:r>
            <a:r>
              <a:rPr lang="en-US" dirty="0" err="1"/>
              <a:t>Calendar_month</a:t>
            </a:r>
            <a:r>
              <a:rPr lang="en-US" dirty="0"/>
              <a:t> 1900/01/01 Wednesday (3) 1990 1 </a:t>
            </a:r>
          </a:p>
        </p:txBody>
      </p:sp>
    </p:spTree>
    <p:extLst>
      <p:ext uri="{BB962C8B-B14F-4D97-AF65-F5344CB8AC3E}">
        <p14:creationId xmlns:p14="http://schemas.microsoft.com/office/powerpoint/2010/main" val="278970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D2A5-ABCC-4696-AB8D-36D69308CA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A0530-D101-4CFA-BD3C-41D9DF1C86E3}"/>
              </a:ext>
            </a:extLst>
          </p:cNvPr>
          <p:cNvSpPr>
            <a:spLocks noGrp="1"/>
          </p:cNvSpPr>
          <p:nvPr>
            <p:ph idx="1"/>
          </p:nvPr>
        </p:nvSpPr>
        <p:spPr/>
        <p:txBody>
          <a:bodyPr/>
          <a:lstStyle/>
          <a:p>
            <a:r>
              <a:rPr lang="en-US" dirty="0"/>
              <a:t> How many customers placed orders every month?</a:t>
            </a:r>
          </a:p>
          <a:p>
            <a:endParaRPr lang="en-US" dirty="0"/>
          </a:p>
          <a:p>
            <a:r>
              <a:rPr lang="en-US" dirty="0"/>
              <a:t> Table 1: Customer Date </a:t>
            </a:r>
            <a:r>
              <a:rPr lang="en-US" dirty="0" err="1"/>
              <a:t>customer_id</a:t>
            </a:r>
            <a:r>
              <a:rPr lang="en-US" dirty="0"/>
              <a:t> </a:t>
            </a:r>
            <a:r>
              <a:rPr lang="en-US" dirty="0" err="1"/>
              <a:t>order_id</a:t>
            </a:r>
            <a:r>
              <a:rPr lang="en-US"/>
              <a:t> units country 2019/07/01 A 112 5 US 2019/07/02 A 211 4 US 2019/08/02 B 511 4 EU 2019/09/01 C 322 1 JP 2019/09/01 C 322 2 JP 2019/08/05 A 378 6 US 2019/09/10 A 456 7 US</a:t>
            </a:r>
          </a:p>
        </p:txBody>
      </p:sp>
    </p:spTree>
    <p:extLst>
      <p:ext uri="{BB962C8B-B14F-4D97-AF65-F5344CB8AC3E}">
        <p14:creationId xmlns:p14="http://schemas.microsoft.com/office/powerpoint/2010/main" val="281614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29E3-5D71-448B-B56D-9EC022CFC059}"/>
              </a:ext>
            </a:extLst>
          </p:cNvPr>
          <p:cNvSpPr>
            <a:spLocks noGrp="1"/>
          </p:cNvSpPr>
          <p:nvPr>
            <p:ph type="title"/>
          </p:nvPr>
        </p:nvSpPr>
        <p:spPr/>
        <p:txBody>
          <a:bodyPr/>
          <a:lstStyle/>
          <a:p>
            <a:r>
              <a:rPr lang="en-US" dirty="0"/>
              <a:t>What is index ? </a:t>
            </a:r>
          </a:p>
        </p:txBody>
      </p:sp>
      <p:sp>
        <p:nvSpPr>
          <p:cNvPr id="3" name="Content Placeholder 2">
            <a:extLst>
              <a:ext uri="{FF2B5EF4-FFF2-40B4-BE49-F238E27FC236}">
                <a16:creationId xmlns:a16="http://schemas.microsoft.com/office/drawing/2014/main" id="{E40896B0-1C10-48B8-95F6-642CAE6E3062}"/>
              </a:ext>
            </a:extLst>
          </p:cNvPr>
          <p:cNvSpPr>
            <a:spLocks noGrp="1"/>
          </p:cNvSpPr>
          <p:nvPr>
            <p:ph idx="1"/>
          </p:nvPr>
        </p:nvSpPr>
        <p:spPr/>
        <p:txBody>
          <a:bodyPr/>
          <a:lstStyle/>
          <a:p>
            <a:r>
              <a:rPr lang="en-US" dirty="0"/>
              <a:t>Indexes are used to retrieve data from the database more quickly than otherwise.</a:t>
            </a:r>
          </a:p>
          <a:p>
            <a:r>
              <a:rPr lang="en-US" dirty="0"/>
              <a:t> The users cannot see the indexes, they are just used to speed up searches/queries.</a:t>
            </a:r>
          </a:p>
          <a:p>
            <a:r>
              <a:rPr lang="en-US" dirty="0"/>
              <a:t>Can be non-unique.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10557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FC36-A36C-41FF-BDAD-009C6F3D29A3}"/>
              </a:ext>
            </a:extLst>
          </p:cNvPr>
          <p:cNvSpPr>
            <a:spLocks noGrp="1"/>
          </p:cNvSpPr>
          <p:nvPr>
            <p:ph type="title"/>
          </p:nvPr>
        </p:nvSpPr>
        <p:spPr/>
        <p:txBody>
          <a:bodyPr/>
          <a:lstStyle/>
          <a:p>
            <a:r>
              <a:rPr lang="en-US" dirty="0"/>
              <a:t>Partition </a:t>
            </a:r>
          </a:p>
        </p:txBody>
      </p:sp>
      <p:sp>
        <p:nvSpPr>
          <p:cNvPr id="3" name="Content Placeholder 2">
            <a:extLst>
              <a:ext uri="{FF2B5EF4-FFF2-40B4-BE49-F238E27FC236}">
                <a16:creationId xmlns:a16="http://schemas.microsoft.com/office/drawing/2014/main" id="{5D020A4F-A064-4975-B185-A53313A58185}"/>
              </a:ext>
            </a:extLst>
          </p:cNvPr>
          <p:cNvSpPr>
            <a:spLocks noGrp="1"/>
          </p:cNvSpPr>
          <p:nvPr>
            <p:ph idx="1"/>
          </p:nvPr>
        </p:nvSpPr>
        <p:spPr/>
        <p:txBody>
          <a:bodyPr/>
          <a:lstStyle/>
          <a:p>
            <a:r>
              <a:rPr lang="en-US" dirty="0"/>
              <a:t>We create function to partition data</a:t>
            </a:r>
          </a:p>
          <a:p>
            <a:r>
              <a:rPr lang="en-US" dirty="0"/>
              <a:t>It creates virtual tables. </a:t>
            </a:r>
          </a:p>
        </p:txBody>
      </p:sp>
    </p:spTree>
    <p:extLst>
      <p:ext uri="{BB962C8B-B14F-4D97-AF65-F5344CB8AC3E}">
        <p14:creationId xmlns:p14="http://schemas.microsoft.com/office/powerpoint/2010/main" val="316262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1B0B-BA10-40F1-9A08-A5B6194AEEEE}"/>
              </a:ext>
            </a:extLst>
          </p:cNvPr>
          <p:cNvSpPr>
            <a:spLocks noGrp="1"/>
          </p:cNvSpPr>
          <p:nvPr>
            <p:ph type="title"/>
          </p:nvPr>
        </p:nvSpPr>
        <p:spPr/>
        <p:txBody>
          <a:bodyPr/>
          <a:lstStyle/>
          <a:p>
            <a:r>
              <a:rPr lang="en-US" dirty="0"/>
              <a:t>What is a foreign key ? </a:t>
            </a:r>
          </a:p>
        </p:txBody>
      </p:sp>
      <p:sp>
        <p:nvSpPr>
          <p:cNvPr id="3" name="Content Placeholder 2">
            <a:extLst>
              <a:ext uri="{FF2B5EF4-FFF2-40B4-BE49-F238E27FC236}">
                <a16:creationId xmlns:a16="http://schemas.microsoft.com/office/drawing/2014/main" id="{4EDD97C7-2187-4AB4-9CBC-7C3B740986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212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C8DD-1454-4E2A-B5C6-E0AB7C83FB71}"/>
              </a:ext>
            </a:extLst>
          </p:cNvPr>
          <p:cNvSpPr>
            <a:spLocks noGrp="1"/>
          </p:cNvSpPr>
          <p:nvPr>
            <p:ph type="title"/>
          </p:nvPr>
        </p:nvSpPr>
        <p:spPr/>
        <p:txBody>
          <a:bodyPr/>
          <a:lstStyle/>
          <a:p>
            <a:r>
              <a:rPr lang="en-US" dirty="0"/>
              <a:t>Give example of joins </a:t>
            </a:r>
          </a:p>
        </p:txBody>
      </p:sp>
      <p:sp>
        <p:nvSpPr>
          <p:cNvPr id="3" name="Content Placeholder 2">
            <a:extLst>
              <a:ext uri="{FF2B5EF4-FFF2-40B4-BE49-F238E27FC236}">
                <a16:creationId xmlns:a16="http://schemas.microsoft.com/office/drawing/2014/main" id="{56CC45A8-1926-4061-9CBA-F109DF39EB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03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3539-F23B-4A15-A75F-E3CF625B58A0}"/>
              </a:ext>
            </a:extLst>
          </p:cNvPr>
          <p:cNvSpPr>
            <a:spLocks noGrp="1"/>
          </p:cNvSpPr>
          <p:nvPr>
            <p:ph type="title"/>
          </p:nvPr>
        </p:nvSpPr>
        <p:spPr/>
        <p:txBody>
          <a:bodyPr/>
          <a:lstStyle/>
          <a:p>
            <a:r>
              <a:rPr lang="en-US" dirty="0"/>
              <a:t>What is a SQL view ? </a:t>
            </a:r>
          </a:p>
        </p:txBody>
      </p:sp>
      <p:sp>
        <p:nvSpPr>
          <p:cNvPr id="3" name="Content Placeholder 2">
            <a:extLst>
              <a:ext uri="{FF2B5EF4-FFF2-40B4-BE49-F238E27FC236}">
                <a16:creationId xmlns:a16="http://schemas.microsoft.com/office/drawing/2014/main" id="{00FEBA1D-1B3B-45EF-A42B-16944152C7CB}"/>
              </a:ext>
            </a:extLst>
          </p:cNvPr>
          <p:cNvSpPr>
            <a:spLocks noGrp="1"/>
          </p:cNvSpPr>
          <p:nvPr>
            <p:ph idx="1"/>
          </p:nvPr>
        </p:nvSpPr>
        <p:spPr/>
        <p:txBody>
          <a:bodyPr/>
          <a:lstStyle/>
          <a:p>
            <a:r>
              <a:rPr lang="en-US" dirty="0"/>
              <a:t>Virtual table. </a:t>
            </a:r>
          </a:p>
          <a:p>
            <a:r>
              <a:rPr lang="en-US" dirty="0"/>
              <a:t>Contents obtained from base tables using queries. </a:t>
            </a:r>
          </a:p>
          <a:p>
            <a:endParaRPr lang="en-US" dirty="0"/>
          </a:p>
        </p:txBody>
      </p:sp>
      <p:pic>
        <p:nvPicPr>
          <p:cNvPr id="4" name="Picture 3">
            <a:extLst>
              <a:ext uri="{FF2B5EF4-FFF2-40B4-BE49-F238E27FC236}">
                <a16:creationId xmlns:a16="http://schemas.microsoft.com/office/drawing/2014/main" id="{CBA68A20-C629-4F5C-B8FA-A2CD5C0AF7BC}"/>
              </a:ext>
            </a:extLst>
          </p:cNvPr>
          <p:cNvPicPr>
            <a:picLocks noChangeAspect="1"/>
          </p:cNvPicPr>
          <p:nvPr/>
        </p:nvPicPr>
        <p:blipFill>
          <a:blip r:embed="rId2"/>
          <a:stretch>
            <a:fillRect/>
          </a:stretch>
        </p:blipFill>
        <p:spPr>
          <a:xfrm>
            <a:off x="4215117" y="3871912"/>
            <a:ext cx="3333750" cy="1857375"/>
          </a:xfrm>
          <a:prstGeom prst="rect">
            <a:avLst/>
          </a:prstGeom>
        </p:spPr>
      </p:pic>
    </p:spTree>
    <p:extLst>
      <p:ext uri="{BB962C8B-B14F-4D97-AF65-F5344CB8AC3E}">
        <p14:creationId xmlns:p14="http://schemas.microsoft.com/office/powerpoint/2010/main" val="3026385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461</Words>
  <Application>Microsoft Office PowerPoint</Application>
  <PresentationFormat>Widescreen</PresentationFormat>
  <Paragraphs>53</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SQL </vt:lpstr>
      <vt:lpstr>PowerPoint Presentation</vt:lpstr>
      <vt:lpstr>PowerPoint Presentation</vt:lpstr>
      <vt:lpstr>PowerPoint Presentation</vt:lpstr>
      <vt:lpstr>What is index ? </vt:lpstr>
      <vt:lpstr>Partition </vt:lpstr>
      <vt:lpstr>What is a foreign key ? </vt:lpstr>
      <vt:lpstr>Give example of joins </vt:lpstr>
      <vt:lpstr>What is a SQL view ? </vt:lpstr>
      <vt:lpstr>Write a query to get the third highest salary </vt:lpstr>
      <vt:lpstr>Union &amp; Union vs union all </vt:lpstr>
      <vt:lpstr>What is a self join &amp; when would you use it ? </vt:lpstr>
      <vt:lpstr>How to find duplicates in table ? </vt:lpstr>
      <vt:lpstr>What is a stored procedure in SQL ? </vt:lpstr>
      <vt:lpstr>What is the diff bw truncate &amp; delete ? </vt:lpstr>
      <vt:lpstr>Aggregate vs Scalar </vt:lpstr>
      <vt:lpstr>What is a user defined function ? </vt:lpstr>
      <vt:lpstr>Procedures vs user defined functions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c:title>
  <dc:creator>waleed sial</dc:creator>
  <cp:lastModifiedBy>waleed sial</cp:lastModifiedBy>
  <cp:revision>31</cp:revision>
  <dcterms:created xsi:type="dcterms:W3CDTF">2020-07-01T15:52:37Z</dcterms:created>
  <dcterms:modified xsi:type="dcterms:W3CDTF">2020-07-06T21:20:13Z</dcterms:modified>
</cp:coreProperties>
</file>