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43A6CD-12DE-4124-A018-48A2A0C0F33D}">
          <p14:sldIdLst>
            <p14:sldId id="256"/>
          </p14:sldIdLst>
        </p14:section>
        <p14:section name="Left &amp; Right Extraction" id="{B7798E5B-212D-425D-8AB8-7FC67BE4D05D}">
          <p14:sldIdLst>
            <p14:sldId id="257"/>
            <p14:sldId id="258"/>
            <p14:sldId id="259"/>
            <p14:sldId id="260"/>
            <p14:sldId id="266"/>
            <p14:sldId id="267"/>
          </p14:sldIdLst>
        </p14:section>
        <p14:section name="Position,STRPOS, SUBSTR" id="{BE146A5C-6374-4AF9-B5DE-413D690C29B4}">
          <p14:sldIdLst>
            <p14:sldId id="261"/>
            <p14:sldId id="262"/>
            <p14:sldId id="263"/>
            <p14:sldId id="264"/>
            <p14:sldId id="265"/>
            <p14:sldId id="268"/>
            <p14:sldId id="277"/>
          </p14:sldIdLst>
        </p14:section>
        <p14:section name="CONCAT" id="{B2B28D96-AB74-46DA-9536-49DCB6CD60A6}">
          <p14:sldIdLst>
            <p14:sldId id="269"/>
            <p14:sldId id="270"/>
            <p14:sldId id="271"/>
          </p14:sldIdLst>
        </p14:section>
        <p14:section name="CAST" id="{87EA5813-282C-4CD4-B0EF-611E5E30A770}">
          <p14:sldIdLst>
            <p14:sldId id="272"/>
            <p14:sldId id="273"/>
            <p14:sldId id="274"/>
            <p14:sldId id="275"/>
            <p14:sldId id="276"/>
            <p14:sldId id="278"/>
          </p14:sldIdLst>
        </p14:section>
        <p14:section name="COALESCE" id="{0CB4EFE8-A85D-4673-9BB4-7FD52AA5DFCF}">
          <p14:sldIdLst>
            <p14:sldId id="279"/>
            <p14:sldId id="280"/>
            <p14:sldId id="281"/>
            <p14:sldId id="282"/>
          </p14:sldIdLst>
        </p14:section>
        <p14:section name="Summary" id="{DE0286CB-D630-4CAF-91D0-08FAD15BD82A}">
          <p14:sldIdLst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A53B6-2295-476B-8356-C6035C2DC28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805B-1E67-46FC-BFFA-454DC3B82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If we don’t need comma, we can limit our extraction by subtracting one from the result of the position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C805B-1E67-46FC-BFFA-454DC3B82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C805B-1E67-46FC-BFFA-454DC3B82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4ABD-B926-44DA-B6E9-678574A1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C42DC-56B7-42DE-8B5A-D0410880B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6BD5-BAA2-483A-9690-B78F74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0768-74C7-40EB-B736-8D0A9E6F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C242-152D-446B-B0E9-615EAD36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437C-3FC0-444D-AE68-0583F083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A3FD1-81BC-40BA-966F-B74F94030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8856-84E1-4197-9FA4-EEFEB5C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1B4F-4663-441A-9FDA-E4E2A626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7078-982B-4891-B584-D531622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CEB32-22BF-4258-970A-82217B61E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FC142-DB63-4283-93BA-1FCB73A6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B728-6358-4DF6-885A-0BA1ADBA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1866-905B-4808-9252-6C71AE38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9DFF-3877-40E7-8682-3BF0843B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5D0D-F2F7-4713-9AEB-4153FA3D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CEEC-CD82-4B9F-B36E-B96FE43B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0C27-7062-4F4A-8B3D-2C46D190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D452-49DD-4B35-8D3B-9391AC20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6CE1-01DA-44F6-9D5D-61FDA14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78DD-8A53-4486-8607-AF7DB85F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717B-D890-404B-81BD-1F798BF2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E3A8-641F-42C6-B00A-D967153C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19D6-9B86-4D4A-B9D6-92AF452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2E21-8707-40CA-8A04-F781EE52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E68B-7BEC-4F65-91C9-FD426459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842D-C33C-40F5-940D-F91F4DA8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FFC14-5142-4530-9709-1ACABDA8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D733-2BCD-4E80-99F7-F6EF83BE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19A9C-6D76-4649-8238-FF15B7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0A2B-4D88-476D-9A22-349BF5B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F0A7-A0B3-4259-9FFF-A896A7D5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1A58-FF76-440C-ABFC-1CC1187A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3F0F8-B2CE-47B8-977E-9EB54E13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A7768-3B4E-4870-B81D-59A903525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298BB-3972-44C0-B9C9-4ED7BC3BD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997-8EC5-44F6-BBB0-1EDC9D8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FC075-D7FD-408C-814E-A613768A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ACB22-0E90-433A-8A8D-586BFD5C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8429-84AA-4FD1-A6A8-2C599F4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92485-A030-4748-A4F8-5026C05D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725F6-CB22-43FF-8142-178A1F77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00D7-D444-4339-B8C4-C126564C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4199E-44CD-4C8F-83F5-81A45F6B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AD0AD-61EB-4245-A65A-6C230C66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854C0-883F-498D-93FE-596F4ABE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CDD9-D346-49B5-B3E4-B8AE365E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C79B-22CC-4ED0-A686-A7132FB0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DDBB-E62E-44D5-85D6-DAAD9B8C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19E5-7C24-4A16-A822-925B645F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3110-73E1-4E14-9EAF-0ACE7CFA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2797D-AB7A-4AA8-92C0-3151F01F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449D-D4B7-407C-850C-938FE171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5CA92-6AA6-43BC-BE34-495EC1A60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06DA7-4D31-48B8-A15D-C0C0142C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81A8-027C-49A7-8657-86EAF0C9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6D662-0619-4747-8780-71EFB1E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A9B8-8E9A-40AF-9BBB-858D109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24296-4DEB-4B03-959A-C59A74A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E0039-E1DB-403F-B743-9D0AF196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4578-EEE1-4F92-B929-8B4E6518C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9636-5A61-4C84-A612-8CF8E8D58CC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C081-B0C4-47BB-ADAD-B595E540C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DF9D-2F09-426E-9E97-25F8DF5A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8108-B404-47E2-BB25-AAE4D18B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.com/sql-tutorial/sql-string-functions-for-cleaning/" TargetMode="External"/><Relationship Id="rId2" Type="http://schemas.openxmlformats.org/officeDocument/2006/relationships/hyperlink" Target="https://www.w3schools.com/sql/sql_isnull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A2A8-FB14-49AD-BA94-C512BEBC0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For Data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FFBBB-8C84-4C06-9419-D37A02548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EEE-7F6E-4ABF-B568-B663E48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STRPOS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F34D-63D3-4B74-BFED-EC10FEE4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STRPOS function returns the position of a string counting from the left. </a:t>
            </a:r>
          </a:p>
          <a:p>
            <a:r>
              <a:rPr lang="en-US" dirty="0"/>
              <a:t>It can also give us the same results as Position argument.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6746F-6E09-4CC4-AC46-5B8A1787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24" y="3162742"/>
            <a:ext cx="9007812" cy="32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7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36CC-CAA5-4AA3-9D38-63B21763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&amp; STRPOS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15CA-4E43-4E1A-8508-E8F1403E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case sensitive </a:t>
            </a:r>
          </a:p>
          <a:p>
            <a:r>
              <a:rPr lang="en-US" dirty="0"/>
              <a:t>Use UPPER &amp; lower to force the case.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9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8092-F972-41C3-B65A-70664287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Making Extraction dynamic with using Position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B505-030E-41C7-9A55-163F14A7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876424"/>
            <a:ext cx="11493500" cy="4803775"/>
          </a:xfrm>
        </p:spPr>
        <p:txBody>
          <a:bodyPr/>
          <a:lstStyle/>
          <a:p>
            <a:r>
              <a:rPr lang="en-US" dirty="0"/>
              <a:t>If we can get the position in every record, than we can easily extract the required portion dynamically. </a:t>
            </a:r>
          </a:p>
          <a:p>
            <a:r>
              <a:rPr lang="en-US" dirty="0"/>
              <a:t>Using position as a nested function within left or right function as needed.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4AF81-34AE-4FFD-A0EA-D85E0A6E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66" y="3322102"/>
            <a:ext cx="7704306" cy="30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9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FE45-0049-4B01-A2D8-19935E67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Position, STRPOS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573FC-F464-4EB3-BF4A-97D196907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2615406"/>
            <a:ext cx="78295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49BED-A787-434F-8D64-A5CC00A0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Substring Example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BE4450-5F38-444A-A639-67FDD4FD3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Parameters are the column or string</a:t>
            </a:r>
          </a:p>
          <a:p>
            <a:r>
              <a:rPr lang="en-US" sz="2000" dirty="0"/>
              <a:t>Index from which we want to extract it </a:t>
            </a:r>
          </a:p>
          <a:p>
            <a:r>
              <a:rPr lang="en-US" sz="2000" dirty="0"/>
              <a:t>Than number of characters till which we want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6A324-1B35-41B3-9519-5C58B57B0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" r="15523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3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F094-ACD7-4E42-89D6-CE64E2DC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CONCAT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BC40-09E2-4FE7-8C45-287A936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Required for combining data from multiple columns </a:t>
            </a:r>
          </a:p>
          <a:p>
            <a:r>
              <a:rPr lang="en-US"/>
              <a:t>We can use CONCAT </a:t>
            </a:r>
          </a:p>
          <a:p>
            <a:r>
              <a:rPr lang="en-US"/>
              <a:t>We can also use 2 pipe characters for the same concatenation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4918C-0B06-4E33-9F95-4C2C9D65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281483"/>
            <a:ext cx="7570526" cy="30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3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E72B-E6FA-4BBC-9675-0A063F71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CONCAT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B6E56-DE0E-45C5-8FF3-E365B27CE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1829594"/>
            <a:ext cx="815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5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EBC6-A0D1-4351-8B5A-34416408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07910-D487-4D36-ACD7-743F322ED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661" y="1825625"/>
            <a:ext cx="6680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88AD-2FC2-4697-B0E9-2FF68913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F172-1647-4EE2-9458-9D8BC70B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are very important in real life analysis. </a:t>
            </a:r>
          </a:p>
          <a:p>
            <a:r>
              <a:rPr lang="en-US" dirty="0"/>
              <a:t>However, dates are mostly not correctly formatted. </a:t>
            </a:r>
          </a:p>
          <a:p>
            <a:r>
              <a:rPr lang="en-US" dirty="0"/>
              <a:t>For example, we may have months, day, years in separate column, problems like these occur when data has been manipulated, combined from different sources &amp; tools. </a:t>
            </a:r>
          </a:p>
          <a:p>
            <a:r>
              <a:rPr lang="en-US" dirty="0"/>
              <a:t>For this, we need to convert months into numbers then we need to concatenate fields using hyphens. </a:t>
            </a:r>
          </a:p>
          <a:p>
            <a:r>
              <a:rPr lang="en-US" dirty="0"/>
              <a:t>We also need to tell database the result is a date. For this purpose, we use CAST.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28FF0-3F56-4F22-87E2-3A2AE6D1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21" y="5524687"/>
            <a:ext cx="7894319" cy="15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DA80-8DF0-4F1D-8CA0-FBF83A2E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598D-675B-4306-9D35-0F567606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lets us change the data type of the columns.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59316-3D1C-4F73-960A-D6E1022B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5" y="2223544"/>
            <a:ext cx="11273889" cy="46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52A0-3DAE-4266-AE9B-14105794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learn this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BA83-BB04-4A27-8E44-FD53DC69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not structured as we like. </a:t>
            </a:r>
          </a:p>
          <a:p>
            <a:r>
              <a:rPr lang="en-US" dirty="0"/>
              <a:t>Cleaning &amp; organizing messy data</a:t>
            </a:r>
          </a:p>
          <a:p>
            <a:r>
              <a:rPr lang="en-US" dirty="0"/>
              <a:t>Changing Data types </a:t>
            </a:r>
          </a:p>
          <a:p>
            <a:r>
              <a:rPr lang="en-US" dirty="0"/>
              <a:t>Manipulating Nulls. </a:t>
            </a:r>
          </a:p>
          <a:p>
            <a:r>
              <a:rPr lang="en-US" dirty="0"/>
              <a:t>For text fields, we prefer having clean groups so that we can aggregate on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9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F37D-ED6B-46A3-A215-29F37EB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9A21-96A8-4C26-9B72-8F2015C1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using CAST, we can also do this. </a:t>
            </a:r>
          </a:p>
          <a:p>
            <a:r>
              <a:rPr lang="en-US" dirty="0"/>
              <a:t>Add :: at the end of the column followed by the type to which we want to cast the column.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BC91E-F38A-4791-9A82-4CDB37B4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0207"/>
            <a:ext cx="12192000" cy="20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C728-FCE1-4A3A-8712-1DB07F4F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CAST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7DA2-34A5-4E87-B47A-F42B8549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to convert strings to numbers or dates. </a:t>
            </a:r>
          </a:p>
          <a:p>
            <a:r>
              <a:rPr lang="en-US" dirty="0"/>
              <a:t>Typically the string operations like left, right &amp; substring automatically cast the data type.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9712-4BCC-4E9A-B50F-290A4F72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CAST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1BA9A-2153-49ED-833E-CB34FDF1A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713" y="1825625"/>
            <a:ext cx="5182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1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F536-42F8-4882-9AC4-35F41286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Quiz 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077D6-4F26-4A4E-BE4C-3B5866D6A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346" y="1825625"/>
            <a:ext cx="71973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8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2F40-6198-445A-A374-8B9350C1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F716-EFC0-4053-B308-999DAE65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data has null &amp; we prefer for them to have some values. </a:t>
            </a:r>
          </a:p>
          <a:p>
            <a:r>
              <a:rPr lang="en-US" dirty="0"/>
              <a:t>For example, if a </a:t>
            </a:r>
            <a:r>
              <a:rPr lang="en-US" dirty="0" err="1"/>
              <a:t>Primay</a:t>
            </a:r>
            <a:r>
              <a:rPr lang="en-US" dirty="0"/>
              <a:t> contact is null we would like to label it with something like No POC.</a:t>
            </a:r>
          </a:p>
          <a:p>
            <a:r>
              <a:rPr lang="en-US" dirty="0"/>
              <a:t>That’s where we use COALESCE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A7351-35D5-4009-9C36-45DB5505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3358496"/>
            <a:ext cx="8870804" cy="31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6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9D81-ED9A-490E-8579-201DF458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COALSECE &amp; Numerical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798D-BC1A-4158-9C59-21FB0724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825625"/>
            <a:ext cx="10515600" cy="4351338"/>
          </a:xfrm>
        </p:spPr>
        <p:txBody>
          <a:bodyPr/>
          <a:lstStyle/>
          <a:p>
            <a:r>
              <a:rPr lang="en-US" dirty="0"/>
              <a:t>In numerical columns we would often like to replace or display nulls with 0s. </a:t>
            </a:r>
          </a:p>
          <a:p>
            <a:r>
              <a:rPr lang="en-US" dirty="0"/>
              <a:t>This may help in case of count operators since it considers nulls &amp; does not include null rows.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CA532-BC13-40BB-A5E0-11C7616A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60" y="3565323"/>
            <a:ext cx="7426960" cy="32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DCA3-909E-41C6-AC20-05B48C4E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Quizzes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911963-2E83-4667-BC7C-A41CE254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24" y="1825625"/>
            <a:ext cx="5542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7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143B-7A43-42FE-8A7A-5BE50219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E7A16A-4F90-4D80-B07D-932FAAA46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372" y="1825625"/>
            <a:ext cx="3795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B9F4-DE4B-46D0-8116-DB519734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More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F753-AF7D-4C98-A8EB-B9A6C59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data is easy in SQL. </a:t>
            </a:r>
          </a:p>
          <a:p>
            <a:r>
              <a:rPr lang="en-US" dirty="0"/>
              <a:t>Necessary in analysis. </a:t>
            </a:r>
          </a:p>
          <a:p>
            <a:r>
              <a:rPr lang="en-US">
                <a:hlinkClick r:id="rId2"/>
              </a:rPr>
              <a:t>https://www.w3schools.com/sql/sql_isnull.asp</a:t>
            </a:r>
            <a:endParaRPr lang="en-US" dirty="0"/>
          </a:p>
          <a:p>
            <a:r>
              <a:rPr lang="en-US" dirty="0">
                <a:hlinkClick r:id="rId3"/>
              </a:rPr>
              <a:t>https://mode.com/sql-tutorial/sql-string-functions-for-cleaning/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ECB664-41EB-43CD-A45B-CB91EF06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Prospective Customers Example – Usage of Left &amp; Right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1DC4-05E6-4223-83E2-2F7B2557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For example, extracting area code. </a:t>
            </a:r>
          </a:p>
          <a:p>
            <a:r>
              <a:rPr lang="en-US" sz="2400" dirty="0"/>
              <a:t>If the phone number format is same for all the numbers than we can use this function. </a:t>
            </a:r>
          </a:p>
          <a:p>
            <a:r>
              <a:rPr lang="en-US" sz="2400" dirty="0"/>
              <a:t>In this particular example, we can use LEFT command.</a:t>
            </a:r>
          </a:p>
          <a:p>
            <a:r>
              <a:rPr lang="en-US" sz="2400" dirty="0"/>
              <a:t>We can also use right if we are looking to extract characters from the right side. 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136FD-86DE-42DB-9900-0A93B867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8" b="1310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7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C55-1CF0-420D-B380-C7F70CB7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&amp; Right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EEB567-FD77-4B7D-B80A-AD637A49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1191"/>
            <a:ext cx="10515600" cy="36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2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5737-5F99-46B8-94C6-9AC3000C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string pulling dynamic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866B-6413-4C0B-AA6C-0FF6CD66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unsure a little about the format. </a:t>
            </a:r>
          </a:p>
          <a:p>
            <a:r>
              <a:rPr lang="en-US" dirty="0"/>
              <a:t>We can use LENGTH in certain cases. </a:t>
            </a:r>
          </a:p>
          <a:p>
            <a:r>
              <a:rPr lang="en-US" dirty="0"/>
              <a:t>Use the function length inside right &amp; left function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C28BA-BB47-4A44-9698-04273E9B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9855"/>
            <a:ext cx="10058740" cy="35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8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3EAE-3478-4351-BD0B-4B2A36AF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Quiz Left &amp; Right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96C9AD-BE4C-4C3F-B3D2-BCD583CF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2" r="1" b="17714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4A92-D80B-4E3F-8166-32044F28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Quiz 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8A68F-F068-4BA8-B6BD-F07DE273C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430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FE68-FEF9-4E7F-9055-75BC6A5F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cant Left &amp; Right Suffice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A0C1-2CA1-4043-91FD-06498904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&amp; Right works very well when the data is structured cleanly with certain number of characters. </a:t>
            </a:r>
          </a:p>
          <a:p>
            <a:r>
              <a:rPr lang="en-US" dirty="0"/>
              <a:t>For example, here if we would like to separate City &amp; State we need to do more work since both are of variable length.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710F0-B748-4805-B691-1C9A6D41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863846" cy="13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77AA-3D9D-4A74-83CC-4CF9FBD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0954-DEDC-4715-8F26-E28C8847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figure out where City &amp; State are Splitting. We cannot use length here. </a:t>
            </a:r>
          </a:p>
          <a:p>
            <a:r>
              <a:rPr lang="en-US" dirty="0"/>
              <a:t>We need to find the comma here. </a:t>
            </a:r>
          </a:p>
          <a:p>
            <a:r>
              <a:rPr lang="en-US" dirty="0"/>
              <a:t>POSITION allows us to find the position of a particular character in a column.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4D64B-F30A-4F84-8FD0-906BB220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55" y="3686783"/>
            <a:ext cx="8367932" cy="32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5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701</Words>
  <Application>Microsoft Office PowerPoint</Application>
  <PresentationFormat>Widescreen</PresentationFormat>
  <Paragraphs>79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SQL For Data Cleaning </vt:lpstr>
      <vt:lpstr>Why do we need to learn this ? </vt:lpstr>
      <vt:lpstr>Prospective Customers Example – Usage of Left &amp; Right </vt:lpstr>
      <vt:lpstr>Left &amp; Right Example </vt:lpstr>
      <vt:lpstr>Making The string pulling dynamic </vt:lpstr>
      <vt:lpstr>Quiz Left &amp; Right </vt:lpstr>
      <vt:lpstr>Quiz Solution </vt:lpstr>
      <vt:lpstr>Why cant Left &amp; Right Suffice ? </vt:lpstr>
      <vt:lpstr>Position </vt:lpstr>
      <vt:lpstr>STRPOS </vt:lpstr>
      <vt:lpstr>POS &amp; STRPOS </vt:lpstr>
      <vt:lpstr>Making Extraction dynamic with using Position </vt:lpstr>
      <vt:lpstr>Quiz Position, STRPOS </vt:lpstr>
      <vt:lpstr>Substring Example </vt:lpstr>
      <vt:lpstr>CONCAT </vt:lpstr>
      <vt:lpstr>Quiz CONCAT </vt:lpstr>
      <vt:lpstr>Quiz Solution </vt:lpstr>
      <vt:lpstr>CAST </vt:lpstr>
      <vt:lpstr>CAST Example </vt:lpstr>
      <vt:lpstr>Alternative Syntax </vt:lpstr>
      <vt:lpstr>Usage of CAST Function </vt:lpstr>
      <vt:lpstr>Quiz CAST </vt:lpstr>
      <vt:lpstr>CAST Quiz Solution </vt:lpstr>
      <vt:lpstr>COALESCE</vt:lpstr>
      <vt:lpstr>COALSECE &amp; Numerical Columns </vt:lpstr>
      <vt:lpstr>COALESCE Quizzes</vt:lpstr>
      <vt:lpstr>Quiz Solution </vt:lpstr>
      <vt:lpstr>Summary &amp; More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Cleaning </dc:title>
  <dc:creator>waleed sial</dc:creator>
  <cp:lastModifiedBy>waleed sial</cp:lastModifiedBy>
  <cp:revision>18</cp:revision>
  <dcterms:created xsi:type="dcterms:W3CDTF">2020-07-11T01:17:03Z</dcterms:created>
  <dcterms:modified xsi:type="dcterms:W3CDTF">2020-07-11T02:09:43Z</dcterms:modified>
</cp:coreProperties>
</file>