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09C5FC-FD00-4C9C-A688-DC29D2FAE494}">
          <p14:sldIdLst>
            <p14:sldId id="256"/>
            <p14:sldId id="257"/>
            <p14:sldId id="258"/>
            <p14:sldId id="259"/>
          </p14:sldIdLst>
        </p14:section>
        <p14:section name="Questions Relaetd to this ER" id="{0D085F1D-16B9-45C9-902C-B535B48FD0B4}">
          <p14:sldIdLst>
            <p14:sldId id="262"/>
          </p14:sldIdLst>
        </p14:section>
        <p14:section name="Joins" id="{45B3CB5E-5C8C-4E57-8726-2E3F12C1BD43}">
          <p14:sldIdLst>
            <p14:sldId id="260"/>
            <p14:sldId id="261"/>
            <p14:sldId id="263"/>
            <p14:sldId id="264"/>
          </p14:sldIdLst>
        </p14:section>
        <p14:section name="Distinct" id="{56D07848-DB8B-40AF-B265-092E57FD0F88}">
          <p14:sldIdLst>
            <p14:sldId id="265"/>
            <p14:sldId id="266"/>
            <p14:sldId id="267"/>
          </p14:sldIdLst>
        </p14:section>
        <p14:section name="Having" id="{C577F33D-846E-4616-8146-58F7858F2FC6}">
          <p14:sldIdLst>
            <p14:sldId id="268"/>
            <p14:sldId id="269"/>
          </p14:sldIdLst>
        </p14:section>
        <p14:section name="Date" id="{03E5D224-DAD2-454C-818C-758A7B75433E}">
          <p14:sldIdLst>
            <p14:sldId id="270"/>
            <p14:sldId id="271"/>
            <p14:sldId id="272"/>
            <p14:sldId id="273"/>
          </p14:sldIdLst>
        </p14:section>
        <p14:section name="Case Statements" id="{C81C3D5A-79FE-4017-BF01-BD9C43679459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3F47D-4C7F-4772-9A7F-356D761381A0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78E3F-FB91-4D28-87BE-81814999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protoday.com/sql-server/sql-design-why-you-need-database-normaliz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94793/when-is-a-good-situation-to-use-a-full-outer-joi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https://www.itprotoday.com/sql-server/sql-design-why-you-need-database-normalization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78E3F-FB91-4D28-87BE-818149998C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are in </a:t>
            </a:r>
            <a:r>
              <a:rPr lang="en-US"/>
              <a:t>the notepad++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78E3F-FB91-4D28-87BE-818149998C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outer joins are very rare. </a:t>
            </a:r>
            <a:r>
              <a:rPr lang="en-US" dirty="0">
                <a:hlinkClick r:id="rId3"/>
              </a:rPr>
              <a:t>https://stackoverflow.com/questions/2094793/when-is-a-good-situation-to-use-a-full-outer-join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78E3F-FB91-4D28-87BE-818149998C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could not solve these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78E3F-FB91-4D28-87BE-818149998C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groups that should not overlap.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78E3F-FB91-4D28-87BE-818149998C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344E-5DD0-4503-867C-9A89E16E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830AF-386C-4DD8-A3A0-219E6C260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6B6A-F760-421E-882D-1B118AA8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B43F-B1CF-4A21-B60A-F7FCCBE8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8DB3-AB4A-4E4E-ACB0-069D5ACD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C251-DDB2-4AB6-9B2F-E37FC1C0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D64-FF1A-4BC6-A9FB-40229F482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06A90-CA77-4F2F-AC41-7C4A8DDF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5A9F-F502-4B5D-948F-A717D1A5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B5F7-61FC-4617-A9B9-EA5AD89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5CF8C-EDAF-4564-8216-4B5223D0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02F04-313D-4DE9-9C05-A3D3B151A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E2C3-164F-4238-B91D-C58DAB33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7504-632C-4556-BE45-0B3F981B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CE48-0596-4C53-B64F-F37B94C5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B58D-87E2-45DB-84C8-E675B14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4099-F640-4E00-8D2A-A746AC8D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25079-FEB1-44C5-A592-0A28CBF5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D16A-837D-4AD1-BB1B-CD9D1834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A831-104A-49C9-A328-CF90C398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40DE-84F0-409C-B6DC-D72F8CCB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F3CFB-1504-49A0-89B9-61F074386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83B7-5641-4AD7-AD4F-71D7CF05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6BCA-CF7F-40F3-B728-B07CCD59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E5F2-49D7-49A3-BFAD-07767904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4170-A5D2-4BC0-B3BD-59DB8396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8B06-69F4-4B00-A311-65F5061E2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130FB-6279-4CFD-82BA-AC753D1F8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EEFAC-62C4-4F28-9233-CD77A25F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11EEF-4ADD-4031-999D-B8DD8CB4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96DA-E71D-4E81-BA1C-0086A444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8DDD-6341-4842-86E0-CA872B47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858A-9037-44BA-993A-6FD2F905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23A48-F53A-4702-BA68-D28B97012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4A579-EB05-4241-BBAC-E5B7DE358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AFAB2-A2F9-4676-9535-D70BC1E18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B740E-FE94-42BE-AA98-6D40E0EE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376EA-D74D-4692-AB52-E86B0FC7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70D3A-CE55-45D8-9697-4DCA0BC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795-A4A1-4040-833E-DAABC8DF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C6A7-576D-4A7C-8C59-C4059488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1FB09-5BD0-40BA-919A-A9F8DF04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D7EA-1772-4795-8FF2-60316721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ECC19-5D68-4FF8-B84C-CC4F4342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D89FE-0A28-49DD-A4D8-4A84A733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261D-9A28-4D1D-B19F-DED37E6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1E18-9AA8-4B55-BC65-96C39592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19E0-FDD1-474B-B77D-4FA28089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53ECF-58B0-41DC-9114-6BCB5C77E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3E61-54AC-4992-A803-C792DF87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B6DB-E1C4-45C9-AFE4-C77BC3D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0D3A9-2441-47F3-AABD-2F0B42E2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68DC-86E0-49F3-A9E7-A6B8FD9F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C4D25-31C4-4DF6-99F4-E706F1FF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E4779-039D-4D0F-8EF4-8C651E508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7C60-0C74-4423-A2FE-29F5EE5B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13C20-AB53-49C3-9C74-EFE59043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3298C-E3DC-4E1E-A7D6-3B4483A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95964-00BA-4220-8C83-1C27FFB1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FB2B-E733-4519-8E1D-993F594C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F151-6E7A-4E00-BCB8-A3F719F45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38C-AB3E-443A-A1E5-6FF94D9DFA3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0DE4-F27C-4D4D-961F-C620BC696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660C-72EE-4BD0-91FB-2E5552EF5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38C3-46A0-4410-BC01-8B1638DF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.com/resources/sql-tutorial/sql-whe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C007-7E37-4E56-9130-B5F4754F1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4C43F-3B43-48F5-92B4-E3A228536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Aggregations </a:t>
            </a:r>
          </a:p>
        </p:txBody>
      </p:sp>
    </p:spTree>
    <p:extLst>
      <p:ext uri="{BB962C8B-B14F-4D97-AF65-F5344CB8AC3E}">
        <p14:creationId xmlns:p14="http://schemas.microsoft.com/office/powerpoint/2010/main" val="150607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D850-4332-4118-9434-36E7E07E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F39A44-AB23-4571-962F-53BD93134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6887" y="2758281"/>
            <a:ext cx="86582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4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530F-A96D-4D86-860F-73D6AD4B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Distinct Question Solution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BC58FD-D8C4-46DE-B114-722E9B4E8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498" b="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2AD1D-378F-49BE-AAFA-96E2A87E9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7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9B18-EDDF-44E7-8CF3-C9BE96FB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1692-DE03-4C5A-A6E9-418555B1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always use distinct in a separate query for comparison purposes. </a:t>
            </a:r>
          </a:p>
          <a:p>
            <a:r>
              <a:rPr lang="en-US" dirty="0"/>
              <a:t>It is not necessary to put the distinct logic in the same query. </a:t>
            </a:r>
          </a:p>
        </p:txBody>
      </p:sp>
    </p:spTree>
    <p:extLst>
      <p:ext uri="{BB962C8B-B14F-4D97-AF65-F5344CB8AC3E}">
        <p14:creationId xmlns:p14="http://schemas.microsoft.com/office/powerpoint/2010/main" val="88401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EE8F-AF7E-4F6B-BE11-334B747D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vs Where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AAF7-408D-40C2-935C-5CA3EDB5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Where clause cannot filter on aggregate columns, which is why we have to use having clause whenever we want to filter on the results of group by.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B179E-8E92-47F0-9849-22536877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01" y="3110589"/>
            <a:ext cx="4446162" cy="23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7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6971-E095-4678-B8B2-A3706FF9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Questions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1472A-08FE-4468-B02C-584176166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997" y="1825625"/>
            <a:ext cx="57340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CA5CC-70DF-4936-9A41-26A9CA4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Dates, truncation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2C04-B1AF-40B5-8C48-17C51941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1400"/>
              <a:t>Aggregating by dates is difficult since they are unique. </a:t>
            </a:r>
          </a:p>
          <a:p>
            <a:r>
              <a:rPr lang="en-US" sz="1400"/>
              <a:t>Dates are stored in various formats all over the world. </a:t>
            </a:r>
          </a:p>
          <a:p>
            <a:r>
              <a:rPr lang="en-US" sz="1400"/>
              <a:t>Datesbases usually store in YYYY- MM- DD, easier for group by &amp; analysis </a:t>
            </a:r>
          </a:p>
          <a:p>
            <a:r>
              <a:rPr lang="en-US" sz="1400"/>
              <a:t>Grouping by day needs some engineering so that we consider all hours, mins of a date. </a:t>
            </a:r>
          </a:p>
          <a:p>
            <a:r>
              <a:rPr lang="en-US" sz="1400"/>
              <a:t>Therefore we need some truncation. </a:t>
            </a:r>
          </a:p>
          <a:p>
            <a:r>
              <a:rPr lang="en-US" sz="1400"/>
              <a:t>DATE_TRUNC</a:t>
            </a:r>
          </a:p>
          <a:p>
            <a:r>
              <a:rPr lang="en-US" sz="1400"/>
              <a:t>In some databses, it is possible to group by year &amp; truncate by day, don’t do this, this creates cionfusing results. </a:t>
            </a:r>
          </a:p>
          <a:p>
            <a:endParaRPr lang="en-US" sz="1400"/>
          </a:p>
          <a:p>
            <a:endParaRPr lang="en-US" sz="1400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FD85DAD-4FC0-4B89-BBB7-DB1DE116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10228"/>
            <a:ext cx="6894236" cy="23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5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707F-E379-40CB-B2A2-B207A4EC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particular part of the 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AC5B-C772-4AC2-9E90-985908DF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if we want to know which date a company see most traffic. </a:t>
            </a:r>
          </a:p>
          <a:p>
            <a:r>
              <a:rPr lang="en-US" dirty="0"/>
              <a:t>For this we can use </a:t>
            </a:r>
            <a:r>
              <a:rPr lang="en-US" dirty="0" err="1"/>
              <a:t>date_part</a:t>
            </a:r>
            <a:r>
              <a:rPr lang="en-US" dirty="0"/>
              <a:t> function </a:t>
            </a:r>
          </a:p>
          <a:p>
            <a:r>
              <a:rPr lang="en-US" dirty="0"/>
              <a:t>Using date part we can pull the part of the date we are interested in.</a:t>
            </a:r>
          </a:p>
          <a:p>
            <a:r>
              <a:rPr lang="en-US" dirty="0"/>
              <a:t>We can also use </a:t>
            </a:r>
            <a:r>
              <a:rPr lang="en-US" dirty="0" err="1"/>
              <a:t>dow</a:t>
            </a:r>
            <a:r>
              <a:rPr lang="en-US" dirty="0"/>
              <a:t> to pull the day of the week with 0 as Sunday.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36946-23DA-4CB5-8211-D7FFC52E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06" y="4229657"/>
            <a:ext cx="4330046" cy="2082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1460E-E18E-49E5-8DCB-1561CE52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50" y="4229657"/>
            <a:ext cx="4325408" cy="24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3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3BC8-3A6D-4603-8A20-170C0E20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Question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EBFDA-1895-4827-930A-2E0FDE953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593" y="1825625"/>
            <a:ext cx="7048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E9B2-5A9C-4F46-9920-6BB88058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DATE_TRUNC vs </a:t>
            </a:r>
            <a:r>
              <a:rPr lang="en-US" dirty="0" err="1"/>
              <a:t>Date_Part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55D3-A036-4120-A6F0-854B6623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Truncation is simply truncating the </a:t>
            </a:r>
            <a:r>
              <a:rPr lang="en-US" dirty="0" err="1"/>
              <a:t>the</a:t>
            </a:r>
            <a:r>
              <a:rPr lang="en-US" dirty="0"/>
              <a:t> date, decreasing or specifying the granularity or precision. </a:t>
            </a:r>
          </a:p>
          <a:p>
            <a:endParaRPr lang="en-US" dirty="0"/>
          </a:p>
          <a:p>
            <a:r>
              <a:rPr lang="en-US" dirty="0"/>
              <a:t>Regardless of the year, date part would provide the same month for an event that happened in April 2016 &amp; April 2017 where as </a:t>
            </a:r>
            <a:r>
              <a:rPr lang="en-US" dirty="0" err="1"/>
              <a:t>date_trunc</a:t>
            </a:r>
            <a:r>
              <a:rPr lang="en-US" dirty="0"/>
              <a:t> will differentiate these dates.  </a:t>
            </a:r>
          </a:p>
          <a:p>
            <a:r>
              <a:rPr lang="en-US" dirty="0"/>
              <a:t>Therefore, when we are doing year &amp; month analysis it is better to use date </a:t>
            </a:r>
            <a:r>
              <a:rPr lang="en-US" dirty="0" err="1"/>
              <a:t>trunc</a:t>
            </a:r>
            <a:r>
              <a:rPr lang="en-US" dirty="0"/>
              <a:t> with month level granularity. </a:t>
            </a:r>
          </a:p>
        </p:txBody>
      </p:sp>
    </p:spTree>
    <p:extLst>
      <p:ext uri="{BB962C8B-B14F-4D97-AF65-F5344CB8AC3E}">
        <p14:creationId xmlns:p14="http://schemas.microsoft.com/office/powerpoint/2010/main" val="3117882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F81C-AC9A-459B-BAEB-8F3A21C1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Statements – Derived 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7494-4E5E-4000-8090-913A0334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CASE statement always goes in the SELECT clause.</a:t>
            </a:r>
          </a:p>
          <a:p>
            <a:r>
              <a:rPr lang="en-US" dirty="0"/>
              <a:t>If then logic</a:t>
            </a:r>
          </a:p>
          <a:p>
            <a:r>
              <a:rPr lang="en-US" dirty="0"/>
              <a:t>CASE must include the following components: WHEN, THEN, and END. ELSE is an optional component to catch cases that didn’t meet any of the other previous CASE conditions.</a:t>
            </a:r>
          </a:p>
          <a:p>
            <a:r>
              <a:rPr lang="en-US" dirty="0"/>
              <a:t>Can make any conditional statement using any conditional operator (like </a:t>
            </a:r>
            <a:r>
              <a:rPr lang="en-US" b="1" dirty="0">
                <a:hlinkClick r:id="rId3"/>
              </a:rPr>
              <a:t>WHERE</a:t>
            </a:r>
            <a:r>
              <a:rPr lang="en-US" dirty="0"/>
              <a:t>) between WHEN and THEN. This includes stringing together multiple conditional statements using AND &amp; OR.</a:t>
            </a:r>
          </a:p>
          <a:p>
            <a:r>
              <a:rPr lang="en-US" dirty="0"/>
              <a:t>Can include multiple WHEN statements, as well as an ELSE statement again, to deal with any unaddressed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C00E-8DEC-4EA9-88F6-69D11917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tables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18F0-9F0B-48AF-A1D9-5DB5C89F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Different types of objects. </a:t>
            </a:r>
          </a:p>
          <a:p>
            <a:r>
              <a:rPr lang="en-US" dirty="0"/>
              <a:t>It is possible that one table needs to update the records other than the primary key therefore that update will not shall not affect the other tables. </a:t>
            </a:r>
          </a:p>
          <a:p>
            <a:r>
              <a:rPr lang="en-US" dirty="0"/>
              <a:t>Orders &amp; customers</a:t>
            </a:r>
          </a:p>
          <a:p>
            <a:r>
              <a:rPr lang="en-US" dirty="0"/>
              <a:t> A customer may have more than one orders, its easier to update the order table rather than updating a single table. </a:t>
            </a:r>
          </a:p>
          <a:p>
            <a:r>
              <a:rPr lang="en-US" dirty="0"/>
              <a:t>Moreover, a customer may change address that needs not to be added or updated in the orders table. </a:t>
            </a:r>
          </a:p>
          <a:p>
            <a:r>
              <a:rPr lang="en-US" dirty="0"/>
              <a:t>Speed of execution is better when each table has data related to itself. </a:t>
            </a:r>
          </a:p>
        </p:txBody>
      </p:sp>
    </p:spTree>
    <p:extLst>
      <p:ext uri="{BB962C8B-B14F-4D97-AF65-F5344CB8AC3E}">
        <p14:creationId xmlns:p14="http://schemas.microsoft.com/office/powerpoint/2010/main" val="238625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D5BC-10BA-4284-BA26-46DF4312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Case Statement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63CE-864C-49C3-9523-A017EAF4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Handling division by 0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99B3D-1BBE-48CF-BCF9-FD70DB6D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58" y="2986695"/>
            <a:ext cx="7343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B334C-D0A6-44A8-80DF-1B6F250A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Case &amp; Aggregation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B61A-84CE-48AE-AC5D-96D594CF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can create new categories &amp; than we can aggregate based on these newly created categories. </a:t>
            </a:r>
          </a:p>
          <a:p>
            <a:r>
              <a:rPr lang="en-US" sz="2000" dirty="0"/>
              <a:t>Create a column according to our custom logic &amp; than use group by to aggregate. </a:t>
            </a:r>
          </a:p>
          <a:p>
            <a:r>
              <a:rPr lang="en-US" sz="2000" dirty="0"/>
              <a:t>We can filter using where clause but where clause needs </a:t>
            </a:r>
            <a:r>
              <a:rPr lang="en-US" sz="2000" dirty="0" err="1"/>
              <a:t>tobe</a:t>
            </a:r>
            <a:r>
              <a:rPr lang="en-US" sz="2000" dirty="0"/>
              <a:t> written for each condition &amp; we will need </a:t>
            </a:r>
            <a:r>
              <a:rPr lang="en-US" sz="2000" dirty="0" err="1"/>
              <a:t>seprate</a:t>
            </a:r>
            <a:r>
              <a:rPr lang="en-US" sz="2000" dirty="0"/>
              <a:t> query for filtering on each condition &amp; grouping on that 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914695-4B62-4606-9220-EC211664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7" y="3124966"/>
            <a:ext cx="6072191" cy="33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5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C581-68CF-4EE9-9E4E-8C860432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: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CE6EE-5E6D-47FC-8E1E-E110A144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476" y="1825625"/>
            <a:ext cx="4111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05C1-82B5-4868-B28E-61746894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ideas of </a:t>
            </a:r>
            <a:r>
              <a:rPr lang="en-US" dirty="0" err="1"/>
              <a:t>db</a:t>
            </a:r>
            <a:r>
              <a:rPr lang="en-US" dirty="0"/>
              <a:t>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51D1-B876-431F-AE0D-5A9A0188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tables storing logical groupings of the data?</a:t>
            </a:r>
          </a:p>
          <a:p>
            <a:r>
              <a:rPr lang="en-US" dirty="0"/>
              <a:t>Can I make changes in a single location, rather than in many tables for the same information?</a:t>
            </a:r>
          </a:p>
          <a:p>
            <a:r>
              <a:rPr lang="en-US" dirty="0"/>
              <a:t>Can I access and manipulate data quickly and efficiently?</a:t>
            </a:r>
          </a:p>
          <a:p>
            <a:r>
              <a:rPr lang="en-US" dirty="0"/>
              <a:t>Analysts don’t really have to work on 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300315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68D-6947-489E-A363-E99D76DC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7779DD-C3F7-40F2-9C60-81EA2A129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759" y="1825625"/>
            <a:ext cx="6342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D016B5-2C22-4E4F-B09D-AE2A1DF76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340" y="0"/>
            <a:ext cx="8181556" cy="67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616-1364-4E33-8A57-5E3AC4C9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joins other than inner join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EDC3-7053-413A-BD61-69CA2291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include the data which does not exists in both the tables. </a:t>
            </a:r>
          </a:p>
          <a:p>
            <a:r>
              <a:rPr lang="en-US" dirty="0"/>
              <a:t>Imagine a scenario when we have onboarded some new customers who have not yet placed any order. They will not occur in the order table. </a:t>
            </a:r>
          </a:p>
          <a:p>
            <a:r>
              <a:rPr lang="en-US" dirty="0"/>
              <a:t>Maybe we want information on the customers who have placed the order plus who have not yet placed the order. </a:t>
            </a:r>
          </a:p>
        </p:txBody>
      </p:sp>
    </p:spTree>
    <p:extLst>
      <p:ext uri="{BB962C8B-B14F-4D97-AF65-F5344CB8AC3E}">
        <p14:creationId xmlns:p14="http://schemas.microsoft.com/office/powerpoint/2010/main" val="17447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1D1F-FCDC-4B8C-A2E1-C8DFA380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in the on clause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DFF0-0736-4DE0-BCD1-22206341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the rows before combining the tables. </a:t>
            </a:r>
          </a:p>
          <a:p>
            <a:r>
              <a:rPr lang="en-US" dirty="0"/>
              <a:t>On the other hand, where clause logic occurs after the joining tables. </a:t>
            </a:r>
          </a:p>
          <a:p>
            <a:r>
              <a:rPr lang="en-US" dirty="0"/>
              <a:t>Filtering in on clause is faster as compared to where clause. </a:t>
            </a:r>
          </a:p>
        </p:txBody>
      </p:sp>
    </p:spTree>
    <p:extLst>
      <p:ext uri="{BB962C8B-B14F-4D97-AF65-F5344CB8AC3E}">
        <p14:creationId xmlns:p14="http://schemas.microsoft.com/office/powerpoint/2010/main" val="84447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CEF2-F98B-4C1F-8E70-A5A9D19D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Joins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53FB-0EB9-4113-959B-38A5F8A7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 </a:t>
            </a:r>
          </a:p>
          <a:p>
            <a:r>
              <a:rPr lang="en-US" dirty="0"/>
              <a:t>Union All </a:t>
            </a:r>
          </a:p>
          <a:p>
            <a:r>
              <a:rPr lang="en-US" dirty="0"/>
              <a:t>Cross Join </a:t>
            </a:r>
          </a:p>
          <a:p>
            <a:r>
              <a:rPr lang="en-US" dirty="0"/>
              <a:t>Self Join </a:t>
            </a:r>
          </a:p>
        </p:txBody>
      </p:sp>
    </p:spTree>
    <p:extLst>
      <p:ext uri="{BB962C8B-B14F-4D97-AF65-F5344CB8AC3E}">
        <p14:creationId xmlns:p14="http://schemas.microsoft.com/office/powerpoint/2010/main" val="319507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8A6A-8059-4C24-910E-B7125BB1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75F8-6A48-4D84-9CC5-75E6CDF8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see any columns in the select statement, that are not being aggregated on in the group by statement. </a:t>
            </a:r>
          </a:p>
        </p:txBody>
      </p:sp>
    </p:spTree>
    <p:extLst>
      <p:ext uri="{BB962C8B-B14F-4D97-AF65-F5344CB8AC3E}">
        <p14:creationId xmlns:p14="http://schemas.microsoft.com/office/powerpoint/2010/main" val="9982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799</Words>
  <Application>Microsoft Office PowerPoint</Application>
  <PresentationFormat>Widescreen</PresentationFormat>
  <Paragraphs>80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SQL</vt:lpstr>
      <vt:lpstr>Why do we need multiple tables ?</vt:lpstr>
      <vt:lpstr>3 ideas of db normalization </vt:lpstr>
      <vt:lpstr>ER Diagram </vt:lpstr>
      <vt:lpstr>PowerPoint Presentation</vt:lpstr>
      <vt:lpstr>Why do we need joins other than inner join ? </vt:lpstr>
      <vt:lpstr>Filtering in the on clause </vt:lpstr>
      <vt:lpstr>Advanced Joins </vt:lpstr>
      <vt:lpstr>Group by check</vt:lpstr>
      <vt:lpstr>Questions </vt:lpstr>
      <vt:lpstr>Distinct Question Solution </vt:lpstr>
      <vt:lpstr>Lesson Learnt </vt:lpstr>
      <vt:lpstr>Having vs Where </vt:lpstr>
      <vt:lpstr>Having Questions </vt:lpstr>
      <vt:lpstr>Dates, truncation </vt:lpstr>
      <vt:lpstr>Extracting particular part of the date </vt:lpstr>
      <vt:lpstr>Dates Question </vt:lpstr>
      <vt:lpstr>DATE_TRUNC vs Date_Part </vt:lpstr>
      <vt:lpstr>Case Statements – Derived Columns </vt:lpstr>
      <vt:lpstr>Case Statement Example </vt:lpstr>
      <vt:lpstr>Case &amp; Aggregation </vt:lpstr>
      <vt:lpstr>Questions :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waleed sial</dc:creator>
  <cp:lastModifiedBy>waleed sial</cp:lastModifiedBy>
  <cp:revision>5</cp:revision>
  <dcterms:created xsi:type="dcterms:W3CDTF">2020-07-06T19:22:34Z</dcterms:created>
  <dcterms:modified xsi:type="dcterms:W3CDTF">2020-07-11T03:50:39Z</dcterms:modified>
</cp:coreProperties>
</file>