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1" r:id="rId23"/>
    <p:sldId id="277" r:id="rId24"/>
    <p:sldId id="278"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18E44E-FD20-4404-AC6C-2ABB81381AF5}">
          <p14:sldIdLst>
            <p14:sldId id="256"/>
            <p14:sldId id="257"/>
            <p14:sldId id="258"/>
            <p14:sldId id="259"/>
            <p14:sldId id="260"/>
            <p14:sldId id="261"/>
            <p14:sldId id="262"/>
            <p14:sldId id="263"/>
            <p14:sldId id="264"/>
          </p14:sldIdLst>
        </p14:section>
        <p14:section name="Joining Without Equal" id="{EAE87D01-E8F7-458A-AAF3-3EA807DABCF2}">
          <p14:sldIdLst>
            <p14:sldId id="265"/>
            <p14:sldId id="266"/>
            <p14:sldId id="267"/>
            <p14:sldId id="268"/>
            <p14:sldId id="269"/>
            <p14:sldId id="270"/>
          </p14:sldIdLst>
        </p14:section>
        <p14:section name="Self Joins" id="{8BF11494-D8EB-4882-97AB-C0B6D12E47A0}">
          <p14:sldIdLst>
            <p14:sldId id="271"/>
            <p14:sldId id="272"/>
            <p14:sldId id="273"/>
            <p14:sldId id="274"/>
          </p14:sldIdLst>
        </p14:section>
        <p14:section name="UNION" id="{A6FE0470-E1FE-4D6A-BACC-16A019116682}">
          <p14:sldIdLst>
            <p14:sldId id="275"/>
            <p14:sldId id="276"/>
            <p14:sldId id="281"/>
            <p14:sldId id="277"/>
            <p14:sldId id="278"/>
            <p14:sldId id="279"/>
            <p14:sldId id="280"/>
            <p14:sldId id="282"/>
            <p14:sldId id="283"/>
            <p14:sldId id="284"/>
            <p14:sldId id="285"/>
          </p14:sldIdLst>
        </p14:section>
        <p14:section name="Performance Tuning" id="{B525E8B4-C2A4-40C1-8DE0-EFD85C4A3483}">
          <p14:sldIdLst>
            <p14:sldId id="286"/>
            <p14:sldId id="287"/>
            <p14:sldId id="288"/>
            <p14:sldId id="289"/>
            <p14:sldId id="290"/>
            <p14:sldId id="291"/>
            <p14:sldId id="292"/>
            <p14:sldId id="293"/>
            <p14:sldId id="294"/>
            <p14:sldId id="29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0" autoAdjust="0"/>
    <p:restoredTop sz="79774" autoAdjust="0"/>
  </p:normalViewPr>
  <p:slideViewPr>
    <p:cSldViewPr snapToGrid="0">
      <p:cViewPr varScale="1">
        <p:scale>
          <a:sx n="68" d="100"/>
          <a:sy n="68"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7EBC12-9CF1-4978-A199-D44DBB648EEC}" type="datetimeFigureOut">
              <a:rPr lang="en-US" smtClean="0"/>
              <a:t>7/13/2020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C3C45B-2EE1-4F2E-AA5D-6C6D2F0A9C9B}" type="slidenum">
              <a:rPr lang="en-US" smtClean="0"/>
              <a:t>‹#›</a:t>
            </a:fld>
            <a:endParaRPr lang="en-US"/>
          </a:p>
        </p:txBody>
      </p:sp>
    </p:spTree>
    <p:extLst>
      <p:ext uri="{BB962C8B-B14F-4D97-AF65-F5344CB8AC3E}">
        <p14:creationId xmlns:p14="http://schemas.microsoft.com/office/powerpoint/2010/main" val="565410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tackoverflow.com/questions/2094793/when-is-a-good-situation-to-use-a-full-outer-joi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tackoverflow.com/questions/26080187/sql-string-comparison-greater-than-and-less-than-operators/26080240#26080240"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postgresql.org/docs/8.2/functions-datetime.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https://stackoverflow.com/questions/2094793/when-is-a-good-situation-to-use-a-full-outer-join</a:t>
            </a:r>
            <a:endParaRPr lang="en-US" dirty="0"/>
          </a:p>
        </p:txBody>
      </p:sp>
      <p:sp>
        <p:nvSpPr>
          <p:cNvPr id="4" name="Slide Number Placeholder 3"/>
          <p:cNvSpPr>
            <a:spLocks noGrp="1"/>
          </p:cNvSpPr>
          <p:nvPr>
            <p:ph type="sldNum" sz="quarter" idx="5"/>
          </p:nvPr>
        </p:nvSpPr>
        <p:spPr/>
        <p:txBody>
          <a:bodyPr/>
          <a:lstStyle/>
          <a:p>
            <a:fld id="{00C3C45B-2EE1-4F2E-AA5D-6C6D2F0A9C9B}" type="slidenum">
              <a:rPr lang="en-US" smtClean="0"/>
              <a:t>9</a:t>
            </a:fld>
            <a:endParaRPr lang="en-US"/>
          </a:p>
        </p:txBody>
      </p:sp>
    </p:spTree>
    <p:extLst>
      <p:ext uri="{BB962C8B-B14F-4D97-AF65-F5344CB8AC3E}">
        <p14:creationId xmlns:p14="http://schemas.microsoft.com/office/powerpoint/2010/main" val="1970528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recall from earlier lessons on joins, the join clause is evaluated before the where clause -- filtering in the join clause will eliminate rows before they are joined, while filtering in the WHERE clause will leave those rows in and produce some nulls.</a:t>
            </a:r>
            <a:endParaRPr lang="en-US" dirty="0"/>
          </a:p>
        </p:txBody>
      </p:sp>
      <p:sp>
        <p:nvSpPr>
          <p:cNvPr id="4" name="Slide Number Placeholder 3"/>
          <p:cNvSpPr>
            <a:spLocks noGrp="1"/>
          </p:cNvSpPr>
          <p:nvPr>
            <p:ph type="sldNum" sz="quarter" idx="5"/>
          </p:nvPr>
        </p:nvSpPr>
        <p:spPr/>
        <p:txBody>
          <a:bodyPr/>
          <a:lstStyle/>
          <a:p>
            <a:fld id="{00C3C45B-2EE1-4F2E-AA5D-6C6D2F0A9C9B}" type="slidenum">
              <a:rPr lang="en-US" smtClean="0"/>
              <a:t>12</a:t>
            </a:fld>
            <a:endParaRPr lang="en-US"/>
          </a:p>
        </p:txBody>
      </p:sp>
    </p:spTree>
    <p:extLst>
      <p:ext uri="{BB962C8B-B14F-4D97-AF65-F5344CB8AC3E}">
        <p14:creationId xmlns:p14="http://schemas.microsoft.com/office/powerpoint/2010/main" val="3990955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are including the results where </a:t>
            </a:r>
            <a:r>
              <a:rPr lang="en-US" dirty="0" err="1"/>
              <a:t>primary_poc</a:t>
            </a:r>
            <a:r>
              <a:rPr lang="en-US" dirty="0"/>
              <a:t> comes before the name of </a:t>
            </a:r>
            <a:r>
              <a:rPr lang="en-US" dirty="0" err="1"/>
              <a:t>sales_rep</a:t>
            </a:r>
            <a:r>
              <a:rPr lang="en-US" dirty="0"/>
              <a:t> </a:t>
            </a:r>
          </a:p>
        </p:txBody>
      </p:sp>
      <p:sp>
        <p:nvSpPr>
          <p:cNvPr id="4" name="Slide Number Placeholder 3"/>
          <p:cNvSpPr>
            <a:spLocks noGrp="1"/>
          </p:cNvSpPr>
          <p:nvPr>
            <p:ph type="sldNum" sz="quarter" idx="5"/>
          </p:nvPr>
        </p:nvSpPr>
        <p:spPr/>
        <p:txBody>
          <a:bodyPr/>
          <a:lstStyle/>
          <a:p>
            <a:fld id="{00C3C45B-2EE1-4F2E-AA5D-6C6D2F0A9C9B}" type="slidenum">
              <a:rPr lang="en-US" smtClean="0"/>
              <a:t>14</a:t>
            </a:fld>
            <a:endParaRPr lang="en-US"/>
          </a:p>
        </p:txBody>
      </p:sp>
    </p:spTree>
    <p:extLst>
      <p:ext uri="{BB962C8B-B14F-4D97-AF65-F5344CB8AC3E}">
        <p14:creationId xmlns:p14="http://schemas.microsoft.com/office/powerpoint/2010/main" val="3256741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Yes, because 'b' comes before 'w' in the </a:t>
            </a:r>
            <a:r>
              <a:rPr lang="en-US" sz="1200" b="0" i="0" kern="1200" dirty="0" err="1">
                <a:solidFill>
                  <a:schemeClr val="tx1"/>
                </a:solidFill>
                <a:effectLst/>
                <a:latin typeface="+mn-lt"/>
                <a:ea typeface="+mn-ea"/>
                <a:cs typeface="+mn-cs"/>
              </a:rPr>
              <a:t>characteset</a:t>
            </a:r>
            <a:r>
              <a:rPr lang="en-US" sz="1200" b="0" i="0" kern="1200" dirty="0">
                <a:solidFill>
                  <a:schemeClr val="tx1"/>
                </a:solidFill>
                <a:effectLst/>
                <a:latin typeface="+mn-lt"/>
                <a:ea typeface="+mn-ea"/>
                <a:cs typeface="+mn-cs"/>
              </a:rPr>
              <a:t> collation, the expression</a:t>
            </a:r>
          </a:p>
          <a:p>
            <a:r>
              <a:rPr lang="en-US" sz="1200" kern="1200" dirty="0">
                <a:solidFill>
                  <a:schemeClr val="tx1"/>
                </a:solidFill>
                <a:effectLst/>
                <a:latin typeface="+mn-lt"/>
                <a:ea typeface="+mn-ea"/>
                <a:cs typeface="+mn-cs"/>
              </a:rPr>
              <a:t>'ball' &lt; 'water’</a:t>
            </a:r>
          </a:p>
          <a:p>
            <a:endParaRPr lang="en-US" sz="1200" kern="1200" dirty="0">
              <a:solidFill>
                <a:schemeClr val="tx1"/>
              </a:solidFill>
              <a:effectLst/>
              <a:latin typeface="+mn-lt"/>
              <a:ea typeface="+mn-ea"/>
              <a:cs typeface="+mn-cs"/>
            </a:endParaRPr>
          </a:p>
          <a:p>
            <a:r>
              <a:rPr lang="en-US" dirty="0">
                <a:hlinkClick r:id="rId3"/>
              </a:rPr>
              <a:t>https://stackoverflow.com/questions/26080187/sql-string-comparison-greater-than-and-less-than-operators/26080240#26080240</a:t>
            </a:r>
            <a:endParaRPr lang="en-US" dirty="0"/>
          </a:p>
        </p:txBody>
      </p:sp>
      <p:sp>
        <p:nvSpPr>
          <p:cNvPr id="4" name="Slide Number Placeholder 3"/>
          <p:cNvSpPr>
            <a:spLocks noGrp="1"/>
          </p:cNvSpPr>
          <p:nvPr>
            <p:ph type="sldNum" sz="quarter" idx="5"/>
          </p:nvPr>
        </p:nvSpPr>
        <p:spPr/>
        <p:txBody>
          <a:bodyPr/>
          <a:lstStyle/>
          <a:p>
            <a:fld id="{00C3C45B-2EE1-4F2E-AA5D-6C6D2F0A9C9B}" type="slidenum">
              <a:rPr lang="en-US" smtClean="0"/>
              <a:t>15</a:t>
            </a:fld>
            <a:endParaRPr lang="en-US"/>
          </a:p>
        </p:txBody>
      </p:sp>
    </p:spTree>
    <p:extLst>
      <p:ext uri="{BB962C8B-B14F-4D97-AF65-F5344CB8AC3E}">
        <p14:creationId xmlns:p14="http://schemas.microsoft.com/office/powerpoint/2010/main" val="3275320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https://www.postgresql.org/docs/8.2/functions-datetime.html</a:t>
            </a:r>
            <a:endParaRPr lang="en-US" dirty="0"/>
          </a:p>
        </p:txBody>
      </p:sp>
      <p:sp>
        <p:nvSpPr>
          <p:cNvPr id="4" name="Slide Number Placeholder 3"/>
          <p:cNvSpPr>
            <a:spLocks noGrp="1"/>
          </p:cNvSpPr>
          <p:nvPr>
            <p:ph type="sldNum" sz="quarter" idx="5"/>
          </p:nvPr>
        </p:nvSpPr>
        <p:spPr/>
        <p:txBody>
          <a:bodyPr/>
          <a:lstStyle/>
          <a:p>
            <a:fld id="{00C3C45B-2EE1-4F2E-AA5D-6C6D2F0A9C9B}" type="slidenum">
              <a:rPr lang="en-US" smtClean="0"/>
              <a:t>19</a:t>
            </a:fld>
            <a:endParaRPr lang="en-US"/>
          </a:p>
        </p:txBody>
      </p:sp>
    </p:spTree>
    <p:extLst>
      <p:ext uri="{BB962C8B-B14F-4D97-AF65-F5344CB8AC3E}">
        <p14:creationId xmlns:p14="http://schemas.microsoft.com/office/powerpoint/2010/main" val="762872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 is in the notepad file </a:t>
            </a:r>
          </a:p>
        </p:txBody>
      </p:sp>
      <p:sp>
        <p:nvSpPr>
          <p:cNvPr id="4" name="Slide Number Placeholder 3"/>
          <p:cNvSpPr>
            <a:spLocks noGrp="1"/>
          </p:cNvSpPr>
          <p:nvPr>
            <p:ph type="sldNum" sz="quarter" idx="5"/>
          </p:nvPr>
        </p:nvSpPr>
        <p:spPr/>
        <p:txBody>
          <a:bodyPr/>
          <a:lstStyle/>
          <a:p>
            <a:fld id="{00C3C45B-2EE1-4F2E-AA5D-6C6D2F0A9C9B}" type="slidenum">
              <a:rPr lang="en-US" smtClean="0"/>
              <a:t>41</a:t>
            </a:fld>
            <a:endParaRPr lang="en-US"/>
          </a:p>
        </p:txBody>
      </p:sp>
    </p:spTree>
    <p:extLst>
      <p:ext uri="{BB962C8B-B14F-4D97-AF65-F5344CB8AC3E}">
        <p14:creationId xmlns:p14="http://schemas.microsoft.com/office/powerpoint/2010/main" val="4275320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3640-A097-4BC2-8FBF-98B7E7694E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F88E22-DF55-4161-946D-1632972F3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298202-1E25-4914-9745-BDDD6B45FB3D}"/>
              </a:ext>
            </a:extLst>
          </p:cNvPr>
          <p:cNvSpPr>
            <a:spLocks noGrp="1"/>
          </p:cNvSpPr>
          <p:nvPr>
            <p:ph type="dt" sz="half" idx="10"/>
          </p:nvPr>
        </p:nvSpPr>
        <p:spPr/>
        <p:txBody>
          <a:bodyPr/>
          <a:lstStyle/>
          <a:p>
            <a:fld id="{77FFDE9F-C835-45CD-9E85-A40921D3F4B5}" type="datetimeFigureOut">
              <a:rPr lang="en-US" smtClean="0"/>
              <a:t>7/13/2020</a:t>
            </a:fld>
            <a:endParaRPr lang="en-US"/>
          </a:p>
        </p:txBody>
      </p:sp>
      <p:sp>
        <p:nvSpPr>
          <p:cNvPr id="5" name="Footer Placeholder 4">
            <a:extLst>
              <a:ext uri="{FF2B5EF4-FFF2-40B4-BE49-F238E27FC236}">
                <a16:creationId xmlns:a16="http://schemas.microsoft.com/office/drawing/2014/main" id="{1FD9BB0C-5081-4618-8ED4-C4BF69F21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4A147-0127-41E4-8A76-E3AC375C7FEB}"/>
              </a:ext>
            </a:extLst>
          </p:cNvPr>
          <p:cNvSpPr>
            <a:spLocks noGrp="1"/>
          </p:cNvSpPr>
          <p:nvPr>
            <p:ph type="sldNum" sz="quarter" idx="12"/>
          </p:nvPr>
        </p:nvSpPr>
        <p:spPr/>
        <p:txBody>
          <a:bodyPr/>
          <a:lstStyle/>
          <a:p>
            <a:fld id="{838E71FC-96ED-4C74-B379-1F99DAF0520E}" type="slidenum">
              <a:rPr lang="en-US" smtClean="0"/>
              <a:t>‹#›</a:t>
            </a:fld>
            <a:endParaRPr lang="en-US"/>
          </a:p>
        </p:txBody>
      </p:sp>
    </p:spTree>
    <p:extLst>
      <p:ext uri="{BB962C8B-B14F-4D97-AF65-F5344CB8AC3E}">
        <p14:creationId xmlns:p14="http://schemas.microsoft.com/office/powerpoint/2010/main" val="3217492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3D6E0-E700-4372-A545-2BB9D1F1A0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C09B55-8D3A-40FC-BAB8-BDEFD25D43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0550A-609A-4E22-B045-E6E2D6DB0B58}"/>
              </a:ext>
            </a:extLst>
          </p:cNvPr>
          <p:cNvSpPr>
            <a:spLocks noGrp="1"/>
          </p:cNvSpPr>
          <p:nvPr>
            <p:ph type="dt" sz="half" idx="10"/>
          </p:nvPr>
        </p:nvSpPr>
        <p:spPr/>
        <p:txBody>
          <a:bodyPr/>
          <a:lstStyle/>
          <a:p>
            <a:fld id="{77FFDE9F-C835-45CD-9E85-A40921D3F4B5}" type="datetimeFigureOut">
              <a:rPr lang="en-US" smtClean="0"/>
              <a:t>7/13/2020</a:t>
            </a:fld>
            <a:endParaRPr lang="en-US"/>
          </a:p>
        </p:txBody>
      </p:sp>
      <p:sp>
        <p:nvSpPr>
          <p:cNvPr id="5" name="Footer Placeholder 4">
            <a:extLst>
              <a:ext uri="{FF2B5EF4-FFF2-40B4-BE49-F238E27FC236}">
                <a16:creationId xmlns:a16="http://schemas.microsoft.com/office/drawing/2014/main" id="{82794772-F0A5-440D-94CE-0D02281C2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4E12C-1500-4367-ACDD-D4415E165CE7}"/>
              </a:ext>
            </a:extLst>
          </p:cNvPr>
          <p:cNvSpPr>
            <a:spLocks noGrp="1"/>
          </p:cNvSpPr>
          <p:nvPr>
            <p:ph type="sldNum" sz="quarter" idx="12"/>
          </p:nvPr>
        </p:nvSpPr>
        <p:spPr/>
        <p:txBody>
          <a:bodyPr/>
          <a:lstStyle/>
          <a:p>
            <a:fld id="{838E71FC-96ED-4C74-B379-1F99DAF0520E}" type="slidenum">
              <a:rPr lang="en-US" smtClean="0"/>
              <a:t>‹#›</a:t>
            </a:fld>
            <a:endParaRPr lang="en-US"/>
          </a:p>
        </p:txBody>
      </p:sp>
    </p:spTree>
    <p:extLst>
      <p:ext uri="{BB962C8B-B14F-4D97-AF65-F5344CB8AC3E}">
        <p14:creationId xmlns:p14="http://schemas.microsoft.com/office/powerpoint/2010/main" val="1981064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4C7CD0-CFF4-4F50-B370-A4E53205DC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184F75-85BD-4115-A4D3-CB854310D9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7EC0EB-D908-48E0-803E-950C0660F53B}"/>
              </a:ext>
            </a:extLst>
          </p:cNvPr>
          <p:cNvSpPr>
            <a:spLocks noGrp="1"/>
          </p:cNvSpPr>
          <p:nvPr>
            <p:ph type="dt" sz="half" idx="10"/>
          </p:nvPr>
        </p:nvSpPr>
        <p:spPr/>
        <p:txBody>
          <a:bodyPr/>
          <a:lstStyle/>
          <a:p>
            <a:fld id="{77FFDE9F-C835-45CD-9E85-A40921D3F4B5}" type="datetimeFigureOut">
              <a:rPr lang="en-US" smtClean="0"/>
              <a:t>7/13/2020</a:t>
            </a:fld>
            <a:endParaRPr lang="en-US"/>
          </a:p>
        </p:txBody>
      </p:sp>
      <p:sp>
        <p:nvSpPr>
          <p:cNvPr id="5" name="Footer Placeholder 4">
            <a:extLst>
              <a:ext uri="{FF2B5EF4-FFF2-40B4-BE49-F238E27FC236}">
                <a16:creationId xmlns:a16="http://schemas.microsoft.com/office/drawing/2014/main" id="{F4802E95-EA36-4AA3-A063-0FE3DC1CE6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FF219-3EBE-4E90-930B-93B660F1989F}"/>
              </a:ext>
            </a:extLst>
          </p:cNvPr>
          <p:cNvSpPr>
            <a:spLocks noGrp="1"/>
          </p:cNvSpPr>
          <p:nvPr>
            <p:ph type="sldNum" sz="quarter" idx="12"/>
          </p:nvPr>
        </p:nvSpPr>
        <p:spPr/>
        <p:txBody>
          <a:bodyPr/>
          <a:lstStyle/>
          <a:p>
            <a:fld id="{838E71FC-96ED-4C74-B379-1F99DAF0520E}" type="slidenum">
              <a:rPr lang="en-US" smtClean="0"/>
              <a:t>‹#›</a:t>
            </a:fld>
            <a:endParaRPr lang="en-US"/>
          </a:p>
        </p:txBody>
      </p:sp>
    </p:spTree>
    <p:extLst>
      <p:ext uri="{BB962C8B-B14F-4D97-AF65-F5344CB8AC3E}">
        <p14:creationId xmlns:p14="http://schemas.microsoft.com/office/powerpoint/2010/main" val="1311448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793FE-40C8-4CEE-8C9A-B9DFBBE985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7D709C-277C-475F-AB68-188D542EDB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98CBE-DAAB-4769-882D-D3B4EB3CF509}"/>
              </a:ext>
            </a:extLst>
          </p:cNvPr>
          <p:cNvSpPr>
            <a:spLocks noGrp="1"/>
          </p:cNvSpPr>
          <p:nvPr>
            <p:ph type="dt" sz="half" idx="10"/>
          </p:nvPr>
        </p:nvSpPr>
        <p:spPr/>
        <p:txBody>
          <a:bodyPr/>
          <a:lstStyle/>
          <a:p>
            <a:fld id="{77FFDE9F-C835-45CD-9E85-A40921D3F4B5}" type="datetimeFigureOut">
              <a:rPr lang="en-US" smtClean="0"/>
              <a:t>7/13/2020</a:t>
            </a:fld>
            <a:endParaRPr lang="en-US"/>
          </a:p>
        </p:txBody>
      </p:sp>
      <p:sp>
        <p:nvSpPr>
          <p:cNvPr id="5" name="Footer Placeholder 4">
            <a:extLst>
              <a:ext uri="{FF2B5EF4-FFF2-40B4-BE49-F238E27FC236}">
                <a16:creationId xmlns:a16="http://schemas.microsoft.com/office/drawing/2014/main" id="{8F3C72A2-FD86-4A59-867E-26F56991BD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65890-CA4A-463B-88D7-3DBABD92F9B5}"/>
              </a:ext>
            </a:extLst>
          </p:cNvPr>
          <p:cNvSpPr>
            <a:spLocks noGrp="1"/>
          </p:cNvSpPr>
          <p:nvPr>
            <p:ph type="sldNum" sz="quarter" idx="12"/>
          </p:nvPr>
        </p:nvSpPr>
        <p:spPr/>
        <p:txBody>
          <a:bodyPr/>
          <a:lstStyle/>
          <a:p>
            <a:fld id="{838E71FC-96ED-4C74-B379-1F99DAF0520E}" type="slidenum">
              <a:rPr lang="en-US" smtClean="0"/>
              <a:t>‹#›</a:t>
            </a:fld>
            <a:endParaRPr lang="en-US"/>
          </a:p>
        </p:txBody>
      </p:sp>
    </p:spTree>
    <p:extLst>
      <p:ext uri="{BB962C8B-B14F-4D97-AF65-F5344CB8AC3E}">
        <p14:creationId xmlns:p14="http://schemas.microsoft.com/office/powerpoint/2010/main" val="88382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53AF1-327F-4BE9-8543-FBEBD83C5F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22A48B-52E9-40C6-996F-0A6EA536FE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1EABE2-9CF0-4218-87E4-537D87922615}"/>
              </a:ext>
            </a:extLst>
          </p:cNvPr>
          <p:cNvSpPr>
            <a:spLocks noGrp="1"/>
          </p:cNvSpPr>
          <p:nvPr>
            <p:ph type="dt" sz="half" idx="10"/>
          </p:nvPr>
        </p:nvSpPr>
        <p:spPr/>
        <p:txBody>
          <a:bodyPr/>
          <a:lstStyle/>
          <a:p>
            <a:fld id="{77FFDE9F-C835-45CD-9E85-A40921D3F4B5}" type="datetimeFigureOut">
              <a:rPr lang="en-US" smtClean="0"/>
              <a:t>7/13/2020</a:t>
            </a:fld>
            <a:endParaRPr lang="en-US"/>
          </a:p>
        </p:txBody>
      </p:sp>
      <p:sp>
        <p:nvSpPr>
          <p:cNvPr id="5" name="Footer Placeholder 4">
            <a:extLst>
              <a:ext uri="{FF2B5EF4-FFF2-40B4-BE49-F238E27FC236}">
                <a16:creationId xmlns:a16="http://schemas.microsoft.com/office/drawing/2014/main" id="{8B97E28C-DDF4-4B41-A906-935122844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2788F-AD7A-4D32-BDFE-DE4C8730C4F7}"/>
              </a:ext>
            </a:extLst>
          </p:cNvPr>
          <p:cNvSpPr>
            <a:spLocks noGrp="1"/>
          </p:cNvSpPr>
          <p:nvPr>
            <p:ph type="sldNum" sz="quarter" idx="12"/>
          </p:nvPr>
        </p:nvSpPr>
        <p:spPr/>
        <p:txBody>
          <a:bodyPr/>
          <a:lstStyle/>
          <a:p>
            <a:fld id="{838E71FC-96ED-4C74-B379-1F99DAF0520E}" type="slidenum">
              <a:rPr lang="en-US" smtClean="0"/>
              <a:t>‹#›</a:t>
            </a:fld>
            <a:endParaRPr lang="en-US"/>
          </a:p>
        </p:txBody>
      </p:sp>
    </p:spTree>
    <p:extLst>
      <p:ext uri="{BB962C8B-B14F-4D97-AF65-F5344CB8AC3E}">
        <p14:creationId xmlns:p14="http://schemas.microsoft.com/office/powerpoint/2010/main" val="447074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C5C78-20F9-4D9C-A2E3-3C86D8535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C04FED-6DF6-4489-97D6-E1D7FA7179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28DD01-8D75-4856-A49B-E702B60061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0DA388-FE59-4E45-A190-121DEBF51237}"/>
              </a:ext>
            </a:extLst>
          </p:cNvPr>
          <p:cNvSpPr>
            <a:spLocks noGrp="1"/>
          </p:cNvSpPr>
          <p:nvPr>
            <p:ph type="dt" sz="half" idx="10"/>
          </p:nvPr>
        </p:nvSpPr>
        <p:spPr/>
        <p:txBody>
          <a:bodyPr/>
          <a:lstStyle/>
          <a:p>
            <a:fld id="{77FFDE9F-C835-45CD-9E85-A40921D3F4B5}" type="datetimeFigureOut">
              <a:rPr lang="en-US" smtClean="0"/>
              <a:t>7/13/2020</a:t>
            </a:fld>
            <a:endParaRPr lang="en-US"/>
          </a:p>
        </p:txBody>
      </p:sp>
      <p:sp>
        <p:nvSpPr>
          <p:cNvPr id="6" name="Footer Placeholder 5">
            <a:extLst>
              <a:ext uri="{FF2B5EF4-FFF2-40B4-BE49-F238E27FC236}">
                <a16:creationId xmlns:a16="http://schemas.microsoft.com/office/drawing/2014/main" id="{D3F5B4AC-425F-4C14-BF3F-F3DEDF8058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93BD84-6182-4C56-9F98-598FF6AE297B}"/>
              </a:ext>
            </a:extLst>
          </p:cNvPr>
          <p:cNvSpPr>
            <a:spLocks noGrp="1"/>
          </p:cNvSpPr>
          <p:nvPr>
            <p:ph type="sldNum" sz="quarter" idx="12"/>
          </p:nvPr>
        </p:nvSpPr>
        <p:spPr/>
        <p:txBody>
          <a:bodyPr/>
          <a:lstStyle/>
          <a:p>
            <a:fld id="{838E71FC-96ED-4C74-B379-1F99DAF0520E}" type="slidenum">
              <a:rPr lang="en-US" smtClean="0"/>
              <a:t>‹#›</a:t>
            </a:fld>
            <a:endParaRPr lang="en-US"/>
          </a:p>
        </p:txBody>
      </p:sp>
    </p:spTree>
    <p:extLst>
      <p:ext uri="{BB962C8B-B14F-4D97-AF65-F5344CB8AC3E}">
        <p14:creationId xmlns:p14="http://schemas.microsoft.com/office/powerpoint/2010/main" val="1048253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328FE-8E71-416D-A878-C71EC693CF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8FB603-BB20-44EA-8282-00FC7CAC8D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88675D-253C-453A-8603-4620F508D8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49523B-8909-4404-BC1B-83B8C40FB3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D4C3C9-CAF0-40E0-BCC9-F23F8DE6EF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40B78A-7CE4-49C2-9491-2C3686D72A90}"/>
              </a:ext>
            </a:extLst>
          </p:cNvPr>
          <p:cNvSpPr>
            <a:spLocks noGrp="1"/>
          </p:cNvSpPr>
          <p:nvPr>
            <p:ph type="dt" sz="half" idx="10"/>
          </p:nvPr>
        </p:nvSpPr>
        <p:spPr/>
        <p:txBody>
          <a:bodyPr/>
          <a:lstStyle/>
          <a:p>
            <a:fld id="{77FFDE9F-C835-45CD-9E85-A40921D3F4B5}" type="datetimeFigureOut">
              <a:rPr lang="en-US" smtClean="0"/>
              <a:t>7/13/2020</a:t>
            </a:fld>
            <a:endParaRPr lang="en-US"/>
          </a:p>
        </p:txBody>
      </p:sp>
      <p:sp>
        <p:nvSpPr>
          <p:cNvPr id="8" name="Footer Placeholder 7">
            <a:extLst>
              <a:ext uri="{FF2B5EF4-FFF2-40B4-BE49-F238E27FC236}">
                <a16:creationId xmlns:a16="http://schemas.microsoft.com/office/drawing/2014/main" id="{47B581E1-88D1-4AA3-8E4E-C8072BD9D3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EE96FE-09AB-49C6-A350-D831BFC8D01E}"/>
              </a:ext>
            </a:extLst>
          </p:cNvPr>
          <p:cNvSpPr>
            <a:spLocks noGrp="1"/>
          </p:cNvSpPr>
          <p:nvPr>
            <p:ph type="sldNum" sz="quarter" idx="12"/>
          </p:nvPr>
        </p:nvSpPr>
        <p:spPr/>
        <p:txBody>
          <a:bodyPr/>
          <a:lstStyle/>
          <a:p>
            <a:fld id="{838E71FC-96ED-4C74-B379-1F99DAF0520E}" type="slidenum">
              <a:rPr lang="en-US" smtClean="0"/>
              <a:t>‹#›</a:t>
            </a:fld>
            <a:endParaRPr lang="en-US"/>
          </a:p>
        </p:txBody>
      </p:sp>
    </p:spTree>
    <p:extLst>
      <p:ext uri="{BB962C8B-B14F-4D97-AF65-F5344CB8AC3E}">
        <p14:creationId xmlns:p14="http://schemas.microsoft.com/office/powerpoint/2010/main" val="3837894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7C58-880A-4507-A07D-83AEAE8D5D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CEBC4D-6F52-43E8-BCE4-36675B0596CF}"/>
              </a:ext>
            </a:extLst>
          </p:cNvPr>
          <p:cNvSpPr>
            <a:spLocks noGrp="1"/>
          </p:cNvSpPr>
          <p:nvPr>
            <p:ph type="dt" sz="half" idx="10"/>
          </p:nvPr>
        </p:nvSpPr>
        <p:spPr/>
        <p:txBody>
          <a:bodyPr/>
          <a:lstStyle/>
          <a:p>
            <a:fld id="{77FFDE9F-C835-45CD-9E85-A40921D3F4B5}" type="datetimeFigureOut">
              <a:rPr lang="en-US" smtClean="0"/>
              <a:t>7/13/2020</a:t>
            </a:fld>
            <a:endParaRPr lang="en-US"/>
          </a:p>
        </p:txBody>
      </p:sp>
      <p:sp>
        <p:nvSpPr>
          <p:cNvPr id="4" name="Footer Placeholder 3">
            <a:extLst>
              <a:ext uri="{FF2B5EF4-FFF2-40B4-BE49-F238E27FC236}">
                <a16:creationId xmlns:a16="http://schemas.microsoft.com/office/drawing/2014/main" id="{2426C31D-E9F0-4336-B824-9F1FFCF22F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C1EB2E-DADD-4B1C-A742-41390A75588A}"/>
              </a:ext>
            </a:extLst>
          </p:cNvPr>
          <p:cNvSpPr>
            <a:spLocks noGrp="1"/>
          </p:cNvSpPr>
          <p:nvPr>
            <p:ph type="sldNum" sz="quarter" idx="12"/>
          </p:nvPr>
        </p:nvSpPr>
        <p:spPr/>
        <p:txBody>
          <a:bodyPr/>
          <a:lstStyle/>
          <a:p>
            <a:fld id="{838E71FC-96ED-4C74-B379-1F99DAF0520E}" type="slidenum">
              <a:rPr lang="en-US" smtClean="0"/>
              <a:t>‹#›</a:t>
            </a:fld>
            <a:endParaRPr lang="en-US"/>
          </a:p>
        </p:txBody>
      </p:sp>
    </p:spTree>
    <p:extLst>
      <p:ext uri="{BB962C8B-B14F-4D97-AF65-F5344CB8AC3E}">
        <p14:creationId xmlns:p14="http://schemas.microsoft.com/office/powerpoint/2010/main" val="327804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E60FC2-3667-4BB9-91FE-07B69D4A01E3}"/>
              </a:ext>
            </a:extLst>
          </p:cNvPr>
          <p:cNvSpPr>
            <a:spLocks noGrp="1"/>
          </p:cNvSpPr>
          <p:nvPr>
            <p:ph type="dt" sz="half" idx="10"/>
          </p:nvPr>
        </p:nvSpPr>
        <p:spPr/>
        <p:txBody>
          <a:bodyPr/>
          <a:lstStyle/>
          <a:p>
            <a:fld id="{77FFDE9F-C835-45CD-9E85-A40921D3F4B5}" type="datetimeFigureOut">
              <a:rPr lang="en-US" smtClean="0"/>
              <a:t>7/13/2020</a:t>
            </a:fld>
            <a:endParaRPr lang="en-US"/>
          </a:p>
        </p:txBody>
      </p:sp>
      <p:sp>
        <p:nvSpPr>
          <p:cNvPr id="3" name="Footer Placeholder 2">
            <a:extLst>
              <a:ext uri="{FF2B5EF4-FFF2-40B4-BE49-F238E27FC236}">
                <a16:creationId xmlns:a16="http://schemas.microsoft.com/office/drawing/2014/main" id="{2CD942D3-89BE-4916-9DB3-99C056DA77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BE1991-0722-490C-A9A3-098B8FF3929F}"/>
              </a:ext>
            </a:extLst>
          </p:cNvPr>
          <p:cNvSpPr>
            <a:spLocks noGrp="1"/>
          </p:cNvSpPr>
          <p:nvPr>
            <p:ph type="sldNum" sz="quarter" idx="12"/>
          </p:nvPr>
        </p:nvSpPr>
        <p:spPr/>
        <p:txBody>
          <a:bodyPr/>
          <a:lstStyle/>
          <a:p>
            <a:fld id="{838E71FC-96ED-4C74-B379-1F99DAF0520E}" type="slidenum">
              <a:rPr lang="en-US" smtClean="0"/>
              <a:t>‹#›</a:t>
            </a:fld>
            <a:endParaRPr lang="en-US"/>
          </a:p>
        </p:txBody>
      </p:sp>
    </p:spTree>
    <p:extLst>
      <p:ext uri="{BB962C8B-B14F-4D97-AF65-F5344CB8AC3E}">
        <p14:creationId xmlns:p14="http://schemas.microsoft.com/office/powerpoint/2010/main" val="2315514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0080-5E5B-4995-822F-8C61E1297B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6B3E5E-F238-4136-8115-99FB02D61F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31F12A-4732-409C-89CC-69240A463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E9CC92-1E1A-4917-9FC0-AD4EF5BDE027}"/>
              </a:ext>
            </a:extLst>
          </p:cNvPr>
          <p:cNvSpPr>
            <a:spLocks noGrp="1"/>
          </p:cNvSpPr>
          <p:nvPr>
            <p:ph type="dt" sz="half" idx="10"/>
          </p:nvPr>
        </p:nvSpPr>
        <p:spPr/>
        <p:txBody>
          <a:bodyPr/>
          <a:lstStyle/>
          <a:p>
            <a:fld id="{77FFDE9F-C835-45CD-9E85-A40921D3F4B5}" type="datetimeFigureOut">
              <a:rPr lang="en-US" smtClean="0"/>
              <a:t>7/13/2020</a:t>
            </a:fld>
            <a:endParaRPr lang="en-US"/>
          </a:p>
        </p:txBody>
      </p:sp>
      <p:sp>
        <p:nvSpPr>
          <p:cNvPr id="6" name="Footer Placeholder 5">
            <a:extLst>
              <a:ext uri="{FF2B5EF4-FFF2-40B4-BE49-F238E27FC236}">
                <a16:creationId xmlns:a16="http://schemas.microsoft.com/office/drawing/2014/main" id="{F7C62320-8227-45B4-8711-3FD931327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295976-EECB-4866-BEDE-521A3ECE65EA}"/>
              </a:ext>
            </a:extLst>
          </p:cNvPr>
          <p:cNvSpPr>
            <a:spLocks noGrp="1"/>
          </p:cNvSpPr>
          <p:nvPr>
            <p:ph type="sldNum" sz="quarter" idx="12"/>
          </p:nvPr>
        </p:nvSpPr>
        <p:spPr/>
        <p:txBody>
          <a:bodyPr/>
          <a:lstStyle/>
          <a:p>
            <a:fld id="{838E71FC-96ED-4C74-B379-1F99DAF0520E}" type="slidenum">
              <a:rPr lang="en-US" smtClean="0"/>
              <a:t>‹#›</a:t>
            </a:fld>
            <a:endParaRPr lang="en-US"/>
          </a:p>
        </p:txBody>
      </p:sp>
    </p:spTree>
    <p:extLst>
      <p:ext uri="{BB962C8B-B14F-4D97-AF65-F5344CB8AC3E}">
        <p14:creationId xmlns:p14="http://schemas.microsoft.com/office/powerpoint/2010/main" val="956330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CDEF7-85A2-45BF-A7E7-6E72130F0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7DC193-F621-4E9F-BF52-915198B4E7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8B0EB5-5E1E-4BC4-AC79-14782F0FA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70DA6D-6336-4138-90AC-69802BCBFA2E}"/>
              </a:ext>
            </a:extLst>
          </p:cNvPr>
          <p:cNvSpPr>
            <a:spLocks noGrp="1"/>
          </p:cNvSpPr>
          <p:nvPr>
            <p:ph type="dt" sz="half" idx="10"/>
          </p:nvPr>
        </p:nvSpPr>
        <p:spPr/>
        <p:txBody>
          <a:bodyPr/>
          <a:lstStyle/>
          <a:p>
            <a:fld id="{77FFDE9F-C835-45CD-9E85-A40921D3F4B5}" type="datetimeFigureOut">
              <a:rPr lang="en-US" smtClean="0"/>
              <a:t>7/13/2020</a:t>
            </a:fld>
            <a:endParaRPr lang="en-US"/>
          </a:p>
        </p:txBody>
      </p:sp>
      <p:sp>
        <p:nvSpPr>
          <p:cNvPr id="6" name="Footer Placeholder 5">
            <a:extLst>
              <a:ext uri="{FF2B5EF4-FFF2-40B4-BE49-F238E27FC236}">
                <a16:creationId xmlns:a16="http://schemas.microsoft.com/office/drawing/2014/main" id="{ABD997CF-7F7B-42F1-A844-4C408D4745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3DAC0-168A-490B-A923-1216AFF62229}"/>
              </a:ext>
            </a:extLst>
          </p:cNvPr>
          <p:cNvSpPr>
            <a:spLocks noGrp="1"/>
          </p:cNvSpPr>
          <p:nvPr>
            <p:ph type="sldNum" sz="quarter" idx="12"/>
          </p:nvPr>
        </p:nvSpPr>
        <p:spPr/>
        <p:txBody>
          <a:bodyPr/>
          <a:lstStyle/>
          <a:p>
            <a:fld id="{838E71FC-96ED-4C74-B379-1F99DAF0520E}" type="slidenum">
              <a:rPr lang="en-US" smtClean="0"/>
              <a:t>‹#›</a:t>
            </a:fld>
            <a:endParaRPr lang="en-US"/>
          </a:p>
        </p:txBody>
      </p:sp>
    </p:spTree>
    <p:extLst>
      <p:ext uri="{BB962C8B-B14F-4D97-AF65-F5344CB8AC3E}">
        <p14:creationId xmlns:p14="http://schemas.microsoft.com/office/powerpoint/2010/main" val="657054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B003C4-7799-4FA0-BD20-0DFAFD9465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D62C3F-1CDE-4201-AD4B-3BC8387B76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D36B0-E638-4099-87FA-1405B52B2E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FDE9F-C835-45CD-9E85-A40921D3F4B5}" type="datetimeFigureOut">
              <a:rPr lang="en-US" smtClean="0"/>
              <a:t>7/13/2020</a:t>
            </a:fld>
            <a:endParaRPr lang="en-US"/>
          </a:p>
        </p:txBody>
      </p:sp>
      <p:sp>
        <p:nvSpPr>
          <p:cNvPr id="5" name="Footer Placeholder 4">
            <a:extLst>
              <a:ext uri="{FF2B5EF4-FFF2-40B4-BE49-F238E27FC236}">
                <a16:creationId xmlns:a16="http://schemas.microsoft.com/office/drawing/2014/main" id="{8DEE6CAA-87B9-4E21-A01D-0A60651C8A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AB6ADE-EFEA-40E3-8264-85133BC011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E71FC-96ED-4C74-B379-1F99DAF0520E}" type="slidenum">
              <a:rPr lang="en-US" smtClean="0"/>
              <a:t>‹#›</a:t>
            </a:fld>
            <a:endParaRPr lang="en-US"/>
          </a:p>
        </p:txBody>
      </p:sp>
    </p:spTree>
    <p:extLst>
      <p:ext uri="{BB962C8B-B14F-4D97-AF65-F5344CB8AC3E}">
        <p14:creationId xmlns:p14="http://schemas.microsoft.com/office/powerpoint/2010/main" val="3952592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FA669-08B0-446F-B3D1-7A07A5B30901}"/>
              </a:ext>
            </a:extLst>
          </p:cNvPr>
          <p:cNvSpPr>
            <a:spLocks noGrp="1"/>
          </p:cNvSpPr>
          <p:nvPr>
            <p:ph type="ctrTitle"/>
          </p:nvPr>
        </p:nvSpPr>
        <p:spPr/>
        <p:txBody>
          <a:bodyPr/>
          <a:lstStyle/>
          <a:p>
            <a:r>
              <a:rPr lang="en-US" dirty="0"/>
              <a:t>Advanced SQL </a:t>
            </a:r>
          </a:p>
        </p:txBody>
      </p:sp>
      <p:sp>
        <p:nvSpPr>
          <p:cNvPr id="3" name="Subtitle 2">
            <a:extLst>
              <a:ext uri="{FF2B5EF4-FFF2-40B4-BE49-F238E27FC236}">
                <a16:creationId xmlns:a16="http://schemas.microsoft.com/office/drawing/2014/main" id="{2C287C5B-5EE1-4FF4-A7EE-9BB0C3D8489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5158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4152D-1D15-4499-AA16-5A3B3D6DC67F}"/>
              </a:ext>
            </a:extLst>
          </p:cNvPr>
          <p:cNvSpPr>
            <a:spLocks noGrp="1"/>
          </p:cNvSpPr>
          <p:nvPr>
            <p:ph type="title"/>
          </p:nvPr>
        </p:nvSpPr>
        <p:spPr/>
        <p:txBody>
          <a:bodyPr/>
          <a:lstStyle/>
          <a:p>
            <a:r>
              <a:rPr lang="en-US" dirty="0"/>
              <a:t>Joining without an Equals Sign</a:t>
            </a:r>
          </a:p>
        </p:txBody>
      </p:sp>
      <p:sp>
        <p:nvSpPr>
          <p:cNvPr id="3" name="Content Placeholder 2">
            <a:extLst>
              <a:ext uri="{FF2B5EF4-FFF2-40B4-BE49-F238E27FC236}">
                <a16:creationId xmlns:a16="http://schemas.microsoft.com/office/drawing/2014/main" id="{7984DB36-8825-44F8-BBD4-F65B9ED4BD95}"/>
              </a:ext>
            </a:extLst>
          </p:cNvPr>
          <p:cNvSpPr>
            <a:spLocks noGrp="1"/>
          </p:cNvSpPr>
          <p:nvPr>
            <p:ph idx="1"/>
          </p:nvPr>
        </p:nvSpPr>
        <p:spPr/>
        <p:txBody>
          <a:bodyPr/>
          <a:lstStyle/>
          <a:p>
            <a:r>
              <a:rPr lang="en-US" dirty="0"/>
              <a:t>There are cases when we don’t want to join using equality. </a:t>
            </a:r>
          </a:p>
          <a:p>
            <a:r>
              <a:rPr lang="en-US" dirty="0"/>
              <a:t>Imagine a marketing scenario, in order to determine how effective campaigns are we want to look at all the actions that a customer took, prior to making their first purchase. </a:t>
            </a:r>
          </a:p>
          <a:p>
            <a:r>
              <a:rPr lang="en-US" dirty="0"/>
              <a:t>We want to look at all the web traffic events before the accounts first order. </a:t>
            </a:r>
          </a:p>
        </p:txBody>
      </p:sp>
    </p:spTree>
    <p:extLst>
      <p:ext uri="{BB962C8B-B14F-4D97-AF65-F5344CB8AC3E}">
        <p14:creationId xmlns:p14="http://schemas.microsoft.com/office/powerpoint/2010/main" val="4282695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AF9C-7910-477F-A4E3-39FA06FC4941}"/>
              </a:ext>
            </a:extLst>
          </p:cNvPr>
          <p:cNvSpPr>
            <a:spLocks noGrp="1"/>
          </p:cNvSpPr>
          <p:nvPr>
            <p:ph type="title"/>
          </p:nvPr>
        </p:nvSpPr>
        <p:spPr/>
        <p:txBody>
          <a:bodyPr/>
          <a:lstStyle/>
          <a:p>
            <a:r>
              <a:rPr lang="en-US" dirty="0"/>
              <a:t>Example – Non Equal Join  </a:t>
            </a:r>
          </a:p>
        </p:txBody>
      </p:sp>
      <p:sp>
        <p:nvSpPr>
          <p:cNvPr id="3" name="Content Placeholder 2">
            <a:extLst>
              <a:ext uri="{FF2B5EF4-FFF2-40B4-BE49-F238E27FC236}">
                <a16:creationId xmlns:a16="http://schemas.microsoft.com/office/drawing/2014/main" id="{1ACAE84D-FDDC-4E34-BA05-C48FDE1926B7}"/>
              </a:ext>
            </a:extLst>
          </p:cNvPr>
          <p:cNvSpPr>
            <a:spLocks noGrp="1"/>
          </p:cNvSpPr>
          <p:nvPr>
            <p:ph idx="1"/>
          </p:nvPr>
        </p:nvSpPr>
        <p:spPr/>
        <p:txBody>
          <a:bodyPr/>
          <a:lstStyle/>
          <a:p>
            <a:r>
              <a:rPr lang="en-US" dirty="0"/>
              <a:t>Start with the query to return all the first order, selecting the order of the minimum time. </a:t>
            </a:r>
          </a:p>
          <a:p>
            <a:r>
              <a:rPr lang="en-US" dirty="0"/>
              <a:t>We did this using order table. </a:t>
            </a:r>
          </a:p>
          <a:p>
            <a:r>
              <a:rPr lang="en-US" dirty="0"/>
              <a:t>Than we join the web events table using an inequality join. </a:t>
            </a:r>
          </a:p>
          <a:p>
            <a:r>
              <a:rPr lang="en-US" dirty="0"/>
              <a:t>We would like to see the web events for the dates which were before the day that account made an order.</a:t>
            </a:r>
          </a:p>
          <a:p>
            <a:r>
              <a:rPr lang="en-US" dirty="0"/>
              <a:t>We use conditional statements in the join clause. </a:t>
            </a:r>
          </a:p>
          <a:p>
            <a:endParaRPr lang="en-US" dirty="0"/>
          </a:p>
        </p:txBody>
      </p:sp>
    </p:spTree>
    <p:extLst>
      <p:ext uri="{BB962C8B-B14F-4D97-AF65-F5344CB8AC3E}">
        <p14:creationId xmlns:p14="http://schemas.microsoft.com/office/powerpoint/2010/main" val="211026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5CAF7D-0943-4B44-B980-FCDEE8395CA9}"/>
              </a:ext>
            </a:extLst>
          </p:cNvPr>
          <p:cNvSpPr>
            <a:spLocks noGrp="1"/>
          </p:cNvSpPr>
          <p:nvPr>
            <p:ph type="title"/>
          </p:nvPr>
        </p:nvSpPr>
        <p:spPr>
          <a:xfrm>
            <a:off x="838200" y="365125"/>
            <a:ext cx="10515600" cy="1306443"/>
          </a:xfrm>
        </p:spPr>
        <p:txBody>
          <a:bodyPr>
            <a:normAutofit/>
          </a:bodyPr>
          <a:lstStyle/>
          <a:p>
            <a:r>
              <a:rPr lang="en-US" sz="4000"/>
              <a:t>Example Continued </a:t>
            </a:r>
          </a:p>
        </p:txBody>
      </p:sp>
      <p:sp>
        <p:nvSpPr>
          <p:cNvPr id="8" name="Content Placeholder 7">
            <a:extLst>
              <a:ext uri="{FF2B5EF4-FFF2-40B4-BE49-F238E27FC236}">
                <a16:creationId xmlns:a16="http://schemas.microsoft.com/office/drawing/2014/main" id="{91C8C9CD-EAA7-4B89-8268-1B8E4E38E593}"/>
              </a:ext>
            </a:extLst>
          </p:cNvPr>
          <p:cNvSpPr>
            <a:spLocks noGrp="1"/>
          </p:cNvSpPr>
          <p:nvPr>
            <p:ph idx="1"/>
          </p:nvPr>
        </p:nvSpPr>
        <p:spPr>
          <a:xfrm>
            <a:off x="838200" y="1825625"/>
            <a:ext cx="3372556" cy="4303464"/>
          </a:xfrm>
        </p:spPr>
        <p:txBody>
          <a:bodyPr>
            <a:normAutofit/>
          </a:bodyPr>
          <a:lstStyle/>
          <a:p>
            <a:r>
              <a:rPr lang="en-US" sz="2000" dirty="0"/>
              <a:t>The first join is made on the orders &amp; accounts id. </a:t>
            </a:r>
          </a:p>
          <a:p>
            <a:r>
              <a:rPr lang="en-US" sz="2000" dirty="0"/>
              <a:t>The 2</a:t>
            </a:r>
            <a:r>
              <a:rPr lang="en-US" sz="2000" baseline="30000" dirty="0"/>
              <a:t>nd</a:t>
            </a:r>
            <a:r>
              <a:rPr lang="en-US" sz="2000" dirty="0"/>
              <a:t> join condition gets us the rows which are less than when order occurred for that id. It is an additional filter. </a:t>
            </a:r>
          </a:p>
          <a:p>
            <a:r>
              <a:rPr lang="en-US" sz="2000" dirty="0"/>
              <a:t>It’s a little difficult to predict the results when we are joining using in-equalities. </a:t>
            </a:r>
          </a:p>
          <a:p>
            <a:r>
              <a:rPr lang="en-US" sz="2000" dirty="0"/>
              <a:t>The results may not give the hints whether we have the right results or not. </a:t>
            </a:r>
          </a:p>
        </p:txBody>
      </p:sp>
      <p:pic>
        <p:nvPicPr>
          <p:cNvPr id="4" name="Content Placeholder 3">
            <a:extLst>
              <a:ext uri="{FF2B5EF4-FFF2-40B4-BE49-F238E27FC236}">
                <a16:creationId xmlns:a16="http://schemas.microsoft.com/office/drawing/2014/main" id="{FB045DAE-D250-4296-A480-93EFD01CFCA7}"/>
              </a:ext>
            </a:extLst>
          </p:cNvPr>
          <p:cNvPicPr>
            <a:picLocks noChangeAspect="1"/>
          </p:cNvPicPr>
          <p:nvPr/>
        </p:nvPicPr>
        <p:blipFill rotWithShape="1">
          <a:blip r:embed="rId3"/>
          <a:srcRect r="36834" b="1"/>
          <a:stretch/>
        </p:blipFill>
        <p:spPr>
          <a:xfrm>
            <a:off x="4231763" y="1345459"/>
            <a:ext cx="7811957" cy="5348852"/>
          </a:xfrm>
          <a:prstGeom prst="rect">
            <a:avLst/>
          </a:prstGeom>
        </p:spPr>
      </p:pic>
    </p:spTree>
    <p:extLst>
      <p:ext uri="{BB962C8B-B14F-4D97-AF65-F5344CB8AC3E}">
        <p14:creationId xmlns:p14="http://schemas.microsoft.com/office/powerpoint/2010/main" val="2260978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83603-6A16-4BBE-BB56-2BB7520A9B06}"/>
              </a:ext>
            </a:extLst>
          </p:cNvPr>
          <p:cNvSpPr>
            <a:spLocks noGrp="1"/>
          </p:cNvSpPr>
          <p:nvPr>
            <p:ph type="title"/>
          </p:nvPr>
        </p:nvSpPr>
        <p:spPr/>
        <p:txBody>
          <a:bodyPr/>
          <a:lstStyle/>
          <a:p>
            <a:r>
              <a:rPr lang="en-US" dirty="0"/>
              <a:t>Inequality Operators in join </a:t>
            </a:r>
          </a:p>
        </p:txBody>
      </p:sp>
      <p:sp>
        <p:nvSpPr>
          <p:cNvPr id="3" name="Content Placeholder 2">
            <a:extLst>
              <a:ext uri="{FF2B5EF4-FFF2-40B4-BE49-F238E27FC236}">
                <a16:creationId xmlns:a16="http://schemas.microsoft.com/office/drawing/2014/main" id="{C8357EB9-6594-44C5-8AC0-5F7F4601C78C}"/>
              </a:ext>
            </a:extLst>
          </p:cNvPr>
          <p:cNvSpPr>
            <a:spLocks noGrp="1"/>
          </p:cNvSpPr>
          <p:nvPr>
            <p:ph idx="1"/>
          </p:nvPr>
        </p:nvSpPr>
        <p:spPr/>
        <p:txBody>
          <a:bodyPr/>
          <a:lstStyle/>
          <a:p>
            <a:r>
              <a:rPr lang="en-US" dirty="0"/>
              <a:t>They don’t have to be numbers or dates only</a:t>
            </a:r>
          </a:p>
          <a:p>
            <a:r>
              <a:rPr lang="en-US" dirty="0"/>
              <a:t>They can be strings as well. </a:t>
            </a:r>
          </a:p>
        </p:txBody>
      </p:sp>
    </p:spTree>
    <p:extLst>
      <p:ext uri="{BB962C8B-B14F-4D97-AF65-F5344CB8AC3E}">
        <p14:creationId xmlns:p14="http://schemas.microsoft.com/office/powerpoint/2010/main" val="3359569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C33DA3-23B5-4FAB-BB4A-E652BFD28C6D}"/>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a:solidFill>
                  <a:schemeClr val="bg1"/>
                </a:solidFill>
              </a:rPr>
              <a:t>Example </a:t>
            </a:r>
          </a:p>
        </p:txBody>
      </p:sp>
      <p:pic>
        <p:nvPicPr>
          <p:cNvPr id="4" name="Content Placeholder 3" descr="A screenshot of a social media post&#10;&#10;Description automatically generated">
            <a:extLst>
              <a:ext uri="{FF2B5EF4-FFF2-40B4-BE49-F238E27FC236}">
                <a16:creationId xmlns:a16="http://schemas.microsoft.com/office/drawing/2014/main" id="{8EC1610A-DCCE-4119-9DFE-699F0D0D29EF}"/>
              </a:ext>
            </a:extLst>
          </p:cNvPr>
          <p:cNvPicPr>
            <a:picLocks noGrp="1" noChangeAspect="1"/>
          </p:cNvPicPr>
          <p:nvPr>
            <p:ph idx="1"/>
          </p:nvPr>
        </p:nvPicPr>
        <p:blipFill rotWithShape="1">
          <a:blip r:embed="rId3"/>
          <a:srcRect b="14249"/>
          <a:stretch/>
        </p:blipFill>
        <p:spPr>
          <a:xfrm>
            <a:off x="4654297" y="10"/>
            <a:ext cx="7537704" cy="6857990"/>
          </a:xfrm>
          <a:prstGeom prst="rect">
            <a:avLst/>
          </a:prstGeom>
        </p:spPr>
      </p:pic>
    </p:spTree>
    <p:extLst>
      <p:ext uri="{BB962C8B-B14F-4D97-AF65-F5344CB8AC3E}">
        <p14:creationId xmlns:p14="http://schemas.microsoft.com/office/powerpoint/2010/main" val="1396981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5901B-B331-4D35-A410-41B278232919}"/>
              </a:ext>
            </a:extLst>
          </p:cNvPr>
          <p:cNvSpPr>
            <a:spLocks noGrp="1"/>
          </p:cNvSpPr>
          <p:nvPr>
            <p:ph type="title"/>
          </p:nvPr>
        </p:nvSpPr>
        <p:spPr/>
        <p:txBody>
          <a:bodyPr/>
          <a:lstStyle/>
          <a:p>
            <a:r>
              <a:rPr lang="en-US" dirty="0"/>
              <a:t>Comparison Operators </a:t>
            </a:r>
          </a:p>
        </p:txBody>
      </p:sp>
      <p:sp>
        <p:nvSpPr>
          <p:cNvPr id="3" name="Content Placeholder 2">
            <a:extLst>
              <a:ext uri="{FF2B5EF4-FFF2-40B4-BE49-F238E27FC236}">
                <a16:creationId xmlns:a16="http://schemas.microsoft.com/office/drawing/2014/main" id="{FE5248E0-63D0-479C-BB22-07E39DBA0E9E}"/>
              </a:ext>
            </a:extLst>
          </p:cNvPr>
          <p:cNvSpPr>
            <a:spLocks noGrp="1"/>
          </p:cNvSpPr>
          <p:nvPr>
            <p:ph idx="1"/>
          </p:nvPr>
        </p:nvSpPr>
        <p:spPr/>
        <p:txBody>
          <a:bodyPr/>
          <a:lstStyle/>
          <a:p>
            <a:r>
              <a:rPr lang="en-US" dirty="0"/>
              <a:t>&lt; , &gt; they work with numbers as well as strings. </a:t>
            </a:r>
          </a:p>
          <a:p>
            <a:r>
              <a:rPr lang="en-US" dirty="0"/>
              <a:t>String comparisons are usually case-insensitive </a:t>
            </a:r>
          </a:p>
          <a:p>
            <a:endParaRPr lang="en-US" dirty="0"/>
          </a:p>
        </p:txBody>
      </p:sp>
    </p:spTree>
    <p:extLst>
      <p:ext uri="{BB962C8B-B14F-4D97-AF65-F5344CB8AC3E}">
        <p14:creationId xmlns:p14="http://schemas.microsoft.com/office/powerpoint/2010/main" val="850561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9366-A9F6-4322-930A-B2A5B4EB6458}"/>
              </a:ext>
            </a:extLst>
          </p:cNvPr>
          <p:cNvSpPr>
            <a:spLocks noGrp="1"/>
          </p:cNvSpPr>
          <p:nvPr>
            <p:ph type="title"/>
          </p:nvPr>
        </p:nvSpPr>
        <p:spPr/>
        <p:txBody>
          <a:bodyPr/>
          <a:lstStyle/>
          <a:p>
            <a:r>
              <a:rPr lang="en-US" dirty="0"/>
              <a:t>Self Join </a:t>
            </a:r>
          </a:p>
        </p:txBody>
      </p:sp>
      <p:sp>
        <p:nvSpPr>
          <p:cNvPr id="3" name="Content Placeholder 2">
            <a:extLst>
              <a:ext uri="{FF2B5EF4-FFF2-40B4-BE49-F238E27FC236}">
                <a16:creationId xmlns:a16="http://schemas.microsoft.com/office/drawing/2014/main" id="{C00F3D99-A563-4F91-A324-1ABDB9BC5D07}"/>
              </a:ext>
            </a:extLst>
          </p:cNvPr>
          <p:cNvSpPr>
            <a:spLocks noGrp="1"/>
          </p:cNvSpPr>
          <p:nvPr>
            <p:ph idx="1"/>
          </p:nvPr>
        </p:nvSpPr>
        <p:spPr/>
        <p:txBody>
          <a:bodyPr>
            <a:normAutofit/>
          </a:bodyPr>
          <a:lstStyle/>
          <a:p>
            <a:r>
              <a:rPr lang="en-US" dirty="0"/>
              <a:t>Sometimes useful. </a:t>
            </a:r>
          </a:p>
          <a:p>
            <a:r>
              <a:rPr lang="en-US" dirty="0"/>
              <a:t>Optimal to show parent – child relationship type scenarios. </a:t>
            </a:r>
          </a:p>
          <a:p>
            <a:r>
              <a:rPr lang="en-US" dirty="0"/>
              <a:t>In order to find cases when two events both occur one after the other.</a:t>
            </a:r>
          </a:p>
          <a:p>
            <a:r>
              <a:rPr lang="en-US" dirty="0"/>
              <a:t>Often comes up in interviews. </a:t>
            </a:r>
          </a:p>
          <a:p>
            <a:r>
              <a:rPr lang="en-US" dirty="0"/>
              <a:t>For example, we may want to know which accounts made multiple orders within 30 days. </a:t>
            </a:r>
          </a:p>
          <a:p>
            <a:r>
              <a:rPr lang="en-US" dirty="0"/>
              <a:t>One way would be to join the table with itself with an inequality join. </a:t>
            </a:r>
          </a:p>
        </p:txBody>
      </p:sp>
    </p:spTree>
    <p:extLst>
      <p:ext uri="{BB962C8B-B14F-4D97-AF65-F5344CB8AC3E}">
        <p14:creationId xmlns:p14="http://schemas.microsoft.com/office/powerpoint/2010/main" val="2439218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6C84C2-E80E-4AF6-86C2-CE8D955D38BA}"/>
              </a:ext>
            </a:extLst>
          </p:cNvPr>
          <p:cNvSpPr>
            <a:spLocks noGrp="1"/>
          </p:cNvSpPr>
          <p:nvPr>
            <p:ph type="title"/>
          </p:nvPr>
        </p:nvSpPr>
        <p:spPr>
          <a:xfrm>
            <a:off x="838200" y="365125"/>
            <a:ext cx="10515600" cy="1306443"/>
          </a:xfrm>
        </p:spPr>
        <p:txBody>
          <a:bodyPr>
            <a:normAutofit/>
          </a:bodyPr>
          <a:lstStyle/>
          <a:p>
            <a:r>
              <a:rPr lang="en-US" sz="4000"/>
              <a:t>Self Join Example </a:t>
            </a:r>
          </a:p>
        </p:txBody>
      </p:sp>
      <p:sp>
        <p:nvSpPr>
          <p:cNvPr id="8" name="Content Placeholder 7">
            <a:extLst>
              <a:ext uri="{FF2B5EF4-FFF2-40B4-BE49-F238E27FC236}">
                <a16:creationId xmlns:a16="http://schemas.microsoft.com/office/drawing/2014/main" id="{1761BD2B-D8E4-4676-BB3E-5B1082D17A95}"/>
              </a:ext>
            </a:extLst>
          </p:cNvPr>
          <p:cNvSpPr>
            <a:spLocks noGrp="1"/>
          </p:cNvSpPr>
          <p:nvPr>
            <p:ph idx="1"/>
          </p:nvPr>
        </p:nvSpPr>
        <p:spPr>
          <a:xfrm>
            <a:off x="59267" y="1825626"/>
            <a:ext cx="3699933" cy="4303464"/>
          </a:xfrm>
        </p:spPr>
        <p:txBody>
          <a:bodyPr>
            <a:normAutofit/>
          </a:bodyPr>
          <a:lstStyle/>
          <a:p>
            <a:r>
              <a:rPr lang="en-US" sz="2000" dirty="0"/>
              <a:t>Doing join on the same table with itself. </a:t>
            </a:r>
          </a:p>
          <a:p>
            <a:r>
              <a:rPr lang="en-US" sz="2000" dirty="0"/>
              <a:t>We want the records in o2 to be within 28 days after the records in o1. </a:t>
            </a:r>
          </a:p>
          <a:p>
            <a:r>
              <a:rPr lang="en-US" sz="2000" dirty="0"/>
              <a:t>We are </a:t>
            </a:r>
            <a:r>
              <a:rPr lang="en-US" sz="2000" dirty="0" err="1"/>
              <a:t>usuing</a:t>
            </a:r>
            <a:r>
              <a:rPr lang="en-US" sz="2000" dirty="0"/>
              <a:t> conditional statements for this. </a:t>
            </a:r>
          </a:p>
          <a:p>
            <a:r>
              <a:rPr lang="en-US" sz="2000" dirty="0"/>
              <a:t>The first condition is to find the orders after that order 1 date &amp; than we need to time bound for 28 days. </a:t>
            </a:r>
          </a:p>
          <a:p>
            <a:r>
              <a:rPr lang="en-US" sz="2000" dirty="0"/>
              <a:t>Aliases are very important </a:t>
            </a:r>
            <a:r>
              <a:rPr lang="en-US" sz="2000" dirty="0" err="1"/>
              <a:t>iin</a:t>
            </a:r>
            <a:r>
              <a:rPr lang="en-US" sz="2000" dirty="0"/>
              <a:t> self joins. </a:t>
            </a:r>
          </a:p>
        </p:txBody>
      </p:sp>
      <p:pic>
        <p:nvPicPr>
          <p:cNvPr id="4" name="Content Placeholder 3">
            <a:extLst>
              <a:ext uri="{FF2B5EF4-FFF2-40B4-BE49-F238E27FC236}">
                <a16:creationId xmlns:a16="http://schemas.microsoft.com/office/drawing/2014/main" id="{F94C970E-FE40-4B92-9F2B-7331DC158578}"/>
              </a:ext>
            </a:extLst>
          </p:cNvPr>
          <p:cNvPicPr>
            <a:picLocks noChangeAspect="1"/>
          </p:cNvPicPr>
          <p:nvPr/>
        </p:nvPicPr>
        <p:blipFill rotWithShape="1">
          <a:blip r:embed="rId2"/>
          <a:srcRect l="2055" r="34049" b="1"/>
          <a:stretch/>
        </p:blipFill>
        <p:spPr>
          <a:xfrm>
            <a:off x="3951111" y="90312"/>
            <a:ext cx="9076041" cy="6038778"/>
          </a:xfrm>
          <a:prstGeom prst="rect">
            <a:avLst/>
          </a:prstGeom>
        </p:spPr>
      </p:pic>
    </p:spTree>
    <p:extLst>
      <p:ext uri="{BB962C8B-B14F-4D97-AF65-F5344CB8AC3E}">
        <p14:creationId xmlns:p14="http://schemas.microsoft.com/office/powerpoint/2010/main" val="633258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0F505-0191-4209-8E01-5EAE876B8B28}"/>
              </a:ext>
            </a:extLst>
          </p:cNvPr>
          <p:cNvSpPr>
            <a:spLocks noGrp="1"/>
          </p:cNvSpPr>
          <p:nvPr>
            <p:ph type="title"/>
          </p:nvPr>
        </p:nvSpPr>
        <p:spPr/>
        <p:txBody>
          <a:bodyPr/>
          <a:lstStyle/>
          <a:p>
            <a:r>
              <a:rPr lang="en-US" dirty="0"/>
              <a:t>Quiz - 1</a:t>
            </a:r>
          </a:p>
        </p:txBody>
      </p:sp>
      <p:pic>
        <p:nvPicPr>
          <p:cNvPr id="4" name="Content Placeholder 3">
            <a:extLst>
              <a:ext uri="{FF2B5EF4-FFF2-40B4-BE49-F238E27FC236}">
                <a16:creationId xmlns:a16="http://schemas.microsoft.com/office/drawing/2014/main" id="{F32010C0-7D37-43DF-8F42-DDF47030EA1F}"/>
              </a:ext>
            </a:extLst>
          </p:cNvPr>
          <p:cNvPicPr>
            <a:picLocks noGrp="1" noChangeAspect="1"/>
          </p:cNvPicPr>
          <p:nvPr>
            <p:ph idx="1"/>
          </p:nvPr>
        </p:nvPicPr>
        <p:blipFill>
          <a:blip r:embed="rId2"/>
          <a:stretch>
            <a:fillRect/>
          </a:stretch>
        </p:blipFill>
        <p:spPr>
          <a:xfrm>
            <a:off x="2443162" y="2134394"/>
            <a:ext cx="7305675" cy="3733800"/>
          </a:xfrm>
          <a:prstGeom prst="rect">
            <a:avLst/>
          </a:prstGeom>
        </p:spPr>
      </p:pic>
    </p:spTree>
    <p:extLst>
      <p:ext uri="{BB962C8B-B14F-4D97-AF65-F5344CB8AC3E}">
        <p14:creationId xmlns:p14="http://schemas.microsoft.com/office/powerpoint/2010/main" val="1814810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1D45-BD54-4997-8C17-82DF1846DEE8}"/>
              </a:ext>
            </a:extLst>
          </p:cNvPr>
          <p:cNvSpPr>
            <a:spLocks noGrp="1"/>
          </p:cNvSpPr>
          <p:nvPr>
            <p:ph type="title"/>
          </p:nvPr>
        </p:nvSpPr>
        <p:spPr/>
        <p:txBody>
          <a:bodyPr/>
          <a:lstStyle/>
          <a:p>
            <a:r>
              <a:rPr lang="en-US" dirty="0"/>
              <a:t>Quiz 2 </a:t>
            </a:r>
          </a:p>
        </p:txBody>
      </p:sp>
      <p:pic>
        <p:nvPicPr>
          <p:cNvPr id="4" name="Content Placeholder 3">
            <a:extLst>
              <a:ext uri="{FF2B5EF4-FFF2-40B4-BE49-F238E27FC236}">
                <a16:creationId xmlns:a16="http://schemas.microsoft.com/office/drawing/2014/main" id="{AA821162-7075-46B5-B924-7440C98BAA1E}"/>
              </a:ext>
            </a:extLst>
          </p:cNvPr>
          <p:cNvPicPr>
            <a:picLocks noGrp="1" noChangeAspect="1"/>
          </p:cNvPicPr>
          <p:nvPr>
            <p:ph idx="1"/>
          </p:nvPr>
        </p:nvPicPr>
        <p:blipFill>
          <a:blip r:embed="rId3"/>
          <a:stretch>
            <a:fillRect/>
          </a:stretch>
        </p:blipFill>
        <p:spPr>
          <a:xfrm>
            <a:off x="3266316" y="1825625"/>
            <a:ext cx="5659368" cy="4351338"/>
          </a:xfrm>
          <a:prstGeom prst="rect">
            <a:avLst/>
          </a:prstGeom>
        </p:spPr>
      </p:pic>
    </p:spTree>
    <p:extLst>
      <p:ext uri="{BB962C8B-B14F-4D97-AF65-F5344CB8AC3E}">
        <p14:creationId xmlns:p14="http://schemas.microsoft.com/office/powerpoint/2010/main" val="1031902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0750-2483-41D7-9BFA-58F562EBD1F1}"/>
              </a:ext>
            </a:extLst>
          </p:cNvPr>
          <p:cNvSpPr>
            <a:spLocks noGrp="1"/>
          </p:cNvSpPr>
          <p:nvPr>
            <p:ph type="title"/>
          </p:nvPr>
        </p:nvSpPr>
        <p:spPr/>
        <p:txBody>
          <a:bodyPr/>
          <a:lstStyle/>
          <a:p>
            <a:r>
              <a:rPr lang="en-US" dirty="0"/>
              <a:t>Why </a:t>
            </a:r>
          </a:p>
        </p:txBody>
      </p:sp>
      <p:sp>
        <p:nvSpPr>
          <p:cNvPr id="3" name="Content Placeholder 2">
            <a:extLst>
              <a:ext uri="{FF2B5EF4-FFF2-40B4-BE49-F238E27FC236}">
                <a16:creationId xmlns:a16="http://schemas.microsoft.com/office/drawing/2014/main" id="{B942D622-915C-4F43-B0B5-3BD851842E4B}"/>
              </a:ext>
            </a:extLst>
          </p:cNvPr>
          <p:cNvSpPr>
            <a:spLocks noGrp="1"/>
          </p:cNvSpPr>
          <p:nvPr>
            <p:ph idx="1"/>
          </p:nvPr>
        </p:nvSpPr>
        <p:spPr/>
        <p:txBody>
          <a:bodyPr/>
          <a:lstStyle/>
          <a:p>
            <a:r>
              <a:rPr lang="en-US" dirty="0"/>
              <a:t>Quick Analysis</a:t>
            </a:r>
          </a:p>
          <a:p>
            <a:r>
              <a:rPr lang="en-US" dirty="0"/>
              <a:t>Large Datasets need optimization </a:t>
            </a:r>
          </a:p>
          <a:p>
            <a:r>
              <a:rPr lang="en-US" dirty="0"/>
              <a:t>Covering Edge Cases </a:t>
            </a:r>
          </a:p>
          <a:p>
            <a:r>
              <a:rPr lang="en-US" dirty="0"/>
              <a:t>Analytics job </a:t>
            </a:r>
          </a:p>
        </p:txBody>
      </p:sp>
    </p:spTree>
    <p:extLst>
      <p:ext uri="{BB962C8B-B14F-4D97-AF65-F5344CB8AC3E}">
        <p14:creationId xmlns:p14="http://schemas.microsoft.com/office/powerpoint/2010/main" val="174221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1EFB-D741-46FE-8895-FD4AE49D66E5}"/>
              </a:ext>
            </a:extLst>
          </p:cNvPr>
          <p:cNvSpPr>
            <a:spLocks noGrp="1"/>
          </p:cNvSpPr>
          <p:nvPr>
            <p:ph type="title"/>
          </p:nvPr>
        </p:nvSpPr>
        <p:spPr/>
        <p:txBody>
          <a:bodyPr/>
          <a:lstStyle/>
          <a:p>
            <a:r>
              <a:rPr lang="en-US" dirty="0"/>
              <a:t>Appending Data via UNION</a:t>
            </a:r>
          </a:p>
        </p:txBody>
      </p:sp>
      <p:sp>
        <p:nvSpPr>
          <p:cNvPr id="3" name="Content Placeholder 2">
            <a:extLst>
              <a:ext uri="{FF2B5EF4-FFF2-40B4-BE49-F238E27FC236}">
                <a16:creationId xmlns:a16="http://schemas.microsoft.com/office/drawing/2014/main" id="{65A55393-EA17-4783-8B72-6F1AAB315B87}"/>
              </a:ext>
            </a:extLst>
          </p:cNvPr>
          <p:cNvSpPr>
            <a:spLocks noGrp="1"/>
          </p:cNvSpPr>
          <p:nvPr>
            <p:ph idx="1"/>
          </p:nvPr>
        </p:nvSpPr>
        <p:spPr/>
        <p:txBody>
          <a:bodyPr/>
          <a:lstStyle/>
          <a:p>
            <a:r>
              <a:rPr lang="en-US" dirty="0"/>
              <a:t>Used to combine the results of 2 or more select statements. </a:t>
            </a:r>
          </a:p>
          <a:p>
            <a:r>
              <a:rPr lang="en-US" dirty="0"/>
              <a:t>Joins allow us to join tables side by side. </a:t>
            </a:r>
          </a:p>
          <a:p>
            <a:r>
              <a:rPr lang="en-US" dirty="0"/>
              <a:t>Sometimes it is required to combine tables by stacking them. </a:t>
            </a:r>
          </a:p>
          <a:p>
            <a:r>
              <a:rPr lang="en-US" dirty="0"/>
              <a:t>It removes the duplicate rows between various select statements. </a:t>
            </a:r>
          </a:p>
          <a:p>
            <a:r>
              <a:rPr lang="en-US" dirty="0"/>
              <a:t>Mostly the data is same at different places. </a:t>
            </a:r>
          </a:p>
          <a:p>
            <a:endParaRPr lang="en-US" dirty="0"/>
          </a:p>
          <a:p>
            <a:endParaRPr lang="en-US" dirty="0"/>
          </a:p>
        </p:txBody>
      </p:sp>
    </p:spTree>
    <p:extLst>
      <p:ext uri="{BB962C8B-B14F-4D97-AF65-F5344CB8AC3E}">
        <p14:creationId xmlns:p14="http://schemas.microsoft.com/office/powerpoint/2010/main" val="1505637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7325-684A-4CD4-AB5A-B30D31C67584}"/>
              </a:ext>
            </a:extLst>
          </p:cNvPr>
          <p:cNvSpPr>
            <a:spLocks noGrp="1"/>
          </p:cNvSpPr>
          <p:nvPr>
            <p:ph type="title"/>
          </p:nvPr>
        </p:nvSpPr>
        <p:spPr/>
        <p:txBody>
          <a:bodyPr/>
          <a:lstStyle/>
          <a:p>
            <a:r>
              <a:rPr lang="en-US" dirty="0"/>
              <a:t>Requirements for Union – Same number &amp; Data type </a:t>
            </a:r>
          </a:p>
        </p:txBody>
      </p:sp>
      <p:sp>
        <p:nvSpPr>
          <p:cNvPr id="3" name="Content Placeholder 2">
            <a:extLst>
              <a:ext uri="{FF2B5EF4-FFF2-40B4-BE49-F238E27FC236}">
                <a16:creationId xmlns:a16="http://schemas.microsoft.com/office/drawing/2014/main" id="{0498717A-02D3-464F-9017-981B624AF067}"/>
              </a:ext>
            </a:extLst>
          </p:cNvPr>
          <p:cNvSpPr>
            <a:spLocks noGrp="1"/>
          </p:cNvSpPr>
          <p:nvPr>
            <p:ph idx="1"/>
          </p:nvPr>
        </p:nvSpPr>
        <p:spPr/>
        <p:txBody>
          <a:bodyPr/>
          <a:lstStyle/>
          <a:p>
            <a:r>
              <a:rPr lang="en-US" dirty="0"/>
              <a:t>Each SELECT statement within the UNION must have the same number of fields/</a:t>
            </a:r>
            <a:r>
              <a:rPr lang="en-US" dirty="0" err="1"/>
              <a:t>columsn</a:t>
            </a:r>
            <a:r>
              <a:rPr lang="en-US" dirty="0"/>
              <a:t>  in the result sets with similar data types.</a:t>
            </a:r>
          </a:p>
          <a:p>
            <a:r>
              <a:rPr lang="en-US" dirty="0"/>
              <a:t>The corresponding expressions must have the same data type in the SELECT statements. For example: expression1 must be the same data type in both the first and second SELECT statement.</a:t>
            </a:r>
          </a:p>
        </p:txBody>
      </p:sp>
    </p:spTree>
    <p:extLst>
      <p:ext uri="{BB962C8B-B14F-4D97-AF65-F5344CB8AC3E}">
        <p14:creationId xmlns:p14="http://schemas.microsoft.com/office/powerpoint/2010/main" val="1355353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CAF85-2238-415A-AC70-85A0975E4D0F}"/>
              </a:ext>
            </a:extLst>
          </p:cNvPr>
          <p:cNvSpPr>
            <a:spLocks noGrp="1"/>
          </p:cNvSpPr>
          <p:nvPr>
            <p:ph type="title"/>
          </p:nvPr>
        </p:nvSpPr>
        <p:spPr/>
        <p:txBody>
          <a:bodyPr/>
          <a:lstStyle/>
          <a:p>
            <a:r>
              <a:rPr lang="en-US" dirty="0"/>
              <a:t>Misconception </a:t>
            </a:r>
          </a:p>
        </p:txBody>
      </p:sp>
      <p:sp>
        <p:nvSpPr>
          <p:cNvPr id="3" name="Content Placeholder 2">
            <a:extLst>
              <a:ext uri="{FF2B5EF4-FFF2-40B4-BE49-F238E27FC236}">
                <a16:creationId xmlns:a16="http://schemas.microsoft.com/office/drawing/2014/main" id="{24E9D583-B7AA-4D32-86BB-646F93ED3037}"/>
              </a:ext>
            </a:extLst>
          </p:cNvPr>
          <p:cNvSpPr>
            <a:spLocks noGrp="1"/>
          </p:cNvSpPr>
          <p:nvPr>
            <p:ph idx="1"/>
          </p:nvPr>
        </p:nvSpPr>
        <p:spPr/>
        <p:txBody>
          <a:bodyPr/>
          <a:lstStyle/>
          <a:p>
            <a:r>
              <a:rPr lang="en-US" dirty="0"/>
              <a:t>Column names don’t have to be the same, </a:t>
            </a:r>
          </a:p>
          <a:p>
            <a:r>
              <a:rPr lang="en-US" dirty="0"/>
              <a:t>Column names, in fact, </a:t>
            </a:r>
            <a:r>
              <a:rPr lang="en-US" b="1" dirty="0"/>
              <a:t>don't</a:t>
            </a:r>
            <a:r>
              <a:rPr lang="en-US" dirty="0"/>
              <a:t> need to be the same to append two tables but you will find that they typically are.</a:t>
            </a:r>
          </a:p>
        </p:txBody>
      </p:sp>
    </p:spTree>
    <p:extLst>
      <p:ext uri="{BB962C8B-B14F-4D97-AF65-F5344CB8AC3E}">
        <p14:creationId xmlns:p14="http://schemas.microsoft.com/office/powerpoint/2010/main" val="2341386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B15AB-8D02-44AC-B56A-FE307D0482E4}"/>
              </a:ext>
            </a:extLst>
          </p:cNvPr>
          <p:cNvSpPr>
            <a:spLocks noGrp="1"/>
          </p:cNvSpPr>
          <p:nvPr>
            <p:ph type="title"/>
          </p:nvPr>
        </p:nvSpPr>
        <p:spPr/>
        <p:txBody>
          <a:bodyPr/>
          <a:lstStyle/>
          <a:p>
            <a:r>
              <a:rPr lang="en-US" dirty="0"/>
              <a:t>Use Case Example </a:t>
            </a:r>
          </a:p>
        </p:txBody>
      </p:sp>
      <p:sp>
        <p:nvSpPr>
          <p:cNvPr id="3" name="Content Placeholder 2">
            <a:extLst>
              <a:ext uri="{FF2B5EF4-FFF2-40B4-BE49-F238E27FC236}">
                <a16:creationId xmlns:a16="http://schemas.microsoft.com/office/drawing/2014/main" id="{AE555502-47D2-4B1C-8E35-F5FAC9A4B17F}"/>
              </a:ext>
            </a:extLst>
          </p:cNvPr>
          <p:cNvSpPr>
            <a:spLocks noGrp="1"/>
          </p:cNvSpPr>
          <p:nvPr>
            <p:ph idx="1"/>
          </p:nvPr>
        </p:nvSpPr>
        <p:spPr/>
        <p:txBody>
          <a:bodyPr/>
          <a:lstStyle/>
          <a:p>
            <a:r>
              <a:rPr lang="en-US" dirty="0"/>
              <a:t>Typically, the use case for leveraging the UNION command in SQL is when a user wants to pull together distinct values of specified columns that are spread across multiple tables.</a:t>
            </a:r>
          </a:p>
          <a:p>
            <a:r>
              <a:rPr lang="en-US" dirty="0"/>
              <a:t> For example, a chef wants to pull together the ingredients and respective aisle across three separate meals that are maintained in different tables.</a:t>
            </a:r>
          </a:p>
          <a:p>
            <a:r>
              <a:rPr lang="en-US" dirty="0"/>
              <a:t>Sometimes the email addresses, lists of events may be stored in few different places &amp; we would like to get a combined list. </a:t>
            </a:r>
          </a:p>
          <a:p>
            <a:r>
              <a:rPr lang="en-US" dirty="0"/>
              <a:t>Sometimes we may want to append an aggregation on the end of individual records. </a:t>
            </a:r>
          </a:p>
        </p:txBody>
      </p:sp>
    </p:spTree>
    <p:extLst>
      <p:ext uri="{BB962C8B-B14F-4D97-AF65-F5344CB8AC3E}">
        <p14:creationId xmlns:p14="http://schemas.microsoft.com/office/powerpoint/2010/main" val="2599676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D8B6E-4F1A-4CCE-9BE7-27E35404D7DF}"/>
              </a:ext>
            </a:extLst>
          </p:cNvPr>
          <p:cNvSpPr>
            <a:spLocks noGrp="1"/>
          </p:cNvSpPr>
          <p:nvPr>
            <p:ph type="title"/>
          </p:nvPr>
        </p:nvSpPr>
        <p:spPr/>
        <p:txBody>
          <a:bodyPr/>
          <a:lstStyle/>
          <a:p>
            <a:r>
              <a:rPr lang="en-US" dirty="0"/>
              <a:t>Union Vs Union ALL </a:t>
            </a:r>
          </a:p>
        </p:txBody>
      </p:sp>
      <p:sp>
        <p:nvSpPr>
          <p:cNvPr id="3" name="Content Placeholder 2">
            <a:extLst>
              <a:ext uri="{FF2B5EF4-FFF2-40B4-BE49-F238E27FC236}">
                <a16:creationId xmlns:a16="http://schemas.microsoft.com/office/drawing/2014/main" id="{FB56DC89-D407-418D-9C51-5706D04C1744}"/>
              </a:ext>
            </a:extLst>
          </p:cNvPr>
          <p:cNvSpPr>
            <a:spLocks noGrp="1"/>
          </p:cNvSpPr>
          <p:nvPr>
            <p:ph idx="1"/>
          </p:nvPr>
        </p:nvSpPr>
        <p:spPr/>
        <p:txBody>
          <a:bodyPr/>
          <a:lstStyle/>
          <a:p>
            <a:r>
              <a:rPr lang="en-US" dirty="0"/>
              <a:t>Distinct . Union removes the duplicates. </a:t>
            </a:r>
          </a:p>
          <a:p>
            <a:r>
              <a:rPr lang="en-US" dirty="0"/>
              <a:t>Not distinct , Union All does not remove duplicates. </a:t>
            </a:r>
          </a:p>
          <a:p>
            <a:r>
              <a:rPr lang="en-US" dirty="0"/>
              <a:t>Union all is usually more frequently used. </a:t>
            </a:r>
          </a:p>
        </p:txBody>
      </p:sp>
    </p:spTree>
    <p:extLst>
      <p:ext uri="{BB962C8B-B14F-4D97-AF65-F5344CB8AC3E}">
        <p14:creationId xmlns:p14="http://schemas.microsoft.com/office/powerpoint/2010/main" val="1078890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94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7096BF-AAC0-472F-9625-7F8E52444B8A}"/>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Syntax </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social media post&#10;&#10;Description automatically generated">
            <a:extLst>
              <a:ext uri="{FF2B5EF4-FFF2-40B4-BE49-F238E27FC236}">
                <a16:creationId xmlns:a16="http://schemas.microsoft.com/office/drawing/2014/main" id="{C3D183B4-569F-408C-ABF4-B50AFCDF69C3}"/>
              </a:ext>
            </a:extLst>
          </p:cNvPr>
          <p:cNvPicPr>
            <a:picLocks noGrp="1" noChangeAspect="1"/>
          </p:cNvPicPr>
          <p:nvPr>
            <p:ph idx="1"/>
          </p:nvPr>
        </p:nvPicPr>
        <p:blipFill rotWithShape="1">
          <a:blip r:embed="rId2"/>
          <a:srcRect r="16200" b="-2"/>
          <a:stretch/>
        </p:blipFill>
        <p:spPr>
          <a:xfrm>
            <a:off x="976251" y="942538"/>
            <a:ext cx="7163222" cy="4808332"/>
          </a:xfrm>
          <a:prstGeom prst="rect">
            <a:avLst/>
          </a:prstGeom>
          <a:effectLst/>
        </p:spPr>
      </p:pic>
    </p:spTree>
    <p:extLst>
      <p:ext uri="{BB962C8B-B14F-4D97-AF65-F5344CB8AC3E}">
        <p14:creationId xmlns:p14="http://schemas.microsoft.com/office/powerpoint/2010/main" val="1465418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0E73F1F-93AA-4C3E-B177-D68E147935D8}"/>
              </a:ext>
            </a:extLst>
          </p:cNvPr>
          <p:cNvPicPr>
            <a:picLocks noGrp="1" noChangeAspect="1"/>
          </p:cNvPicPr>
          <p:nvPr>
            <p:ph idx="1"/>
          </p:nvPr>
        </p:nvPicPr>
        <p:blipFill>
          <a:blip r:embed="rId2"/>
          <a:stretch>
            <a:fillRect/>
          </a:stretch>
        </p:blipFill>
        <p:spPr>
          <a:xfrm>
            <a:off x="1320800" y="192528"/>
            <a:ext cx="7845778" cy="6962240"/>
          </a:xfrm>
          <a:prstGeom prst="rect">
            <a:avLst/>
          </a:prstGeom>
        </p:spPr>
      </p:pic>
    </p:spTree>
    <p:extLst>
      <p:ext uri="{BB962C8B-B14F-4D97-AF65-F5344CB8AC3E}">
        <p14:creationId xmlns:p14="http://schemas.microsoft.com/office/powerpoint/2010/main" val="2902613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439BA-546B-42D5-8BFE-CAC0E915DA4A}"/>
              </a:ext>
            </a:extLst>
          </p:cNvPr>
          <p:cNvSpPr>
            <a:spLocks noGrp="1"/>
          </p:cNvSpPr>
          <p:nvPr>
            <p:ph type="title"/>
          </p:nvPr>
        </p:nvSpPr>
        <p:spPr>
          <a:xfrm>
            <a:off x="838200" y="585216"/>
            <a:ext cx="10515600" cy="1325563"/>
          </a:xfrm>
        </p:spPr>
        <p:txBody>
          <a:bodyPr>
            <a:normAutofit/>
          </a:bodyPr>
          <a:lstStyle/>
          <a:p>
            <a:r>
              <a:rPr lang="en-US">
                <a:solidFill>
                  <a:schemeClr val="bg1"/>
                </a:solidFill>
              </a:rPr>
              <a:t>Union Benefit – Pretreating </a:t>
            </a:r>
          </a:p>
        </p:txBody>
      </p:sp>
      <p:pic>
        <p:nvPicPr>
          <p:cNvPr id="4" name="Picture 3" descr="A screenshot of a cell phone&#10;&#10;Description automatically generated">
            <a:extLst>
              <a:ext uri="{FF2B5EF4-FFF2-40B4-BE49-F238E27FC236}">
                <a16:creationId xmlns:a16="http://schemas.microsoft.com/office/drawing/2014/main" id="{76992A51-4670-4DB5-A66D-015C478D585B}"/>
              </a:ext>
            </a:extLst>
          </p:cNvPr>
          <p:cNvPicPr>
            <a:picLocks noChangeAspect="1"/>
          </p:cNvPicPr>
          <p:nvPr/>
        </p:nvPicPr>
        <p:blipFill rotWithShape="1">
          <a:blip r:embed="rId2"/>
          <a:srcRect r="2881" b="-3"/>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707EC547-64BD-4EC3-8ED6-4BE0643CAB1F}"/>
              </a:ext>
            </a:extLst>
          </p:cNvPr>
          <p:cNvSpPr>
            <a:spLocks noGrp="1"/>
          </p:cNvSpPr>
          <p:nvPr>
            <p:ph idx="1"/>
          </p:nvPr>
        </p:nvSpPr>
        <p:spPr>
          <a:xfrm>
            <a:off x="7546848" y="2516777"/>
            <a:ext cx="3803904" cy="3660185"/>
          </a:xfrm>
        </p:spPr>
        <p:txBody>
          <a:bodyPr anchor="ctr">
            <a:normAutofit/>
          </a:bodyPr>
          <a:lstStyle/>
          <a:p>
            <a:r>
              <a:rPr lang="en-US" sz="2200"/>
              <a:t>Using union we can treat the queries  separately &amp; use it for filtering &amp; all. </a:t>
            </a:r>
          </a:p>
          <a:p>
            <a:endParaRPr lang="en-US" sz="2200"/>
          </a:p>
        </p:txBody>
      </p:sp>
    </p:spTree>
    <p:extLst>
      <p:ext uri="{BB962C8B-B14F-4D97-AF65-F5344CB8AC3E}">
        <p14:creationId xmlns:p14="http://schemas.microsoft.com/office/powerpoint/2010/main" val="3795689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111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159DF2-7454-4C54-8587-3E04A8F721D9}"/>
              </a:ext>
            </a:extLst>
          </p:cNvPr>
          <p:cNvSpPr>
            <a:spLocks noGrp="1"/>
          </p:cNvSpPr>
          <p:nvPr>
            <p:ph type="title"/>
          </p:nvPr>
        </p:nvSpPr>
        <p:spPr>
          <a:xfrm>
            <a:off x="704087" y="438559"/>
            <a:ext cx="3649704" cy="1881559"/>
          </a:xfrm>
        </p:spPr>
        <p:txBody>
          <a:bodyPr>
            <a:normAutofit/>
          </a:bodyPr>
          <a:lstStyle/>
          <a:p>
            <a:r>
              <a:rPr lang="en-US" sz="3200">
                <a:solidFill>
                  <a:schemeClr val="bg1"/>
                </a:solidFill>
              </a:rPr>
              <a:t>Combined Operations on Entire Unionized Dataset </a:t>
            </a:r>
          </a:p>
        </p:txBody>
      </p:sp>
      <p:sp>
        <p:nvSpPr>
          <p:cNvPr id="3" name="Content Placeholder 2">
            <a:extLst>
              <a:ext uri="{FF2B5EF4-FFF2-40B4-BE49-F238E27FC236}">
                <a16:creationId xmlns:a16="http://schemas.microsoft.com/office/drawing/2014/main" id="{C1BF7DEA-66C6-444A-8900-3D7A5F3E4BE0}"/>
              </a:ext>
            </a:extLst>
          </p:cNvPr>
          <p:cNvSpPr>
            <a:spLocks noGrp="1"/>
          </p:cNvSpPr>
          <p:nvPr>
            <p:ph idx="1"/>
          </p:nvPr>
        </p:nvSpPr>
        <p:spPr>
          <a:xfrm>
            <a:off x="4742597" y="438559"/>
            <a:ext cx="6745314" cy="1881559"/>
          </a:xfrm>
        </p:spPr>
        <p:txBody>
          <a:bodyPr anchor="ctr">
            <a:normAutofit/>
          </a:bodyPr>
          <a:lstStyle/>
          <a:p>
            <a:r>
              <a:rPr lang="en-US" sz="2000">
                <a:solidFill>
                  <a:schemeClr val="bg1"/>
                </a:solidFill>
              </a:rPr>
              <a:t>Convert the union results into a subquery to perform calculations on top of it. </a:t>
            </a:r>
          </a:p>
          <a:p>
            <a:r>
              <a:rPr lang="en-US" sz="2000">
                <a:solidFill>
                  <a:schemeClr val="bg1"/>
                </a:solidFill>
              </a:rPr>
              <a:t>Though a cleaner way would be to perform union as  CTE &amp; use the results further to compute results. </a:t>
            </a:r>
          </a:p>
          <a:p>
            <a:endParaRPr lang="en-US" sz="2000">
              <a:solidFill>
                <a:schemeClr val="bg1"/>
              </a:solidFill>
            </a:endParaRPr>
          </a:p>
        </p:txBody>
      </p:sp>
      <p:pic>
        <p:nvPicPr>
          <p:cNvPr id="5" name="Picture 4">
            <a:extLst>
              <a:ext uri="{FF2B5EF4-FFF2-40B4-BE49-F238E27FC236}">
                <a16:creationId xmlns:a16="http://schemas.microsoft.com/office/drawing/2014/main" id="{1C10984A-5EB2-4664-A107-5EFB19D5FAA7}"/>
              </a:ext>
            </a:extLst>
          </p:cNvPr>
          <p:cNvPicPr>
            <a:picLocks noChangeAspect="1"/>
          </p:cNvPicPr>
          <p:nvPr/>
        </p:nvPicPr>
        <p:blipFill>
          <a:blip r:embed="rId2"/>
          <a:stretch>
            <a:fillRect/>
          </a:stretch>
        </p:blipFill>
        <p:spPr>
          <a:xfrm>
            <a:off x="320552" y="3551262"/>
            <a:ext cx="3348249" cy="2511187"/>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3A2EB0DF-6EF9-4EDE-BF6D-6764802876EE}"/>
              </a:ext>
            </a:extLst>
          </p:cNvPr>
          <p:cNvPicPr>
            <a:picLocks noChangeAspect="1"/>
          </p:cNvPicPr>
          <p:nvPr/>
        </p:nvPicPr>
        <p:blipFill rotWithShape="1">
          <a:blip r:embed="rId3"/>
          <a:srcRect r="11828"/>
          <a:stretch/>
        </p:blipFill>
        <p:spPr>
          <a:xfrm>
            <a:off x="4545701" y="2445731"/>
            <a:ext cx="7517657" cy="4412269"/>
          </a:xfrm>
          <a:prstGeom prst="rect">
            <a:avLst/>
          </a:prstGeom>
        </p:spPr>
      </p:pic>
    </p:spTree>
    <p:extLst>
      <p:ext uri="{BB962C8B-B14F-4D97-AF65-F5344CB8AC3E}">
        <p14:creationId xmlns:p14="http://schemas.microsoft.com/office/powerpoint/2010/main" val="2995656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38A8F-266D-4007-8B98-F4F15D8E2EB6}"/>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a:solidFill>
                  <a:srgbClr val="2C2C2C"/>
                </a:solidFill>
              </a:rPr>
              <a:t>Use Case Quiz </a:t>
            </a:r>
          </a:p>
        </p:txBody>
      </p:sp>
      <p:sp>
        <p:nvSpPr>
          <p:cNvPr id="11"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345E5A0-A7E1-480C-96A1-987F752295DE}"/>
              </a:ext>
            </a:extLst>
          </p:cNvPr>
          <p:cNvPicPr>
            <a:picLocks noGrp="1" noChangeAspect="1"/>
          </p:cNvPicPr>
          <p:nvPr>
            <p:ph idx="1"/>
          </p:nvPr>
        </p:nvPicPr>
        <p:blipFill rotWithShape="1">
          <a:blip r:embed="rId2"/>
          <a:srcRect t="2363"/>
          <a:stretch/>
        </p:blipFill>
        <p:spPr>
          <a:xfrm>
            <a:off x="4062964" y="942538"/>
            <a:ext cx="7163222" cy="4808332"/>
          </a:xfrm>
          <a:prstGeom prst="rect">
            <a:avLst/>
          </a:prstGeom>
          <a:effectLst/>
        </p:spPr>
      </p:pic>
    </p:spTree>
    <p:extLst>
      <p:ext uri="{BB962C8B-B14F-4D97-AF65-F5344CB8AC3E}">
        <p14:creationId xmlns:p14="http://schemas.microsoft.com/office/powerpoint/2010/main" val="2275968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D2D26C-95B7-4D99-8749-612544FF8CEC}"/>
              </a:ext>
            </a:extLst>
          </p:cNvPr>
          <p:cNvSpPr>
            <a:spLocks noGrp="1"/>
          </p:cNvSpPr>
          <p:nvPr>
            <p:ph type="title"/>
          </p:nvPr>
        </p:nvSpPr>
        <p:spPr>
          <a:xfrm>
            <a:off x="5354955" y="552182"/>
            <a:ext cx="5998840" cy="3343135"/>
          </a:xfrm>
          <a:noFill/>
        </p:spPr>
        <p:txBody>
          <a:bodyPr vert="horz" lIns="91440" tIns="45720" rIns="91440" bIns="45720" rtlCol="0" anchor="b">
            <a:normAutofit/>
          </a:bodyPr>
          <a:lstStyle/>
          <a:p>
            <a:r>
              <a:rPr lang="en-US" sz="5200"/>
              <a:t>Revisiting Joins </a:t>
            </a:r>
          </a:p>
        </p:txBody>
      </p:sp>
      <p:pic>
        <p:nvPicPr>
          <p:cNvPr id="4" name="Content Placeholder 3">
            <a:extLst>
              <a:ext uri="{FF2B5EF4-FFF2-40B4-BE49-F238E27FC236}">
                <a16:creationId xmlns:a16="http://schemas.microsoft.com/office/drawing/2014/main" id="{8848E52D-1380-4000-888F-227B03B69DB2}"/>
              </a:ext>
            </a:extLst>
          </p:cNvPr>
          <p:cNvPicPr>
            <a:picLocks noGrp="1" noChangeAspect="1"/>
          </p:cNvPicPr>
          <p:nvPr>
            <p:ph idx="1"/>
          </p:nvPr>
        </p:nvPicPr>
        <p:blipFill rotWithShape="1">
          <a:blip r:embed="rId2"/>
          <a:srcRect r="607"/>
          <a:stretch/>
        </p:blipFill>
        <p:spPr>
          <a:xfrm>
            <a:off x="20" y="10"/>
            <a:ext cx="6945529" cy="6857990"/>
          </a:xfrm>
          <a:prstGeom prst="rect">
            <a:avLst/>
          </a:prstGeom>
        </p:spPr>
      </p:pic>
    </p:spTree>
    <p:extLst>
      <p:ext uri="{BB962C8B-B14F-4D97-AF65-F5344CB8AC3E}">
        <p14:creationId xmlns:p14="http://schemas.microsoft.com/office/powerpoint/2010/main" val="2373543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78C6-D79C-47CB-929F-6FAC56CCBB28}"/>
              </a:ext>
            </a:extLst>
          </p:cNvPr>
          <p:cNvSpPr>
            <a:spLocks noGrp="1"/>
          </p:cNvSpPr>
          <p:nvPr>
            <p:ph type="title"/>
          </p:nvPr>
        </p:nvSpPr>
        <p:spPr/>
        <p:txBody>
          <a:bodyPr/>
          <a:lstStyle/>
          <a:p>
            <a:r>
              <a:rPr lang="en-US" dirty="0"/>
              <a:t>Quiz </a:t>
            </a:r>
          </a:p>
        </p:txBody>
      </p:sp>
      <p:pic>
        <p:nvPicPr>
          <p:cNvPr id="4" name="Content Placeholder 3">
            <a:extLst>
              <a:ext uri="{FF2B5EF4-FFF2-40B4-BE49-F238E27FC236}">
                <a16:creationId xmlns:a16="http://schemas.microsoft.com/office/drawing/2014/main" id="{2B5C8B13-D11A-48E3-8D13-E35602BFD040}"/>
              </a:ext>
            </a:extLst>
          </p:cNvPr>
          <p:cNvPicPr>
            <a:picLocks noGrp="1" noChangeAspect="1"/>
          </p:cNvPicPr>
          <p:nvPr>
            <p:ph idx="1"/>
          </p:nvPr>
        </p:nvPicPr>
        <p:blipFill>
          <a:blip r:embed="rId2"/>
          <a:stretch>
            <a:fillRect/>
          </a:stretch>
        </p:blipFill>
        <p:spPr>
          <a:xfrm>
            <a:off x="3995271" y="1825625"/>
            <a:ext cx="4201458" cy="4351338"/>
          </a:xfrm>
          <a:prstGeom prst="rect">
            <a:avLst/>
          </a:prstGeom>
        </p:spPr>
      </p:pic>
    </p:spTree>
    <p:extLst>
      <p:ext uri="{BB962C8B-B14F-4D97-AF65-F5344CB8AC3E}">
        <p14:creationId xmlns:p14="http://schemas.microsoft.com/office/powerpoint/2010/main" val="2334557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827F-6AB6-445D-B94F-D2E4556AE1B7}"/>
              </a:ext>
            </a:extLst>
          </p:cNvPr>
          <p:cNvSpPr>
            <a:spLocks noGrp="1"/>
          </p:cNvSpPr>
          <p:nvPr>
            <p:ph type="title"/>
          </p:nvPr>
        </p:nvSpPr>
        <p:spPr/>
        <p:txBody>
          <a:bodyPr/>
          <a:lstStyle/>
          <a:p>
            <a:r>
              <a:rPr lang="en-US" dirty="0"/>
              <a:t>Performance Tuning </a:t>
            </a:r>
          </a:p>
        </p:txBody>
      </p:sp>
      <p:sp>
        <p:nvSpPr>
          <p:cNvPr id="3" name="Content Placeholder 2">
            <a:extLst>
              <a:ext uri="{FF2B5EF4-FFF2-40B4-BE49-F238E27FC236}">
                <a16:creationId xmlns:a16="http://schemas.microsoft.com/office/drawing/2014/main" id="{EF6522B8-16B9-4665-8CDF-E6B7F617AD18}"/>
              </a:ext>
            </a:extLst>
          </p:cNvPr>
          <p:cNvSpPr>
            <a:spLocks noGrp="1"/>
          </p:cNvSpPr>
          <p:nvPr>
            <p:ph idx="1"/>
          </p:nvPr>
        </p:nvSpPr>
        <p:spPr/>
        <p:txBody>
          <a:bodyPr/>
          <a:lstStyle/>
          <a:p>
            <a:r>
              <a:rPr lang="en-US" dirty="0"/>
              <a:t>SQL queries sometimes need to be tuned. </a:t>
            </a:r>
          </a:p>
          <a:p>
            <a:r>
              <a:rPr lang="en-US" dirty="0"/>
              <a:t>Speed is sometimes key. </a:t>
            </a:r>
          </a:p>
        </p:txBody>
      </p:sp>
    </p:spTree>
    <p:extLst>
      <p:ext uri="{BB962C8B-B14F-4D97-AF65-F5344CB8AC3E}">
        <p14:creationId xmlns:p14="http://schemas.microsoft.com/office/powerpoint/2010/main" val="188692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AD5C-D262-450A-B46D-77CD0EF53894}"/>
              </a:ext>
            </a:extLst>
          </p:cNvPr>
          <p:cNvSpPr>
            <a:spLocks noGrp="1"/>
          </p:cNvSpPr>
          <p:nvPr>
            <p:ph type="title"/>
          </p:nvPr>
        </p:nvSpPr>
        <p:spPr/>
        <p:txBody>
          <a:bodyPr/>
          <a:lstStyle/>
          <a:p>
            <a:r>
              <a:rPr lang="en-US" dirty="0"/>
              <a:t>How You Can and Can't Control Performance</a:t>
            </a:r>
          </a:p>
        </p:txBody>
      </p:sp>
      <p:sp>
        <p:nvSpPr>
          <p:cNvPr id="3" name="Content Placeholder 2">
            <a:extLst>
              <a:ext uri="{FF2B5EF4-FFF2-40B4-BE49-F238E27FC236}">
                <a16:creationId xmlns:a16="http://schemas.microsoft.com/office/drawing/2014/main" id="{E2871D3A-CED5-42A4-B1CC-09CCC5A6972A}"/>
              </a:ext>
            </a:extLst>
          </p:cNvPr>
          <p:cNvSpPr>
            <a:spLocks noGrp="1"/>
          </p:cNvSpPr>
          <p:nvPr>
            <p:ph idx="1"/>
          </p:nvPr>
        </p:nvSpPr>
        <p:spPr/>
        <p:txBody>
          <a:bodyPr/>
          <a:lstStyle/>
          <a:p>
            <a:r>
              <a:rPr lang="en-US" dirty="0"/>
              <a:t>Database is a software, dependent upon hardware. </a:t>
            </a:r>
          </a:p>
          <a:p>
            <a:r>
              <a:rPr lang="en-US" dirty="0"/>
              <a:t>To make it run faster, we need to decrease the calculations. </a:t>
            </a:r>
          </a:p>
          <a:p>
            <a:r>
              <a:rPr lang="en-US" dirty="0"/>
              <a:t>For this, we need to understand how they work. </a:t>
            </a:r>
          </a:p>
        </p:txBody>
      </p:sp>
    </p:spTree>
    <p:extLst>
      <p:ext uri="{BB962C8B-B14F-4D97-AF65-F5344CB8AC3E}">
        <p14:creationId xmlns:p14="http://schemas.microsoft.com/office/powerpoint/2010/main" val="3430369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16F0E-EC12-47FA-996A-086C63C58523}"/>
              </a:ext>
            </a:extLst>
          </p:cNvPr>
          <p:cNvSpPr>
            <a:spLocks noGrp="1"/>
          </p:cNvSpPr>
          <p:nvPr>
            <p:ph type="title"/>
          </p:nvPr>
        </p:nvSpPr>
        <p:spPr/>
        <p:txBody>
          <a:bodyPr/>
          <a:lstStyle/>
          <a:p>
            <a:r>
              <a:rPr lang="en-US" dirty="0"/>
              <a:t>Factors affecting number of calculations in a query</a:t>
            </a:r>
          </a:p>
        </p:txBody>
      </p:sp>
      <p:sp>
        <p:nvSpPr>
          <p:cNvPr id="3" name="Content Placeholder 2">
            <a:extLst>
              <a:ext uri="{FF2B5EF4-FFF2-40B4-BE49-F238E27FC236}">
                <a16:creationId xmlns:a16="http://schemas.microsoft.com/office/drawing/2014/main" id="{76DB19CF-2B39-4233-B1E9-35EFCAC3C5CB}"/>
              </a:ext>
            </a:extLst>
          </p:cNvPr>
          <p:cNvSpPr>
            <a:spLocks noGrp="1"/>
          </p:cNvSpPr>
          <p:nvPr>
            <p:ph idx="1"/>
          </p:nvPr>
        </p:nvSpPr>
        <p:spPr/>
        <p:txBody>
          <a:bodyPr/>
          <a:lstStyle/>
          <a:p>
            <a:r>
              <a:rPr lang="en-US" dirty="0"/>
              <a:t>Table Size – if more than 1 tables with a lot of rows than it gets slower. </a:t>
            </a:r>
          </a:p>
          <a:p>
            <a:r>
              <a:rPr lang="en-US" dirty="0"/>
              <a:t>Joins – If we are joining tables which increases the row count than it can cause slowness of the queries. </a:t>
            </a:r>
          </a:p>
          <a:p>
            <a:r>
              <a:rPr lang="en-US" dirty="0"/>
              <a:t>Aggregations – Combining multiple rows require more calculations as compared to regular retrieval. For example, count distinct will be much slower as compared to count since it will have to check each row against every other row. </a:t>
            </a:r>
          </a:p>
        </p:txBody>
      </p:sp>
    </p:spTree>
    <p:extLst>
      <p:ext uri="{BB962C8B-B14F-4D97-AF65-F5344CB8AC3E}">
        <p14:creationId xmlns:p14="http://schemas.microsoft.com/office/powerpoint/2010/main" val="84146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E6840-B62C-4E9B-9D3A-8DCF4297D969}"/>
              </a:ext>
            </a:extLst>
          </p:cNvPr>
          <p:cNvSpPr>
            <a:spLocks noGrp="1"/>
          </p:cNvSpPr>
          <p:nvPr>
            <p:ph type="title"/>
          </p:nvPr>
        </p:nvSpPr>
        <p:spPr/>
        <p:txBody>
          <a:bodyPr/>
          <a:lstStyle/>
          <a:p>
            <a:r>
              <a:rPr lang="en-US" dirty="0"/>
              <a:t>Database factors </a:t>
            </a:r>
          </a:p>
        </p:txBody>
      </p:sp>
      <p:sp>
        <p:nvSpPr>
          <p:cNvPr id="3" name="Content Placeholder 2">
            <a:extLst>
              <a:ext uri="{FF2B5EF4-FFF2-40B4-BE49-F238E27FC236}">
                <a16:creationId xmlns:a16="http://schemas.microsoft.com/office/drawing/2014/main" id="{201EA371-A480-4CED-BFC3-DA5C6F01BCC0}"/>
              </a:ext>
            </a:extLst>
          </p:cNvPr>
          <p:cNvSpPr>
            <a:spLocks noGrp="1"/>
          </p:cNvSpPr>
          <p:nvPr>
            <p:ph idx="1"/>
          </p:nvPr>
        </p:nvSpPr>
        <p:spPr/>
        <p:txBody>
          <a:bodyPr/>
          <a:lstStyle/>
          <a:p>
            <a:r>
              <a:rPr lang="en-US" dirty="0"/>
              <a:t>Number of queries running at a time. </a:t>
            </a:r>
          </a:p>
          <a:p>
            <a:r>
              <a:rPr lang="en-US" dirty="0"/>
              <a:t>Different database have different optimizations. </a:t>
            </a:r>
          </a:p>
          <a:p>
            <a:r>
              <a:rPr lang="en-US" dirty="0"/>
              <a:t>For example, </a:t>
            </a:r>
            <a:r>
              <a:rPr lang="en-US" dirty="0" err="1"/>
              <a:t>postgres</a:t>
            </a:r>
            <a:r>
              <a:rPr lang="en-US" dirty="0"/>
              <a:t> is optimized to read &amp; write new rows quickly where as redshift is optimized for faster aggregation. </a:t>
            </a:r>
          </a:p>
          <a:p>
            <a:r>
              <a:rPr lang="en-US" dirty="0"/>
              <a:t>These things, if we know can help us to write efficient queries. However, these kind of optimizations are not really in our controls. </a:t>
            </a:r>
          </a:p>
        </p:txBody>
      </p:sp>
    </p:spTree>
    <p:extLst>
      <p:ext uri="{BB962C8B-B14F-4D97-AF65-F5344CB8AC3E}">
        <p14:creationId xmlns:p14="http://schemas.microsoft.com/office/powerpoint/2010/main" val="1284066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96444-64C0-4A44-8487-E3283610FA4A}"/>
              </a:ext>
            </a:extLst>
          </p:cNvPr>
          <p:cNvSpPr>
            <a:spLocks noGrp="1"/>
          </p:cNvSpPr>
          <p:nvPr>
            <p:ph type="title"/>
          </p:nvPr>
        </p:nvSpPr>
        <p:spPr/>
        <p:txBody>
          <a:bodyPr/>
          <a:lstStyle/>
          <a:p>
            <a:r>
              <a:rPr lang="en-US" dirty="0"/>
              <a:t>Factors -- we can control </a:t>
            </a:r>
          </a:p>
        </p:txBody>
      </p:sp>
      <p:sp>
        <p:nvSpPr>
          <p:cNvPr id="3" name="Content Placeholder 2">
            <a:extLst>
              <a:ext uri="{FF2B5EF4-FFF2-40B4-BE49-F238E27FC236}">
                <a16:creationId xmlns:a16="http://schemas.microsoft.com/office/drawing/2014/main" id="{FB8EB366-1AAA-4753-8F82-6333CD8282DC}"/>
              </a:ext>
            </a:extLst>
          </p:cNvPr>
          <p:cNvSpPr>
            <a:spLocks noGrp="1"/>
          </p:cNvSpPr>
          <p:nvPr>
            <p:ph idx="1"/>
          </p:nvPr>
        </p:nvSpPr>
        <p:spPr/>
        <p:txBody>
          <a:bodyPr/>
          <a:lstStyle/>
          <a:p>
            <a:r>
              <a:rPr lang="en-US" dirty="0"/>
              <a:t>Filtering will always increase the speed. </a:t>
            </a:r>
          </a:p>
          <a:p>
            <a:r>
              <a:rPr lang="en-US" dirty="0"/>
              <a:t>For example, timeseries data can be filtered for a small time window. </a:t>
            </a:r>
          </a:p>
          <a:p>
            <a:r>
              <a:rPr lang="en-US" dirty="0"/>
              <a:t>We can always refine our query on a small subset &amp; than later on apply the final query on full dataset. </a:t>
            </a:r>
          </a:p>
          <a:p>
            <a:r>
              <a:rPr lang="en-US" dirty="0"/>
              <a:t>In case of aggregations, limits don’t really will help. </a:t>
            </a:r>
          </a:p>
          <a:p>
            <a:r>
              <a:rPr lang="en-US" dirty="0"/>
              <a:t>Aggregations are performed first &amp; than the results set is limited. </a:t>
            </a:r>
          </a:p>
          <a:p>
            <a:r>
              <a:rPr lang="en-US" dirty="0"/>
              <a:t>In such a case, we can limit the data using a subquery &amp; than perform aggregation on the limited data. </a:t>
            </a:r>
          </a:p>
          <a:p>
            <a:r>
              <a:rPr lang="en-US" dirty="0"/>
              <a:t>To test query logic, apply limits inside the sub query. </a:t>
            </a:r>
          </a:p>
        </p:txBody>
      </p:sp>
    </p:spTree>
    <p:extLst>
      <p:ext uri="{BB962C8B-B14F-4D97-AF65-F5344CB8AC3E}">
        <p14:creationId xmlns:p14="http://schemas.microsoft.com/office/powerpoint/2010/main" val="2997425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5113E-BD7F-4395-9893-9AB3FFE4A9A0}"/>
              </a:ext>
            </a:extLst>
          </p:cNvPr>
          <p:cNvSpPr>
            <a:spLocks noGrp="1"/>
          </p:cNvSpPr>
          <p:nvPr>
            <p:ph type="title"/>
          </p:nvPr>
        </p:nvSpPr>
        <p:spPr/>
        <p:txBody>
          <a:bodyPr/>
          <a:lstStyle/>
          <a:p>
            <a:r>
              <a:rPr lang="en-US" dirty="0"/>
              <a:t>Limit Quiz </a:t>
            </a:r>
          </a:p>
        </p:txBody>
      </p:sp>
      <p:pic>
        <p:nvPicPr>
          <p:cNvPr id="4" name="Content Placeholder 3">
            <a:extLst>
              <a:ext uri="{FF2B5EF4-FFF2-40B4-BE49-F238E27FC236}">
                <a16:creationId xmlns:a16="http://schemas.microsoft.com/office/drawing/2014/main" id="{B37DA854-B504-458D-99B4-DA410714E686}"/>
              </a:ext>
            </a:extLst>
          </p:cNvPr>
          <p:cNvPicPr>
            <a:picLocks noGrp="1" noChangeAspect="1"/>
          </p:cNvPicPr>
          <p:nvPr>
            <p:ph idx="1"/>
          </p:nvPr>
        </p:nvPicPr>
        <p:blipFill>
          <a:blip r:embed="rId2"/>
          <a:stretch>
            <a:fillRect/>
          </a:stretch>
        </p:blipFill>
        <p:spPr>
          <a:xfrm>
            <a:off x="2562186" y="1825625"/>
            <a:ext cx="7067627" cy="4351338"/>
          </a:xfrm>
          <a:prstGeom prst="rect">
            <a:avLst/>
          </a:prstGeom>
        </p:spPr>
      </p:pic>
    </p:spTree>
    <p:extLst>
      <p:ext uri="{BB962C8B-B14F-4D97-AF65-F5344CB8AC3E}">
        <p14:creationId xmlns:p14="http://schemas.microsoft.com/office/powerpoint/2010/main" val="3840295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C85F-4A5F-47D9-AC62-97E2AC298F7C}"/>
              </a:ext>
            </a:extLst>
          </p:cNvPr>
          <p:cNvSpPr>
            <a:spLocks noGrp="1"/>
          </p:cNvSpPr>
          <p:nvPr>
            <p:ph type="title"/>
          </p:nvPr>
        </p:nvSpPr>
        <p:spPr>
          <a:xfrm>
            <a:off x="838200" y="365125"/>
            <a:ext cx="10515600" cy="1325563"/>
          </a:xfrm>
        </p:spPr>
        <p:txBody>
          <a:bodyPr/>
          <a:lstStyle/>
          <a:p>
            <a:r>
              <a:rPr lang="en-US"/>
              <a:t>Making Joins Less Complicated </a:t>
            </a:r>
            <a:endParaRPr lang="en-US" dirty="0"/>
          </a:p>
        </p:txBody>
      </p:sp>
      <p:sp>
        <p:nvSpPr>
          <p:cNvPr id="3" name="Content Placeholder 2">
            <a:extLst>
              <a:ext uri="{FF2B5EF4-FFF2-40B4-BE49-F238E27FC236}">
                <a16:creationId xmlns:a16="http://schemas.microsoft.com/office/drawing/2014/main" id="{079B3E05-5D0D-4D5A-9515-B16592E9C6A3}"/>
              </a:ext>
            </a:extLst>
          </p:cNvPr>
          <p:cNvSpPr>
            <a:spLocks noGrp="1"/>
          </p:cNvSpPr>
          <p:nvPr>
            <p:ph idx="1"/>
          </p:nvPr>
        </p:nvSpPr>
        <p:spPr>
          <a:xfrm>
            <a:off x="838200" y="1825625"/>
            <a:ext cx="10515600" cy="4351338"/>
          </a:xfrm>
        </p:spPr>
        <p:txBody>
          <a:bodyPr/>
          <a:lstStyle/>
          <a:p>
            <a:r>
              <a:rPr lang="en-US" dirty="0"/>
              <a:t>Reduce the number records of joins if logic allows. </a:t>
            </a:r>
          </a:p>
          <a:p>
            <a:r>
              <a:rPr lang="en-US" dirty="0"/>
              <a:t>Aggregate before joining. </a:t>
            </a:r>
          </a:p>
          <a:p>
            <a:r>
              <a:rPr lang="en-US" dirty="0"/>
              <a:t>Apply filters before the join so that the rows which are being evaluated decreases. </a:t>
            </a:r>
          </a:p>
          <a:p>
            <a:r>
              <a:rPr lang="en-US" dirty="0"/>
              <a:t>Sub queries can be used efficiently for this purpose. </a:t>
            </a:r>
          </a:p>
          <a:p>
            <a:endParaRPr lang="en-US" dirty="0"/>
          </a:p>
          <a:p>
            <a:endParaRPr lang="en-US" dirty="0"/>
          </a:p>
        </p:txBody>
      </p:sp>
      <p:pic>
        <p:nvPicPr>
          <p:cNvPr id="4" name="Picture 3">
            <a:extLst>
              <a:ext uri="{FF2B5EF4-FFF2-40B4-BE49-F238E27FC236}">
                <a16:creationId xmlns:a16="http://schemas.microsoft.com/office/drawing/2014/main" id="{DC6378C3-BB3E-489B-98C6-FF67F12887DF}"/>
              </a:ext>
            </a:extLst>
          </p:cNvPr>
          <p:cNvPicPr>
            <a:picLocks noChangeAspect="1"/>
          </p:cNvPicPr>
          <p:nvPr/>
        </p:nvPicPr>
        <p:blipFill>
          <a:blip r:embed="rId2"/>
          <a:stretch>
            <a:fillRect/>
          </a:stretch>
        </p:blipFill>
        <p:spPr>
          <a:xfrm>
            <a:off x="1052689" y="4121804"/>
            <a:ext cx="7116258" cy="2736196"/>
          </a:xfrm>
          <a:prstGeom prst="rect">
            <a:avLst/>
          </a:prstGeom>
        </p:spPr>
      </p:pic>
    </p:spTree>
    <p:extLst>
      <p:ext uri="{BB962C8B-B14F-4D97-AF65-F5344CB8AC3E}">
        <p14:creationId xmlns:p14="http://schemas.microsoft.com/office/powerpoint/2010/main" val="3221573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B20FB1-6BCD-4D3C-B0DE-7D748D905FA0}"/>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Explain </a:t>
            </a:r>
          </a:p>
        </p:txBody>
      </p:sp>
      <p:sp>
        <p:nvSpPr>
          <p:cNvPr id="3" name="Content Placeholder 2">
            <a:extLst>
              <a:ext uri="{FF2B5EF4-FFF2-40B4-BE49-F238E27FC236}">
                <a16:creationId xmlns:a16="http://schemas.microsoft.com/office/drawing/2014/main" id="{C72D17F7-E143-46A4-A9F3-14EF4383BB1D}"/>
              </a:ext>
            </a:extLst>
          </p:cNvPr>
          <p:cNvSpPr>
            <a:spLocks noGrp="1"/>
          </p:cNvSpPr>
          <p:nvPr>
            <p:ph idx="1"/>
          </p:nvPr>
        </p:nvSpPr>
        <p:spPr>
          <a:xfrm>
            <a:off x="4699818" y="640082"/>
            <a:ext cx="6848715" cy="2484884"/>
          </a:xfrm>
        </p:spPr>
        <p:txBody>
          <a:bodyPr anchor="ctr">
            <a:normAutofit/>
          </a:bodyPr>
          <a:lstStyle/>
          <a:p>
            <a:r>
              <a:rPr lang="en-US" sz="2000"/>
              <a:t>How long query will take. </a:t>
            </a:r>
          </a:p>
          <a:p>
            <a:r>
              <a:rPr lang="en-US" sz="2000"/>
              <a:t>Approximate cost. </a:t>
            </a:r>
          </a:p>
          <a:p>
            <a:r>
              <a:rPr lang="en-US" sz="2000"/>
              <a:t>Query plan to get a sense of the query time &amp; modify the steps which are expensive. </a:t>
            </a:r>
          </a:p>
          <a:p>
            <a:endParaRPr lang="en-US" sz="2000"/>
          </a:p>
        </p:txBody>
      </p:sp>
      <p:pic>
        <p:nvPicPr>
          <p:cNvPr id="4" name="Picture 3">
            <a:extLst>
              <a:ext uri="{FF2B5EF4-FFF2-40B4-BE49-F238E27FC236}">
                <a16:creationId xmlns:a16="http://schemas.microsoft.com/office/drawing/2014/main" id="{890F5345-ABFB-457F-9486-28EBFC1BD1D5}"/>
              </a:ext>
            </a:extLst>
          </p:cNvPr>
          <p:cNvPicPr>
            <a:picLocks noChangeAspect="1"/>
          </p:cNvPicPr>
          <p:nvPr/>
        </p:nvPicPr>
        <p:blipFill>
          <a:blip r:embed="rId2"/>
          <a:stretch>
            <a:fillRect/>
          </a:stretch>
        </p:blipFill>
        <p:spPr>
          <a:xfrm>
            <a:off x="2953665" y="2744329"/>
            <a:ext cx="9410690" cy="3811329"/>
          </a:xfrm>
          <a:prstGeom prst="rect">
            <a:avLst/>
          </a:prstGeom>
        </p:spPr>
      </p:pic>
    </p:spTree>
    <p:extLst>
      <p:ext uri="{BB962C8B-B14F-4D97-AF65-F5344CB8AC3E}">
        <p14:creationId xmlns:p14="http://schemas.microsoft.com/office/powerpoint/2010/main" val="3028591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1AE2-662B-4B1B-9965-DEA0DF9E6F41}"/>
              </a:ext>
            </a:extLst>
          </p:cNvPr>
          <p:cNvSpPr>
            <a:spLocks noGrp="1"/>
          </p:cNvSpPr>
          <p:nvPr>
            <p:ph type="title"/>
          </p:nvPr>
        </p:nvSpPr>
        <p:spPr/>
        <p:txBody>
          <a:bodyPr/>
          <a:lstStyle/>
          <a:p>
            <a:r>
              <a:rPr lang="en-US" dirty="0"/>
              <a:t>Joining Sub-Queries to Improve Performance </a:t>
            </a:r>
          </a:p>
        </p:txBody>
      </p:sp>
      <p:sp>
        <p:nvSpPr>
          <p:cNvPr id="3" name="Content Placeholder 2">
            <a:extLst>
              <a:ext uri="{FF2B5EF4-FFF2-40B4-BE49-F238E27FC236}">
                <a16:creationId xmlns:a16="http://schemas.microsoft.com/office/drawing/2014/main" id="{B06FE101-F929-4D84-B15B-703460CF84F1}"/>
              </a:ext>
            </a:extLst>
          </p:cNvPr>
          <p:cNvSpPr>
            <a:spLocks noGrp="1"/>
          </p:cNvSpPr>
          <p:nvPr>
            <p:ph idx="1"/>
          </p:nvPr>
        </p:nvSpPr>
        <p:spPr/>
        <p:txBody>
          <a:bodyPr/>
          <a:lstStyle/>
          <a:p>
            <a:r>
              <a:rPr lang="en-US" dirty="0"/>
              <a:t>Sub </a:t>
            </a:r>
            <a:r>
              <a:rPr lang="en-US" dirty="0" err="1"/>
              <a:t>qrs</a:t>
            </a:r>
            <a:r>
              <a:rPr lang="en-US" dirty="0"/>
              <a:t> are specially helpful in improving the performance. </a:t>
            </a:r>
          </a:p>
          <a:p>
            <a:r>
              <a:rPr lang="en-US" dirty="0"/>
              <a:t>Sometimes, we can compute the results in our big query but there is advantage in computing intermediate results in sub queries &amp; than joining them. </a:t>
            </a:r>
          </a:p>
          <a:p>
            <a:endParaRPr lang="en-US" dirty="0"/>
          </a:p>
        </p:txBody>
      </p:sp>
    </p:spTree>
    <p:extLst>
      <p:ext uri="{BB962C8B-B14F-4D97-AF65-F5344CB8AC3E}">
        <p14:creationId xmlns:p14="http://schemas.microsoft.com/office/powerpoint/2010/main" val="1718638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BB34-A986-4E8D-859C-360B40EEC0F7}"/>
              </a:ext>
            </a:extLst>
          </p:cNvPr>
          <p:cNvSpPr>
            <a:spLocks noGrp="1"/>
          </p:cNvSpPr>
          <p:nvPr>
            <p:ph type="title"/>
          </p:nvPr>
        </p:nvSpPr>
        <p:spPr>
          <a:xfrm>
            <a:off x="838200" y="365125"/>
            <a:ext cx="10515600" cy="1325563"/>
          </a:xfrm>
        </p:spPr>
        <p:txBody>
          <a:bodyPr/>
          <a:lstStyle/>
          <a:p>
            <a:r>
              <a:rPr lang="en-US"/>
              <a:t>Full Outer Join </a:t>
            </a:r>
            <a:endParaRPr lang="en-US" dirty="0"/>
          </a:p>
        </p:txBody>
      </p:sp>
      <p:sp>
        <p:nvSpPr>
          <p:cNvPr id="3" name="Content Placeholder 2">
            <a:extLst>
              <a:ext uri="{FF2B5EF4-FFF2-40B4-BE49-F238E27FC236}">
                <a16:creationId xmlns:a16="http://schemas.microsoft.com/office/drawing/2014/main" id="{DAC39C02-2490-412C-A950-9252213E1AAC}"/>
              </a:ext>
            </a:extLst>
          </p:cNvPr>
          <p:cNvSpPr>
            <a:spLocks noGrp="1"/>
          </p:cNvSpPr>
          <p:nvPr>
            <p:ph idx="1"/>
          </p:nvPr>
        </p:nvSpPr>
        <p:spPr>
          <a:xfrm>
            <a:off x="838200" y="1825625"/>
            <a:ext cx="10515600" cy="4351338"/>
          </a:xfrm>
        </p:spPr>
        <p:txBody>
          <a:bodyPr/>
          <a:lstStyle/>
          <a:p>
            <a:r>
              <a:rPr lang="en-US" dirty="0"/>
              <a:t>Sometimes we also need to include unmatched rows.</a:t>
            </a:r>
          </a:p>
          <a:p>
            <a:r>
              <a:rPr lang="en-US" dirty="0"/>
              <a:t>A full outer join returns unmatched records in each table with null values for the columns that came from the opposite table. </a:t>
            </a:r>
          </a:p>
          <a:p>
            <a:endParaRPr lang="en-US" dirty="0"/>
          </a:p>
        </p:txBody>
      </p:sp>
      <p:pic>
        <p:nvPicPr>
          <p:cNvPr id="4" name="Picture 3">
            <a:extLst>
              <a:ext uri="{FF2B5EF4-FFF2-40B4-BE49-F238E27FC236}">
                <a16:creationId xmlns:a16="http://schemas.microsoft.com/office/drawing/2014/main" id="{63B66A5B-60E5-4E99-93DA-6D0E74BE5E76}"/>
              </a:ext>
            </a:extLst>
          </p:cNvPr>
          <p:cNvPicPr>
            <a:picLocks noChangeAspect="1"/>
          </p:cNvPicPr>
          <p:nvPr/>
        </p:nvPicPr>
        <p:blipFill>
          <a:blip r:embed="rId2"/>
          <a:stretch>
            <a:fillRect/>
          </a:stretch>
        </p:blipFill>
        <p:spPr>
          <a:xfrm>
            <a:off x="3323111" y="3291821"/>
            <a:ext cx="6367009" cy="3201054"/>
          </a:xfrm>
          <a:prstGeom prst="rect">
            <a:avLst/>
          </a:prstGeom>
        </p:spPr>
      </p:pic>
    </p:spTree>
    <p:extLst>
      <p:ext uri="{BB962C8B-B14F-4D97-AF65-F5344CB8AC3E}">
        <p14:creationId xmlns:p14="http://schemas.microsoft.com/office/powerpoint/2010/main" val="1245821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76996-6EFD-47C3-8EFE-0196E317250B}"/>
              </a:ext>
            </a:extLst>
          </p:cNvPr>
          <p:cNvSpPr>
            <a:spLocks noGrp="1"/>
          </p:cNvSpPr>
          <p:nvPr>
            <p:ph type="title"/>
          </p:nvPr>
        </p:nvSpPr>
        <p:spPr/>
        <p:txBody>
          <a:bodyPr/>
          <a:lstStyle/>
          <a:p>
            <a:r>
              <a:rPr lang="en-US" dirty="0"/>
              <a:t>Optimization Query Example </a:t>
            </a:r>
          </a:p>
        </p:txBody>
      </p:sp>
      <p:pic>
        <p:nvPicPr>
          <p:cNvPr id="4" name="Content Placeholder 3">
            <a:extLst>
              <a:ext uri="{FF2B5EF4-FFF2-40B4-BE49-F238E27FC236}">
                <a16:creationId xmlns:a16="http://schemas.microsoft.com/office/drawing/2014/main" id="{61A6B103-3354-4680-98C8-2F38CF43B536}"/>
              </a:ext>
            </a:extLst>
          </p:cNvPr>
          <p:cNvPicPr>
            <a:picLocks noGrp="1" noChangeAspect="1"/>
          </p:cNvPicPr>
          <p:nvPr>
            <p:ph idx="1"/>
          </p:nvPr>
        </p:nvPicPr>
        <p:blipFill>
          <a:blip r:embed="rId2"/>
          <a:stretch>
            <a:fillRect/>
          </a:stretch>
        </p:blipFill>
        <p:spPr>
          <a:xfrm>
            <a:off x="2852737" y="2639219"/>
            <a:ext cx="6486525" cy="2724150"/>
          </a:xfrm>
          <a:prstGeom prst="rect">
            <a:avLst/>
          </a:prstGeom>
        </p:spPr>
      </p:pic>
    </p:spTree>
    <p:extLst>
      <p:ext uri="{BB962C8B-B14F-4D97-AF65-F5344CB8AC3E}">
        <p14:creationId xmlns:p14="http://schemas.microsoft.com/office/powerpoint/2010/main" val="9989445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1F39B-190B-47E5-8ECC-6FE89D775AFD}"/>
              </a:ext>
            </a:extLst>
          </p:cNvPr>
          <p:cNvSpPr>
            <a:spLocks noGrp="1"/>
          </p:cNvSpPr>
          <p:nvPr>
            <p:ph type="title"/>
          </p:nvPr>
        </p:nvSpPr>
        <p:spPr/>
        <p:txBody>
          <a:bodyPr/>
          <a:lstStyle/>
          <a:p>
            <a:r>
              <a:rPr lang="en-US" dirty="0"/>
              <a:t>Optimized Version </a:t>
            </a:r>
          </a:p>
        </p:txBody>
      </p:sp>
      <p:pic>
        <p:nvPicPr>
          <p:cNvPr id="4" name="Content Placeholder 3">
            <a:extLst>
              <a:ext uri="{FF2B5EF4-FFF2-40B4-BE49-F238E27FC236}">
                <a16:creationId xmlns:a16="http://schemas.microsoft.com/office/drawing/2014/main" id="{67ABD08E-5CC5-478D-80A7-6FEEF5BF8A95}"/>
              </a:ext>
            </a:extLst>
          </p:cNvPr>
          <p:cNvPicPr>
            <a:picLocks noGrp="1" noChangeAspect="1"/>
          </p:cNvPicPr>
          <p:nvPr>
            <p:ph idx="1"/>
          </p:nvPr>
        </p:nvPicPr>
        <p:blipFill>
          <a:blip r:embed="rId3"/>
          <a:stretch>
            <a:fillRect/>
          </a:stretch>
        </p:blipFill>
        <p:spPr>
          <a:xfrm>
            <a:off x="2211999" y="1825625"/>
            <a:ext cx="7768002" cy="4351338"/>
          </a:xfrm>
          <a:prstGeom prst="rect">
            <a:avLst/>
          </a:prstGeom>
        </p:spPr>
      </p:pic>
    </p:spTree>
    <p:extLst>
      <p:ext uri="{BB962C8B-B14F-4D97-AF65-F5344CB8AC3E}">
        <p14:creationId xmlns:p14="http://schemas.microsoft.com/office/powerpoint/2010/main" val="3677412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3009-7D3F-459E-B0E2-CA8AF43B825F}"/>
              </a:ext>
            </a:extLst>
          </p:cNvPr>
          <p:cNvSpPr>
            <a:spLocks noGrp="1"/>
          </p:cNvSpPr>
          <p:nvPr>
            <p:ph type="title"/>
          </p:nvPr>
        </p:nvSpPr>
        <p:spPr/>
        <p:txBody>
          <a:bodyPr/>
          <a:lstStyle/>
          <a:p>
            <a:r>
              <a:rPr lang="en-US" dirty="0"/>
              <a:t>Full Outer Join Application Example </a:t>
            </a:r>
          </a:p>
        </p:txBody>
      </p:sp>
      <p:sp>
        <p:nvSpPr>
          <p:cNvPr id="3" name="Content Placeholder 2">
            <a:extLst>
              <a:ext uri="{FF2B5EF4-FFF2-40B4-BE49-F238E27FC236}">
                <a16:creationId xmlns:a16="http://schemas.microsoft.com/office/drawing/2014/main" id="{925E3C98-35EC-4510-82BE-24B4742F7D8A}"/>
              </a:ext>
            </a:extLst>
          </p:cNvPr>
          <p:cNvSpPr>
            <a:spLocks noGrp="1"/>
          </p:cNvSpPr>
          <p:nvPr>
            <p:ph idx="1"/>
          </p:nvPr>
        </p:nvSpPr>
        <p:spPr/>
        <p:txBody>
          <a:bodyPr/>
          <a:lstStyle/>
          <a:p>
            <a:r>
              <a:rPr lang="en-US" dirty="0"/>
              <a:t>A common application of this is when joining two tables on a timestamp.</a:t>
            </a:r>
          </a:p>
          <a:p>
            <a:r>
              <a:rPr lang="en-US" dirty="0"/>
              <a:t>Lets say we have a scenario where there are 2 tables. </a:t>
            </a:r>
          </a:p>
          <a:p>
            <a:r>
              <a:rPr lang="en-US" dirty="0"/>
              <a:t>Table 1 contains the number of item1 sold each day. </a:t>
            </a:r>
          </a:p>
          <a:p>
            <a:r>
              <a:rPr lang="en-US" dirty="0"/>
              <a:t>Another table contains the number of item 2 sold each day. </a:t>
            </a:r>
          </a:p>
          <a:p>
            <a:r>
              <a:rPr lang="en-US" dirty="0"/>
              <a:t>Now, if a date exists in one table but not in the other table than it will not be included with an inner, left or right join. </a:t>
            </a:r>
          </a:p>
          <a:p>
            <a:r>
              <a:rPr lang="en-US" dirty="0"/>
              <a:t>The only way to make sure that both dates make into the result table is full outer join. </a:t>
            </a:r>
          </a:p>
        </p:txBody>
      </p:sp>
    </p:spTree>
    <p:extLst>
      <p:ext uri="{BB962C8B-B14F-4D97-AF65-F5344CB8AC3E}">
        <p14:creationId xmlns:p14="http://schemas.microsoft.com/office/powerpoint/2010/main" val="1970944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53B2F-7CA6-45A0-A887-D693448A9EA4}"/>
              </a:ext>
            </a:extLst>
          </p:cNvPr>
          <p:cNvSpPr>
            <a:spLocks noGrp="1"/>
          </p:cNvSpPr>
          <p:nvPr>
            <p:ph type="title"/>
          </p:nvPr>
        </p:nvSpPr>
        <p:spPr>
          <a:xfrm>
            <a:off x="838200" y="365125"/>
            <a:ext cx="10515600" cy="1306443"/>
          </a:xfrm>
        </p:spPr>
        <p:txBody>
          <a:bodyPr>
            <a:normAutofit/>
          </a:bodyPr>
          <a:lstStyle/>
          <a:p>
            <a:r>
              <a:rPr lang="en-US" sz="4000"/>
              <a:t>Using Full outer join to return unmatched rows </a:t>
            </a:r>
          </a:p>
        </p:txBody>
      </p:sp>
      <p:sp>
        <p:nvSpPr>
          <p:cNvPr id="3" name="Content Placeholder 2">
            <a:extLst>
              <a:ext uri="{FF2B5EF4-FFF2-40B4-BE49-F238E27FC236}">
                <a16:creationId xmlns:a16="http://schemas.microsoft.com/office/drawing/2014/main" id="{34C9F13B-46BF-41B6-B271-FEEEE60FD8AB}"/>
              </a:ext>
            </a:extLst>
          </p:cNvPr>
          <p:cNvSpPr>
            <a:spLocks noGrp="1"/>
          </p:cNvSpPr>
          <p:nvPr>
            <p:ph idx="1"/>
          </p:nvPr>
        </p:nvSpPr>
        <p:spPr>
          <a:xfrm>
            <a:off x="838200" y="1825625"/>
            <a:ext cx="4152774" cy="4303464"/>
          </a:xfrm>
        </p:spPr>
        <p:txBody>
          <a:bodyPr>
            <a:normAutofit/>
          </a:bodyPr>
          <a:lstStyle/>
          <a:p>
            <a:r>
              <a:rPr lang="en-US" sz="2000"/>
              <a:t>Useful in some cases. </a:t>
            </a:r>
          </a:p>
          <a:p>
            <a:r>
              <a:rPr lang="en-US" sz="2000"/>
              <a:t>We can isolate these cases by filtering out the results where either table column is null. </a:t>
            </a:r>
          </a:p>
          <a:p>
            <a:r>
              <a:rPr lang="en-US" sz="2000"/>
              <a:t>So, what happens is that in case of full outer join the cases where there is no match they come into result but the columns on which we are joining are assigned null values. So using this fact we can use only those rows where we have nulls. </a:t>
            </a:r>
          </a:p>
        </p:txBody>
      </p:sp>
      <p:pic>
        <p:nvPicPr>
          <p:cNvPr id="5" name="Picture 4">
            <a:extLst>
              <a:ext uri="{FF2B5EF4-FFF2-40B4-BE49-F238E27FC236}">
                <a16:creationId xmlns:a16="http://schemas.microsoft.com/office/drawing/2014/main" id="{43F3E7DB-7517-443B-868F-629BE072804F}"/>
              </a:ext>
            </a:extLst>
          </p:cNvPr>
          <p:cNvPicPr>
            <a:picLocks noChangeAspect="1"/>
          </p:cNvPicPr>
          <p:nvPr/>
        </p:nvPicPr>
        <p:blipFill>
          <a:blip r:embed="rId2"/>
          <a:stretch>
            <a:fillRect/>
          </a:stretch>
        </p:blipFill>
        <p:spPr>
          <a:xfrm>
            <a:off x="4808538" y="1555007"/>
            <a:ext cx="7562850" cy="3981450"/>
          </a:xfrm>
          <a:prstGeom prst="rect">
            <a:avLst/>
          </a:prstGeom>
        </p:spPr>
      </p:pic>
    </p:spTree>
    <p:extLst>
      <p:ext uri="{BB962C8B-B14F-4D97-AF65-F5344CB8AC3E}">
        <p14:creationId xmlns:p14="http://schemas.microsoft.com/office/powerpoint/2010/main" val="178866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4699-92D7-4173-B637-C73675F09814}"/>
              </a:ext>
            </a:extLst>
          </p:cNvPr>
          <p:cNvSpPr>
            <a:spLocks noGrp="1"/>
          </p:cNvSpPr>
          <p:nvPr>
            <p:ph type="title"/>
          </p:nvPr>
        </p:nvSpPr>
        <p:spPr/>
        <p:txBody>
          <a:bodyPr/>
          <a:lstStyle/>
          <a:p>
            <a:r>
              <a:rPr lang="en-US" dirty="0"/>
              <a:t>Quiz </a:t>
            </a:r>
          </a:p>
        </p:txBody>
      </p:sp>
      <p:pic>
        <p:nvPicPr>
          <p:cNvPr id="4" name="Content Placeholder 3">
            <a:extLst>
              <a:ext uri="{FF2B5EF4-FFF2-40B4-BE49-F238E27FC236}">
                <a16:creationId xmlns:a16="http://schemas.microsoft.com/office/drawing/2014/main" id="{ACCEF6C6-3D48-4AAF-9E3C-B05FE159CF16}"/>
              </a:ext>
            </a:extLst>
          </p:cNvPr>
          <p:cNvPicPr>
            <a:picLocks noGrp="1" noChangeAspect="1"/>
          </p:cNvPicPr>
          <p:nvPr>
            <p:ph idx="1"/>
          </p:nvPr>
        </p:nvPicPr>
        <p:blipFill>
          <a:blip r:embed="rId2"/>
          <a:stretch>
            <a:fillRect/>
          </a:stretch>
        </p:blipFill>
        <p:spPr>
          <a:xfrm>
            <a:off x="2182621" y="1825625"/>
            <a:ext cx="7826757" cy="4351338"/>
          </a:xfrm>
          <a:prstGeom prst="rect">
            <a:avLst/>
          </a:prstGeom>
        </p:spPr>
      </p:pic>
    </p:spTree>
    <p:extLst>
      <p:ext uri="{BB962C8B-B14F-4D97-AF65-F5344CB8AC3E}">
        <p14:creationId xmlns:p14="http://schemas.microsoft.com/office/powerpoint/2010/main" val="3467776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555B0-0820-4652-B83A-2D041ABAD34E}"/>
              </a:ext>
            </a:extLst>
          </p:cNvPr>
          <p:cNvSpPr>
            <a:spLocks noGrp="1"/>
          </p:cNvSpPr>
          <p:nvPr>
            <p:ph type="title"/>
          </p:nvPr>
        </p:nvSpPr>
        <p:spPr/>
        <p:txBody>
          <a:bodyPr/>
          <a:lstStyle/>
          <a:p>
            <a:r>
              <a:rPr lang="en-US" dirty="0"/>
              <a:t>Solution </a:t>
            </a:r>
          </a:p>
        </p:txBody>
      </p:sp>
      <p:pic>
        <p:nvPicPr>
          <p:cNvPr id="4" name="Content Placeholder 3">
            <a:extLst>
              <a:ext uri="{FF2B5EF4-FFF2-40B4-BE49-F238E27FC236}">
                <a16:creationId xmlns:a16="http://schemas.microsoft.com/office/drawing/2014/main" id="{75FF6CC6-90A6-45CA-93C9-F65B267FBC5A}"/>
              </a:ext>
            </a:extLst>
          </p:cNvPr>
          <p:cNvPicPr>
            <a:picLocks noGrp="1" noChangeAspect="1"/>
          </p:cNvPicPr>
          <p:nvPr>
            <p:ph idx="1"/>
          </p:nvPr>
        </p:nvPicPr>
        <p:blipFill>
          <a:blip r:embed="rId2"/>
          <a:stretch>
            <a:fillRect/>
          </a:stretch>
        </p:blipFill>
        <p:spPr>
          <a:xfrm>
            <a:off x="2157412" y="2510631"/>
            <a:ext cx="7877175" cy="2981325"/>
          </a:xfrm>
          <a:prstGeom prst="rect">
            <a:avLst/>
          </a:prstGeom>
        </p:spPr>
      </p:pic>
    </p:spTree>
    <p:extLst>
      <p:ext uri="{BB962C8B-B14F-4D97-AF65-F5344CB8AC3E}">
        <p14:creationId xmlns:p14="http://schemas.microsoft.com/office/powerpoint/2010/main" val="234166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3030-94DB-4980-B334-0FD1717DD0EB}"/>
              </a:ext>
            </a:extLst>
          </p:cNvPr>
          <p:cNvSpPr>
            <a:spLocks noGrp="1"/>
          </p:cNvSpPr>
          <p:nvPr>
            <p:ph type="title"/>
          </p:nvPr>
        </p:nvSpPr>
        <p:spPr/>
        <p:txBody>
          <a:bodyPr/>
          <a:lstStyle/>
          <a:p>
            <a:r>
              <a:rPr lang="en-US" dirty="0"/>
              <a:t>When is a good situation to use a full outer join ? </a:t>
            </a:r>
          </a:p>
        </p:txBody>
      </p:sp>
      <p:sp>
        <p:nvSpPr>
          <p:cNvPr id="3" name="Content Placeholder 2">
            <a:extLst>
              <a:ext uri="{FF2B5EF4-FFF2-40B4-BE49-F238E27FC236}">
                <a16:creationId xmlns:a16="http://schemas.microsoft.com/office/drawing/2014/main" id="{99972D9B-C8EC-4644-81B9-29410F2ED9DD}"/>
              </a:ext>
            </a:extLst>
          </p:cNvPr>
          <p:cNvSpPr>
            <a:spLocks noGrp="1"/>
          </p:cNvSpPr>
          <p:nvPr>
            <p:ph idx="1"/>
          </p:nvPr>
        </p:nvSpPr>
        <p:spPr/>
        <p:txBody>
          <a:bodyPr/>
          <a:lstStyle/>
          <a:p>
            <a:r>
              <a:rPr lang="en-US" dirty="0"/>
              <a:t>Exception reports</a:t>
            </a:r>
          </a:p>
          <a:p>
            <a:r>
              <a:rPr lang="en-US" dirty="0"/>
              <a:t>ETL </a:t>
            </a:r>
          </a:p>
          <a:p>
            <a:r>
              <a:rPr lang="en-US" dirty="0"/>
              <a:t>Data Analysis </a:t>
            </a:r>
          </a:p>
          <a:p>
            <a:r>
              <a:rPr lang="en-US" dirty="0"/>
              <a:t>When we have data on both sides that we are trying to combine. </a:t>
            </a:r>
          </a:p>
          <a:p>
            <a:r>
              <a:rPr lang="en-US" dirty="0"/>
              <a:t>Alternative is to use a inner join in query &amp; than a right join in an another query &amp; than use union clause to combine the results. The </a:t>
            </a:r>
            <a:r>
              <a:rPr lang="en-US" dirty="0" err="1"/>
              <a:t>benfit</a:t>
            </a:r>
            <a:r>
              <a:rPr lang="en-US" dirty="0"/>
              <a:t> of this alternative method is that we can customize each separate join </a:t>
            </a:r>
          </a:p>
        </p:txBody>
      </p:sp>
    </p:spTree>
    <p:extLst>
      <p:ext uri="{BB962C8B-B14F-4D97-AF65-F5344CB8AC3E}">
        <p14:creationId xmlns:p14="http://schemas.microsoft.com/office/powerpoint/2010/main" val="1733988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1577</Words>
  <Application>Microsoft Office PowerPoint</Application>
  <PresentationFormat>Widescreen</PresentationFormat>
  <Paragraphs>149</Paragraphs>
  <Slides>41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Advanced SQL </vt:lpstr>
      <vt:lpstr>Why </vt:lpstr>
      <vt:lpstr>Revisiting Joins </vt:lpstr>
      <vt:lpstr>Full Outer Join </vt:lpstr>
      <vt:lpstr>Full Outer Join Application Example </vt:lpstr>
      <vt:lpstr>Using Full outer join to return unmatched rows </vt:lpstr>
      <vt:lpstr>Quiz </vt:lpstr>
      <vt:lpstr>Solution </vt:lpstr>
      <vt:lpstr>When is a good situation to use a full outer join ? </vt:lpstr>
      <vt:lpstr>Joining without an Equals Sign</vt:lpstr>
      <vt:lpstr>Example – Non Equal Join  </vt:lpstr>
      <vt:lpstr>Example Continued </vt:lpstr>
      <vt:lpstr>Inequality Operators in join </vt:lpstr>
      <vt:lpstr>Example </vt:lpstr>
      <vt:lpstr>Comparison Operators </vt:lpstr>
      <vt:lpstr>Self Join </vt:lpstr>
      <vt:lpstr>Self Join Example </vt:lpstr>
      <vt:lpstr>Quiz - 1</vt:lpstr>
      <vt:lpstr>Quiz 2 </vt:lpstr>
      <vt:lpstr>Appending Data via UNION</vt:lpstr>
      <vt:lpstr>Requirements for Union – Same number &amp; Data type </vt:lpstr>
      <vt:lpstr>Misconception </vt:lpstr>
      <vt:lpstr>Use Case Example </vt:lpstr>
      <vt:lpstr>Union Vs Union ALL </vt:lpstr>
      <vt:lpstr>Syntax </vt:lpstr>
      <vt:lpstr>PowerPoint Presentation</vt:lpstr>
      <vt:lpstr>Union Benefit – Pretreating </vt:lpstr>
      <vt:lpstr>Combined Operations on Entire Unionized Dataset </vt:lpstr>
      <vt:lpstr>Use Case Quiz </vt:lpstr>
      <vt:lpstr>Quiz </vt:lpstr>
      <vt:lpstr>Performance Tuning </vt:lpstr>
      <vt:lpstr>How You Can and Can't Control Performance</vt:lpstr>
      <vt:lpstr>Factors affecting number of calculations in a query</vt:lpstr>
      <vt:lpstr>Database factors </vt:lpstr>
      <vt:lpstr>Factors -- we can control </vt:lpstr>
      <vt:lpstr>Limit Quiz </vt:lpstr>
      <vt:lpstr>Making Joins Less Complicated </vt:lpstr>
      <vt:lpstr>Explain </vt:lpstr>
      <vt:lpstr>Joining Sub-Queries to Improve Performance </vt:lpstr>
      <vt:lpstr>Optimization Query Example </vt:lpstr>
      <vt:lpstr>Optimized Version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 </dc:title>
  <dc:creator>Waleed Ahmad Sial</dc:creator>
  <cp:lastModifiedBy>Waleed Ahmad Sial</cp:lastModifiedBy>
  <cp:revision>39</cp:revision>
  <dcterms:created xsi:type="dcterms:W3CDTF">2020-07-13T23:24:38Z</dcterms:created>
  <dcterms:modified xsi:type="dcterms:W3CDTF">2020-07-14T01:01:14Z</dcterms:modified>
</cp:coreProperties>
</file>