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7" r:id="rId7"/>
    <p:sldId id="266" r:id="rId8"/>
    <p:sldId id="262" r:id="rId9"/>
    <p:sldId id="263" r:id="rId10"/>
    <p:sldId id="268"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F0E"/>
    <a:srgbClr val="6A040F"/>
    <a:srgbClr val="F5EB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474E-CBDA-468F-BD73-A1F4371F678F}"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209F7-8217-483E-BBDF-C6946EA4758A}" type="slidenum">
              <a:rPr lang="en-US" smtClean="0"/>
              <a:t>‹#›</a:t>
            </a:fld>
            <a:endParaRPr lang="en-US"/>
          </a:p>
        </p:txBody>
      </p:sp>
    </p:spTree>
    <p:extLst>
      <p:ext uri="{BB962C8B-B14F-4D97-AF65-F5344CB8AC3E}">
        <p14:creationId xmlns:p14="http://schemas.microsoft.com/office/powerpoint/2010/main" val="1978491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209F7-8217-483E-BBDF-C6946EA4758A}" type="slidenum">
              <a:rPr lang="en-US" smtClean="0"/>
              <a:t>1</a:t>
            </a:fld>
            <a:endParaRPr lang="en-US"/>
          </a:p>
        </p:txBody>
      </p:sp>
    </p:spTree>
    <p:extLst>
      <p:ext uri="{BB962C8B-B14F-4D97-AF65-F5344CB8AC3E}">
        <p14:creationId xmlns:p14="http://schemas.microsoft.com/office/powerpoint/2010/main" val="65317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209F7-8217-483E-BBDF-C6946EA4758A}" type="slidenum">
              <a:rPr lang="en-US" smtClean="0"/>
              <a:t>7</a:t>
            </a:fld>
            <a:endParaRPr lang="en-US"/>
          </a:p>
        </p:txBody>
      </p:sp>
    </p:spTree>
    <p:extLst>
      <p:ext uri="{BB962C8B-B14F-4D97-AF65-F5344CB8AC3E}">
        <p14:creationId xmlns:p14="http://schemas.microsoft.com/office/powerpoint/2010/main" val="313587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2C1-8244-9D4A-8B26-6DBB99B30F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62433-6D0A-FC60-6520-B9656BBE1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9545A-10A4-C1C9-B2BE-4CD679B56B26}"/>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5" name="Footer Placeholder 4">
            <a:extLst>
              <a:ext uri="{FF2B5EF4-FFF2-40B4-BE49-F238E27FC236}">
                <a16:creationId xmlns:a16="http://schemas.microsoft.com/office/drawing/2014/main" id="{50C9BAFD-CA47-D13D-9171-03CAC1290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560FA-89AA-5052-E44F-835C16D06A54}"/>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250228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CEFB-4EE6-64C7-3BAD-DCF95DBD77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663DC-1F8F-A1FA-992A-D798EA0FB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72EFC-EADD-C574-43DF-6510247A2ACA}"/>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5" name="Footer Placeholder 4">
            <a:extLst>
              <a:ext uri="{FF2B5EF4-FFF2-40B4-BE49-F238E27FC236}">
                <a16:creationId xmlns:a16="http://schemas.microsoft.com/office/drawing/2014/main" id="{47DCAC59-983C-E5FD-4B3A-AC487C147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7F440-FF2B-0B32-FCB8-B7344AE1A563}"/>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241708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BB7C3-1EAE-5995-6F0A-7BE6B9A272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C2E84A-820D-2DF1-F926-CB2F52E19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A2AB5-6FD1-0FBC-5C8E-B016930B6BB5}"/>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5" name="Footer Placeholder 4">
            <a:extLst>
              <a:ext uri="{FF2B5EF4-FFF2-40B4-BE49-F238E27FC236}">
                <a16:creationId xmlns:a16="http://schemas.microsoft.com/office/drawing/2014/main" id="{183C6703-D2C1-A434-58A6-FDF1C8B52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FBD90-003C-EA12-9527-71890CDA6321}"/>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274103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A1C9-A7D1-C0E5-846E-D051DC276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7DA77-B01E-DC8D-0BF3-F7A19FAC8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EE123-ECD3-2023-B0FF-E6018580F544}"/>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5" name="Footer Placeholder 4">
            <a:extLst>
              <a:ext uri="{FF2B5EF4-FFF2-40B4-BE49-F238E27FC236}">
                <a16:creationId xmlns:a16="http://schemas.microsoft.com/office/drawing/2014/main" id="{07557E33-43EF-103B-AD69-C312D3C0D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18E43-F109-F338-F954-5C7F1C47A4AE}"/>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55656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4523-6BE4-20B9-F5A0-F24D7C85F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02648-CB8E-2293-8327-2B824D44EA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1B4062-1BEB-4FBA-C98F-EB8CAB55E3A1}"/>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5" name="Footer Placeholder 4">
            <a:extLst>
              <a:ext uri="{FF2B5EF4-FFF2-40B4-BE49-F238E27FC236}">
                <a16:creationId xmlns:a16="http://schemas.microsoft.com/office/drawing/2014/main" id="{8739ACC5-797E-BCAF-7366-C5974730E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3BC0A-B11B-1083-D94F-D607A7EBA81F}"/>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98696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0939-BE2E-DFB8-96AE-92565A66B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B714B-D1F3-549D-228E-094C71523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4A3A81-A37F-6B20-3D38-F029ED60D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07963-EE30-50FA-4BFF-64DEFE26E1F3}"/>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6" name="Footer Placeholder 5">
            <a:extLst>
              <a:ext uri="{FF2B5EF4-FFF2-40B4-BE49-F238E27FC236}">
                <a16:creationId xmlns:a16="http://schemas.microsoft.com/office/drawing/2014/main" id="{2F72B981-957E-1661-9956-FAB105AE1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DCCDB-4FAF-C58E-A792-ED193ACDD66E}"/>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32581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4D17-01B7-B122-629F-A0DF7BED26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36F8F3-219F-E60D-8B41-48F89DD73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796DCB-682A-C2F1-FBA4-ECAD69EC21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14C48A-1535-A4A6-9D9F-12ABB094D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567A21-889E-49C0-5270-338F08531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CDC038-CA3E-5E64-812E-6112E417304F}"/>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8" name="Footer Placeholder 7">
            <a:extLst>
              <a:ext uri="{FF2B5EF4-FFF2-40B4-BE49-F238E27FC236}">
                <a16:creationId xmlns:a16="http://schemas.microsoft.com/office/drawing/2014/main" id="{80696A5F-B7FD-A79B-0EF5-B09F72C7C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132FB-FDE5-B2F4-59FF-CB5EF032AC76}"/>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9468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C147-955C-7D34-29F6-E6DEDC336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D03E9A-0565-F403-15A2-895501AECF34}"/>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4" name="Footer Placeholder 3">
            <a:extLst>
              <a:ext uri="{FF2B5EF4-FFF2-40B4-BE49-F238E27FC236}">
                <a16:creationId xmlns:a16="http://schemas.microsoft.com/office/drawing/2014/main" id="{6D231F99-FDFE-E7FC-4124-E738C22EB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AC80A-DEEB-D2BC-03A9-65992EFB31E8}"/>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57929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5BC4CE-AC35-34D4-1569-398B00E63FDB}"/>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3" name="Footer Placeholder 2">
            <a:extLst>
              <a:ext uri="{FF2B5EF4-FFF2-40B4-BE49-F238E27FC236}">
                <a16:creationId xmlns:a16="http://schemas.microsoft.com/office/drawing/2014/main" id="{0395012D-316D-EE12-9C7D-874CEE3CE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F7A99-4E19-7388-A1CF-A0CF22AED8E3}"/>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110926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700E-16F3-197F-6FF4-A9FBCD71E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EB1C99-C1DD-1D77-9627-7ED3BA81B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8E504-6DF6-45AB-9CC4-BE8B414B7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4EB67-2583-9BBA-0383-3F1077F35945}"/>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6" name="Footer Placeholder 5">
            <a:extLst>
              <a:ext uri="{FF2B5EF4-FFF2-40B4-BE49-F238E27FC236}">
                <a16:creationId xmlns:a16="http://schemas.microsoft.com/office/drawing/2014/main" id="{FA845AC4-6F93-3A78-E653-24CE528B0D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046B3-0FB2-C343-79D3-60DA2D7366DB}"/>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4940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4C4B-8D12-8751-48C5-80510C326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11BD62-2288-AAD7-6C84-4AE809F8F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90FE1C-D620-FA0D-EE8D-005BE8B47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E1EAF-4713-2435-FF2B-1DC305280815}"/>
              </a:ext>
            </a:extLst>
          </p:cNvPr>
          <p:cNvSpPr>
            <a:spLocks noGrp="1"/>
          </p:cNvSpPr>
          <p:nvPr>
            <p:ph type="dt" sz="half" idx="10"/>
          </p:nvPr>
        </p:nvSpPr>
        <p:spPr/>
        <p:txBody>
          <a:bodyPr/>
          <a:lstStyle/>
          <a:p>
            <a:fld id="{669199E0-BA58-421C-983B-DDB64FB4C18C}" type="datetimeFigureOut">
              <a:rPr lang="en-US" smtClean="0"/>
              <a:t>9/2/2024</a:t>
            </a:fld>
            <a:endParaRPr lang="en-US"/>
          </a:p>
        </p:txBody>
      </p:sp>
      <p:sp>
        <p:nvSpPr>
          <p:cNvPr id="6" name="Footer Placeholder 5">
            <a:extLst>
              <a:ext uri="{FF2B5EF4-FFF2-40B4-BE49-F238E27FC236}">
                <a16:creationId xmlns:a16="http://schemas.microsoft.com/office/drawing/2014/main" id="{0CCE384C-928D-0CE6-0EA1-61D6631AA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622B9-A91D-B764-6090-37199BA15F5A}"/>
              </a:ext>
            </a:extLst>
          </p:cNvPr>
          <p:cNvSpPr>
            <a:spLocks noGrp="1"/>
          </p:cNvSpPr>
          <p:nvPr>
            <p:ph type="sldNum" sz="quarter" idx="12"/>
          </p:nvPr>
        </p:nvSpPr>
        <p:spPr/>
        <p:txBody>
          <a:bodyPr/>
          <a:lstStyle/>
          <a:p>
            <a:fld id="{5B2F7761-81BF-40E6-BAFA-EADC7A199D0C}" type="slidenum">
              <a:rPr lang="en-US" smtClean="0"/>
              <a:t>‹#›</a:t>
            </a:fld>
            <a:endParaRPr lang="en-US"/>
          </a:p>
        </p:txBody>
      </p:sp>
    </p:spTree>
    <p:extLst>
      <p:ext uri="{BB962C8B-B14F-4D97-AF65-F5344CB8AC3E}">
        <p14:creationId xmlns:p14="http://schemas.microsoft.com/office/powerpoint/2010/main" val="367413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7CB3B-E968-E8C7-BBB5-CF51340B2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313614-D5DD-6CD9-4F0B-AD68407D5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E6BBD-57C2-3DB3-6E55-A3C051E98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9199E0-BA58-421C-983B-DDB64FB4C18C}" type="datetimeFigureOut">
              <a:rPr lang="en-US" smtClean="0"/>
              <a:t>9/2/2024</a:t>
            </a:fld>
            <a:endParaRPr lang="en-US"/>
          </a:p>
        </p:txBody>
      </p:sp>
      <p:sp>
        <p:nvSpPr>
          <p:cNvPr id="5" name="Footer Placeholder 4">
            <a:extLst>
              <a:ext uri="{FF2B5EF4-FFF2-40B4-BE49-F238E27FC236}">
                <a16:creationId xmlns:a16="http://schemas.microsoft.com/office/drawing/2014/main" id="{1B194DDB-565C-C47E-E635-F69008B2D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81DA13-AD6F-67B2-98EA-38D8B2165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2F7761-81BF-40E6-BAFA-EADC7A199D0C}" type="slidenum">
              <a:rPr lang="en-US" smtClean="0"/>
              <a:t>‹#›</a:t>
            </a:fld>
            <a:endParaRPr lang="en-US"/>
          </a:p>
        </p:txBody>
      </p:sp>
    </p:spTree>
    <p:extLst>
      <p:ext uri="{BB962C8B-B14F-4D97-AF65-F5344CB8AC3E}">
        <p14:creationId xmlns:p14="http://schemas.microsoft.com/office/powerpoint/2010/main" val="324463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2CAB5DF6-C3EC-80AF-C2F2-0E1E79AFB53C}"/>
              </a:ext>
            </a:extLst>
          </p:cNvPr>
          <p:cNvSpPr/>
          <p:nvPr/>
        </p:nvSpPr>
        <p:spPr>
          <a:xfrm>
            <a:off x="0" y="0"/>
            <a:ext cx="12192000" cy="7048072"/>
          </a:xfrm>
          <a:prstGeom prst="round2DiagRect">
            <a:avLst>
              <a:gd name="adj1" fmla="val 8690"/>
              <a:gd name="adj2" fmla="val 0"/>
            </a:avLst>
          </a:prstGeom>
          <a:blipFill>
            <a:blip r:embed="rId3"/>
            <a:stretch>
              <a:fillRect/>
            </a:stretch>
          </a:blipFill>
          <a:ln>
            <a:noFill/>
          </a:ln>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Diagonal Corners Rounded 8">
            <a:extLst>
              <a:ext uri="{FF2B5EF4-FFF2-40B4-BE49-F238E27FC236}">
                <a16:creationId xmlns:a16="http://schemas.microsoft.com/office/drawing/2014/main" id="{04606FA6-0646-675C-D6A2-FCE3127A9EAB}"/>
              </a:ext>
            </a:extLst>
          </p:cNvPr>
          <p:cNvSpPr/>
          <p:nvPr/>
        </p:nvSpPr>
        <p:spPr>
          <a:xfrm>
            <a:off x="475180" y="381855"/>
            <a:ext cx="11241639" cy="6306621"/>
          </a:xfrm>
          <a:prstGeom prst="round2DiagRect">
            <a:avLst>
              <a:gd name="adj1" fmla="val 12772"/>
              <a:gd name="adj2" fmla="val 0"/>
            </a:avLst>
          </a:prstGeom>
          <a:solidFill>
            <a:srgbClr val="6A040F">
              <a:alpha val="32000"/>
            </a:srgbClr>
          </a:solidFill>
          <a:ln>
            <a:noFill/>
          </a:ln>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07B05D-5435-1974-1689-D1DC3F604AE6}"/>
              </a:ext>
            </a:extLst>
          </p:cNvPr>
          <p:cNvSpPr txBox="1"/>
          <p:nvPr/>
        </p:nvSpPr>
        <p:spPr>
          <a:xfrm>
            <a:off x="475180" y="2784296"/>
            <a:ext cx="11241639" cy="1231106"/>
          </a:xfrm>
          <a:prstGeom prst="rect">
            <a:avLst/>
          </a:prstGeom>
          <a:solidFill>
            <a:srgbClr val="F5EBE0">
              <a:alpha val="78000"/>
            </a:srgbClr>
          </a:solidFill>
        </p:spPr>
        <p:txBody>
          <a:bodyPr wrap="square" rtlCol="0">
            <a:spAutoFit/>
          </a:bodyPr>
          <a:lstStyle/>
          <a:p>
            <a:pPr algn="ctr"/>
            <a:r>
              <a:rPr lang="en-US" sz="5400" b="1" dirty="0">
                <a:latin typeface="ADLaM Display" panose="020F0502020204030204" pitchFamily="2" charset="0"/>
                <a:ea typeface="ADLaM Display" panose="020F0502020204030204" pitchFamily="2" charset="0"/>
                <a:cs typeface="ADLaM Display" panose="020F0502020204030204" pitchFamily="2" charset="0"/>
              </a:rPr>
              <a:t>SALES ANALYSIS REPORT </a:t>
            </a:r>
          </a:p>
          <a:p>
            <a:pPr algn="ctr"/>
            <a:r>
              <a:rPr lang="en-US" sz="2000" b="1" dirty="0">
                <a:latin typeface="ADLaM Display" panose="020F0502020204030204" pitchFamily="2" charset="0"/>
                <a:ea typeface="ADLaM Display" panose="020F0502020204030204" pitchFamily="2" charset="0"/>
                <a:cs typeface="ADLaM Display" panose="020F0502020204030204" pitchFamily="2" charset="0"/>
              </a:rPr>
              <a:t>FOR TOP NOTCH SUPERMARKET AS AT JANUARY-MARCH 2019. </a:t>
            </a:r>
          </a:p>
        </p:txBody>
      </p:sp>
    </p:spTree>
    <p:extLst>
      <p:ext uri="{BB962C8B-B14F-4D97-AF65-F5344CB8AC3E}">
        <p14:creationId xmlns:p14="http://schemas.microsoft.com/office/powerpoint/2010/main" val="163907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2B5A06-C991-6F48-08D8-BC05C78C2C5E}"/>
              </a:ext>
            </a:extLst>
          </p:cNvPr>
          <p:cNvSpPr txBox="1"/>
          <p:nvPr/>
        </p:nvSpPr>
        <p:spPr>
          <a:xfrm>
            <a:off x="4152900" y="910167"/>
            <a:ext cx="2315633" cy="461665"/>
          </a:xfrm>
          <a:prstGeom prst="rect">
            <a:avLst/>
          </a:prstGeom>
          <a:noFill/>
        </p:spPr>
        <p:txBody>
          <a:bodyPr wrap="square" rtlCol="0">
            <a:spAutoFit/>
          </a:bodyPr>
          <a:lstStyle/>
          <a:p>
            <a:pPr algn="ctr"/>
            <a:r>
              <a:rPr lang="en-US" sz="2400" b="1" dirty="0"/>
              <a:t>Conclusions</a:t>
            </a:r>
          </a:p>
        </p:txBody>
      </p:sp>
      <p:sp>
        <p:nvSpPr>
          <p:cNvPr id="2" name="TextBox 1">
            <a:extLst>
              <a:ext uri="{FF2B5EF4-FFF2-40B4-BE49-F238E27FC236}">
                <a16:creationId xmlns:a16="http://schemas.microsoft.com/office/drawing/2014/main" id="{921B4751-D948-32CD-31DF-801F66B74A4A}"/>
              </a:ext>
            </a:extLst>
          </p:cNvPr>
          <p:cNvSpPr txBox="1"/>
          <p:nvPr/>
        </p:nvSpPr>
        <p:spPr>
          <a:xfrm>
            <a:off x="1151134" y="1853678"/>
            <a:ext cx="9032394"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High sales recorded in January could be a result of some discount programs by the company. </a:t>
            </a:r>
          </a:p>
          <a:p>
            <a:pPr algn="just"/>
            <a:endParaRPr lang="en-US" sz="1600" dirty="0"/>
          </a:p>
          <a:p>
            <a:pPr marL="285750" indent="-285750" algn="just">
              <a:buFont typeface="Arial" panose="020B0604020202020204" pitchFamily="34" charset="0"/>
              <a:buChar char="•"/>
            </a:pPr>
            <a:r>
              <a:rPr lang="en-US" sz="1600" dirty="0"/>
              <a:t>Overall top three selling products are electronic accessories, food and beverages, and sports and travel products, however, at different locations, the top three products differ.</a:t>
            </a:r>
          </a:p>
          <a:p>
            <a:pPr algn="just"/>
            <a:endParaRPr lang="en-US" sz="1600" dirty="0"/>
          </a:p>
          <a:p>
            <a:pPr marL="285750" indent="-285750" algn="just">
              <a:buFont typeface="Arial" panose="020B0604020202020204" pitchFamily="34" charset="0"/>
              <a:buChar char="•"/>
            </a:pPr>
            <a:r>
              <a:rPr lang="en-US" sz="1600" dirty="0" err="1"/>
              <a:t>Naypytaw</a:t>
            </a:r>
            <a:r>
              <a:rPr lang="en-US" sz="1600" dirty="0"/>
              <a:t> high customer shopping experience ratings could be a factor that contributed to the high sales.</a:t>
            </a:r>
          </a:p>
          <a:p>
            <a:pPr algn="just"/>
            <a:r>
              <a:rPr lang="en-US" sz="1600" dirty="0"/>
              <a:t> </a:t>
            </a:r>
          </a:p>
          <a:p>
            <a:pPr marL="285750" indent="-285750" algn="just">
              <a:buFont typeface="Arial" panose="020B0604020202020204" pitchFamily="34" charset="0"/>
              <a:buChar char="•"/>
            </a:pPr>
            <a:r>
              <a:rPr lang="en-US" sz="1600" dirty="0"/>
              <a:t>Mandalay recorded the lowest customer rating, even though it’s with a slight difference, it is important to further dig deeper into where the customer experience is lacking.</a:t>
            </a:r>
          </a:p>
          <a:p>
            <a:pPr algn="just"/>
            <a:r>
              <a:rPr lang="en-US" sz="1600" dirty="0"/>
              <a:t> </a:t>
            </a:r>
          </a:p>
          <a:p>
            <a:pPr marL="285750" indent="-285750" algn="just">
              <a:buFont typeface="Arial" panose="020B0604020202020204" pitchFamily="34" charset="0"/>
              <a:buChar char="•"/>
            </a:pPr>
            <a:r>
              <a:rPr lang="en-US" sz="1600" dirty="0"/>
              <a:t>At Mandalay and </a:t>
            </a:r>
            <a:r>
              <a:rPr lang="en-US" sz="1600" dirty="0" err="1"/>
              <a:t>Yangyon</a:t>
            </a:r>
            <a:r>
              <a:rPr lang="en-US" sz="1600" dirty="0"/>
              <a:t>, E-wallet is the most preferred payment method. This is possibly because the shoppers are more of male.</a:t>
            </a:r>
          </a:p>
          <a:p>
            <a:pPr algn="just"/>
            <a:endParaRPr lang="en-US" sz="1600" dirty="0"/>
          </a:p>
          <a:p>
            <a:pPr marL="285750" indent="-285750" algn="just">
              <a:buFont typeface="Arial" panose="020B0604020202020204" pitchFamily="34" charset="0"/>
              <a:buChar char="•"/>
            </a:pPr>
            <a:r>
              <a:rPr lang="en-US" sz="1600" dirty="0"/>
              <a:t>Food and beverages selling more at </a:t>
            </a:r>
            <a:r>
              <a:rPr lang="en-US" sz="1600" dirty="0" err="1"/>
              <a:t>Naypytaw</a:t>
            </a:r>
            <a:r>
              <a:rPr lang="en-US" sz="1600" dirty="0"/>
              <a:t> with the payment method preferred being cash could be because the customers are mostly female. </a:t>
            </a:r>
          </a:p>
        </p:txBody>
      </p:sp>
    </p:spTree>
    <p:extLst>
      <p:ext uri="{BB962C8B-B14F-4D97-AF65-F5344CB8AC3E}">
        <p14:creationId xmlns:p14="http://schemas.microsoft.com/office/powerpoint/2010/main" val="336091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07760-C8CF-43D1-F947-71C739BBEC1B}"/>
              </a:ext>
            </a:extLst>
          </p:cNvPr>
          <p:cNvSpPr txBox="1"/>
          <p:nvPr/>
        </p:nvSpPr>
        <p:spPr>
          <a:xfrm>
            <a:off x="4152900" y="910167"/>
            <a:ext cx="3399367" cy="523220"/>
          </a:xfrm>
          <a:prstGeom prst="rect">
            <a:avLst/>
          </a:prstGeom>
          <a:noFill/>
        </p:spPr>
        <p:txBody>
          <a:bodyPr wrap="square" rtlCol="0">
            <a:spAutoFit/>
          </a:bodyPr>
          <a:lstStyle/>
          <a:p>
            <a:pPr algn="ctr"/>
            <a:r>
              <a:rPr lang="en-US" sz="2800" b="1" dirty="0"/>
              <a:t>Recommendations</a:t>
            </a:r>
          </a:p>
        </p:txBody>
      </p:sp>
      <p:sp>
        <p:nvSpPr>
          <p:cNvPr id="3" name="TextBox 2">
            <a:extLst>
              <a:ext uri="{FF2B5EF4-FFF2-40B4-BE49-F238E27FC236}">
                <a16:creationId xmlns:a16="http://schemas.microsoft.com/office/drawing/2014/main" id="{1AAA67D7-7457-0542-C242-04BA068C0200}"/>
              </a:ext>
            </a:extLst>
          </p:cNvPr>
          <p:cNvSpPr txBox="1"/>
          <p:nvPr/>
        </p:nvSpPr>
        <p:spPr>
          <a:xfrm>
            <a:off x="1336386" y="1576276"/>
            <a:ext cx="9032394"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At </a:t>
            </a:r>
            <a:r>
              <a:rPr lang="en-US" dirty="0" err="1"/>
              <a:t>Yangyon</a:t>
            </a:r>
            <a:r>
              <a:rPr lang="en-US" dirty="0"/>
              <a:t>, home and lifestyle products should never be out of stock. Also, the second and third most sold products, sports and travel, and electronic accessories should be closely watched. </a:t>
            </a:r>
          </a:p>
          <a:p>
            <a:pPr algn="just"/>
            <a:endParaRPr lang="en-US" dirty="0"/>
          </a:p>
          <a:p>
            <a:pPr marL="285750" indent="-285750" algn="just">
              <a:buFont typeface="Arial" panose="020B0604020202020204" pitchFamily="34" charset="0"/>
              <a:buChar char="•"/>
            </a:pPr>
            <a:r>
              <a:rPr lang="en-US" dirty="0"/>
              <a:t>At Naypyitaw,  food and beverages should always be available for sale as it generated more sales. Also, it is important to have a plan towards securing cash as more customers at the branch prefer to pay with cash. </a:t>
            </a:r>
          </a:p>
          <a:p>
            <a:pPr algn="just"/>
            <a:endParaRPr lang="en-US" dirty="0"/>
          </a:p>
          <a:p>
            <a:pPr marL="285750" indent="-285750" algn="just">
              <a:buFont typeface="Arial" panose="020B0604020202020204" pitchFamily="34" charset="0"/>
              <a:buChar char="•"/>
            </a:pPr>
            <a:r>
              <a:rPr lang="en-US" dirty="0"/>
              <a:t>The average customer support ratings at Naypyitaw and </a:t>
            </a:r>
            <a:r>
              <a:rPr lang="en-US" dirty="0" err="1"/>
              <a:t>Yangyon</a:t>
            </a:r>
            <a:r>
              <a:rPr lang="en-US" dirty="0"/>
              <a:t> are good, however, there could be a need for staff trainings to increase the ratings. When customers experience good customer shopping experience, customers retainment level increases, generation of new customers is possible, which will translate to increased sales.</a:t>
            </a:r>
          </a:p>
          <a:p>
            <a:pPr algn="just"/>
            <a:endParaRPr lang="en-US" dirty="0"/>
          </a:p>
          <a:p>
            <a:pPr marL="285750" indent="-285750" algn="just">
              <a:buFont typeface="Arial" panose="020B0604020202020204" pitchFamily="34" charset="0"/>
              <a:buChar char="•"/>
            </a:pPr>
            <a:r>
              <a:rPr lang="en-US" dirty="0"/>
              <a:t>Special attention should be paid to training staff members at Mandalay.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81160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38E85444-A7A0-FB29-DB67-15E86A5E8B89}"/>
              </a:ext>
            </a:extLst>
          </p:cNvPr>
          <p:cNvSpPr/>
          <p:nvPr/>
        </p:nvSpPr>
        <p:spPr>
          <a:xfrm>
            <a:off x="0" y="2434974"/>
            <a:ext cx="12192000" cy="1643865"/>
          </a:xfrm>
          <a:prstGeom prst="round2DiagRect">
            <a:avLst/>
          </a:prstGeom>
          <a:solidFill>
            <a:srgbClr val="582F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8C8C30E-21E9-6B90-F9D4-3D19B2958A73}"/>
              </a:ext>
            </a:extLst>
          </p:cNvPr>
          <p:cNvSpPr txBox="1"/>
          <p:nvPr/>
        </p:nvSpPr>
        <p:spPr>
          <a:xfrm>
            <a:off x="3403743" y="2795241"/>
            <a:ext cx="4733390" cy="923330"/>
          </a:xfrm>
          <a:prstGeom prst="rect">
            <a:avLst/>
          </a:prstGeom>
          <a:noFill/>
        </p:spPr>
        <p:txBody>
          <a:bodyPr wrap="square" rtlCol="0">
            <a:spAutoFit/>
          </a:bodyPr>
          <a:lstStyle/>
          <a:p>
            <a:pPr algn="ctr"/>
            <a:r>
              <a:rPr lang="en-US" sz="5400" b="1" dirty="0">
                <a:solidFill>
                  <a:schemeClr val="bg1"/>
                </a:solidFill>
              </a:rPr>
              <a:t>Thank You </a:t>
            </a:r>
          </a:p>
        </p:txBody>
      </p:sp>
    </p:spTree>
    <p:extLst>
      <p:ext uri="{BB962C8B-B14F-4D97-AF65-F5344CB8AC3E}">
        <p14:creationId xmlns:p14="http://schemas.microsoft.com/office/powerpoint/2010/main" val="231282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94E41F-A999-C58E-1309-515DF71B9967}"/>
              </a:ext>
            </a:extLst>
          </p:cNvPr>
          <p:cNvSpPr txBox="1"/>
          <p:nvPr/>
        </p:nvSpPr>
        <p:spPr>
          <a:xfrm>
            <a:off x="4099984" y="1060282"/>
            <a:ext cx="3568700" cy="523220"/>
          </a:xfrm>
          <a:prstGeom prst="rect">
            <a:avLst/>
          </a:prstGeom>
          <a:noFill/>
        </p:spPr>
        <p:txBody>
          <a:bodyPr wrap="square" rtlCol="0">
            <a:spAutoFit/>
          </a:bodyPr>
          <a:lstStyle/>
          <a:p>
            <a:pPr algn="ctr"/>
            <a:r>
              <a:rPr lang="en-US" sz="2800" b="1" dirty="0"/>
              <a:t>Problem Statement</a:t>
            </a:r>
          </a:p>
        </p:txBody>
      </p:sp>
      <p:sp>
        <p:nvSpPr>
          <p:cNvPr id="9" name="TextBox 8">
            <a:extLst>
              <a:ext uri="{FF2B5EF4-FFF2-40B4-BE49-F238E27FC236}">
                <a16:creationId xmlns:a16="http://schemas.microsoft.com/office/drawing/2014/main" id="{7E445020-1CD3-9C56-BEDD-0823DF8ABC2F}"/>
              </a:ext>
            </a:extLst>
          </p:cNvPr>
          <p:cNvSpPr txBox="1"/>
          <p:nvPr/>
        </p:nvSpPr>
        <p:spPr>
          <a:xfrm>
            <a:off x="558347" y="2104474"/>
            <a:ext cx="9294569" cy="1569660"/>
          </a:xfrm>
          <a:prstGeom prst="rect">
            <a:avLst/>
          </a:prstGeom>
          <a:noFill/>
        </p:spPr>
        <p:txBody>
          <a:bodyPr wrap="square" rtlCol="0">
            <a:spAutoFit/>
          </a:bodyPr>
          <a:lstStyle/>
          <a:p>
            <a:pPr algn="just"/>
            <a:r>
              <a:rPr lang="en-US" sz="2400" dirty="0"/>
              <a:t>Analyzing sales and customer </a:t>
            </a:r>
            <a:r>
              <a:rPr lang="en-US" sz="2400" dirty="0" err="1"/>
              <a:t>behaviour</a:t>
            </a:r>
            <a:r>
              <a:rPr lang="en-US" sz="2400" dirty="0"/>
              <a:t> allows the management of Top Notch supermarket to make strategic decisions which can increase customer shopping experience and lead to overall revenue generation increase. </a:t>
            </a:r>
          </a:p>
        </p:txBody>
      </p:sp>
    </p:spTree>
    <p:extLst>
      <p:ext uri="{BB962C8B-B14F-4D97-AF65-F5344CB8AC3E}">
        <p14:creationId xmlns:p14="http://schemas.microsoft.com/office/powerpoint/2010/main" val="150783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FC4867-4B8D-CAC9-AE30-66FD2582E2FF}"/>
              </a:ext>
            </a:extLst>
          </p:cNvPr>
          <p:cNvSpPr txBox="1"/>
          <p:nvPr/>
        </p:nvSpPr>
        <p:spPr>
          <a:xfrm>
            <a:off x="4031036" y="880533"/>
            <a:ext cx="3441700" cy="523220"/>
          </a:xfrm>
          <a:prstGeom prst="rect">
            <a:avLst/>
          </a:prstGeom>
          <a:noFill/>
        </p:spPr>
        <p:txBody>
          <a:bodyPr wrap="square" rtlCol="0">
            <a:spAutoFit/>
          </a:bodyPr>
          <a:lstStyle/>
          <a:p>
            <a:pPr algn="ctr"/>
            <a:r>
              <a:rPr lang="en-US" sz="2800" b="1" dirty="0"/>
              <a:t>Analysis Objectives </a:t>
            </a:r>
          </a:p>
        </p:txBody>
      </p:sp>
      <p:sp>
        <p:nvSpPr>
          <p:cNvPr id="6" name="TextBox 5">
            <a:extLst>
              <a:ext uri="{FF2B5EF4-FFF2-40B4-BE49-F238E27FC236}">
                <a16:creationId xmlns:a16="http://schemas.microsoft.com/office/drawing/2014/main" id="{D2F77717-7529-4370-A13B-E68EDC95844A}"/>
              </a:ext>
            </a:extLst>
          </p:cNvPr>
          <p:cNvSpPr txBox="1"/>
          <p:nvPr/>
        </p:nvSpPr>
        <p:spPr>
          <a:xfrm>
            <a:off x="1054955" y="1765585"/>
            <a:ext cx="9393863" cy="4401205"/>
          </a:xfrm>
          <a:prstGeom prst="rect">
            <a:avLst/>
          </a:prstGeom>
          <a:noFill/>
        </p:spPr>
        <p:txBody>
          <a:bodyPr wrap="square" rtlCol="0">
            <a:spAutoFit/>
          </a:bodyPr>
          <a:lstStyle/>
          <a:p>
            <a:pPr algn="just"/>
            <a:r>
              <a:rPr lang="en-US" sz="2000" dirty="0"/>
              <a:t>The objectives of this analysis are as follows.</a:t>
            </a:r>
          </a:p>
          <a:p>
            <a:pPr algn="just"/>
            <a:endParaRPr lang="en-US" sz="2000" dirty="0"/>
          </a:p>
          <a:p>
            <a:pPr marL="342900" indent="-342900" algn="just">
              <a:buFont typeface="Arial" panose="020B0604020202020204" pitchFamily="34" charset="0"/>
              <a:buChar char="•"/>
            </a:pPr>
            <a:r>
              <a:rPr lang="en-US" sz="2000" dirty="0"/>
              <a:t>To determine the overall monthly sales performance across all branches. </a:t>
            </a:r>
          </a:p>
          <a:p>
            <a:pPr algn="just"/>
            <a:endParaRPr lang="en-US" sz="2000" dirty="0"/>
          </a:p>
          <a:p>
            <a:pPr marL="342900" indent="-342900" algn="just">
              <a:buFont typeface="Arial" panose="020B0604020202020204" pitchFamily="34" charset="0"/>
              <a:buChar char="•"/>
            </a:pPr>
            <a:r>
              <a:rPr lang="en-US" sz="2000" dirty="0"/>
              <a:t>To identify high-performing branch and locations. </a:t>
            </a:r>
          </a:p>
          <a:p>
            <a:pPr algn="just"/>
            <a:endParaRPr lang="en-US" sz="2000" dirty="0"/>
          </a:p>
          <a:p>
            <a:pPr marL="342900" indent="-342900" algn="just">
              <a:buFont typeface="Arial" panose="020B0604020202020204" pitchFamily="34" charset="0"/>
              <a:buChar char="•"/>
            </a:pPr>
            <a:r>
              <a:rPr lang="en-US" sz="2000" dirty="0"/>
              <a:t>To compare the quantity of products sold in correlation with the revenue generated.</a:t>
            </a:r>
          </a:p>
          <a:p>
            <a:pPr algn="just"/>
            <a:endParaRPr lang="en-US" sz="2000" dirty="0"/>
          </a:p>
          <a:p>
            <a:pPr marL="342900" indent="-342900" algn="just">
              <a:buFont typeface="Arial" panose="020B0604020202020204" pitchFamily="34" charset="0"/>
              <a:buChar char="•"/>
            </a:pPr>
            <a:r>
              <a:rPr lang="en-US" sz="2000" dirty="0"/>
              <a:t>To identify customers payment preference across different cities.</a:t>
            </a:r>
          </a:p>
          <a:p>
            <a:pPr algn="just"/>
            <a:endParaRPr lang="en-US" sz="2000" dirty="0"/>
          </a:p>
          <a:p>
            <a:pPr marL="342900" indent="-342900" algn="just">
              <a:buFont typeface="Arial" panose="020B0604020202020204" pitchFamily="34" charset="0"/>
              <a:buChar char="•"/>
            </a:pPr>
            <a:r>
              <a:rPr lang="en-US" sz="2000" dirty="0"/>
              <a:t>To analyze the influence of gender demographics on the products purchased across different cities.  </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170333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83726-9BE4-3F7B-19F7-9A1AFE459B3F}"/>
              </a:ext>
            </a:extLst>
          </p:cNvPr>
          <p:cNvSpPr txBox="1"/>
          <p:nvPr/>
        </p:nvSpPr>
        <p:spPr>
          <a:xfrm>
            <a:off x="1767581" y="578192"/>
            <a:ext cx="1060286" cy="523220"/>
          </a:xfrm>
          <a:prstGeom prst="rect">
            <a:avLst/>
          </a:prstGeom>
          <a:noFill/>
        </p:spPr>
        <p:txBody>
          <a:bodyPr wrap="square" rtlCol="0">
            <a:spAutoFit/>
          </a:bodyPr>
          <a:lstStyle/>
          <a:p>
            <a:r>
              <a:rPr lang="en-US" sz="2800" b="1" dirty="0"/>
              <a:t>KPIs</a:t>
            </a:r>
          </a:p>
        </p:txBody>
      </p:sp>
      <p:pic>
        <p:nvPicPr>
          <p:cNvPr id="6" name="Picture 5" descr="A brown square with white text&#10;&#10;Description automatically generated">
            <a:extLst>
              <a:ext uri="{FF2B5EF4-FFF2-40B4-BE49-F238E27FC236}">
                <a16:creationId xmlns:a16="http://schemas.microsoft.com/office/drawing/2014/main" id="{D3F25F04-FF45-0807-6BE0-1CF7D6D1DBAA}"/>
              </a:ext>
            </a:extLst>
          </p:cNvPr>
          <p:cNvPicPr>
            <a:picLocks noChangeAspect="1"/>
          </p:cNvPicPr>
          <p:nvPr/>
        </p:nvPicPr>
        <p:blipFill rotWithShape="1">
          <a:blip r:embed="rId2">
            <a:extLst>
              <a:ext uri="{28A0092B-C50C-407E-A947-70E740481C1C}">
                <a14:useLocalDpi xmlns:a14="http://schemas.microsoft.com/office/drawing/2010/main" val="0"/>
              </a:ext>
            </a:extLst>
          </a:blip>
          <a:srcRect l="996" t="3662" r="74698" b="-5848"/>
          <a:stretch/>
        </p:blipFill>
        <p:spPr>
          <a:xfrm>
            <a:off x="1299133" y="1101412"/>
            <a:ext cx="2259007" cy="1269620"/>
          </a:xfrm>
          <a:prstGeom prst="rect">
            <a:avLst/>
          </a:prstGeom>
        </p:spPr>
      </p:pic>
      <p:pic>
        <p:nvPicPr>
          <p:cNvPr id="7" name="Picture 6" descr="A brown square with white text&#10;&#10;Description automatically generated">
            <a:extLst>
              <a:ext uri="{FF2B5EF4-FFF2-40B4-BE49-F238E27FC236}">
                <a16:creationId xmlns:a16="http://schemas.microsoft.com/office/drawing/2014/main" id="{B79572A2-BEDF-5086-DADC-6B22242A648A}"/>
              </a:ext>
            </a:extLst>
          </p:cNvPr>
          <p:cNvPicPr>
            <a:picLocks noChangeAspect="1"/>
          </p:cNvPicPr>
          <p:nvPr/>
        </p:nvPicPr>
        <p:blipFill rotWithShape="1">
          <a:blip r:embed="rId2">
            <a:extLst>
              <a:ext uri="{28A0092B-C50C-407E-A947-70E740481C1C}">
                <a14:useLocalDpi xmlns:a14="http://schemas.microsoft.com/office/drawing/2010/main" val="0"/>
              </a:ext>
            </a:extLst>
          </a:blip>
          <a:srcRect l="26724" r="50517"/>
          <a:stretch/>
        </p:blipFill>
        <p:spPr>
          <a:xfrm>
            <a:off x="1299131" y="3720720"/>
            <a:ext cx="2259007" cy="1269620"/>
          </a:xfrm>
          <a:prstGeom prst="rect">
            <a:avLst/>
          </a:prstGeom>
        </p:spPr>
      </p:pic>
      <p:pic>
        <p:nvPicPr>
          <p:cNvPr id="8" name="Picture 7" descr="A brown square with white text&#10;&#10;Description automatically generated">
            <a:extLst>
              <a:ext uri="{FF2B5EF4-FFF2-40B4-BE49-F238E27FC236}">
                <a16:creationId xmlns:a16="http://schemas.microsoft.com/office/drawing/2014/main" id="{E241B484-3110-1022-4F91-27BCD3381ED9}"/>
              </a:ext>
            </a:extLst>
          </p:cNvPr>
          <p:cNvPicPr>
            <a:picLocks noChangeAspect="1"/>
          </p:cNvPicPr>
          <p:nvPr/>
        </p:nvPicPr>
        <p:blipFill rotWithShape="1">
          <a:blip r:embed="rId2">
            <a:extLst>
              <a:ext uri="{28A0092B-C50C-407E-A947-70E740481C1C}">
                <a14:useLocalDpi xmlns:a14="http://schemas.microsoft.com/office/drawing/2010/main" val="0"/>
              </a:ext>
            </a:extLst>
          </a:blip>
          <a:srcRect l="74698" b="-6372"/>
          <a:stretch/>
        </p:blipFill>
        <p:spPr>
          <a:xfrm>
            <a:off x="1299130" y="5068735"/>
            <a:ext cx="2259008" cy="1269620"/>
          </a:xfrm>
          <a:prstGeom prst="rect">
            <a:avLst/>
          </a:prstGeom>
        </p:spPr>
      </p:pic>
      <p:pic>
        <p:nvPicPr>
          <p:cNvPr id="9" name="Picture 8" descr="A brown square with white text&#10;&#10;Description automatically generated">
            <a:extLst>
              <a:ext uri="{FF2B5EF4-FFF2-40B4-BE49-F238E27FC236}">
                <a16:creationId xmlns:a16="http://schemas.microsoft.com/office/drawing/2014/main" id="{C27AA833-0A0A-23C3-B673-6AFF8B4B9FE8}"/>
              </a:ext>
            </a:extLst>
          </p:cNvPr>
          <p:cNvPicPr>
            <a:picLocks noChangeAspect="1"/>
          </p:cNvPicPr>
          <p:nvPr/>
        </p:nvPicPr>
        <p:blipFill rotWithShape="1">
          <a:blip r:embed="rId2">
            <a:extLst>
              <a:ext uri="{28A0092B-C50C-407E-A947-70E740481C1C}">
                <a14:useLocalDpi xmlns:a14="http://schemas.microsoft.com/office/drawing/2010/main" val="0"/>
              </a:ext>
            </a:extLst>
          </a:blip>
          <a:srcRect l="50763" r="25482"/>
          <a:stretch/>
        </p:blipFill>
        <p:spPr>
          <a:xfrm>
            <a:off x="1299132" y="2371032"/>
            <a:ext cx="2259007" cy="1271293"/>
          </a:xfrm>
          <a:prstGeom prst="rect">
            <a:avLst/>
          </a:prstGeom>
        </p:spPr>
      </p:pic>
      <p:sp>
        <p:nvSpPr>
          <p:cNvPr id="10" name="TextBox 9">
            <a:extLst>
              <a:ext uri="{FF2B5EF4-FFF2-40B4-BE49-F238E27FC236}">
                <a16:creationId xmlns:a16="http://schemas.microsoft.com/office/drawing/2014/main" id="{637FE7EC-DD60-F6C3-96EB-D0D86DF3A4BE}"/>
              </a:ext>
            </a:extLst>
          </p:cNvPr>
          <p:cNvSpPr txBox="1"/>
          <p:nvPr/>
        </p:nvSpPr>
        <p:spPr>
          <a:xfrm>
            <a:off x="4241721" y="1736222"/>
            <a:ext cx="5384957" cy="3046988"/>
          </a:xfrm>
          <a:prstGeom prst="rect">
            <a:avLst/>
          </a:prstGeom>
          <a:noFill/>
        </p:spPr>
        <p:txBody>
          <a:bodyPr wrap="square" rtlCol="0">
            <a:spAutoFit/>
          </a:bodyPr>
          <a:lstStyle/>
          <a:p>
            <a:pPr algn="just"/>
            <a:r>
              <a:rPr lang="en-US" sz="2400" dirty="0"/>
              <a:t>The total sales across all branches summed up to $322.97K and a total of 5510 products across different lines were sold in 1000 transactions. </a:t>
            </a:r>
          </a:p>
          <a:p>
            <a:pPr algn="just"/>
            <a:endParaRPr lang="en-US" sz="2400" dirty="0"/>
          </a:p>
          <a:p>
            <a:pPr algn="just"/>
            <a:r>
              <a:rPr lang="en-US" sz="2400" dirty="0"/>
              <a:t>The amount generated for tax in three months on all products totaled to $15.4K</a:t>
            </a:r>
          </a:p>
        </p:txBody>
      </p:sp>
    </p:spTree>
    <p:extLst>
      <p:ext uri="{BB962C8B-B14F-4D97-AF65-F5344CB8AC3E}">
        <p14:creationId xmlns:p14="http://schemas.microsoft.com/office/powerpoint/2010/main" val="51866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88FF5-0904-08A4-0E7A-6CBA02943973}"/>
              </a:ext>
            </a:extLst>
          </p:cNvPr>
          <p:cNvSpPr txBox="1"/>
          <p:nvPr/>
        </p:nvSpPr>
        <p:spPr>
          <a:xfrm>
            <a:off x="4539609" y="886823"/>
            <a:ext cx="2775592" cy="523220"/>
          </a:xfrm>
          <a:prstGeom prst="rect">
            <a:avLst/>
          </a:prstGeom>
          <a:noFill/>
        </p:spPr>
        <p:txBody>
          <a:bodyPr wrap="square" rtlCol="0">
            <a:spAutoFit/>
          </a:bodyPr>
          <a:lstStyle/>
          <a:p>
            <a:r>
              <a:rPr lang="en-US" sz="2800" b="1" dirty="0"/>
              <a:t>Overall Report </a:t>
            </a:r>
          </a:p>
        </p:txBody>
      </p:sp>
      <p:sp>
        <p:nvSpPr>
          <p:cNvPr id="7" name="TextBox 6">
            <a:extLst>
              <a:ext uri="{FF2B5EF4-FFF2-40B4-BE49-F238E27FC236}">
                <a16:creationId xmlns:a16="http://schemas.microsoft.com/office/drawing/2014/main" id="{93250CC7-CE2D-6E0A-700E-8CB7792C2CE2}"/>
              </a:ext>
            </a:extLst>
          </p:cNvPr>
          <p:cNvSpPr txBox="1"/>
          <p:nvPr/>
        </p:nvSpPr>
        <p:spPr>
          <a:xfrm>
            <a:off x="1054955" y="1765585"/>
            <a:ext cx="9393863"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Highest sales was recorded in January which drastically fell in February. However, it rose a little bit in March but wasn’t up to the sales in January.</a:t>
            </a:r>
          </a:p>
          <a:p>
            <a:pPr algn="just"/>
            <a:endParaRPr lang="en-US" sz="2000" dirty="0"/>
          </a:p>
          <a:p>
            <a:pPr marL="342900" indent="-342900" algn="just">
              <a:buFont typeface="Arial" panose="020B0604020202020204" pitchFamily="34" charset="0"/>
              <a:buChar char="•"/>
            </a:pPr>
            <a:r>
              <a:rPr lang="en-US" sz="2000" dirty="0"/>
              <a:t>Naypyitaw recorded the overall highest sales and electronics accessories led in the product quantity sold category. However, food and beverages generated more sales. The customers constitute more of female (50.1%) </a:t>
            </a:r>
          </a:p>
          <a:p>
            <a:pPr algn="just"/>
            <a:endParaRPr lang="en-US" sz="2000" dirty="0"/>
          </a:p>
          <a:p>
            <a:pPr marL="342900" indent="-342900" algn="just">
              <a:buFont typeface="Arial" panose="020B0604020202020204" pitchFamily="34" charset="0"/>
              <a:buChar char="•"/>
            </a:pPr>
            <a:r>
              <a:rPr lang="en-US" sz="2000" dirty="0"/>
              <a:t>In the customers preferred payment method, E-wallet (34.50%) is a little bit above cash (34.40%), while only 31.1% of the customers prefer to use credit card. </a:t>
            </a:r>
          </a:p>
          <a:p>
            <a:pPr algn="just"/>
            <a:endParaRPr lang="en-US" sz="2000" dirty="0"/>
          </a:p>
          <a:p>
            <a:pPr marL="342900" indent="-342900" algn="just">
              <a:buFont typeface="Arial" panose="020B0604020202020204" pitchFamily="34" charset="0"/>
              <a:buChar char="•"/>
            </a:pPr>
            <a:r>
              <a:rPr lang="en-US" sz="2000" dirty="0"/>
              <a:t>The overall average customer shopping experience ratings is 6.97.</a:t>
            </a:r>
          </a:p>
          <a:p>
            <a:pPr algn="just"/>
            <a:endParaRPr lang="en-US" sz="2000" dirty="0"/>
          </a:p>
          <a:p>
            <a:pPr marL="342900" indent="-342900" algn="just">
              <a:buFont typeface="Arial" panose="020B0604020202020204" pitchFamily="34" charset="0"/>
              <a:buChar char="•"/>
            </a:pPr>
            <a:r>
              <a:rPr lang="en-US" sz="2000" dirty="0"/>
              <a:t>Members shopped more in January at </a:t>
            </a:r>
            <a:r>
              <a:rPr lang="en-US" sz="2000" dirty="0" err="1"/>
              <a:t>Yangyon</a:t>
            </a:r>
            <a:r>
              <a:rPr lang="en-US" sz="2000" dirty="0"/>
              <a:t> and Mandalay than in Naypyitaw.   </a:t>
            </a:r>
          </a:p>
        </p:txBody>
      </p:sp>
    </p:spTree>
    <p:extLst>
      <p:ext uri="{BB962C8B-B14F-4D97-AF65-F5344CB8AC3E}">
        <p14:creationId xmlns:p14="http://schemas.microsoft.com/office/powerpoint/2010/main" val="97264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88FF5-0904-08A4-0E7A-6CBA02943973}"/>
              </a:ext>
            </a:extLst>
          </p:cNvPr>
          <p:cNvSpPr txBox="1"/>
          <p:nvPr/>
        </p:nvSpPr>
        <p:spPr>
          <a:xfrm>
            <a:off x="4485384" y="243860"/>
            <a:ext cx="2770550" cy="523220"/>
          </a:xfrm>
          <a:prstGeom prst="rect">
            <a:avLst/>
          </a:prstGeom>
          <a:noFill/>
        </p:spPr>
        <p:txBody>
          <a:bodyPr wrap="square" rtlCol="0">
            <a:spAutoFit/>
          </a:bodyPr>
          <a:lstStyle/>
          <a:p>
            <a:r>
              <a:rPr lang="en-US" sz="2800" b="1" dirty="0"/>
              <a:t>Overall Report </a:t>
            </a:r>
          </a:p>
        </p:txBody>
      </p:sp>
      <p:pic>
        <p:nvPicPr>
          <p:cNvPr id="5" name="Picture 4">
            <a:extLst>
              <a:ext uri="{FF2B5EF4-FFF2-40B4-BE49-F238E27FC236}">
                <a16:creationId xmlns:a16="http://schemas.microsoft.com/office/drawing/2014/main" id="{AD92EE63-6FC3-78C9-3775-5086BDBC8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72" y="813236"/>
            <a:ext cx="11263855" cy="5651359"/>
          </a:xfrm>
          <a:prstGeom prst="rect">
            <a:avLst/>
          </a:prstGeom>
        </p:spPr>
      </p:pic>
    </p:spTree>
    <p:extLst>
      <p:ext uri="{BB962C8B-B14F-4D97-AF65-F5344CB8AC3E}">
        <p14:creationId xmlns:p14="http://schemas.microsoft.com/office/powerpoint/2010/main" val="295140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C07E59-54F9-2C26-D6AF-4ED803247A5E}"/>
              </a:ext>
            </a:extLst>
          </p:cNvPr>
          <p:cNvSpPr txBox="1"/>
          <p:nvPr/>
        </p:nvSpPr>
        <p:spPr>
          <a:xfrm>
            <a:off x="2953116" y="666186"/>
            <a:ext cx="5530805" cy="523220"/>
          </a:xfrm>
          <a:prstGeom prst="rect">
            <a:avLst/>
          </a:prstGeom>
          <a:noFill/>
        </p:spPr>
        <p:txBody>
          <a:bodyPr wrap="square" rtlCol="0">
            <a:spAutoFit/>
          </a:bodyPr>
          <a:lstStyle/>
          <a:p>
            <a:r>
              <a:rPr lang="en-US" sz="2800" b="1" dirty="0"/>
              <a:t>Insights from </a:t>
            </a:r>
            <a:r>
              <a:rPr lang="en-US" sz="2800" b="1" dirty="0" err="1"/>
              <a:t>Yangyon</a:t>
            </a:r>
            <a:r>
              <a:rPr lang="en-US" sz="2800" b="1" dirty="0"/>
              <a:t> (Branch A) </a:t>
            </a:r>
          </a:p>
        </p:txBody>
      </p:sp>
      <p:pic>
        <p:nvPicPr>
          <p:cNvPr id="5" name="Picture 4" descr="A screenshot of a computer&#10;&#10;Description automatically generated">
            <a:extLst>
              <a:ext uri="{FF2B5EF4-FFF2-40B4-BE49-F238E27FC236}">
                <a16:creationId xmlns:a16="http://schemas.microsoft.com/office/drawing/2014/main" id="{FF1DB83C-92D1-4694-F8B5-A24726F9166E}"/>
              </a:ext>
            </a:extLst>
          </p:cNvPr>
          <p:cNvPicPr>
            <a:picLocks noChangeAspect="1"/>
          </p:cNvPicPr>
          <p:nvPr/>
        </p:nvPicPr>
        <p:blipFill rotWithShape="1">
          <a:blip r:embed="rId3">
            <a:extLst>
              <a:ext uri="{28A0092B-C50C-407E-A947-70E740481C1C}">
                <a14:useLocalDpi xmlns:a14="http://schemas.microsoft.com/office/drawing/2010/main" val="0"/>
              </a:ext>
            </a:extLst>
          </a:blip>
          <a:srcRect l="37288" t="49302" r="39702" b="3488"/>
          <a:stretch/>
        </p:blipFill>
        <p:spPr>
          <a:xfrm>
            <a:off x="609600" y="2035894"/>
            <a:ext cx="2293744" cy="176091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A3B5BF0-7052-AF3F-A6ED-FA6C62DF4587}"/>
              </a:ext>
            </a:extLst>
          </p:cNvPr>
          <p:cNvPicPr>
            <a:picLocks noChangeAspect="1"/>
          </p:cNvPicPr>
          <p:nvPr/>
        </p:nvPicPr>
        <p:blipFill rotWithShape="1">
          <a:blip r:embed="rId3">
            <a:extLst>
              <a:ext uri="{28A0092B-C50C-407E-A947-70E740481C1C}">
                <a14:useLocalDpi xmlns:a14="http://schemas.microsoft.com/office/drawing/2010/main" val="0"/>
              </a:ext>
            </a:extLst>
          </a:blip>
          <a:srcRect l="61598" t="50007" r="19459" b="2688"/>
          <a:stretch/>
        </p:blipFill>
        <p:spPr>
          <a:xfrm>
            <a:off x="6181805" y="2035893"/>
            <a:ext cx="2113885" cy="176091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BD8B87D-7D2E-CEE0-F87C-40202C242FBF}"/>
              </a:ext>
            </a:extLst>
          </p:cNvPr>
          <p:cNvPicPr>
            <a:picLocks noChangeAspect="1"/>
          </p:cNvPicPr>
          <p:nvPr/>
        </p:nvPicPr>
        <p:blipFill rotWithShape="1">
          <a:blip r:embed="rId3">
            <a:extLst>
              <a:ext uri="{28A0092B-C50C-407E-A947-70E740481C1C}">
                <a14:useLocalDpi xmlns:a14="http://schemas.microsoft.com/office/drawing/2010/main" val="0"/>
              </a:ext>
            </a:extLst>
          </a:blip>
          <a:srcRect l="80934" t="47945" r="-178" b="-2260"/>
          <a:stretch/>
        </p:blipFill>
        <p:spPr>
          <a:xfrm>
            <a:off x="8859323" y="2035893"/>
            <a:ext cx="1893343" cy="182043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0976F55-ACE0-AB08-1171-123920AD98C0}"/>
              </a:ext>
            </a:extLst>
          </p:cNvPr>
          <p:cNvPicPr>
            <a:picLocks noChangeAspect="1"/>
          </p:cNvPicPr>
          <p:nvPr/>
        </p:nvPicPr>
        <p:blipFill rotWithShape="1">
          <a:blip r:embed="rId3">
            <a:extLst>
              <a:ext uri="{28A0092B-C50C-407E-A947-70E740481C1C}">
                <a14:useLocalDpi xmlns:a14="http://schemas.microsoft.com/office/drawing/2010/main" val="0"/>
              </a:ext>
            </a:extLst>
          </a:blip>
          <a:srcRect l="76604" b="51850"/>
          <a:stretch/>
        </p:blipFill>
        <p:spPr>
          <a:xfrm>
            <a:off x="3399246" y="2035893"/>
            <a:ext cx="2286657" cy="1760912"/>
          </a:xfrm>
          <a:prstGeom prst="rect">
            <a:avLst/>
          </a:prstGeom>
        </p:spPr>
      </p:pic>
      <p:sp>
        <p:nvSpPr>
          <p:cNvPr id="9" name="TextBox 8">
            <a:extLst>
              <a:ext uri="{FF2B5EF4-FFF2-40B4-BE49-F238E27FC236}">
                <a16:creationId xmlns:a16="http://schemas.microsoft.com/office/drawing/2014/main" id="{519AF00C-A415-66D7-CAD4-69DF89D9C0D3}"/>
              </a:ext>
            </a:extLst>
          </p:cNvPr>
          <p:cNvSpPr txBox="1"/>
          <p:nvPr/>
        </p:nvSpPr>
        <p:spPr>
          <a:xfrm>
            <a:off x="702733" y="3796805"/>
            <a:ext cx="2293744" cy="584775"/>
          </a:xfrm>
          <a:prstGeom prst="rect">
            <a:avLst/>
          </a:prstGeom>
          <a:noFill/>
        </p:spPr>
        <p:txBody>
          <a:bodyPr wrap="square" rtlCol="0">
            <a:spAutoFit/>
          </a:bodyPr>
          <a:lstStyle/>
          <a:p>
            <a:r>
              <a:rPr lang="en-US" sz="1600" b="1" dirty="0"/>
              <a:t>Home and lifestyle products sold more </a:t>
            </a:r>
          </a:p>
        </p:txBody>
      </p:sp>
      <p:sp>
        <p:nvSpPr>
          <p:cNvPr id="10" name="TextBox 9">
            <a:extLst>
              <a:ext uri="{FF2B5EF4-FFF2-40B4-BE49-F238E27FC236}">
                <a16:creationId xmlns:a16="http://schemas.microsoft.com/office/drawing/2014/main" id="{B041049E-1EAA-5867-4351-B8A60D3175D2}"/>
              </a:ext>
            </a:extLst>
          </p:cNvPr>
          <p:cNvSpPr txBox="1"/>
          <p:nvPr/>
        </p:nvSpPr>
        <p:spPr>
          <a:xfrm>
            <a:off x="3392159" y="3728868"/>
            <a:ext cx="2293744" cy="584775"/>
          </a:xfrm>
          <a:prstGeom prst="rect">
            <a:avLst/>
          </a:prstGeom>
          <a:noFill/>
        </p:spPr>
        <p:txBody>
          <a:bodyPr wrap="square" rtlCol="0">
            <a:spAutoFit/>
          </a:bodyPr>
          <a:lstStyle/>
          <a:p>
            <a:r>
              <a:rPr lang="en-US" sz="1600" b="1" dirty="0"/>
              <a:t>Male customers are more than the female. </a:t>
            </a:r>
          </a:p>
        </p:txBody>
      </p:sp>
      <p:sp>
        <p:nvSpPr>
          <p:cNvPr id="11" name="TextBox 10">
            <a:extLst>
              <a:ext uri="{FF2B5EF4-FFF2-40B4-BE49-F238E27FC236}">
                <a16:creationId xmlns:a16="http://schemas.microsoft.com/office/drawing/2014/main" id="{64E56952-CE9E-5F00-3CFB-9AF1EBF0FBB0}"/>
              </a:ext>
            </a:extLst>
          </p:cNvPr>
          <p:cNvSpPr txBox="1"/>
          <p:nvPr/>
        </p:nvSpPr>
        <p:spPr>
          <a:xfrm>
            <a:off x="6169897" y="3796805"/>
            <a:ext cx="2293744" cy="830997"/>
          </a:xfrm>
          <a:prstGeom prst="rect">
            <a:avLst/>
          </a:prstGeom>
          <a:noFill/>
        </p:spPr>
        <p:txBody>
          <a:bodyPr wrap="square" rtlCol="0">
            <a:spAutoFit/>
          </a:bodyPr>
          <a:lstStyle/>
          <a:p>
            <a:r>
              <a:rPr lang="en-US" sz="1600" b="1" dirty="0"/>
              <a:t>E-wallet is the most preferred payment method. </a:t>
            </a:r>
          </a:p>
        </p:txBody>
      </p:sp>
      <p:sp>
        <p:nvSpPr>
          <p:cNvPr id="13" name="TextBox 12">
            <a:extLst>
              <a:ext uri="{FF2B5EF4-FFF2-40B4-BE49-F238E27FC236}">
                <a16:creationId xmlns:a16="http://schemas.microsoft.com/office/drawing/2014/main" id="{7A49A4D6-9729-E599-CC08-241A52AABE8A}"/>
              </a:ext>
            </a:extLst>
          </p:cNvPr>
          <p:cNvSpPr txBox="1"/>
          <p:nvPr/>
        </p:nvSpPr>
        <p:spPr>
          <a:xfrm>
            <a:off x="8791592" y="3796804"/>
            <a:ext cx="2293744" cy="584775"/>
          </a:xfrm>
          <a:prstGeom prst="rect">
            <a:avLst/>
          </a:prstGeom>
          <a:noFill/>
        </p:spPr>
        <p:txBody>
          <a:bodyPr wrap="square" rtlCol="0">
            <a:spAutoFit/>
          </a:bodyPr>
          <a:lstStyle/>
          <a:p>
            <a:r>
              <a:rPr lang="en-US" sz="1600" b="1" dirty="0"/>
              <a:t>Average customer experience ratings. </a:t>
            </a:r>
          </a:p>
        </p:txBody>
      </p:sp>
    </p:spTree>
    <p:extLst>
      <p:ext uri="{BB962C8B-B14F-4D97-AF65-F5344CB8AC3E}">
        <p14:creationId xmlns:p14="http://schemas.microsoft.com/office/powerpoint/2010/main" val="176099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FF8769-B37B-30AF-ADD0-1D5CAB437213}"/>
              </a:ext>
            </a:extLst>
          </p:cNvPr>
          <p:cNvSpPr txBox="1"/>
          <p:nvPr/>
        </p:nvSpPr>
        <p:spPr>
          <a:xfrm>
            <a:off x="3420100" y="727325"/>
            <a:ext cx="5732171" cy="523220"/>
          </a:xfrm>
          <a:prstGeom prst="rect">
            <a:avLst/>
          </a:prstGeom>
          <a:noFill/>
        </p:spPr>
        <p:txBody>
          <a:bodyPr wrap="square" rtlCol="0">
            <a:spAutoFit/>
          </a:bodyPr>
          <a:lstStyle/>
          <a:p>
            <a:r>
              <a:rPr lang="en-US" sz="2800" b="1" dirty="0"/>
              <a:t>Insights from Mandalay (Branch B)</a:t>
            </a:r>
          </a:p>
        </p:txBody>
      </p:sp>
      <p:pic>
        <p:nvPicPr>
          <p:cNvPr id="6" name="Picture 5" descr="A screenshot of a computer&#10;&#10;Description automatically generated">
            <a:extLst>
              <a:ext uri="{FF2B5EF4-FFF2-40B4-BE49-F238E27FC236}">
                <a16:creationId xmlns:a16="http://schemas.microsoft.com/office/drawing/2014/main" id="{FE9A73B2-E2F5-6917-5F8E-8C76F7767EDA}"/>
              </a:ext>
            </a:extLst>
          </p:cNvPr>
          <p:cNvPicPr>
            <a:picLocks noChangeAspect="1"/>
          </p:cNvPicPr>
          <p:nvPr/>
        </p:nvPicPr>
        <p:blipFill rotWithShape="1">
          <a:blip r:embed="rId2">
            <a:extLst>
              <a:ext uri="{28A0092B-C50C-407E-A947-70E740481C1C}">
                <a14:useLocalDpi xmlns:a14="http://schemas.microsoft.com/office/drawing/2010/main" val="0"/>
              </a:ext>
            </a:extLst>
          </a:blip>
          <a:srcRect l="37573" t="49867" r="39123" b="2272"/>
          <a:stretch/>
        </p:blipFill>
        <p:spPr>
          <a:xfrm>
            <a:off x="854393" y="2223439"/>
            <a:ext cx="2019966" cy="152729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F2EE852-D17B-0684-8C46-AF4DEB8DE2DB}"/>
              </a:ext>
            </a:extLst>
          </p:cNvPr>
          <p:cNvPicPr>
            <a:picLocks noChangeAspect="1"/>
          </p:cNvPicPr>
          <p:nvPr/>
        </p:nvPicPr>
        <p:blipFill rotWithShape="1">
          <a:blip r:embed="rId2">
            <a:extLst>
              <a:ext uri="{28A0092B-C50C-407E-A947-70E740481C1C}">
                <a14:useLocalDpi xmlns:a14="http://schemas.microsoft.com/office/drawing/2010/main" val="0"/>
              </a:ext>
            </a:extLst>
          </a:blip>
          <a:srcRect l="82317" t="48468"/>
          <a:stretch/>
        </p:blipFill>
        <p:spPr>
          <a:xfrm>
            <a:off x="9240012" y="2224720"/>
            <a:ext cx="1583266" cy="152601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96A676BB-A6FC-BAF4-86CA-91469D51D255}"/>
              </a:ext>
            </a:extLst>
          </p:cNvPr>
          <p:cNvPicPr>
            <a:picLocks noChangeAspect="1"/>
          </p:cNvPicPr>
          <p:nvPr/>
        </p:nvPicPr>
        <p:blipFill rotWithShape="1">
          <a:blip r:embed="rId2">
            <a:extLst>
              <a:ext uri="{28A0092B-C50C-407E-A947-70E740481C1C}">
                <a14:useLocalDpi xmlns:a14="http://schemas.microsoft.com/office/drawing/2010/main" val="0"/>
              </a:ext>
            </a:extLst>
          </a:blip>
          <a:srcRect l="61318" t="50680" r="18788" b="5315"/>
          <a:stretch/>
        </p:blipFill>
        <p:spPr>
          <a:xfrm>
            <a:off x="6538912" y="2223440"/>
            <a:ext cx="1875526" cy="152729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F95E023-76DB-58FE-31EB-5686CC4F207E}"/>
              </a:ext>
            </a:extLst>
          </p:cNvPr>
          <p:cNvPicPr>
            <a:picLocks noChangeAspect="1"/>
          </p:cNvPicPr>
          <p:nvPr/>
        </p:nvPicPr>
        <p:blipFill rotWithShape="1">
          <a:blip r:embed="rId2">
            <a:extLst>
              <a:ext uri="{28A0092B-C50C-407E-A947-70E740481C1C}">
                <a14:useLocalDpi xmlns:a14="http://schemas.microsoft.com/office/drawing/2010/main" val="0"/>
              </a:ext>
            </a:extLst>
          </a:blip>
          <a:srcRect l="76653" b="51893"/>
          <a:stretch/>
        </p:blipFill>
        <p:spPr>
          <a:xfrm>
            <a:off x="3699933" y="2223440"/>
            <a:ext cx="2013405" cy="1527293"/>
          </a:xfrm>
          <a:prstGeom prst="rect">
            <a:avLst/>
          </a:prstGeom>
        </p:spPr>
      </p:pic>
      <p:sp>
        <p:nvSpPr>
          <p:cNvPr id="10" name="TextBox 9">
            <a:extLst>
              <a:ext uri="{FF2B5EF4-FFF2-40B4-BE49-F238E27FC236}">
                <a16:creationId xmlns:a16="http://schemas.microsoft.com/office/drawing/2014/main" id="{593784D7-FE4B-9A71-469B-5DAA439015E7}"/>
              </a:ext>
            </a:extLst>
          </p:cNvPr>
          <p:cNvSpPr txBox="1"/>
          <p:nvPr/>
        </p:nvSpPr>
        <p:spPr>
          <a:xfrm>
            <a:off x="854394" y="3796804"/>
            <a:ext cx="2019966" cy="830997"/>
          </a:xfrm>
          <a:prstGeom prst="rect">
            <a:avLst/>
          </a:prstGeom>
          <a:noFill/>
        </p:spPr>
        <p:txBody>
          <a:bodyPr wrap="square" rtlCol="0">
            <a:spAutoFit/>
          </a:bodyPr>
          <a:lstStyle/>
          <a:p>
            <a:r>
              <a:rPr lang="en-US" sz="1600" b="1" dirty="0"/>
              <a:t>Sports and travel products sold more.</a:t>
            </a:r>
          </a:p>
        </p:txBody>
      </p:sp>
      <p:sp>
        <p:nvSpPr>
          <p:cNvPr id="11" name="TextBox 10">
            <a:extLst>
              <a:ext uri="{FF2B5EF4-FFF2-40B4-BE49-F238E27FC236}">
                <a16:creationId xmlns:a16="http://schemas.microsoft.com/office/drawing/2014/main" id="{D619DA82-1EBE-2F12-567C-391BAA39D69A}"/>
              </a:ext>
            </a:extLst>
          </p:cNvPr>
          <p:cNvSpPr txBox="1"/>
          <p:nvPr/>
        </p:nvSpPr>
        <p:spPr>
          <a:xfrm>
            <a:off x="3605519" y="3782287"/>
            <a:ext cx="2293744" cy="584775"/>
          </a:xfrm>
          <a:prstGeom prst="rect">
            <a:avLst/>
          </a:prstGeom>
          <a:noFill/>
        </p:spPr>
        <p:txBody>
          <a:bodyPr wrap="square" rtlCol="0">
            <a:spAutoFit/>
          </a:bodyPr>
          <a:lstStyle/>
          <a:p>
            <a:r>
              <a:rPr lang="en-US" sz="1600" b="1" dirty="0"/>
              <a:t>Male customers are more than the female. </a:t>
            </a:r>
          </a:p>
        </p:txBody>
      </p:sp>
      <p:sp>
        <p:nvSpPr>
          <p:cNvPr id="12" name="TextBox 11">
            <a:extLst>
              <a:ext uri="{FF2B5EF4-FFF2-40B4-BE49-F238E27FC236}">
                <a16:creationId xmlns:a16="http://schemas.microsoft.com/office/drawing/2014/main" id="{723BC867-7A9B-67E4-7068-D5A091F8EED2}"/>
              </a:ext>
            </a:extLst>
          </p:cNvPr>
          <p:cNvSpPr txBox="1"/>
          <p:nvPr/>
        </p:nvSpPr>
        <p:spPr>
          <a:xfrm>
            <a:off x="6466692" y="3782287"/>
            <a:ext cx="2019966" cy="830997"/>
          </a:xfrm>
          <a:prstGeom prst="rect">
            <a:avLst/>
          </a:prstGeom>
          <a:noFill/>
        </p:spPr>
        <p:txBody>
          <a:bodyPr wrap="square" rtlCol="0">
            <a:spAutoFit/>
          </a:bodyPr>
          <a:lstStyle/>
          <a:p>
            <a:r>
              <a:rPr lang="en-US" sz="1600" b="1" dirty="0"/>
              <a:t>E-wallet is the most preferred payment method. </a:t>
            </a:r>
          </a:p>
        </p:txBody>
      </p:sp>
      <p:sp>
        <p:nvSpPr>
          <p:cNvPr id="13" name="TextBox 12">
            <a:extLst>
              <a:ext uri="{FF2B5EF4-FFF2-40B4-BE49-F238E27FC236}">
                <a16:creationId xmlns:a16="http://schemas.microsoft.com/office/drawing/2014/main" id="{8368C6F5-1C3D-7C4C-FF9F-76C0B05ADE9E}"/>
              </a:ext>
            </a:extLst>
          </p:cNvPr>
          <p:cNvSpPr txBox="1"/>
          <p:nvPr/>
        </p:nvSpPr>
        <p:spPr>
          <a:xfrm>
            <a:off x="9152271" y="3774171"/>
            <a:ext cx="2019965" cy="1077218"/>
          </a:xfrm>
          <a:prstGeom prst="rect">
            <a:avLst/>
          </a:prstGeom>
          <a:noFill/>
        </p:spPr>
        <p:txBody>
          <a:bodyPr wrap="square" rtlCol="0">
            <a:spAutoFit/>
          </a:bodyPr>
          <a:lstStyle/>
          <a:p>
            <a:r>
              <a:rPr lang="en-US" sz="1600" b="1" dirty="0"/>
              <a:t>Mandalay recorded the lowest average customer experience ratings. </a:t>
            </a:r>
          </a:p>
        </p:txBody>
      </p:sp>
    </p:spTree>
    <p:extLst>
      <p:ext uri="{BB962C8B-B14F-4D97-AF65-F5344CB8AC3E}">
        <p14:creationId xmlns:p14="http://schemas.microsoft.com/office/powerpoint/2010/main" val="294066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EBE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5B3A01-4A3B-6822-FB47-CDA9E9FD690F}"/>
              </a:ext>
            </a:extLst>
          </p:cNvPr>
          <p:cNvSpPr txBox="1"/>
          <p:nvPr/>
        </p:nvSpPr>
        <p:spPr>
          <a:xfrm>
            <a:off x="3432377" y="819792"/>
            <a:ext cx="5906832" cy="523220"/>
          </a:xfrm>
          <a:prstGeom prst="rect">
            <a:avLst/>
          </a:prstGeom>
          <a:noFill/>
        </p:spPr>
        <p:txBody>
          <a:bodyPr wrap="square" rtlCol="0">
            <a:spAutoFit/>
          </a:bodyPr>
          <a:lstStyle/>
          <a:p>
            <a:r>
              <a:rPr lang="en-US" sz="2800" b="1" dirty="0"/>
              <a:t>Insights from Naypyitaw (Branch C)</a:t>
            </a:r>
          </a:p>
        </p:txBody>
      </p:sp>
      <p:pic>
        <p:nvPicPr>
          <p:cNvPr id="7" name="Picture 6" descr="A screenshot of a computer&#10;&#10;Description automatically generated">
            <a:extLst>
              <a:ext uri="{FF2B5EF4-FFF2-40B4-BE49-F238E27FC236}">
                <a16:creationId xmlns:a16="http://schemas.microsoft.com/office/drawing/2014/main" id="{5FD7CD1F-A69B-15F4-8100-A7975441C3ED}"/>
              </a:ext>
            </a:extLst>
          </p:cNvPr>
          <p:cNvPicPr>
            <a:picLocks noChangeAspect="1"/>
          </p:cNvPicPr>
          <p:nvPr/>
        </p:nvPicPr>
        <p:blipFill rotWithShape="1">
          <a:blip r:embed="rId2">
            <a:extLst>
              <a:ext uri="{28A0092B-C50C-407E-A947-70E740481C1C}">
                <a14:useLocalDpi xmlns:a14="http://schemas.microsoft.com/office/drawing/2010/main" val="0"/>
              </a:ext>
            </a:extLst>
          </a:blip>
          <a:srcRect l="37636" t="50841" r="38681" b="2300"/>
          <a:stretch/>
        </p:blipFill>
        <p:spPr>
          <a:xfrm>
            <a:off x="736600" y="2133598"/>
            <a:ext cx="2506133" cy="195580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B815AAE-A565-258E-E750-FEECC1E8A305}"/>
              </a:ext>
            </a:extLst>
          </p:cNvPr>
          <p:cNvPicPr>
            <a:picLocks noChangeAspect="1"/>
          </p:cNvPicPr>
          <p:nvPr/>
        </p:nvPicPr>
        <p:blipFill rotWithShape="1">
          <a:blip r:embed="rId2">
            <a:extLst>
              <a:ext uri="{28A0092B-C50C-407E-A947-70E740481C1C}">
                <a14:useLocalDpi xmlns:a14="http://schemas.microsoft.com/office/drawing/2010/main" val="0"/>
              </a:ext>
            </a:extLst>
          </a:blip>
          <a:srcRect l="61474" t="49708" r="19199"/>
          <a:stretch/>
        </p:blipFill>
        <p:spPr>
          <a:xfrm>
            <a:off x="6819172" y="2133595"/>
            <a:ext cx="2041251" cy="195579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B4948DFF-0465-3058-4578-2D0533E5E301}"/>
              </a:ext>
            </a:extLst>
          </p:cNvPr>
          <p:cNvPicPr>
            <a:picLocks noChangeAspect="1"/>
          </p:cNvPicPr>
          <p:nvPr/>
        </p:nvPicPr>
        <p:blipFill rotWithShape="1">
          <a:blip r:embed="rId2">
            <a:extLst>
              <a:ext uri="{28A0092B-C50C-407E-A947-70E740481C1C}">
                <a14:useLocalDpi xmlns:a14="http://schemas.microsoft.com/office/drawing/2010/main" val="0"/>
              </a:ext>
            </a:extLst>
          </a:blip>
          <a:srcRect l="82788" t="47670"/>
          <a:stretch/>
        </p:blipFill>
        <p:spPr>
          <a:xfrm>
            <a:off x="9524063" y="2133595"/>
            <a:ext cx="1828800" cy="195579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65B063E-A160-D085-E0FF-03694096EA5E}"/>
              </a:ext>
            </a:extLst>
          </p:cNvPr>
          <p:cNvPicPr>
            <a:picLocks noChangeAspect="1"/>
          </p:cNvPicPr>
          <p:nvPr/>
        </p:nvPicPr>
        <p:blipFill rotWithShape="1">
          <a:blip r:embed="rId2">
            <a:extLst>
              <a:ext uri="{28A0092B-C50C-407E-A947-70E740481C1C}">
                <a14:useLocalDpi xmlns:a14="http://schemas.microsoft.com/office/drawing/2010/main" val="0"/>
              </a:ext>
            </a:extLst>
          </a:blip>
          <a:srcRect l="80526" b="52744"/>
          <a:stretch/>
        </p:blipFill>
        <p:spPr>
          <a:xfrm>
            <a:off x="3966633" y="2133595"/>
            <a:ext cx="2188899" cy="1955799"/>
          </a:xfrm>
          <a:prstGeom prst="rect">
            <a:avLst/>
          </a:prstGeom>
        </p:spPr>
      </p:pic>
      <p:sp>
        <p:nvSpPr>
          <p:cNvPr id="12" name="TextBox 11">
            <a:extLst>
              <a:ext uri="{FF2B5EF4-FFF2-40B4-BE49-F238E27FC236}">
                <a16:creationId xmlns:a16="http://schemas.microsoft.com/office/drawing/2014/main" id="{C7F67B85-4D16-547D-E11A-2BAB1FD5EDC1}"/>
              </a:ext>
            </a:extLst>
          </p:cNvPr>
          <p:cNvSpPr txBox="1"/>
          <p:nvPr/>
        </p:nvSpPr>
        <p:spPr>
          <a:xfrm>
            <a:off x="736600" y="4157331"/>
            <a:ext cx="2293744" cy="584775"/>
          </a:xfrm>
          <a:prstGeom prst="rect">
            <a:avLst/>
          </a:prstGeom>
          <a:noFill/>
        </p:spPr>
        <p:txBody>
          <a:bodyPr wrap="square" rtlCol="0">
            <a:spAutoFit/>
          </a:bodyPr>
          <a:lstStyle/>
          <a:p>
            <a:r>
              <a:rPr lang="en-US" sz="1600" b="1" dirty="0"/>
              <a:t>Food and beverages products sold more </a:t>
            </a:r>
          </a:p>
        </p:txBody>
      </p:sp>
      <p:sp>
        <p:nvSpPr>
          <p:cNvPr id="13" name="TextBox 12">
            <a:extLst>
              <a:ext uri="{FF2B5EF4-FFF2-40B4-BE49-F238E27FC236}">
                <a16:creationId xmlns:a16="http://schemas.microsoft.com/office/drawing/2014/main" id="{50F715CD-B6ED-0A95-75C3-85E2A3C2F6B7}"/>
              </a:ext>
            </a:extLst>
          </p:cNvPr>
          <p:cNvSpPr txBox="1"/>
          <p:nvPr/>
        </p:nvSpPr>
        <p:spPr>
          <a:xfrm>
            <a:off x="3966633" y="4165791"/>
            <a:ext cx="2293744" cy="584775"/>
          </a:xfrm>
          <a:prstGeom prst="rect">
            <a:avLst/>
          </a:prstGeom>
          <a:noFill/>
        </p:spPr>
        <p:txBody>
          <a:bodyPr wrap="square" rtlCol="0">
            <a:spAutoFit/>
          </a:bodyPr>
          <a:lstStyle/>
          <a:p>
            <a:r>
              <a:rPr lang="en-US" sz="1600" b="1" dirty="0"/>
              <a:t>Female customers are more than the male. </a:t>
            </a:r>
          </a:p>
        </p:txBody>
      </p:sp>
      <p:sp>
        <p:nvSpPr>
          <p:cNvPr id="14" name="TextBox 13">
            <a:extLst>
              <a:ext uri="{FF2B5EF4-FFF2-40B4-BE49-F238E27FC236}">
                <a16:creationId xmlns:a16="http://schemas.microsoft.com/office/drawing/2014/main" id="{23045949-B628-7878-7823-1C20172B8DC2}"/>
              </a:ext>
            </a:extLst>
          </p:cNvPr>
          <p:cNvSpPr txBox="1"/>
          <p:nvPr/>
        </p:nvSpPr>
        <p:spPr>
          <a:xfrm>
            <a:off x="6834637" y="4157330"/>
            <a:ext cx="2293744" cy="830997"/>
          </a:xfrm>
          <a:prstGeom prst="rect">
            <a:avLst/>
          </a:prstGeom>
          <a:noFill/>
        </p:spPr>
        <p:txBody>
          <a:bodyPr wrap="square" rtlCol="0">
            <a:spAutoFit/>
          </a:bodyPr>
          <a:lstStyle/>
          <a:p>
            <a:r>
              <a:rPr lang="en-US" sz="1600" b="1" dirty="0"/>
              <a:t>Cash is the most preferred payment method. </a:t>
            </a:r>
          </a:p>
        </p:txBody>
      </p:sp>
      <p:sp>
        <p:nvSpPr>
          <p:cNvPr id="15" name="TextBox 14">
            <a:extLst>
              <a:ext uri="{FF2B5EF4-FFF2-40B4-BE49-F238E27FC236}">
                <a16:creationId xmlns:a16="http://schemas.microsoft.com/office/drawing/2014/main" id="{58E6613F-8B56-C61C-7EF6-8876C93F1FA4}"/>
              </a:ext>
            </a:extLst>
          </p:cNvPr>
          <p:cNvSpPr txBox="1"/>
          <p:nvPr/>
        </p:nvSpPr>
        <p:spPr>
          <a:xfrm>
            <a:off x="9524063" y="4157330"/>
            <a:ext cx="2293744" cy="584775"/>
          </a:xfrm>
          <a:prstGeom prst="rect">
            <a:avLst/>
          </a:prstGeom>
          <a:noFill/>
        </p:spPr>
        <p:txBody>
          <a:bodyPr wrap="square" rtlCol="0">
            <a:spAutoFit/>
          </a:bodyPr>
          <a:lstStyle/>
          <a:p>
            <a:r>
              <a:rPr lang="en-US" sz="1600" b="1" dirty="0"/>
              <a:t>Average customer experience ratings. </a:t>
            </a:r>
          </a:p>
        </p:txBody>
      </p:sp>
    </p:spTree>
    <p:extLst>
      <p:ext uri="{BB962C8B-B14F-4D97-AF65-F5344CB8AC3E}">
        <p14:creationId xmlns:p14="http://schemas.microsoft.com/office/powerpoint/2010/main" val="181409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340</TotalTime>
  <Words>679</Words>
  <Application>Microsoft Office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ADLaM Display</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monsurat surajudeen</dc:creator>
  <cp:lastModifiedBy>Adewale Falade</cp:lastModifiedBy>
  <cp:revision>61</cp:revision>
  <dcterms:created xsi:type="dcterms:W3CDTF">2024-07-31T10:48:05Z</dcterms:created>
  <dcterms:modified xsi:type="dcterms:W3CDTF">2024-09-02T19:20:20Z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2024-07-31T14:33:52Z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799b848d-ccfa-4e7e-a733-65008075adca</vt:lpwstr>
  </property>
  <property fmtid="{D5CDD505-2E9C-101B-9397-08002B2CF9AE}" pid="7" name="MSIP_Label_defa4170-0d19-0005-0004-bc88714345d2_ActionId">
    <vt:lpwstr>243e3569-61a4-4092-8d7a-4e44deb30177</vt:lpwstr>
  </property>
  <property fmtid="{D5CDD505-2E9C-101B-9397-08002B2CF9AE}" pid="8" name="MSIP_Label_defa4170-0d19-0005-0004-bc88714345d2_ContentBits">
    <vt:lpwstr>0</vt:lpwstr>
  </property>
</Properties>
</file>