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9"/>
  </p:notesMasterIdLst>
  <p:handoutMasterIdLst>
    <p:handoutMasterId r:id="rId10"/>
  </p:handoutMasterIdLst>
  <p:sldIdLst>
    <p:sldId id="257" r:id="rId4"/>
    <p:sldId id="302" r:id="rId5"/>
    <p:sldId id="265" r:id="rId6"/>
    <p:sldId id="298" r:id="rId7"/>
    <p:sldId id="300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04E"/>
    <a:srgbClr val="DED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/>
    <p:restoredTop sz="94660"/>
  </p:normalViewPr>
  <p:slideViewPr>
    <p:cSldViewPr snapToGrid="0" showGuides="1">
      <p:cViewPr varScale="1">
        <p:scale>
          <a:sx n="79" d="100"/>
          <a:sy n="79" d="100"/>
        </p:scale>
        <p:origin x="420" y="96"/>
      </p:cViewPr>
      <p:guideLst>
        <p:guide orient="horz" pos="2179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E53D56-489C-48FB-BC76-2779AF88C3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E53D56-489C-48FB-BC76-2779AF88C3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E53D56-489C-48FB-BC76-2779AF88C3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E53D56-489C-48FB-BC76-2779AF88C3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E53D56-489C-48FB-BC76-2779AF88C3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E53D56-489C-48FB-BC76-2779AF88C3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1"/>
          <p:cNvPicPr>
            <a:picLocks noChangeAspect="1"/>
          </p:cNvPicPr>
          <p:nvPr/>
        </p:nvPicPr>
        <p:blipFill>
          <a:blip r:embed="rId1">
            <a:lum bright="70001" contrast="-70000"/>
          </a:blip>
          <a:stretch>
            <a:fillRect/>
          </a:stretch>
        </p:blipFill>
        <p:spPr>
          <a:xfrm>
            <a:off x="0" y="4763"/>
            <a:ext cx="12192000" cy="684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4329113"/>
            <a:ext cx="12192000" cy="62706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5" name="文本框 7"/>
          <p:cNvSpPr txBox="1"/>
          <p:nvPr/>
        </p:nvSpPr>
        <p:spPr>
          <a:xfrm>
            <a:off x="4900613" y="2681288"/>
            <a:ext cx="7705725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5400" dirty="0">
                <a:solidFill>
                  <a:srgbClr val="FFFFFF"/>
                </a:solidFill>
                <a:latin typeface="Calibri Light" panose="020F0302020204030204" pitchFamily="34" charset="0"/>
                <a:ea typeface="SimSun" panose="02010600030101010101" pitchFamily="2" charset="-122"/>
              </a:rPr>
              <a:t>FOR   BUSINESS</a:t>
            </a:r>
            <a:endParaRPr lang="zh-CN" altLang="en-US" sz="5400" dirty="0">
              <a:solidFill>
                <a:srgbClr val="FFFFFF"/>
              </a:solidFill>
              <a:latin typeface="Calibri Light" panose="020F03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6" name="文本框 8"/>
          <p:cNvSpPr txBox="1"/>
          <p:nvPr/>
        </p:nvSpPr>
        <p:spPr>
          <a:xfrm>
            <a:off x="1130300" y="1200150"/>
            <a:ext cx="9131300" cy="21228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buFont typeface="Arial" panose="020B0604020202020204" pitchFamily="34" charset="0"/>
            </a:pPr>
            <a:r>
              <a:rPr lang="en-US" altLang="zh-CN" sz="6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ANALYSIS WITH EXCEL</a:t>
            </a:r>
            <a:endParaRPr lang="zh-CN" altLang="en-US" sz="6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Data-Science-Vs.-Data-Analytics-Compari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4857750" y="4564380"/>
            <a:ext cx="1450340" cy="304165"/>
          </a:xfrm>
          <a:prstGeom prst="rect">
            <a:avLst/>
          </a:prstGeom>
          <a:solidFill>
            <a:srgbClr val="DED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675505" y="4507865"/>
            <a:ext cx="18148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b="1">
                <a:solidFill>
                  <a:srgbClr val="48504E"/>
                </a:solidFill>
              </a:rPr>
              <a:t>Scope of data science is macro </a:t>
            </a:r>
            <a:endParaRPr lang="en-US" sz="1000" b="1">
              <a:solidFill>
                <a:srgbClr val="48504E"/>
              </a:solidFill>
            </a:endParaRPr>
          </a:p>
          <a:p>
            <a:r>
              <a:rPr lang="en-US" sz="1000" b="1">
                <a:solidFill>
                  <a:srgbClr val="48504E"/>
                </a:solidFill>
              </a:rPr>
              <a:t>ie.; broad.</a:t>
            </a:r>
            <a:endParaRPr lang="en-US" sz="1000" b="1">
              <a:solidFill>
                <a:srgbClr val="48504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5"/>
          <p:cNvSpPr/>
          <p:nvPr/>
        </p:nvSpPr>
        <p:spPr>
          <a:xfrm>
            <a:off x="758825" y="2438400"/>
            <a:ext cx="10888663" cy="20669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Data Analysis</a:t>
            </a:r>
            <a:r>
              <a:rPr lang="zh-CN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is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the</a:t>
            </a:r>
            <a:r>
              <a:rPr lang="zh-CN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process of inspecting, cleaning, transforming and modelling data with the goal of discovering useful information, suggesting conclusions and supporting decision-making</a:t>
            </a:r>
            <a:endParaRPr lang="zh-CN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146" name="组合 8"/>
          <p:cNvGrpSpPr/>
          <p:nvPr/>
        </p:nvGrpSpPr>
        <p:grpSpPr>
          <a:xfrm>
            <a:off x="1182688" y="889000"/>
            <a:ext cx="3376612" cy="655638"/>
            <a:chOff x="660716" y="3429838"/>
            <a:chExt cx="3376711" cy="656272"/>
          </a:xfrm>
        </p:grpSpPr>
        <p:sp>
          <p:nvSpPr>
            <p:cNvPr id="10" name="Freeform 3"/>
            <p:cNvSpPr/>
            <p:nvPr/>
          </p:nvSpPr>
          <p:spPr>
            <a:xfrm>
              <a:off x="660716" y="3429838"/>
              <a:ext cx="3376711" cy="656272"/>
            </a:xfrm>
            <a:custGeom>
              <a:avLst/>
              <a:gdLst>
                <a:gd name="connsiteX0" fmla="*/ 3132213 w 3211766"/>
                <a:gd name="connsiteY0" fmla="*/ 656272 h 656272"/>
                <a:gd name="connsiteX1" fmla="*/ 79552 w 3211766"/>
                <a:gd name="connsiteY1" fmla="*/ 656272 h 656272"/>
                <a:gd name="connsiteX2" fmla="*/ 0 w 3211766"/>
                <a:gd name="connsiteY2" fmla="*/ 576719 h 656272"/>
                <a:gd name="connsiteX3" fmla="*/ 0 w 3211766"/>
                <a:gd name="connsiteY3" fmla="*/ 79552 h 656272"/>
                <a:gd name="connsiteX4" fmla="*/ 79552 w 3211766"/>
                <a:gd name="connsiteY4" fmla="*/ 0 h 656272"/>
                <a:gd name="connsiteX5" fmla="*/ 3132213 w 3211766"/>
                <a:gd name="connsiteY5" fmla="*/ 0 h 656272"/>
                <a:gd name="connsiteX6" fmla="*/ 3211766 w 3211766"/>
                <a:gd name="connsiteY6" fmla="*/ 79552 h 656272"/>
                <a:gd name="connsiteX7" fmla="*/ 3211766 w 3211766"/>
                <a:gd name="connsiteY7" fmla="*/ 576719 h 656272"/>
                <a:gd name="connsiteX8" fmla="*/ 3132213 w 3211766"/>
                <a:gd name="connsiteY8" fmla="*/ 656272 h 65627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</a:cxnLst>
              <a:rect l="l" t="t" r="r" b="b"/>
              <a:pathLst>
                <a:path w="3211766" h="656272">
                  <a:moveTo>
                    <a:pt x="3132213" y="656272"/>
                  </a:moveTo>
                  <a:lnTo>
                    <a:pt x="79552" y="656272"/>
                  </a:lnTo>
                  <a:cubicBezTo>
                    <a:pt x="35801" y="656272"/>
                    <a:pt x="0" y="620471"/>
                    <a:pt x="0" y="576719"/>
                  </a:cubicBezTo>
                  <a:lnTo>
                    <a:pt x="0" y="79552"/>
                  </a:lnTo>
                  <a:cubicBezTo>
                    <a:pt x="0" y="35801"/>
                    <a:pt x="35801" y="0"/>
                    <a:pt x="79552" y="0"/>
                  </a:cubicBezTo>
                  <a:lnTo>
                    <a:pt x="3132213" y="0"/>
                  </a:lnTo>
                  <a:cubicBezTo>
                    <a:pt x="3175965" y="0"/>
                    <a:pt x="3211766" y="35801"/>
                    <a:pt x="3211766" y="79552"/>
                  </a:cubicBezTo>
                  <a:lnTo>
                    <a:pt x="3211766" y="576719"/>
                  </a:lnTo>
                  <a:cubicBezTo>
                    <a:pt x="3211766" y="620471"/>
                    <a:pt x="3175965" y="656272"/>
                    <a:pt x="3132213" y="656272"/>
                  </a:cubicBezTo>
                </a:path>
              </a:pathLst>
            </a:custGeom>
            <a:solidFill>
              <a:srgbClr val="132734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3"/>
            <p:cNvSpPr/>
            <p:nvPr/>
          </p:nvSpPr>
          <p:spPr>
            <a:xfrm>
              <a:off x="722631" y="3490221"/>
              <a:ext cx="3259232" cy="535505"/>
            </a:xfrm>
            <a:custGeom>
              <a:avLst/>
              <a:gdLst>
                <a:gd name="connsiteX0" fmla="*/ 3045663 w 3099308"/>
                <a:gd name="connsiteY0" fmla="*/ 536955 h 536955"/>
                <a:gd name="connsiteX1" fmla="*/ 53644 w 3099308"/>
                <a:gd name="connsiteY1" fmla="*/ 536955 h 536955"/>
                <a:gd name="connsiteX2" fmla="*/ 0 w 3099308"/>
                <a:gd name="connsiteY2" fmla="*/ 483311 h 536955"/>
                <a:gd name="connsiteX3" fmla="*/ 0 w 3099308"/>
                <a:gd name="connsiteY3" fmla="*/ 53657 h 536955"/>
                <a:gd name="connsiteX4" fmla="*/ 53644 w 3099308"/>
                <a:gd name="connsiteY4" fmla="*/ 0 h 536955"/>
                <a:gd name="connsiteX5" fmla="*/ 3045663 w 3099308"/>
                <a:gd name="connsiteY5" fmla="*/ 0 h 536955"/>
                <a:gd name="connsiteX6" fmla="*/ 3099308 w 3099308"/>
                <a:gd name="connsiteY6" fmla="*/ 53657 h 536955"/>
                <a:gd name="connsiteX7" fmla="*/ 3099308 w 3099308"/>
                <a:gd name="connsiteY7" fmla="*/ 483311 h 536955"/>
                <a:gd name="connsiteX8" fmla="*/ 3045663 w 3099308"/>
                <a:gd name="connsiteY8" fmla="*/ 536955 h 53695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</a:cxnLst>
              <a:rect l="l" t="t" r="r" b="b"/>
              <a:pathLst>
                <a:path w="3099308" h="536955">
                  <a:moveTo>
                    <a:pt x="3045663" y="536955"/>
                  </a:moveTo>
                  <a:lnTo>
                    <a:pt x="53644" y="536955"/>
                  </a:lnTo>
                  <a:cubicBezTo>
                    <a:pt x="24142" y="536955"/>
                    <a:pt x="0" y="512813"/>
                    <a:pt x="0" y="483311"/>
                  </a:cubicBezTo>
                  <a:lnTo>
                    <a:pt x="0" y="53657"/>
                  </a:lnTo>
                  <a:cubicBezTo>
                    <a:pt x="0" y="24142"/>
                    <a:pt x="24142" y="0"/>
                    <a:pt x="53644" y="0"/>
                  </a:cubicBezTo>
                  <a:lnTo>
                    <a:pt x="3045663" y="0"/>
                  </a:lnTo>
                  <a:cubicBezTo>
                    <a:pt x="3075165" y="0"/>
                    <a:pt x="3099308" y="24142"/>
                    <a:pt x="3099308" y="53657"/>
                  </a:cubicBezTo>
                  <a:lnTo>
                    <a:pt x="3099308" y="483311"/>
                  </a:lnTo>
                  <a:cubicBezTo>
                    <a:pt x="3099308" y="512813"/>
                    <a:pt x="3075165" y="536955"/>
                    <a:pt x="3045663" y="536955"/>
                  </a:cubicBezTo>
                </a:path>
              </a:pathLst>
            </a:custGeom>
            <a:solidFill>
              <a:srgbClr val="F1F6F4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3"/>
            <p:cNvSpPr/>
            <p:nvPr/>
          </p:nvSpPr>
          <p:spPr>
            <a:xfrm>
              <a:off x="878210" y="3571262"/>
              <a:ext cx="209556" cy="139835"/>
            </a:xfrm>
            <a:custGeom>
              <a:avLst/>
              <a:gdLst>
                <a:gd name="connsiteX0" fmla="*/ 39903 w 210210"/>
                <a:gd name="connsiteY0" fmla="*/ 139903 h 139903"/>
                <a:gd name="connsiteX1" fmla="*/ 39903 w 210210"/>
                <a:gd name="connsiteY1" fmla="*/ 63411 h 139903"/>
                <a:gd name="connsiteX2" fmla="*/ 63068 w 210210"/>
                <a:gd name="connsiteY2" fmla="*/ 40246 h 139903"/>
                <a:gd name="connsiteX3" fmla="*/ 147142 w 210210"/>
                <a:gd name="connsiteY3" fmla="*/ 40246 h 139903"/>
                <a:gd name="connsiteX4" fmla="*/ 170306 w 210210"/>
                <a:gd name="connsiteY4" fmla="*/ 63411 h 139903"/>
                <a:gd name="connsiteX5" fmla="*/ 170306 w 210210"/>
                <a:gd name="connsiteY5" fmla="*/ 139903 h 139903"/>
                <a:gd name="connsiteX6" fmla="*/ 210210 w 210210"/>
                <a:gd name="connsiteY6" fmla="*/ 139903 h 139903"/>
                <a:gd name="connsiteX7" fmla="*/ 210210 w 210210"/>
                <a:gd name="connsiteY7" fmla="*/ 55981 h 139903"/>
                <a:gd name="connsiteX8" fmla="*/ 154228 w 210210"/>
                <a:gd name="connsiteY8" fmla="*/ 0 h 139903"/>
                <a:gd name="connsiteX9" fmla="*/ 55981 w 210210"/>
                <a:gd name="connsiteY9" fmla="*/ 0 h 139903"/>
                <a:gd name="connsiteX10" fmla="*/ 0 w 210210"/>
                <a:gd name="connsiteY10" fmla="*/ 55981 h 139903"/>
                <a:gd name="connsiteX11" fmla="*/ 0 w 210210"/>
                <a:gd name="connsiteY11" fmla="*/ 139903 h 139903"/>
                <a:gd name="connsiteX12" fmla="*/ 39903 w 210210"/>
                <a:gd name="connsiteY12" fmla="*/ 139903 h 139903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</a:cxnLst>
              <a:rect l="l" t="t" r="r" b="b"/>
              <a:pathLst>
                <a:path w="210210" h="139903">
                  <a:moveTo>
                    <a:pt x="39903" y="139903"/>
                  </a:moveTo>
                  <a:lnTo>
                    <a:pt x="39903" y="63411"/>
                  </a:lnTo>
                  <a:cubicBezTo>
                    <a:pt x="39903" y="50660"/>
                    <a:pt x="50330" y="40246"/>
                    <a:pt x="63068" y="40246"/>
                  </a:cubicBezTo>
                  <a:lnTo>
                    <a:pt x="147142" y="40246"/>
                  </a:lnTo>
                  <a:cubicBezTo>
                    <a:pt x="159880" y="40246"/>
                    <a:pt x="170306" y="50660"/>
                    <a:pt x="170306" y="63411"/>
                  </a:cubicBezTo>
                  <a:lnTo>
                    <a:pt x="170306" y="139903"/>
                  </a:lnTo>
                  <a:lnTo>
                    <a:pt x="210210" y="139903"/>
                  </a:lnTo>
                  <a:lnTo>
                    <a:pt x="210210" y="55981"/>
                  </a:lnTo>
                  <a:cubicBezTo>
                    <a:pt x="210210" y="25184"/>
                    <a:pt x="185013" y="0"/>
                    <a:pt x="154228" y="0"/>
                  </a:cubicBezTo>
                  <a:lnTo>
                    <a:pt x="55981" y="0"/>
                  </a:lnTo>
                  <a:cubicBezTo>
                    <a:pt x="25184" y="0"/>
                    <a:pt x="0" y="25184"/>
                    <a:pt x="0" y="55981"/>
                  </a:cubicBezTo>
                  <a:lnTo>
                    <a:pt x="0" y="139903"/>
                  </a:lnTo>
                  <a:lnTo>
                    <a:pt x="39903" y="139903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5500" y="3721100"/>
              <a:ext cx="317500" cy="241300"/>
            </a:xfrm>
            <a:prstGeom prst="rect">
              <a:avLst/>
            </a:prstGeom>
            <a:noFill/>
          </p:spPr>
        </p:pic>
        <p:sp>
          <p:nvSpPr>
            <p:cNvPr id="6151" name="文本框 13"/>
            <p:cNvSpPr txBox="1"/>
            <p:nvPr/>
          </p:nvSpPr>
          <p:spPr>
            <a:xfrm>
              <a:off x="1617784" y="3571036"/>
              <a:ext cx="2229565" cy="3991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Definition</a:t>
              </a:r>
              <a:endPara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矩形 5"/>
          <p:cNvSpPr/>
          <p:nvPr/>
        </p:nvSpPr>
        <p:spPr>
          <a:xfrm>
            <a:off x="777875" y="2036763"/>
            <a:ext cx="10888663" cy="41338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 fontAlgn="base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zh-CN" sz="2800" b="1" strike="noStrike" noProof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Data Analysis Process consists of </a:t>
            </a:r>
            <a:endParaRPr lang="zh-CN" altLang="zh-CN" sz="2800" b="1" strike="noStrike" noProof="1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457200" indent="-457200" defTabSz="1216025" fontAlgn="base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800" strike="noStrike" noProof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Data Requirements Specification</a:t>
            </a:r>
            <a:endParaRPr lang="zh-CN" altLang="zh-CN" sz="2800" strike="noStrike" noProof="1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457200" indent="-457200" defTabSz="1216025" fontAlgn="base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800" strike="noStrike" noProof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Data Collection</a:t>
            </a:r>
            <a:endParaRPr lang="zh-CN" altLang="zh-CN" sz="2800" strike="noStrike" noProof="1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457200" indent="-457200" defTabSz="1216025" fontAlgn="base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800" strike="noStrike" noProof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Data Processing</a:t>
            </a:r>
            <a:endParaRPr lang="zh-CN" altLang="zh-CN" sz="2800" strike="noStrike" noProof="1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457200" indent="-457200" defTabSz="1216025" fontAlgn="base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800" strike="noStrike" noProof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Data Cleaning</a:t>
            </a:r>
            <a:endParaRPr lang="zh-CN" altLang="zh-CN" sz="2800" strike="noStrike" noProof="1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457200" indent="-457200" defTabSz="1216025" fontAlgn="base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800" strike="noStrike" noProof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Data Analysis</a:t>
            </a:r>
            <a:endParaRPr lang="zh-CN" altLang="zh-CN" sz="2800" strike="noStrike" noProof="1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457200" indent="-457200" defTabSz="1216025" fontAlgn="base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800" strike="noStrike" noProof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Communication</a:t>
            </a:r>
            <a:endParaRPr lang="zh-CN" altLang="zh-CN" sz="2800" strike="noStrike" noProof="1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170" name="组合 8"/>
          <p:cNvGrpSpPr/>
          <p:nvPr/>
        </p:nvGrpSpPr>
        <p:grpSpPr>
          <a:xfrm>
            <a:off x="1182688" y="889000"/>
            <a:ext cx="3376612" cy="655638"/>
            <a:chOff x="660716" y="3429838"/>
            <a:chExt cx="3376711" cy="656272"/>
          </a:xfrm>
        </p:grpSpPr>
        <p:sp>
          <p:nvSpPr>
            <p:cNvPr id="10" name="Freeform 3"/>
            <p:cNvSpPr/>
            <p:nvPr/>
          </p:nvSpPr>
          <p:spPr>
            <a:xfrm>
              <a:off x="660716" y="3429838"/>
              <a:ext cx="3376711" cy="656272"/>
            </a:xfrm>
            <a:custGeom>
              <a:avLst/>
              <a:gdLst>
                <a:gd name="connsiteX0" fmla="*/ 3132213 w 3211766"/>
                <a:gd name="connsiteY0" fmla="*/ 656272 h 656272"/>
                <a:gd name="connsiteX1" fmla="*/ 79552 w 3211766"/>
                <a:gd name="connsiteY1" fmla="*/ 656272 h 656272"/>
                <a:gd name="connsiteX2" fmla="*/ 0 w 3211766"/>
                <a:gd name="connsiteY2" fmla="*/ 576719 h 656272"/>
                <a:gd name="connsiteX3" fmla="*/ 0 w 3211766"/>
                <a:gd name="connsiteY3" fmla="*/ 79552 h 656272"/>
                <a:gd name="connsiteX4" fmla="*/ 79552 w 3211766"/>
                <a:gd name="connsiteY4" fmla="*/ 0 h 656272"/>
                <a:gd name="connsiteX5" fmla="*/ 3132213 w 3211766"/>
                <a:gd name="connsiteY5" fmla="*/ 0 h 656272"/>
                <a:gd name="connsiteX6" fmla="*/ 3211766 w 3211766"/>
                <a:gd name="connsiteY6" fmla="*/ 79552 h 656272"/>
                <a:gd name="connsiteX7" fmla="*/ 3211766 w 3211766"/>
                <a:gd name="connsiteY7" fmla="*/ 576719 h 656272"/>
                <a:gd name="connsiteX8" fmla="*/ 3132213 w 3211766"/>
                <a:gd name="connsiteY8" fmla="*/ 656272 h 65627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</a:cxnLst>
              <a:rect l="l" t="t" r="r" b="b"/>
              <a:pathLst>
                <a:path w="3211766" h="656272">
                  <a:moveTo>
                    <a:pt x="3132213" y="656272"/>
                  </a:moveTo>
                  <a:lnTo>
                    <a:pt x="79552" y="656272"/>
                  </a:lnTo>
                  <a:cubicBezTo>
                    <a:pt x="35801" y="656272"/>
                    <a:pt x="0" y="620471"/>
                    <a:pt x="0" y="576719"/>
                  </a:cubicBezTo>
                  <a:lnTo>
                    <a:pt x="0" y="79552"/>
                  </a:lnTo>
                  <a:cubicBezTo>
                    <a:pt x="0" y="35801"/>
                    <a:pt x="35801" y="0"/>
                    <a:pt x="79552" y="0"/>
                  </a:cubicBezTo>
                  <a:lnTo>
                    <a:pt x="3132213" y="0"/>
                  </a:lnTo>
                  <a:cubicBezTo>
                    <a:pt x="3175965" y="0"/>
                    <a:pt x="3211766" y="35801"/>
                    <a:pt x="3211766" y="79552"/>
                  </a:cubicBezTo>
                  <a:lnTo>
                    <a:pt x="3211766" y="576719"/>
                  </a:lnTo>
                  <a:cubicBezTo>
                    <a:pt x="3211766" y="620471"/>
                    <a:pt x="3175965" y="656272"/>
                    <a:pt x="3132213" y="656272"/>
                  </a:cubicBezTo>
                </a:path>
              </a:pathLst>
            </a:custGeom>
            <a:solidFill>
              <a:srgbClr val="132734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3"/>
            <p:cNvSpPr/>
            <p:nvPr/>
          </p:nvSpPr>
          <p:spPr>
            <a:xfrm>
              <a:off x="722631" y="3490221"/>
              <a:ext cx="3259232" cy="535505"/>
            </a:xfrm>
            <a:custGeom>
              <a:avLst/>
              <a:gdLst>
                <a:gd name="connsiteX0" fmla="*/ 3045663 w 3099308"/>
                <a:gd name="connsiteY0" fmla="*/ 536955 h 536955"/>
                <a:gd name="connsiteX1" fmla="*/ 53644 w 3099308"/>
                <a:gd name="connsiteY1" fmla="*/ 536955 h 536955"/>
                <a:gd name="connsiteX2" fmla="*/ 0 w 3099308"/>
                <a:gd name="connsiteY2" fmla="*/ 483311 h 536955"/>
                <a:gd name="connsiteX3" fmla="*/ 0 w 3099308"/>
                <a:gd name="connsiteY3" fmla="*/ 53657 h 536955"/>
                <a:gd name="connsiteX4" fmla="*/ 53644 w 3099308"/>
                <a:gd name="connsiteY4" fmla="*/ 0 h 536955"/>
                <a:gd name="connsiteX5" fmla="*/ 3045663 w 3099308"/>
                <a:gd name="connsiteY5" fmla="*/ 0 h 536955"/>
                <a:gd name="connsiteX6" fmla="*/ 3099308 w 3099308"/>
                <a:gd name="connsiteY6" fmla="*/ 53657 h 536955"/>
                <a:gd name="connsiteX7" fmla="*/ 3099308 w 3099308"/>
                <a:gd name="connsiteY7" fmla="*/ 483311 h 536955"/>
                <a:gd name="connsiteX8" fmla="*/ 3045663 w 3099308"/>
                <a:gd name="connsiteY8" fmla="*/ 536955 h 53695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</a:cxnLst>
              <a:rect l="l" t="t" r="r" b="b"/>
              <a:pathLst>
                <a:path w="3099308" h="536955">
                  <a:moveTo>
                    <a:pt x="3045663" y="536955"/>
                  </a:moveTo>
                  <a:lnTo>
                    <a:pt x="53644" y="536955"/>
                  </a:lnTo>
                  <a:cubicBezTo>
                    <a:pt x="24142" y="536955"/>
                    <a:pt x="0" y="512813"/>
                    <a:pt x="0" y="483311"/>
                  </a:cubicBezTo>
                  <a:lnTo>
                    <a:pt x="0" y="53657"/>
                  </a:lnTo>
                  <a:cubicBezTo>
                    <a:pt x="0" y="24142"/>
                    <a:pt x="24142" y="0"/>
                    <a:pt x="53644" y="0"/>
                  </a:cubicBezTo>
                  <a:lnTo>
                    <a:pt x="3045663" y="0"/>
                  </a:lnTo>
                  <a:cubicBezTo>
                    <a:pt x="3075165" y="0"/>
                    <a:pt x="3099308" y="24142"/>
                    <a:pt x="3099308" y="53657"/>
                  </a:cubicBezTo>
                  <a:lnTo>
                    <a:pt x="3099308" y="483311"/>
                  </a:lnTo>
                  <a:cubicBezTo>
                    <a:pt x="3099308" y="512813"/>
                    <a:pt x="3075165" y="536955"/>
                    <a:pt x="3045663" y="536955"/>
                  </a:cubicBezTo>
                </a:path>
              </a:pathLst>
            </a:custGeom>
            <a:solidFill>
              <a:srgbClr val="F1F6F4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3"/>
            <p:cNvSpPr/>
            <p:nvPr/>
          </p:nvSpPr>
          <p:spPr>
            <a:xfrm>
              <a:off x="878210" y="3571262"/>
              <a:ext cx="209556" cy="139835"/>
            </a:xfrm>
            <a:custGeom>
              <a:avLst/>
              <a:gdLst>
                <a:gd name="connsiteX0" fmla="*/ 39903 w 210210"/>
                <a:gd name="connsiteY0" fmla="*/ 139903 h 139903"/>
                <a:gd name="connsiteX1" fmla="*/ 39903 w 210210"/>
                <a:gd name="connsiteY1" fmla="*/ 63411 h 139903"/>
                <a:gd name="connsiteX2" fmla="*/ 63068 w 210210"/>
                <a:gd name="connsiteY2" fmla="*/ 40246 h 139903"/>
                <a:gd name="connsiteX3" fmla="*/ 147142 w 210210"/>
                <a:gd name="connsiteY3" fmla="*/ 40246 h 139903"/>
                <a:gd name="connsiteX4" fmla="*/ 170306 w 210210"/>
                <a:gd name="connsiteY4" fmla="*/ 63411 h 139903"/>
                <a:gd name="connsiteX5" fmla="*/ 170306 w 210210"/>
                <a:gd name="connsiteY5" fmla="*/ 139903 h 139903"/>
                <a:gd name="connsiteX6" fmla="*/ 210210 w 210210"/>
                <a:gd name="connsiteY6" fmla="*/ 139903 h 139903"/>
                <a:gd name="connsiteX7" fmla="*/ 210210 w 210210"/>
                <a:gd name="connsiteY7" fmla="*/ 55981 h 139903"/>
                <a:gd name="connsiteX8" fmla="*/ 154228 w 210210"/>
                <a:gd name="connsiteY8" fmla="*/ 0 h 139903"/>
                <a:gd name="connsiteX9" fmla="*/ 55981 w 210210"/>
                <a:gd name="connsiteY9" fmla="*/ 0 h 139903"/>
                <a:gd name="connsiteX10" fmla="*/ 0 w 210210"/>
                <a:gd name="connsiteY10" fmla="*/ 55981 h 139903"/>
                <a:gd name="connsiteX11" fmla="*/ 0 w 210210"/>
                <a:gd name="connsiteY11" fmla="*/ 139903 h 139903"/>
                <a:gd name="connsiteX12" fmla="*/ 39903 w 210210"/>
                <a:gd name="connsiteY12" fmla="*/ 139903 h 139903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</a:cxnLst>
              <a:rect l="l" t="t" r="r" b="b"/>
              <a:pathLst>
                <a:path w="210210" h="139903">
                  <a:moveTo>
                    <a:pt x="39903" y="139903"/>
                  </a:moveTo>
                  <a:lnTo>
                    <a:pt x="39903" y="63411"/>
                  </a:lnTo>
                  <a:cubicBezTo>
                    <a:pt x="39903" y="50660"/>
                    <a:pt x="50330" y="40246"/>
                    <a:pt x="63068" y="40246"/>
                  </a:cubicBezTo>
                  <a:lnTo>
                    <a:pt x="147142" y="40246"/>
                  </a:lnTo>
                  <a:cubicBezTo>
                    <a:pt x="159880" y="40246"/>
                    <a:pt x="170306" y="50660"/>
                    <a:pt x="170306" y="63411"/>
                  </a:cubicBezTo>
                  <a:lnTo>
                    <a:pt x="170306" y="139903"/>
                  </a:lnTo>
                  <a:lnTo>
                    <a:pt x="210210" y="139903"/>
                  </a:lnTo>
                  <a:lnTo>
                    <a:pt x="210210" y="55981"/>
                  </a:lnTo>
                  <a:cubicBezTo>
                    <a:pt x="210210" y="25184"/>
                    <a:pt x="185013" y="0"/>
                    <a:pt x="154228" y="0"/>
                  </a:cubicBezTo>
                  <a:lnTo>
                    <a:pt x="55981" y="0"/>
                  </a:lnTo>
                  <a:cubicBezTo>
                    <a:pt x="25184" y="0"/>
                    <a:pt x="0" y="25184"/>
                    <a:pt x="0" y="55981"/>
                  </a:cubicBezTo>
                  <a:lnTo>
                    <a:pt x="0" y="139903"/>
                  </a:lnTo>
                  <a:lnTo>
                    <a:pt x="39903" y="139903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5500" y="3721100"/>
              <a:ext cx="317500" cy="241300"/>
            </a:xfrm>
            <a:prstGeom prst="rect">
              <a:avLst/>
            </a:prstGeom>
            <a:noFill/>
          </p:spPr>
        </p:pic>
        <p:sp>
          <p:nvSpPr>
            <p:cNvPr id="7175" name="文本框 13"/>
            <p:cNvSpPr txBox="1"/>
            <p:nvPr/>
          </p:nvSpPr>
          <p:spPr>
            <a:xfrm>
              <a:off x="1617784" y="3571036"/>
              <a:ext cx="2229565" cy="3991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Processes</a:t>
              </a:r>
              <a:endPara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矩形 5"/>
          <p:cNvSpPr/>
          <p:nvPr/>
        </p:nvSpPr>
        <p:spPr>
          <a:xfrm>
            <a:off x="777875" y="2036763"/>
            <a:ext cx="10888663" cy="45767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marL="457200" indent="-4572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Reading data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457200" indent="-4572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Data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Manipulation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457200" indent="-4572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Arithmetic operations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457200" indent="-4572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Excel functions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457200" indent="-4572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IF and Nested IF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457200" indent="-4572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Data filtering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457200" indent="-4572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VLOOKUP and HLOOKUP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457200" indent="-4572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Pivot table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457200" indent="-45720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Charts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194" name="组合 8"/>
          <p:cNvGrpSpPr/>
          <p:nvPr/>
        </p:nvGrpSpPr>
        <p:grpSpPr>
          <a:xfrm>
            <a:off x="1182688" y="889000"/>
            <a:ext cx="3376612" cy="655638"/>
            <a:chOff x="660716" y="3429838"/>
            <a:chExt cx="3376711" cy="656272"/>
          </a:xfrm>
        </p:grpSpPr>
        <p:sp>
          <p:nvSpPr>
            <p:cNvPr id="10" name="Freeform 3"/>
            <p:cNvSpPr/>
            <p:nvPr/>
          </p:nvSpPr>
          <p:spPr>
            <a:xfrm>
              <a:off x="660716" y="3429838"/>
              <a:ext cx="3376711" cy="656272"/>
            </a:xfrm>
            <a:custGeom>
              <a:avLst/>
              <a:gdLst>
                <a:gd name="connsiteX0" fmla="*/ 3132213 w 3211766"/>
                <a:gd name="connsiteY0" fmla="*/ 656272 h 656272"/>
                <a:gd name="connsiteX1" fmla="*/ 79552 w 3211766"/>
                <a:gd name="connsiteY1" fmla="*/ 656272 h 656272"/>
                <a:gd name="connsiteX2" fmla="*/ 0 w 3211766"/>
                <a:gd name="connsiteY2" fmla="*/ 576719 h 656272"/>
                <a:gd name="connsiteX3" fmla="*/ 0 w 3211766"/>
                <a:gd name="connsiteY3" fmla="*/ 79552 h 656272"/>
                <a:gd name="connsiteX4" fmla="*/ 79552 w 3211766"/>
                <a:gd name="connsiteY4" fmla="*/ 0 h 656272"/>
                <a:gd name="connsiteX5" fmla="*/ 3132213 w 3211766"/>
                <a:gd name="connsiteY5" fmla="*/ 0 h 656272"/>
                <a:gd name="connsiteX6" fmla="*/ 3211766 w 3211766"/>
                <a:gd name="connsiteY6" fmla="*/ 79552 h 656272"/>
                <a:gd name="connsiteX7" fmla="*/ 3211766 w 3211766"/>
                <a:gd name="connsiteY7" fmla="*/ 576719 h 656272"/>
                <a:gd name="connsiteX8" fmla="*/ 3132213 w 3211766"/>
                <a:gd name="connsiteY8" fmla="*/ 656272 h 65627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</a:cxnLst>
              <a:rect l="l" t="t" r="r" b="b"/>
              <a:pathLst>
                <a:path w="3211766" h="656272">
                  <a:moveTo>
                    <a:pt x="3132213" y="656272"/>
                  </a:moveTo>
                  <a:lnTo>
                    <a:pt x="79552" y="656272"/>
                  </a:lnTo>
                  <a:cubicBezTo>
                    <a:pt x="35801" y="656272"/>
                    <a:pt x="0" y="620471"/>
                    <a:pt x="0" y="576719"/>
                  </a:cubicBezTo>
                  <a:lnTo>
                    <a:pt x="0" y="79552"/>
                  </a:lnTo>
                  <a:cubicBezTo>
                    <a:pt x="0" y="35801"/>
                    <a:pt x="35801" y="0"/>
                    <a:pt x="79552" y="0"/>
                  </a:cubicBezTo>
                  <a:lnTo>
                    <a:pt x="3132213" y="0"/>
                  </a:lnTo>
                  <a:cubicBezTo>
                    <a:pt x="3175965" y="0"/>
                    <a:pt x="3211766" y="35801"/>
                    <a:pt x="3211766" y="79552"/>
                  </a:cubicBezTo>
                  <a:lnTo>
                    <a:pt x="3211766" y="576719"/>
                  </a:lnTo>
                  <a:cubicBezTo>
                    <a:pt x="3211766" y="620471"/>
                    <a:pt x="3175965" y="656272"/>
                    <a:pt x="3132213" y="656272"/>
                  </a:cubicBezTo>
                </a:path>
              </a:pathLst>
            </a:custGeom>
            <a:solidFill>
              <a:srgbClr val="132734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3"/>
            <p:cNvSpPr/>
            <p:nvPr/>
          </p:nvSpPr>
          <p:spPr>
            <a:xfrm>
              <a:off x="722631" y="3490221"/>
              <a:ext cx="3259232" cy="535505"/>
            </a:xfrm>
            <a:custGeom>
              <a:avLst/>
              <a:gdLst>
                <a:gd name="connsiteX0" fmla="*/ 3045663 w 3099308"/>
                <a:gd name="connsiteY0" fmla="*/ 536955 h 536955"/>
                <a:gd name="connsiteX1" fmla="*/ 53644 w 3099308"/>
                <a:gd name="connsiteY1" fmla="*/ 536955 h 536955"/>
                <a:gd name="connsiteX2" fmla="*/ 0 w 3099308"/>
                <a:gd name="connsiteY2" fmla="*/ 483311 h 536955"/>
                <a:gd name="connsiteX3" fmla="*/ 0 w 3099308"/>
                <a:gd name="connsiteY3" fmla="*/ 53657 h 536955"/>
                <a:gd name="connsiteX4" fmla="*/ 53644 w 3099308"/>
                <a:gd name="connsiteY4" fmla="*/ 0 h 536955"/>
                <a:gd name="connsiteX5" fmla="*/ 3045663 w 3099308"/>
                <a:gd name="connsiteY5" fmla="*/ 0 h 536955"/>
                <a:gd name="connsiteX6" fmla="*/ 3099308 w 3099308"/>
                <a:gd name="connsiteY6" fmla="*/ 53657 h 536955"/>
                <a:gd name="connsiteX7" fmla="*/ 3099308 w 3099308"/>
                <a:gd name="connsiteY7" fmla="*/ 483311 h 536955"/>
                <a:gd name="connsiteX8" fmla="*/ 3045663 w 3099308"/>
                <a:gd name="connsiteY8" fmla="*/ 536955 h 53695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</a:cxnLst>
              <a:rect l="l" t="t" r="r" b="b"/>
              <a:pathLst>
                <a:path w="3099308" h="536955">
                  <a:moveTo>
                    <a:pt x="3045663" y="536955"/>
                  </a:moveTo>
                  <a:lnTo>
                    <a:pt x="53644" y="536955"/>
                  </a:lnTo>
                  <a:cubicBezTo>
                    <a:pt x="24142" y="536955"/>
                    <a:pt x="0" y="512813"/>
                    <a:pt x="0" y="483311"/>
                  </a:cubicBezTo>
                  <a:lnTo>
                    <a:pt x="0" y="53657"/>
                  </a:lnTo>
                  <a:cubicBezTo>
                    <a:pt x="0" y="24142"/>
                    <a:pt x="24142" y="0"/>
                    <a:pt x="53644" y="0"/>
                  </a:cubicBezTo>
                  <a:lnTo>
                    <a:pt x="3045663" y="0"/>
                  </a:lnTo>
                  <a:cubicBezTo>
                    <a:pt x="3075165" y="0"/>
                    <a:pt x="3099308" y="24142"/>
                    <a:pt x="3099308" y="53657"/>
                  </a:cubicBezTo>
                  <a:lnTo>
                    <a:pt x="3099308" y="483311"/>
                  </a:lnTo>
                  <a:cubicBezTo>
                    <a:pt x="3099308" y="512813"/>
                    <a:pt x="3075165" y="536955"/>
                    <a:pt x="3045663" y="536955"/>
                  </a:cubicBezTo>
                </a:path>
              </a:pathLst>
            </a:custGeom>
            <a:solidFill>
              <a:srgbClr val="F1F6F4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3"/>
            <p:cNvSpPr/>
            <p:nvPr/>
          </p:nvSpPr>
          <p:spPr>
            <a:xfrm>
              <a:off x="878210" y="3571262"/>
              <a:ext cx="209556" cy="139835"/>
            </a:xfrm>
            <a:custGeom>
              <a:avLst/>
              <a:gdLst>
                <a:gd name="connsiteX0" fmla="*/ 39903 w 210210"/>
                <a:gd name="connsiteY0" fmla="*/ 139903 h 139903"/>
                <a:gd name="connsiteX1" fmla="*/ 39903 w 210210"/>
                <a:gd name="connsiteY1" fmla="*/ 63411 h 139903"/>
                <a:gd name="connsiteX2" fmla="*/ 63068 w 210210"/>
                <a:gd name="connsiteY2" fmla="*/ 40246 h 139903"/>
                <a:gd name="connsiteX3" fmla="*/ 147142 w 210210"/>
                <a:gd name="connsiteY3" fmla="*/ 40246 h 139903"/>
                <a:gd name="connsiteX4" fmla="*/ 170306 w 210210"/>
                <a:gd name="connsiteY4" fmla="*/ 63411 h 139903"/>
                <a:gd name="connsiteX5" fmla="*/ 170306 w 210210"/>
                <a:gd name="connsiteY5" fmla="*/ 139903 h 139903"/>
                <a:gd name="connsiteX6" fmla="*/ 210210 w 210210"/>
                <a:gd name="connsiteY6" fmla="*/ 139903 h 139903"/>
                <a:gd name="connsiteX7" fmla="*/ 210210 w 210210"/>
                <a:gd name="connsiteY7" fmla="*/ 55981 h 139903"/>
                <a:gd name="connsiteX8" fmla="*/ 154228 w 210210"/>
                <a:gd name="connsiteY8" fmla="*/ 0 h 139903"/>
                <a:gd name="connsiteX9" fmla="*/ 55981 w 210210"/>
                <a:gd name="connsiteY9" fmla="*/ 0 h 139903"/>
                <a:gd name="connsiteX10" fmla="*/ 0 w 210210"/>
                <a:gd name="connsiteY10" fmla="*/ 55981 h 139903"/>
                <a:gd name="connsiteX11" fmla="*/ 0 w 210210"/>
                <a:gd name="connsiteY11" fmla="*/ 139903 h 139903"/>
                <a:gd name="connsiteX12" fmla="*/ 39903 w 210210"/>
                <a:gd name="connsiteY12" fmla="*/ 139903 h 139903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</a:cxnLst>
              <a:rect l="l" t="t" r="r" b="b"/>
              <a:pathLst>
                <a:path w="210210" h="139903">
                  <a:moveTo>
                    <a:pt x="39903" y="139903"/>
                  </a:moveTo>
                  <a:lnTo>
                    <a:pt x="39903" y="63411"/>
                  </a:lnTo>
                  <a:cubicBezTo>
                    <a:pt x="39903" y="50660"/>
                    <a:pt x="50330" y="40246"/>
                    <a:pt x="63068" y="40246"/>
                  </a:cubicBezTo>
                  <a:lnTo>
                    <a:pt x="147142" y="40246"/>
                  </a:lnTo>
                  <a:cubicBezTo>
                    <a:pt x="159880" y="40246"/>
                    <a:pt x="170306" y="50660"/>
                    <a:pt x="170306" y="63411"/>
                  </a:cubicBezTo>
                  <a:lnTo>
                    <a:pt x="170306" y="139903"/>
                  </a:lnTo>
                  <a:lnTo>
                    <a:pt x="210210" y="139903"/>
                  </a:lnTo>
                  <a:lnTo>
                    <a:pt x="210210" y="55981"/>
                  </a:lnTo>
                  <a:cubicBezTo>
                    <a:pt x="210210" y="25184"/>
                    <a:pt x="185013" y="0"/>
                    <a:pt x="154228" y="0"/>
                  </a:cubicBezTo>
                  <a:lnTo>
                    <a:pt x="55981" y="0"/>
                  </a:lnTo>
                  <a:cubicBezTo>
                    <a:pt x="25184" y="0"/>
                    <a:pt x="0" y="25184"/>
                    <a:pt x="0" y="55981"/>
                  </a:cubicBezTo>
                  <a:lnTo>
                    <a:pt x="0" y="139903"/>
                  </a:lnTo>
                  <a:lnTo>
                    <a:pt x="39903" y="139903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5500" y="3721100"/>
              <a:ext cx="317500" cy="241300"/>
            </a:xfrm>
            <a:prstGeom prst="rect">
              <a:avLst/>
            </a:prstGeom>
            <a:noFill/>
          </p:spPr>
        </p:pic>
        <p:sp>
          <p:nvSpPr>
            <p:cNvPr id="8199" name="文本框 13"/>
            <p:cNvSpPr txBox="1"/>
            <p:nvPr/>
          </p:nvSpPr>
          <p:spPr>
            <a:xfrm>
              <a:off x="1617784" y="3571036"/>
              <a:ext cx="2229565" cy="3991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Excel Outline</a:t>
              </a:r>
              <a:endPara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WPS Presentation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方嘉琪</dc:creator>
  <cp:lastModifiedBy>HP</cp:lastModifiedBy>
  <cp:revision>31</cp:revision>
  <dcterms:created xsi:type="dcterms:W3CDTF">2015-11-21T02:30:00Z</dcterms:created>
  <dcterms:modified xsi:type="dcterms:W3CDTF">2023-04-03T08:29:10Z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1033-11.2.0.11513</vt:lpwstr>
  </property>
  <property fmtid="{D5CDD505-2E9C-101B-9397-08002B2CF9AE}" pid="3" name="ICV">
    <vt:lpwstr>DD228BB05B4C4CD4A60EB1AC2BAFE972</vt:lpwstr>
  </property>
</Properties>
</file>