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0" r:id="rId3"/>
    <p:sldId id="261" r:id="rId4"/>
    <p:sldId id="257"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B346B-DA3A-4C4A-994B-3C8A9762EC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372E428-D6DA-4A5D-A7C9-F0523174E7DD}">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CA"/>
            <a:t>Observation: The data is mostly clean and no duplicate or missing values. </a:t>
          </a:r>
          <a:endParaRPr lang="en-US"/>
        </a:p>
      </dgm:t>
    </dgm:pt>
    <dgm:pt modelId="{F1E14151-5131-4198-B7F1-1EE97CB77D1A}" type="parTrans" cxnId="{B211E05B-4568-46E7-804B-6A713C0149C6}">
      <dgm:prSet/>
      <dgm:spPr/>
      <dgm:t>
        <a:bodyPr/>
        <a:lstStyle/>
        <a:p>
          <a:endParaRPr lang="en-US"/>
        </a:p>
      </dgm:t>
    </dgm:pt>
    <dgm:pt modelId="{ACBDCBEF-5F3F-45C8-825F-8BF365876A6F}" type="sibTrans" cxnId="{B211E05B-4568-46E7-804B-6A713C0149C6}">
      <dgm:prSet/>
      <dgm:spPr/>
      <dgm:t>
        <a:bodyPr/>
        <a:lstStyle/>
        <a:p>
          <a:endParaRPr lang="en-US"/>
        </a:p>
      </dgm:t>
    </dgm:pt>
    <dgm:pt modelId="{8FCAEA64-4D9B-4524-9DF1-CA4F5E6073FB}">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This dataset  used for this project consists of 10,000 customers mentioning their age, salary, marital status, credit card limit, credit card category, etc. There are nearly 18 features.</a:t>
          </a:r>
        </a:p>
      </dgm:t>
    </dgm:pt>
    <dgm:pt modelId="{56B5CF4F-2392-4B7A-813E-6FB395E6277F}" type="parTrans" cxnId="{281A8106-1DA8-49E8-9A4C-0CDEDF2029C5}">
      <dgm:prSet/>
      <dgm:spPr/>
      <dgm:t>
        <a:bodyPr/>
        <a:lstStyle/>
        <a:p>
          <a:endParaRPr lang="en-US"/>
        </a:p>
      </dgm:t>
    </dgm:pt>
    <dgm:pt modelId="{AF69E96D-2EBE-43F5-A325-976A4AF2A95C}" type="sibTrans" cxnId="{281A8106-1DA8-49E8-9A4C-0CDEDF2029C5}">
      <dgm:prSet/>
      <dgm:spPr/>
      <dgm:t>
        <a:bodyPr/>
        <a:lstStyle/>
        <a:p>
          <a:endParaRPr lang="en-US"/>
        </a:p>
      </dgm:t>
    </dgm:pt>
    <dgm:pt modelId="{00FA15E4-4B8D-441A-A4E0-4D3355B32CBA}">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The Bank has 10,127 customers out of which 1,627 are attritted (16.07%)</a:t>
          </a:r>
        </a:p>
      </dgm:t>
    </dgm:pt>
    <dgm:pt modelId="{30ACC47E-9C7D-4CDD-8EE4-44517379EE52}" type="parTrans" cxnId="{C22DB582-4DF5-42B5-B6D0-36042FA1B55F}">
      <dgm:prSet/>
      <dgm:spPr/>
      <dgm:t>
        <a:bodyPr/>
        <a:lstStyle/>
        <a:p>
          <a:endParaRPr lang="en-US"/>
        </a:p>
      </dgm:t>
    </dgm:pt>
    <dgm:pt modelId="{B620DFCD-481F-415C-BDB8-CC54F5938B8E}" type="sibTrans" cxnId="{C22DB582-4DF5-42B5-B6D0-36042FA1B55F}">
      <dgm:prSet/>
      <dgm:spPr/>
      <dgm:t>
        <a:bodyPr/>
        <a:lstStyle/>
        <a:p>
          <a:endParaRPr lang="en-US"/>
        </a:p>
      </dgm:t>
    </dgm:pt>
    <dgm:pt modelId="{9BBD9567-9FFB-4EE4-AABC-6831DA67337A}">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Platinum card holders have the highest percentage of attrition (25%) and the lowest number of customers</a:t>
          </a:r>
        </a:p>
      </dgm:t>
    </dgm:pt>
    <dgm:pt modelId="{407C681B-237D-434D-B7EF-DEF14A00EE58}" type="parTrans" cxnId="{2B2FBCFB-2992-4F67-9DBF-C8F2670EF198}">
      <dgm:prSet/>
      <dgm:spPr/>
      <dgm:t>
        <a:bodyPr/>
        <a:lstStyle/>
        <a:p>
          <a:endParaRPr lang="en-US"/>
        </a:p>
      </dgm:t>
    </dgm:pt>
    <dgm:pt modelId="{A5502461-95C9-441D-8A23-943CD2C01D10}" type="sibTrans" cxnId="{2B2FBCFB-2992-4F67-9DBF-C8F2670EF198}">
      <dgm:prSet/>
      <dgm:spPr/>
      <dgm:t>
        <a:bodyPr/>
        <a:lstStyle/>
        <a:p>
          <a:endParaRPr lang="en-US"/>
        </a:p>
      </dgm:t>
    </dgm:pt>
    <dgm:pt modelId="{75F1D6B1-1092-4D18-B393-D48E59F92664}">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Months on book and customer age are correlated(0.79) just as transaction amt and transaction count are correlated(0.81)</a:t>
          </a:r>
        </a:p>
      </dgm:t>
    </dgm:pt>
    <dgm:pt modelId="{27EE4198-2CBB-42AC-A834-277D86A8F4CE}" type="parTrans" cxnId="{0D0E47B5-7530-4F13-9D02-6FB85B860C13}">
      <dgm:prSet/>
      <dgm:spPr/>
      <dgm:t>
        <a:bodyPr/>
        <a:lstStyle/>
        <a:p>
          <a:endParaRPr lang="en-US"/>
        </a:p>
      </dgm:t>
    </dgm:pt>
    <dgm:pt modelId="{071BFBF1-FA00-45A7-A967-E0A0EA709299}" type="sibTrans" cxnId="{0D0E47B5-7530-4F13-9D02-6FB85B860C13}">
      <dgm:prSet/>
      <dgm:spPr/>
      <dgm:t>
        <a:bodyPr/>
        <a:lstStyle/>
        <a:p>
          <a:endParaRPr lang="en-US"/>
        </a:p>
      </dgm:t>
    </dgm:pt>
    <dgm:pt modelId="{CBF839CD-EB4E-461E-8AFB-996C980C1DFE}">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Most attritted customers are youth and most of them have been with the company for at least 30 months</a:t>
          </a:r>
        </a:p>
      </dgm:t>
    </dgm:pt>
    <dgm:pt modelId="{CD3954D8-3BD4-4A1F-A89E-E128258DA4CF}" type="parTrans" cxnId="{CD89485F-AF38-426A-9402-4C60A53331A0}">
      <dgm:prSet/>
      <dgm:spPr/>
      <dgm:t>
        <a:bodyPr/>
        <a:lstStyle/>
        <a:p>
          <a:endParaRPr lang="en-US"/>
        </a:p>
      </dgm:t>
    </dgm:pt>
    <dgm:pt modelId="{C775D1FF-9075-4D86-AC6D-4A61C016A3EF}" type="sibTrans" cxnId="{CD89485F-AF38-426A-9402-4C60A53331A0}">
      <dgm:prSet/>
      <dgm:spPr/>
      <dgm:t>
        <a:bodyPr/>
        <a:lstStyle/>
        <a:p>
          <a:endParaRPr lang="en-US"/>
        </a:p>
      </dgm:t>
    </dgm:pt>
    <dgm:pt modelId="{7288AFD1-EFA8-4DA5-85CC-88E9A9E0866F}">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Majority of the customers are females, graduates, aged between 40-50,married, have at least 3 dependents and earn less than $40k</a:t>
          </a:r>
        </a:p>
      </dgm:t>
    </dgm:pt>
    <dgm:pt modelId="{C6FB17CB-9A09-40D6-ADA8-5364DC9C2271}" type="parTrans" cxnId="{8A270BBA-F124-41F0-B0A8-585D9B6509C2}">
      <dgm:prSet/>
      <dgm:spPr/>
      <dgm:t>
        <a:bodyPr/>
        <a:lstStyle/>
        <a:p>
          <a:endParaRPr lang="en-US"/>
        </a:p>
      </dgm:t>
    </dgm:pt>
    <dgm:pt modelId="{D181DD95-8A8C-4321-82F9-6508A674DA82}" type="sibTrans" cxnId="{8A270BBA-F124-41F0-B0A8-585D9B6509C2}">
      <dgm:prSet/>
      <dgm:spPr/>
      <dgm:t>
        <a:bodyPr/>
        <a:lstStyle/>
        <a:p>
          <a:endParaRPr lang="en-US"/>
        </a:p>
      </dgm:t>
    </dgm:pt>
    <dgm:pt modelId="{C8E8AEA9-8209-45F4-A889-CAABC54C40C5}" type="pres">
      <dgm:prSet presAssocID="{14DB346B-DA3A-4C4A-994B-3C8A9762ECAE}" presName="diagram" presStyleCnt="0">
        <dgm:presLayoutVars>
          <dgm:dir/>
          <dgm:resizeHandles val="exact"/>
        </dgm:presLayoutVars>
      </dgm:prSet>
      <dgm:spPr/>
    </dgm:pt>
    <dgm:pt modelId="{7DF8923A-610F-464B-80E2-A3D162F4442E}" type="pres">
      <dgm:prSet presAssocID="{0372E428-D6DA-4A5D-A7C9-F0523174E7DD}" presName="node" presStyleLbl="node1" presStyleIdx="0" presStyleCnt="7">
        <dgm:presLayoutVars>
          <dgm:bulletEnabled val="1"/>
        </dgm:presLayoutVars>
      </dgm:prSet>
      <dgm:spPr/>
    </dgm:pt>
    <dgm:pt modelId="{38EBA562-65C7-428E-A871-AE6A557C44C4}" type="pres">
      <dgm:prSet presAssocID="{ACBDCBEF-5F3F-45C8-825F-8BF365876A6F}" presName="sibTrans" presStyleCnt="0"/>
      <dgm:spPr/>
    </dgm:pt>
    <dgm:pt modelId="{9D0B045D-97C6-44F7-B5E5-3EF88409CEF8}" type="pres">
      <dgm:prSet presAssocID="{8FCAEA64-4D9B-4524-9DF1-CA4F5E6073FB}" presName="node" presStyleLbl="node1" presStyleIdx="1" presStyleCnt="7">
        <dgm:presLayoutVars>
          <dgm:bulletEnabled val="1"/>
        </dgm:presLayoutVars>
      </dgm:prSet>
      <dgm:spPr/>
    </dgm:pt>
    <dgm:pt modelId="{C0E2A3E3-22C7-4378-974C-5C83ABC0C8F7}" type="pres">
      <dgm:prSet presAssocID="{AF69E96D-2EBE-43F5-A325-976A4AF2A95C}" presName="sibTrans" presStyleCnt="0"/>
      <dgm:spPr/>
    </dgm:pt>
    <dgm:pt modelId="{2E64A23E-435C-4E7E-B15F-A5EEE5C1C043}" type="pres">
      <dgm:prSet presAssocID="{00FA15E4-4B8D-441A-A4E0-4D3355B32CBA}" presName="node" presStyleLbl="node1" presStyleIdx="2" presStyleCnt="7">
        <dgm:presLayoutVars>
          <dgm:bulletEnabled val="1"/>
        </dgm:presLayoutVars>
      </dgm:prSet>
      <dgm:spPr/>
    </dgm:pt>
    <dgm:pt modelId="{F301C8D7-9214-40F3-872F-FDE733AD4E77}" type="pres">
      <dgm:prSet presAssocID="{B620DFCD-481F-415C-BDB8-CC54F5938B8E}" presName="sibTrans" presStyleCnt="0"/>
      <dgm:spPr/>
    </dgm:pt>
    <dgm:pt modelId="{C254B855-4CF1-4D9B-B463-948DC5F663EC}" type="pres">
      <dgm:prSet presAssocID="{9BBD9567-9FFB-4EE4-AABC-6831DA67337A}" presName="node" presStyleLbl="node1" presStyleIdx="3" presStyleCnt="7">
        <dgm:presLayoutVars>
          <dgm:bulletEnabled val="1"/>
        </dgm:presLayoutVars>
      </dgm:prSet>
      <dgm:spPr/>
    </dgm:pt>
    <dgm:pt modelId="{E0DFDEB7-9155-4EF0-AC73-30BBD3334766}" type="pres">
      <dgm:prSet presAssocID="{A5502461-95C9-441D-8A23-943CD2C01D10}" presName="sibTrans" presStyleCnt="0"/>
      <dgm:spPr/>
    </dgm:pt>
    <dgm:pt modelId="{99F51151-1FBD-4095-A15E-13B48DB5C76C}" type="pres">
      <dgm:prSet presAssocID="{75F1D6B1-1092-4D18-B393-D48E59F92664}" presName="node" presStyleLbl="node1" presStyleIdx="4" presStyleCnt="7">
        <dgm:presLayoutVars>
          <dgm:bulletEnabled val="1"/>
        </dgm:presLayoutVars>
      </dgm:prSet>
      <dgm:spPr/>
    </dgm:pt>
    <dgm:pt modelId="{947825FD-9A3C-48B3-966F-D0893CD75246}" type="pres">
      <dgm:prSet presAssocID="{071BFBF1-FA00-45A7-A967-E0A0EA709299}" presName="sibTrans" presStyleCnt="0"/>
      <dgm:spPr/>
    </dgm:pt>
    <dgm:pt modelId="{1E3457E1-BEC9-407A-B220-8586957E855A}" type="pres">
      <dgm:prSet presAssocID="{CBF839CD-EB4E-461E-8AFB-996C980C1DFE}" presName="node" presStyleLbl="node1" presStyleIdx="5" presStyleCnt="7">
        <dgm:presLayoutVars>
          <dgm:bulletEnabled val="1"/>
        </dgm:presLayoutVars>
      </dgm:prSet>
      <dgm:spPr/>
    </dgm:pt>
    <dgm:pt modelId="{F765F4F5-733C-459E-8E7E-0FA41D08EB05}" type="pres">
      <dgm:prSet presAssocID="{C775D1FF-9075-4D86-AC6D-4A61C016A3EF}" presName="sibTrans" presStyleCnt="0"/>
      <dgm:spPr/>
    </dgm:pt>
    <dgm:pt modelId="{936A8794-D392-4DE6-A4AF-71D10479DD74}" type="pres">
      <dgm:prSet presAssocID="{7288AFD1-EFA8-4DA5-85CC-88E9A9E0866F}" presName="node" presStyleLbl="node1" presStyleIdx="6" presStyleCnt="7">
        <dgm:presLayoutVars>
          <dgm:bulletEnabled val="1"/>
        </dgm:presLayoutVars>
      </dgm:prSet>
      <dgm:spPr/>
    </dgm:pt>
  </dgm:ptLst>
  <dgm:cxnLst>
    <dgm:cxn modelId="{281A8106-1DA8-49E8-9A4C-0CDEDF2029C5}" srcId="{14DB346B-DA3A-4C4A-994B-3C8A9762ECAE}" destId="{8FCAEA64-4D9B-4524-9DF1-CA4F5E6073FB}" srcOrd="1" destOrd="0" parTransId="{56B5CF4F-2392-4B7A-813E-6FB395E6277F}" sibTransId="{AF69E96D-2EBE-43F5-A325-976A4AF2A95C}"/>
    <dgm:cxn modelId="{FD226320-B1DA-4527-8429-BA2BC8EFAAED}" type="presOf" srcId="{14DB346B-DA3A-4C4A-994B-3C8A9762ECAE}" destId="{C8E8AEA9-8209-45F4-A889-CAABC54C40C5}" srcOrd="0" destOrd="0" presId="urn:microsoft.com/office/officeart/2005/8/layout/default"/>
    <dgm:cxn modelId="{A485233E-9BE6-4A7B-9D16-8B65F311E133}" type="presOf" srcId="{0372E428-D6DA-4A5D-A7C9-F0523174E7DD}" destId="{7DF8923A-610F-464B-80E2-A3D162F4442E}" srcOrd="0" destOrd="0" presId="urn:microsoft.com/office/officeart/2005/8/layout/default"/>
    <dgm:cxn modelId="{B211E05B-4568-46E7-804B-6A713C0149C6}" srcId="{14DB346B-DA3A-4C4A-994B-3C8A9762ECAE}" destId="{0372E428-D6DA-4A5D-A7C9-F0523174E7DD}" srcOrd="0" destOrd="0" parTransId="{F1E14151-5131-4198-B7F1-1EE97CB77D1A}" sibTransId="{ACBDCBEF-5F3F-45C8-825F-8BF365876A6F}"/>
    <dgm:cxn modelId="{CD89485F-AF38-426A-9402-4C60A53331A0}" srcId="{14DB346B-DA3A-4C4A-994B-3C8A9762ECAE}" destId="{CBF839CD-EB4E-461E-8AFB-996C980C1DFE}" srcOrd="5" destOrd="0" parTransId="{CD3954D8-3BD4-4A1F-A89E-E128258DA4CF}" sibTransId="{C775D1FF-9075-4D86-AC6D-4A61C016A3EF}"/>
    <dgm:cxn modelId="{6D040D60-F74E-4BC9-B253-7D0D10AE0861}" type="presOf" srcId="{8FCAEA64-4D9B-4524-9DF1-CA4F5E6073FB}" destId="{9D0B045D-97C6-44F7-B5E5-3EF88409CEF8}" srcOrd="0" destOrd="0" presId="urn:microsoft.com/office/officeart/2005/8/layout/default"/>
    <dgm:cxn modelId="{75258541-845D-41B2-B9BD-F3A937818B6D}" type="presOf" srcId="{CBF839CD-EB4E-461E-8AFB-996C980C1DFE}" destId="{1E3457E1-BEC9-407A-B220-8586957E855A}" srcOrd="0" destOrd="0" presId="urn:microsoft.com/office/officeart/2005/8/layout/default"/>
    <dgm:cxn modelId="{C22DB582-4DF5-42B5-B6D0-36042FA1B55F}" srcId="{14DB346B-DA3A-4C4A-994B-3C8A9762ECAE}" destId="{00FA15E4-4B8D-441A-A4E0-4D3355B32CBA}" srcOrd="2" destOrd="0" parTransId="{30ACC47E-9C7D-4CDD-8EE4-44517379EE52}" sibTransId="{B620DFCD-481F-415C-BDB8-CC54F5938B8E}"/>
    <dgm:cxn modelId="{0D0E47B5-7530-4F13-9D02-6FB85B860C13}" srcId="{14DB346B-DA3A-4C4A-994B-3C8A9762ECAE}" destId="{75F1D6B1-1092-4D18-B393-D48E59F92664}" srcOrd="4" destOrd="0" parTransId="{27EE4198-2CBB-42AC-A834-277D86A8F4CE}" sibTransId="{071BFBF1-FA00-45A7-A967-E0A0EA709299}"/>
    <dgm:cxn modelId="{8A270BBA-F124-41F0-B0A8-585D9B6509C2}" srcId="{14DB346B-DA3A-4C4A-994B-3C8A9762ECAE}" destId="{7288AFD1-EFA8-4DA5-85CC-88E9A9E0866F}" srcOrd="6" destOrd="0" parTransId="{C6FB17CB-9A09-40D6-ADA8-5364DC9C2271}" sibTransId="{D181DD95-8A8C-4321-82F9-6508A674DA82}"/>
    <dgm:cxn modelId="{869699C2-F486-45B2-BBA6-3C47EEBC0C6D}" type="presOf" srcId="{75F1D6B1-1092-4D18-B393-D48E59F92664}" destId="{99F51151-1FBD-4095-A15E-13B48DB5C76C}" srcOrd="0" destOrd="0" presId="urn:microsoft.com/office/officeart/2005/8/layout/default"/>
    <dgm:cxn modelId="{A33604E9-D52C-4032-AB34-5C82614680A5}" type="presOf" srcId="{9BBD9567-9FFB-4EE4-AABC-6831DA67337A}" destId="{C254B855-4CF1-4D9B-B463-948DC5F663EC}" srcOrd="0" destOrd="0" presId="urn:microsoft.com/office/officeart/2005/8/layout/default"/>
    <dgm:cxn modelId="{694124F4-980A-409E-B5DA-DC0803A8181F}" type="presOf" srcId="{7288AFD1-EFA8-4DA5-85CC-88E9A9E0866F}" destId="{936A8794-D392-4DE6-A4AF-71D10479DD74}" srcOrd="0" destOrd="0" presId="urn:microsoft.com/office/officeart/2005/8/layout/default"/>
    <dgm:cxn modelId="{2B2FBCFB-2992-4F67-9DBF-C8F2670EF198}" srcId="{14DB346B-DA3A-4C4A-994B-3C8A9762ECAE}" destId="{9BBD9567-9FFB-4EE4-AABC-6831DA67337A}" srcOrd="3" destOrd="0" parTransId="{407C681B-237D-434D-B7EF-DEF14A00EE58}" sibTransId="{A5502461-95C9-441D-8A23-943CD2C01D10}"/>
    <dgm:cxn modelId="{91C715FC-6040-43CC-8DE7-46A6596608F1}" type="presOf" srcId="{00FA15E4-4B8D-441A-A4E0-4D3355B32CBA}" destId="{2E64A23E-435C-4E7E-B15F-A5EEE5C1C043}" srcOrd="0" destOrd="0" presId="urn:microsoft.com/office/officeart/2005/8/layout/default"/>
    <dgm:cxn modelId="{AEB98176-9745-47AC-993B-6311A5883FB3}" type="presParOf" srcId="{C8E8AEA9-8209-45F4-A889-CAABC54C40C5}" destId="{7DF8923A-610F-464B-80E2-A3D162F4442E}" srcOrd="0" destOrd="0" presId="urn:microsoft.com/office/officeart/2005/8/layout/default"/>
    <dgm:cxn modelId="{246FA3A0-33F1-4867-BEAE-B6E4A9CFFCAD}" type="presParOf" srcId="{C8E8AEA9-8209-45F4-A889-CAABC54C40C5}" destId="{38EBA562-65C7-428E-A871-AE6A557C44C4}" srcOrd="1" destOrd="0" presId="urn:microsoft.com/office/officeart/2005/8/layout/default"/>
    <dgm:cxn modelId="{48756CBE-4F7A-418F-818F-B71F8EC16215}" type="presParOf" srcId="{C8E8AEA9-8209-45F4-A889-CAABC54C40C5}" destId="{9D0B045D-97C6-44F7-B5E5-3EF88409CEF8}" srcOrd="2" destOrd="0" presId="urn:microsoft.com/office/officeart/2005/8/layout/default"/>
    <dgm:cxn modelId="{8E799EB1-6A07-4595-8E62-CF9043953AA3}" type="presParOf" srcId="{C8E8AEA9-8209-45F4-A889-CAABC54C40C5}" destId="{C0E2A3E3-22C7-4378-974C-5C83ABC0C8F7}" srcOrd="3" destOrd="0" presId="urn:microsoft.com/office/officeart/2005/8/layout/default"/>
    <dgm:cxn modelId="{B123E6D4-039F-4197-9120-CDB225956A90}" type="presParOf" srcId="{C8E8AEA9-8209-45F4-A889-CAABC54C40C5}" destId="{2E64A23E-435C-4E7E-B15F-A5EEE5C1C043}" srcOrd="4" destOrd="0" presId="urn:microsoft.com/office/officeart/2005/8/layout/default"/>
    <dgm:cxn modelId="{45A8A273-164D-4C8A-BFDF-7775C41FDE69}" type="presParOf" srcId="{C8E8AEA9-8209-45F4-A889-CAABC54C40C5}" destId="{F301C8D7-9214-40F3-872F-FDE733AD4E77}" srcOrd="5" destOrd="0" presId="urn:microsoft.com/office/officeart/2005/8/layout/default"/>
    <dgm:cxn modelId="{1336E532-51EF-447F-A9F2-5ACEC8C76AD4}" type="presParOf" srcId="{C8E8AEA9-8209-45F4-A889-CAABC54C40C5}" destId="{C254B855-4CF1-4D9B-B463-948DC5F663EC}" srcOrd="6" destOrd="0" presId="urn:microsoft.com/office/officeart/2005/8/layout/default"/>
    <dgm:cxn modelId="{84A0CA26-B529-4E94-836B-E1BEDEB657A2}" type="presParOf" srcId="{C8E8AEA9-8209-45F4-A889-CAABC54C40C5}" destId="{E0DFDEB7-9155-4EF0-AC73-30BBD3334766}" srcOrd="7" destOrd="0" presId="urn:microsoft.com/office/officeart/2005/8/layout/default"/>
    <dgm:cxn modelId="{D1B060C3-B244-44F0-81FE-36696E208703}" type="presParOf" srcId="{C8E8AEA9-8209-45F4-A889-CAABC54C40C5}" destId="{99F51151-1FBD-4095-A15E-13B48DB5C76C}" srcOrd="8" destOrd="0" presId="urn:microsoft.com/office/officeart/2005/8/layout/default"/>
    <dgm:cxn modelId="{85956A84-FE15-4844-9B41-75877E7C68A4}" type="presParOf" srcId="{C8E8AEA9-8209-45F4-A889-CAABC54C40C5}" destId="{947825FD-9A3C-48B3-966F-D0893CD75246}" srcOrd="9" destOrd="0" presId="urn:microsoft.com/office/officeart/2005/8/layout/default"/>
    <dgm:cxn modelId="{D9ECA4C8-6F9D-4050-8E6F-4B47F77FDF56}" type="presParOf" srcId="{C8E8AEA9-8209-45F4-A889-CAABC54C40C5}" destId="{1E3457E1-BEC9-407A-B220-8586957E855A}" srcOrd="10" destOrd="0" presId="urn:microsoft.com/office/officeart/2005/8/layout/default"/>
    <dgm:cxn modelId="{BD2B42C2-D3DD-49CE-A1FC-B5E80FCB0C87}" type="presParOf" srcId="{C8E8AEA9-8209-45F4-A889-CAABC54C40C5}" destId="{F765F4F5-733C-459E-8E7E-0FA41D08EB05}" srcOrd="11" destOrd="0" presId="urn:microsoft.com/office/officeart/2005/8/layout/default"/>
    <dgm:cxn modelId="{51114EE5-4430-45AD-81D6-29F35F9587B2}" type="presParOf" srcId="{C8E8AEA9-8209-45F4-A889-CAABC54C40C5}" destId="{936A8794-D392-4DE6-A4AF-71D10479DD7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8923A-610F-464B-80E2-A3D162F4442E}">
      <dsp:nvSpPr>
        <dsp:cNvPr id="0" name=""/>
        <dsp:cNvSpPr/>
      </dsp:nvSpPr>
      <dsp:spPr>
        <a:xfrm>
          <a:off x="3351" y="257272"/>
          <a:ext cx="2658943" cy="1595366"/>
        </a:xfrm>
        <a:prstGeom prst="rect">
          <a:avLst/>
        </a:prstGeom>
        <a:solidFill>
          <a:schemeClr val="accent1">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a:t>Observation: The data is mostly clean and no duplicate or missing values. </a:t>
          </a:r>
          <a:endParaRPr lang="en-US" sz="1500" kern="1200"/>
        </a:p>
      </dsp:txBody>
      <dsp:txXfrm>
        <a:off x="3351" y="257272"/>
        <a:ext cx="2658943" cy="1595366"/>
      </dsp:txXfrm>
    </dsp:sp>
    <dsp:sp modelId="{9D0B045D-97C6-44F7-B5E5-3EF88409CEF8}">
      <dsp:nvSpPr>
        <dsp:cNvPr id="0" name=""/>
        <dsp:cNvSpPr/>
      </dsp:nvSpPr>
      <dsp:spPr>
        <a:xfrm>
          <a:off x="2928189" y="257272"/>
          <a:ext cx="2658943" cy="1595366"/>
        </a:xfrm>
        <a:prstGeom prst="rect">
          <a:avLst/>
        </a:prstGeom>
        <a:solidFill>
          <a:schemeClr val="accent1">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This dataset  used for this project consists of 10,000 customers mentioning their age, salary, marital status, credit card limit, credit card category, etc. There are nearly 18 features.</a:t>
          </a:r>
        </a:p>
      </dsp:txBody>
      <dsp:txXfrm>
        <a:off x="2928189" y="257272"/>
        <a:ext cx="2658943" cy="1595366"/>
      </dsp:txXfrm>
    </dsp:sp>
    <dsp:sp modelId="{2E64A23E-435C-4E7E-B15F-A5EEE5C1C043}">
      <dsp:nvSpPr>
        <dsp:cNvPr id="0" name=""/>
        <dsp:cNvSpPr/>
      </dsp:nvSpPr>
      <dsp:spPr>
        <a:xfrm>
          <a:off x="5853027" y="257272"/>
          <a:ext cx="2658943" cy="1595366"/>
        </a:xfrm>
        <a:prstGeom prst="rect">
          <a:avLst/>
        </a:prstGeom>
        <a:solidFill>
          <a:schemeClr val="accent1">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Bank has 10,127 customers out of which 1,627 are attritted (16.07%)</a:t>
          </a:r>
        </a:p>
      </dsp:txBody>
      <dsp:txXfrm>
        <a:off x="5853027" y="257272"/>
        <a:ext cx="2658943" cy="1595366"/>
      </dsp:txXfrm>
    </dsp:sp>
    <dsp:sp modelId="{C254B855-4CF1-4D9B-B463-948DC5F663EC}">
      <dsp:nvSpPr>
        <dsp:cNvPr id="0" name=""/>
        <dsp:cNvSpPr/>
      </dsp:nvSpPr>
      <dsp:spPr>
        <a:xfrm>
          <a:off x="8777864" y="257272"/>
          <a:ext cx="2658943" cy="1595366"/>
        </a:xfrm>
        <a:prstGeom prst="rect">
          <a:avLst/>
        </a:prstGeom>
        <a:solidFill>
          <a:schemeClr val="accent1">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Platinum card holders have the highest percentage of attrition (25%) and the lowest number of customers</a:t>
          </a:r>
        </a:p>
      </dsp:txBody>
      <dsp:txXfrm>
        <a:off x="8777864" y="257272"/>
        <a:ext cx="2658943" cy="1595366"/>
      </dsp:txXfrm>
    </dsp:sp>
    <dsp:sp modelId="{99F51151-1FBD-4095-A15E-13B48DB5C76C}">
      <dsp:nvSpPr>
        <dsp:cNvPr id="0" name=""/>
        <dsp:cNvSpPr/>
      </dsp:nvSpPr>
      <dsp:spPr>
        <a:xfrm>
          <a:off x="1465770" y="2118533"/>
          <a:ext cx="2658943" cy="1595366"/>
        </a:xfrm>
        <a:prstGeom prst="rect">
          <a:avLst/>
        </a:prstGeom>
        <a:solidFill>
          <a:schemeClr val="accent1">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Months on book and customer age are correlated(0.79) just as transaction amt and transaction count are correlated(0.81)</a:t>
          </a:r>
        </a:p>
      </dsp:txBody>
      <dsp:txXfrm>
        <a:off x="1465770" y="2118533"/>
        <a:ext cx="2658943" cy="1595366"/>
      </dsp:txXfrm>
    </dsp:sp>
    <dsp:sp modelId="{1E3457E1-BEC9-407A-B220-8586957E855A}">
      <dsp:nvSpPr>
        <dsp:cNvPr id="0" name=""/>
        <dsp:cNvSpPr/>
      </dsp:nvSpPr>
      <dsp:spPr>
        <a:xfrm>
          <a:off x="4390608" y="2118533"/>
          <a:ext cx="2658943" cy="1595366"/>
        </a:xfrm>
        <a:prstGeom prst="rect">
          <a:avLst/>
        </a:prstGeom>
        <a:solidFill>
          <a:schemeClr val="accent1">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Most attritted customers are youth and most of them have been with the company for at least 30 months</a:t>
          </a:r>
        </a:p>
      </dsp:txBody>
      <dsp:txXfrm>
        <a:off x="4390608" y="2118533"/>
        <a:ext cx="2658943" cy="1595366"/>
      </dsp:txXfrm>
    </dsp:sp>
    <dsp:sp modelId="{936A8794-D392-4DE6-A4AF-71D10479DD74}">
      <dsp:nvSpPr>
        <dsp:cNvPr id="0" name=""/>
        <dsp:cNvSpPr/>
      </dsp:nvSpPr>
      <dsp:spPr>
        <a:xfrm>
          <a:off x="7315446" y="2118533"/>
          <a:ext cx="2658943" cy="1595366"/>
        </a:xfrm>
        <a:prstGeom prst="rect">
          <a:avLst/>
        </a:prstGeom>
        <a:solidFill>
          <a:schemeClr val="accent1">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Majority of the customers are females, graduates, aged between 40-50,married, have at least 3 dependents and earn less than $40k</a:t>
          </a:r>
        </a:p>
      </dsp:txBody>
      <dsp:txXfrm>
        <a:off x="7315446" y="2118533"/>
        <a:ext cx="2658943" cy="15953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2C656D-D2BF-43D1-9038-818C17B62068}" type="datetimeFigureOut">
              <a:rPr lang="en-CA" smtClean="0"/>
              <a:t>2022-09-09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255346" y="2750337"/>
            <a:ext cx="1171888" cy="1356442"/>
          </a:xfrm>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50081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2C656D-D2BF-43D1-9038-818C17B62068}" type="datetimeFigureOut">
              <a:rPr lang="en-CA" smtClean="0"/>
              <a:t>2022-09-09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11309"/>
            <a:ext cx="1154151" cy="1090789"/>
          </a:xfrm>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363795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2C656D-D2BF-43D1-9038-818C17B62068}" type="datetimeFigureOut">
              <a:rPr lang="en-CA" smtClean="0"/>
              <a:t>2022-09-09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11615"/>
            <a:ext cx="1154151" cy="1090789"/>
          </a:xfrm>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39032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2C656D-D2BF-43D1-9038-818C17B62068}" type="datetimeFigureOut">
              <a:rPr lang="en-CA" smtClean="0"/>
              <a:t>2022-09-09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09925"/>
            <a:ext cx="1154151" cy="1090789"/>
          </a:xfrm>
        </p:spPr>
        <p:txBody>
          <a:bodyPr/>
          <a:lstStyle/>
          <a:p>
            <a:fld id="{E3D865B1-B999-4197-B975-FFACAA02A61F}" type="slidenum">
              <a:rPr lang="en-CA" smtClean="0"/>
              <a:t>‹#›</a:t>
            </a:fld>
            <a:endParaRPr lang="en-C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54983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2C656D-D2BF-43D1-9038-818C17B62068}" type="datetimeFigureOut">
              <a:rPr lang="en-CA" smtClean="0"/>
              <a:t>2022-09-09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09925"/>
            <a:ext cx="1154151" cy="1090789"/>
          </a:xfrm>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4016468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2C656D-D2BF-43D1-9038-818C17B62068}" type="datetimeFigureOut">
              <a:rPr lang="en-CA" smtClean="0"/>
              <a:t>2022-09-09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2178967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2C656D-D2BF-43D1-9038-818C17B62068}" type="datetimeFigureOut">
              <a:rPr lang="en-CA" smtClean="0"/>
              <a:t>2022-09-09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2637466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C656D-D2BF-43D1-9038-818C17B62068}" type="datetimeFigureOut">
              <a:rPr lang="en-CA" smtClean="0"/>
              <a:t>2022-09-09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1120766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52C656D-D2BF-43D1-9038-818C17B62068}" type="datetimeFigureOut">
              <a:rPr lang="en-CA" smtClean="0"/>
              <a:t>2022-09-09</a:t>
            </a:fld>
            <a:endParaRPr lang="en-CA"/>
          </a:p>
        </p:txBody>
      </p:sp>
      <p:sp>
        <p:nvSpPr>
          <p:cNvPr id="5" name="Footer Placeholder 4"/>
          <p:cNvSpPr>
            <a:spLocks noGrp="1"/>
          </p:cNvSpPr>
          <p:nvPr>
            <p:ph type="ftr" sz="quarter" idx="11"/>
          </p:nvPr>
        </p:nvSpPr>
        <p:spPr>
          <a:xfrm>
            <a:off x="680321" y="5936188"/>
            <a:ext cx="6126805" cy="365125"/>
          </a:xfrm>
        </p:spPr>
        <p:txBody>
          <a:bodyPr/>
          <a:lstStyle/>
          <a:p>
            <a:endParaRPr lang="en-C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D865B1-B999-4197-B975-FFACAA02A61F}" type="slidenum">
              <a:rPr lang="en-CA" smtClean="0"/>
              <a:t>‹#›</a:t>
            </a:fld>
            <a:endParaRPr lang="en-CA"/>
          </a:p>
        </p:txBody>
      </p:sp>
    </p:spTree>
    <p:extLst>
      <p:ext uri="{BB962C8B-B14F-4D97-AF65-F5344CB8AC3E}">
        <p14:creationId xmlns:p14="http://schemas.microsoft.com/office/powerpoint/2010/main" val="13819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C656D-D2BF-43D1-9038-818C17B62068}" type="datetimeFigureOut">
              <a:rPr lang="en-CA" smtClean="0"/>
              <a:t>2022-09-09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206341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C656D-D2BF-43D1-9038-818C17B62068}" type="datetimeFigureOut">
              <a:rPr lang="en-CA" smtClean="0"/>
              <a:t>2022-09-09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729455" y="2869895"/>
            <a:ext cx="1154151" cy="1090789"/>
          </a:xfrm>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113814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2C656D-D2BF-43D1-9038-818C17B62068}" type="datetimeFigureOut">
              <a:rPr lang="en-CA" smtClean="0"/>
              <a:t>2022-09-09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79423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C656D-D2BF-43D1-9038-818C17B62068}" type="datetimeFigureOut">
              <a:rPr lang="en-CA" smtClean="0"/>
              <a:t>2022-09-09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9441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2C656D-D2BF-43D1-9038-818C17B62068}" type="datetimeFigureOut">
              <a:rPr lang="en-CA" smtClean="0"/>
              <a:t>2022-09-09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268147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2C656D-D2BF-43D1-9038-818C17B62068}" type="datetimeFigureOut">
              <a:rPr lang="en-CA" smtClean="0"/>
              <a:t>2022-09-09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262915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2C656D-D2BF-43D1-9038-818C17B62068}" type="datetimeFigureOut">
              <a:rPr lang="en-CA" smtClean="0"/>
              <a:t>2022-09-09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216310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2C656D-D2BF-43D1-9038-818C17B62068}" type="datetimeFigureOut">
              <a:rPr lang="en-CA" smtClean="0"/>
              <a:t>2022-09-09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3D865B1-B999-4197-B975-FFACAA02A61F}" type="slidenum">
              <a:rPr lang="en-CA" smtClean="0"/>
              <a:t>‹#›</a:t>
            </a:fld>
            <a:endParaRPr lang="en-CA"/>
          </a:p>
        </p:txBody>
      </p:sp>
    </p:spTree>
    <p:extLst>
      <p:ext uri="{BB962C8B-B14F-4D97-AF65-F5344CB8AC3E}">
        <p14:creationId xmlns:p14="http://schemas.microsoft.com/office/powerpoint/2010/main" val="234215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2C656D-D2BF-43D1-9038-818C17B62068}" type="datetimeFigureOut">
              <a:rPr lang="en-CA" smtClean="0"/>
              <a:t>2022-09-09</a:t>
            </a:fld>
            <a:endParaRPr lang="en-C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D865B1-B999-4197-B975-FFACAA02A61F}" type="slidenum">
              <a:rPr lang="en-CA" smtClean="0"/>
              <a:t>‹#›</a:t>
            </a:fld>
            <a:endParaRPr lang="en-CA"/>
          </a:p>
        </p:txBody>
      </p:sp>
    </p:spTree>
    <p:extLst>
      <p:ext uri="{BB962C8B-B14F-4D97-AF65-F5344CB8AC3E}">
        <p14:creationId xmlns:p14="http://schemas.microsoft.com/office/powerpoint/2010/main" val="218231225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F06C-53BA-4065-A502-2DF20FDDB3A6}"/>
              </a:ext>
            </a:extLst>
          </p:cNvPr>
          <p:cNvSpPr>
            <a:spLocks noGrp="1"/>
          </p:cNvSpPr>
          <p:nvPr>
            <p:ph type="ctrTitle"/>
          </p:nvPr>
        </p:nvSpPr>
        <p:spPr>
          <a:xfrm>
            <a:off x="1154955" y="782320"/>
            <a:ext cx="8825658" cy="3995061"/>
          </a:xfrm>
        </p:spPr>
        <p:txBody>
          <a:bodyPr>
            <a:normAutofit/>
          </a:bodyPr>
          <a:lstStyle/>
          <a:p>
            <a:pPr algn="ctr"/>
            <a:r>
              <a:rPr lang="en-CA" sz="4800" dirty="0">
                <a:latin typeface="Algerian" panose="04020705040A02060702" pitchFamily="82" charset="0"/>
              </a:rPr>
              <a:t>EDA Project on Credit Card </a:t>
            </a:r>
            <a:r>
              <a:rPr lang="en-CA" sz="4800" dirty="0">
                <a:latin typeface="Algerian" panose="04020705040A02060702" pitchFamily="82" charset="0"/>
                <a:cs typeface="Calibri" panose="020F0502020204030204" pitchFamily="34" charset="0"/>
              </a:rPr>
              <a:t>Customer’s</a:t>
            </a:r>
            <a:r>
              <a:rPr lang="en-CA" sz="4800" dirty="0">
                <a:latin typeface="Algerian" panose="04020705040A02060702" pitchFamily="82" charset="0"/>
              </a:rPr>
              <a:t> Churn Analysis </a:t>
            </a:r>
            <a:br>
              <a:rPr lang="en-CA" sz="4800" dirty="0">
                <a:latin typeface="Algerian" panose="04020705040A02060702" pitchFamily="82" charset="0"/>
              </a:rPr>
            </a:br>
            <a:r>
              <a:rPr lang="en-CA" sz="4800" dirty="0">
                <a:latin typeface="Algerian" panose="04020705040A02060702" pitchFamily="82" charset="0"/>
              </a:rPr>
              <a:t> by </a:t>
            </a:r>
            <a:br>
              <a:rPr lang="en-CA" sz="4800" dirty="0">
                <a:latin typeface="Algerian" panose="04020705040A02060702" pitchFamily="82" charset="0"/>
              </a:rPr>
            </a:br>
            <a:br>
              <a:rPr lang="en-CA" sz="1000" dirty="0">
                <a:latin typeface="Algerian" panose="04020705040A02060702" pitchFamily="82" charset="0"/>
              </a:rPr>
            </a:br>
            <a:br>
              <a:rPr lang="en-CA" sz="1000">
                <a:latin typeface="Algerian" panose="04020705040A02060702" pitchFamily="82" charset="0"/>
              </a:rPr>
            </a:br>
            <a:r>
              <a:rPr lang="en-CA" sz="2000">
                <a:latin typeface="Algerian" panose="04020705040A02060702" pitchFamily="82" charset="0"/>
              </a:rPr>
              <a:t>Wale SOLUADE</a:t>
            </a:r>
            <a:br>
              <a:rPr lang="en-CA" sz="2000" dirty="0"/>
            </a:br>
            <a:endParaRPr lang="en-CA" sz="4800" dirty="0"/>
          </a:p>
        </p:txBody>
      </p:sp>
      <p:pic>
        <p:nvPicPr>
          <p:cNvPr id="6" name="Picture 5" descr="A picture containing text, clipart&#10;&#10;Description automatically generated">
            <a:extLst>
              <a:ext uri="{FF2B5EF4-FFF2-40B4-BE49-F238E27FC236}">
                <a16:creationId xmlns:a16="http://schemas.microsoft.com/office/drawing/2014/main" id="{B9BC7B21-CB14-DF4B-9067-016C6871D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75" y="5786120"/>
            <a:ext cx="4276725" cy="1066800"/>
          </a:xfrm>
          <a:prstGeom prst="rect">
            <a:avLst/>
          </a:prstGeom>
        </p:spPr>
      </p:pic>
    </p:spTree>
    <p:extLst>
      <p:ext uri="{BB962C8B-B14F-4D97-AF65-F5344CB8AC3E}">
        <p14:creationId xmlns:p14="http://schemas.microsoft.com/office/powerpoint/2010/main" val="133402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14" name="Picture 1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16" name="Rectangle 1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DAD8EF-3448-488F-8659-79E710B7F8C4}"/>
              </a:ext>
            </a:extLst>
          </p:cNvPr>
          <p:cNvSpPr>
            <a:spLocks noGrp="1"/>
          </p:cNvSpPr>
          <p:nvPr>
            <p:ph type="title"/>
          </p:nvPr>
        </p:nvSpPr>
        <p:spPr>
          <a:xfrm>
            <a:off x="680321" y="753228"/>
            <a:ext cx="7461844" cy="1080938"/>
          </a:xfrm>
        </p:spPr>
        <p:txBody>
          <a:bodyPr>
            <a:normAutofit/>
          </a:bodyPr>
          <a:lstStyle/>
          <a:p>
            <a:r>
              <a:rPr lang="en-CA" dirty="0">
                <a:solidFill>
                  <a:srgbClr val="FFFFFF"/>
                </a:solidFill>
                <a:latin typeface="Algerian" panose="04020705040A02060702" pitchFamily="82" charset="0"/>
              </a:rPr>
              <a:t>BUSINESS PROBLEM</a:t>
            </a:r>
          </a:p>
        </p:txBody>
      </p:sp>
      <p:sp>
        <p:nvSpPr>
          <p:cNvPr id="3" name="Content Placeholder 2">
            <a:extLst>
              <a:ext uri="{FF2B5EF4-FFF2-40B4-BE49-F238E27FC236}">
                <a16:creationId xmlns:a16="http://schemas.microsoft.com/office/drawing/2014/main" id="{9162A8D4-B0FD-4DDA-85B0-6F1C04EE13B4}"/>
              </a:ext>
            </a:extLst>
          </p:cNvPr>
          <p:cNvSpPr>
            <a:spLocks noGrp="1"/>
          </p:cNvSpPr>
          <p:nvPr>
            <p:ph idx="1"/>
          </p:nvPr>
        </p:nvSpPr>
        <p:spPr>
          <a:xfrm>
            <a:off x="680321" y="2336873"/>
            <a:ext cx="7461844" cy="3142077"/>
          </a:xfrm>
          <a:scene3d>
            <a:camera prst="orthographicFront"/>
            <a:lightRig rig="threePt" dir="t"/>
          </a:scene3d>
        </p:spPr>
        <p:txBody>
          <a:bodyPr>
            <a:normAutofit/>
          </a:bodyPr>
          <a:lstStyle/>
          <a:p>
            <a:pPr algn="just"/>
            <a:r>
              <a:rPr lang="en-US" sz="1800" b="0" i="0" dirty="0">
                <a:effectLst/>
                <a:latin typeface="Calibri" panose="020F0502020204030204" pitchFamily="34" charset="0"/>
                <a:cs typeface="Calibri" panose="020F0502020204030204" pitchFamily="34" charset="0"/>
              </a:rPr>
              <a:t>A Business manager of a consumer credit card portfolio at the bank is disturbed with more and more customers leaving their credit card services. They are facing the problem of customer attrition and would really appreciate if one could predict for them who is </a:t>
            </a:r>
            <a:r>
              <a:rPr lang="en-US" sz="1800" b="0" i="0" dirty="0" err="1">
                <a:effectLst/>
                <a:latin typeface="Calibri" panose="020F0502020204030204" pitchFamily="34" charset="0"/>
                <a:cs typeface="Calibri" panose="020F0502020204030204" pitchFamily="34" charset="0"/>
              </a:rPr>
              <a:t>gonna</a:t>
            </a:r>
            <a:r>
              <a:rPr lang="en-US" sz="1800" b="0" i="0" dirty="0">
                <a:effectLst/>
                <a:latin typeface="Calibri" panose="020F0502020204030204" pitchFamily="34" charset="0"/>
                <a:cs typeface="Calibri" panose="020F0502020204030204" pitchFamily="34" charset="0"/>
              </a:rPr>
              <a:t> get churned so they can proactively go to the customer to provide them better services and turn customers' decisions in the opposite direction.</a:t>
            </a:r>
            <a:endParaRPr lang="en-US" sz="1800" dirty="0">
              <a:latin typeface="Calibri" panose="020F0502020204030204" pitchFamily="34" charset="0"/>
              <a:cs typeface="Calibri" panose="020F0502020204030204" pitchFamily="34" charset="0"/>
            </a:endParaRPr>
          </a:p>
          <a:p>
            <a:pPr algn="just"/>
            <a:r>
              <a:rPr lang="en-US" sz="1800" dirty="0">
                <a:latin typeface="Calibri" panose="020F0502020204030204" pitchFamily="34" charset="0"/>
                <a:cs typeface="Calibri" panose="020F0502020204030204" pitchFamily="34" charset="0"/>
              </a:rPr>
              <a:t>It was noted that Majority of the customers are females, graduates, aged between 40-50,married, have at least 3 dependents and earn less than $40k</a:t>
            </a:r>
          </a:p>
          <a:p>
            <a:pPr algn="just">
              <a:lnSpc>
                <a:spcPct val="100000"/>
              </a:lnSpc>
            </a:pPr>
            <a:r>
              <a:rPr lang="en-US" sz="1800" dirty="0">
                <a:latin typeface="Calibri" panose="020F0502020204030204" pitchFamily="34" charset="0"/>
                <a:cs typeface="Calibri" panose="020F0502020204030204" pitchFamily="34" charset="0"/>
              </a:rPr>
              <a:t>We have only 16.07% of customers who have churned. Thus, it's a bit difficult to train our model to predict churning customers.</a:t>
            </a:r>
          </a:p>
          <a:p>
            <a:pPr>
              <a:lnSpc>
                <a:spcPct val="100000"/>
              </a:lnSpc>
            </a:pPr>
            <a:endParaRPr lang="en-US" sz="1800" dirty="0">
              <a:latin typeface="Calibri" panose="020F0502020204030204" pitchFamily="34" charset="0"/>
              <a:cs typeface="Calibri" panose="020F0502020204030204" pitchFamily="34" charset="0"/>
            </a:endParaRPr>
          </a:p>
          <a:p>
            <a:pPr marL="0" indent="0">
              <a:buNone/>
            </a:pPr>
            <a:endParaRPr lang="en-CA" sz="1800" dirty="0"/>
          </a:p>
        </p:txBody>
      </p:sp>
      <p:pic>
        <p:nvPicPr>
          <p:cNvPr id="6" name="Picture 5" descr="A picture containing text, clipart&#10;&#10;Description automatically generated">
            <a:extLst>
              <a:ext uri="{FF2B5EF4-FFF2-40B4-BE49-F238E27FC236}">
                <a16:creationId xmlns:a16="http://schemas.microsoft.com/office/drawing/2014/main" id="{949A525E-5D1F-02F0-FF5F-08D47AFFF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632" y="6106160"/>
            <a:ext cx="3406368" cy="746760"/>
          </a:xfrm>
          <a:prstGeom prst="rect">
            <a:avLst/>
          </a:prstGeom>
        </p:spPr>
      </p:pic>
    </p:spTree>
    <p:extLst>
      <p:ext uri="{BB962C8B-B14F-4D97-AF65-F5344CB8AC3E}">
        <p14:creationId xmlns:p14="http://schemas.microsoft.com/office/powerpoint/2010/main" val="239150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FFF8-EFE0-42FA-B89B-08EB15B89607}"/>
              </a:ext>
            </a:extLst>
          </p:cNvPr>
          <p:cNvSpPr>
            <a:spLocks noGrp="1"/>
          </p:cNvSpPr>
          <p:nvPr>
            <p:ph type="title"/>
          </p:nvPr>
        </p:nvSpPr>
        <p:spPr/>
        <p:txBody>
          <a:bodyPr>
            <a:normAutofit/>
          </a:bodyPr>
          <a:lstStyle/>
          <a:p>
            <a:r>
              <a:rPr lang="en-CA" dirty="0">
                <a:solidFill>
                  <a:srgbClr val="FFFFFF"/>
                </a:solidFill>
                <a:latin typeface="Algerian" panose="04020705040A02060702" pitchFamily="82" charset="0"/>
              </a:rPr>
              <a:t> THE DATASET and insights</a:t>
            </a:r>
          </a:p>
        </p:txBody>
      </p:sp>
      <p:graphicFrame>
        <p:nvGraphicFramePr>
          <p:cNvPr id="8" name="Content Placeholder 2">
            <a:extLst>
              <a:ext uri="{FF2B5EF4-FFF2-40B4-BE49-F238E27FC236}">
                <a16:creationId xmlns:a16="http://schemas.microsoft.com/office/drawing/2014/main" id="{3663B182-1E55-69DE-39A4-15F55615D8EF}"/>
              </a:ext>
            </a:extLst>
          </p:cNvPr>
          <p:cNvGraphicFramePr>
            <a:graphicFrameLocks noGrp="1"/>
          </p:cNvGraphicFramePr>
          <p:nvPr>
            <p:ph idx="1"/>
            <p:extLst>
              <p:ext uri="{D42A27DB-BD31-4B8C-83A1-F6EECF244321}">
                <p14:modId xmlns:p14="http://schemas.microsoft.com/office/powerpoint/2010/main" val="3226565882"/>
              </p:ext>
            </p:extLst>
          </p:nvPr>
        </p:nvGraphicFramePr>
        <p:xfrm>
          <a:off x="375920" y="2021841"/>
          <a:ext cx="11440160" cy="3971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picture containing text, clipart&#10;&#10;Description automatically generated">
            <a:extLst>
              <a:ext uri="{FF2B5EF4-FFF2-40B4-BE49-F238E27FC236}">
                <a16:creationId xmlns:a16="http://schemas.microsoft.com/office/drawing/2014/main" id="{9B1FD91B-D850-AAF8-F8B2-93391E59AF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4240" y="6104772"/>
            <a:ext cx="3667760" cy="748148"/>
          </a:xfrm>
          <a:prstGeom prst="rect">
            <a:avLst/>
          </a:prstGeom>
        </p:spPr>
      </p:pic>
    </p:spTree>
    <p:extLst>
      <p:ext uri="{BB962C8B-B14F-4D97-AF65-F5344CB8AC3E}">
        <p14:creationId xmlns:p14="http://schemas.microsoft.com/office/powerpoint/2010/main" val="192939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992E-3878-46B7-A064-2D8053B776F1}"/>
              </a:ext>
            </a:extLst>
          </p:cNvPr>
          <p:cNvSpPr>
            <a:spLocks noGrp="1"/>
          </p:cNvSpPr>
          <p:nvPr>
            <p:ph type="title"/>
          </p:nvPr>
        </p:nvSpPr>
        <p:spPr>
          <a:xfrm>
            <a:off x="525034" y="878329"/>
            <a:ext cx="10254726" cy="706964"/>
          </a:xfrm>
        </p:spPr>
        <p:txBody>
          <a:bodyPr/>
          <a:lstStyle/>
          <a:p>
            <a:r>
              <a:rPr lang="en-CA" dirty="0">
                <a:latin typeface="Algerian" panose="04020705040A02060702" pitchFamily="82" charset="0"/>
              </a:rPr>
              <a:t>GRAPHICAL ANALYSIS AND REPRESENTATION</a:t>
            </a:r>
          </a:p>
        </p:txBody>
      </p:sp>
      <p:pic>
        <p:nvPicPr>
          <p:cNvPr id="5" name="Picture 4" descr="A picture containing text, clipart&#10;&#10;Description automatically generated">
            <a:extLst>
              <a:ext uri="{FF2B5EF4-FFF2-40B4-BE49-F238E27FC236}">
                <a16:creationId xmlns:a16="http://schemas.microsoft.com/office/drawing/2014/main" id="{F34D8208-3B86-C87A-3E40-CFC945722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7520" y="6145956"/>
            <a:ext cx="2824480" cy="706964"/>
          </a:xfrm>
          <a:prstGeom prst="rect">
            <a:avLst/>
          </a:prstGeom>
        </p:spPr>
      </p:pic>
      <p:pic>
        <p:nvPicPr>
          <p:cNvPr id="7" name="Picture 6">
            <a:extLst>
              <a:ext uri="{FF2B5EF4-FFF2-40B4-BE49-F238E27FC236}">
                <a16:creationId xmlns:a16="http://schemas.microsoft.com/office/drawing/2014/main" id="{AE59DEF3-A697-0CD0-E538-4B62F3B1F876}"/>
              </a:ext>
            </a:extLst>
          </p:cNvPr>
          <p:cNvPicPr>
            <a:picLocks noChangeAspect="1"/>
          </p:cNvPicPr>
          <p:nvPr/>
        </p:nvPicPr>
        <p:blipFill>
          <a:blip r:embed="rId3"/>
          <a:stretch>
            <a:fillRect/>
          </a:stretch>
        </p:blipFill>
        <p:spPr>
          <a:xfrm>
            <a:off x="2729932" y="2029793"/>
            <a:ext cx="2635385" cy="1847944"/>
          </a:xfrm>
          <a:prstGeom prst="rect">
            <a:avLst/>
          </a:prstGeom>
        </p:spPr>
      </p:pic>
      <p:pic>
        <p:nvPicPr>
          <p:cNvPr id="10" name="Picture 9">
            <a:extLst>
              <a:ext uri="{FF2B5EF4-FFF2-40B4-BE49-F238E27FC236}">
                <a16:creationId xmlns:a16="http://schemas.microsoft.com/office/drawing/2014/main" id="{C98E91B0-FBCD-632C-9C87-6BCA68DC19AA}"/>
              </a:ext>
            </a:extLst>
          </p:cNvPr>
          <p:cNvPicPr>
            <a:picLocks noChangeAspect="1"/>
          </p:cNvPicPr>
          <p:nvPr/>
        </p:nvPicPr>
        <p:blipFill>
          <a:blip r:embed="rId4"/>
          <a:stretch>
            <a:fillRect/>
          </a:stretch>
        </p:blipFill>
        <p:spPr>
          <a:xfrm>
            <a:off x="5498410" y="3972560"/>
            <a:ext cx="2692537" cy="1322789"/>
          </a:xfrm>
          <a:prstGeom prst="rect">
            <a:avLst/>
          </a:prstGeom>
        </p:spPr>
      </p:pic>
      <p:pic>
        <p:nvPicPr>
          <p:cNvPr id="12" name="Picture 11">
            <a:extLst>
              <a:ext uri="{FF2B5EF4-FFF2-40B4-BE49-F238E27FC236}">
                <a16:creationId xmlns:a16="http://schemas.microsoft.com/office/drawing/2014/main" id="{0F4A3E01-5625-31CA-54B5-8BECE7B428BC}"/>
              </a:ext>
            </a:extLst>
          </p:cNvPr>
          <p:cNvPicPr>
            <a:picLocks noChangeAspect="1"/>
          </p:cNvPicPr>
          <p:nvPr/>
        </p:nvPicPr>
        <p:blipFill>
          <a:blip r:embed="rId5"/>
          <a:stretch>
            <a:fillRect/>
          </a:stretch>
        </p:blipFill>
        <p:spPr>
          <a:xfrm>
            <a:off x="2729932" y="3972560"/>
            <a:ext cx="2697288" cy="2829351"/>
          </a:xfrm>
          <a:prstGeom prst="rect">
            <a:avLst/>
          </a:prstGeom>
        </p:spPr>
      </p:pic>
      <p:pic>
        <p:nvPicPr>
          <p:cNvPr id="16" name="Picture 15">
            <a:extLst>
              <a:ext uri="{FF2B5EF4-FFF2-40B4-BE49-F238E27FC236}">
                <a16:creationId xmlns:a16="http://schemas.microsoft.com/office/drawing/2014/main" id="{4541BAC9-6AAF-4972-4C86-8698336A87F3}"/>
              </a:ext>
            </a:extLst>
          </p:cNvPr>
          <p:cNvPicPr>
            <a:picLocks noChangeAspect="1"/>
          </p:cNvPicPr>
          <p:nvPr/>
        </p:nvPicPr>
        <p:blipFill>
          <a:blip r:embed="rId6"/>
          <a:stretch>
            <a:fillRect/>
          </a:stretch>
        </p:blipFill>
        <p:spPr>
          <a:xfrm>
            <a:off x="28000" y="2029792"/>
            <a:ext cx="2635385" cy="1759040"/>
          </a:xfrm>
          <a:prstGeom prst="rect">
            <a:avLst/>
          </a:prstGeom>
        </p:spPr>
      </p:pic>
      <p:pic>
        <p:nvPicPr>
          <p:cNvPr id="18" name="Picture 17">
            <a:extLst>
              <a:ext uri="{FF2B5EF4-FFF2-40B4-BE49-F238E27FC236}">
                <a16:creationId xmlns:a16="http://schemas.microsoft.com/office/drawing/2014/main" id="{34132498-5BDD-2662-1FB2-7FD9084E27DF}"/>
              </a:ext>
            </a:extLst>
          </p:cNvPr>
          <p:cNvPicPr>
            <a:picLocks noChangeAspect="1"/>
          </p:cNvPicPr>
          <p:nvPr/>
        </p:nvPicPr>
        <p:blipFill>
          <a:blip r:embed="rId7"/>
          <a:stretch>
            <a:fillRect/>
          </a:stretch>
        </p:blipFill>
        <p:spPr>
          <a:xfrm>
            <a:off x="5527966" y="2080594"/>
            <a:ext cx="2640726" cy="1797143"/>
          </a:xfrm>
          <a:prstGeom prst="rect">
            <a:avLst/>
          </a:prstGeom>
        </p:spPr>
      </p:pic>
      <p:pic>
        <p:nvPicPr>
          <p:cNvPr id="20" name="Picture 19">
            <a:extLst>
              <a:ext uri="{FF2B5EF4-FFF2-40B4-BE49-F238E27FC236}">
                <a16:creationId xmlns:a16="http://schemas.microsoft.com/office/drawing/2014/main" id="{7FED9764-EF3F-63F2-1F49-B4DE62796E86}"/>
              </a:ext>
            </a:extLst>
          </p:cNvPr>
          <p:cNvPicPr>
            <a:picLocks noChangeAspect="1"/>
          </p:cNvPicPr>
          <p:nvPr/>
        </p:nvPicPr>
        <p:blipFill>
          <a:blip r:embed="rId8"/>
          <a:stretch>
            <a:fillRect/>
          </a:stretch>
        </p:blipFill>
        <p:spPr>
          <a:xfrm>
            <a:off x="8331200" y="2020863"/>
            <a:ext cx="3827368" cy="3943058"/>
          </a:xfrm>
          <a:prstGeom prst="rect">
            <a:avLst/>
          </a:prstGeom>
        </p:spPr>
      </p:pic>
      <p:pic>
        <p:nvPicPr>
          <p:cNvPr id="22" name="Picture 21">
            <a:extLst>
              <a:ext uri="{FF2B5EF4-FFF2-40B4-BE49-F238E27FC236}">
                <a16:creationId xmlns:a16="http://schemas.microsoft.com/office/drawing/2014/main" id="{D0CE1689-CDE1-7552-BA98-83E5BF61C219}"/>
              </a:ext>
            </a:extLst>
          </p:cNvPr>
          <p:cNvPicPr>
            <a:picLocks noChangeAspect="1"/>
          </p:cNvPicPr>
          <p:nvPr/>
        </p:nvPicPr>
        <p:blipFill>
          <a:blip r:embed="rId9"/>
          <a:stretch>
            <a:fillRect/>
          </a:stretch>
        </p:blipFill>
        <p:spPr>
          <a:xfrm>
            <a:off x="5476154" y="5388997"/>
            <a:ext cx="2692538" cy="1461727"/>
          </a:xfrm>
          <a:prstGeom prst="rect">
            <a:avLst/>
          </a:prstGeom>
        </p:spPr>
      </p:pic>
      <p:pic>
        <p:nvPicPr>
          <p:cNvPr id="24" name="Picture 23">
            <a:extLst>
              <a:ext uri="{FF2B5EF4-FFF2-40B4-BE49-F238E27FC236}">
                <a16:creationId xmlns:a16="http://schemas.microsoft.com/office/drawing/2014/main" id="{2AA87A31-D56F-84D2-5116-914471DD80D0}"/>
              </a:ext>
            </a:extLst>
          </p:cNvPr>
          <p:cNvPicPr>
            <a:picLocks noChangeAspect="1"/>
          </p:cNvPicPr>
          <p:nvPr/>
        </p:nvPicPr>
        <p:blipFill>
          <a:blip r:embed="rId10"/>
          <a:stretch>
            <a:fillRect/>
          </a:stretch>
        </p:blipFill>
        <p:spPr>
          <a:xfrm>
            <a:off x="24421" y="3877737"/>
            <a:ext cx="2635385" cy="2924174"/>
          </a:xfrm>
          <a:prstGeom prst="rect">
            <a:avLst/>
          </a:prstGeom>
        </p:spPr>
      </p:pic>
    </p:spTree>
    <p:extLst>
      <p:ext uri="{BB962C8B-B14F-4D97-AF65-F5344CB8AC3E}">
        <p14:creationId xmlns:p14="http://schemas.microsoft.com/office/powerpoint/2010/main" val="83856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text, accessory&#10;&#10;Description automatically generated">
            <a:extLst>
              <a:ext uri="{FF2B5EF4-FFF2-40B4-BE49-F238E27FC236}">
                <a16:creationId xmlns:a16="http://schemas.microsoft.com/office/drawing/2014/main" id="{C222F2EF-166B-40E4-9F64-39E12F7155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3410" y="1284394"/>
            <a:ext cx="8620348" cy="4283066"/>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4C294978-D114-BF22-6B8A-A0F996110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7520" y="6145956"/>
            <a:ext cx="2824480" cy="706964"/>
          </a:xfrm>
          <a:prstGeom prst="rect">
            <a:avLst/>
          </a:prstGeom>
        </p:spPr>
      </p:pic>
    </p:spTree>
    <p:extLst>
      <p:ext uri="{BB962C8B-B14F-4D97-AF65-F5344CB8AC3E}">
        <p14:creationId xmlns:p14="http://schemas.microsoft.com/office/powerpoint/2010/main" val="196297905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473</TotalTime>
  <Words>304</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Calibri</vt:lpstr>
      <vt:lpstr>Trebuchet MS</vt:lpstr>
      <vt:lpstr>Berlin</vt:lpstr>
      <vt:lpstr>EDA Project on Credit Card Customer’s Churn Analysis   by    Wale SOLUADE </vt:lpstr>
      <vt:lpstr>BUSINESS PROBLEM</vt:lpstr>
      <vt:lpstr> THE DATASET and insights</vt:lpstr>
      <vt:lpstr>GRAPHICAL ANALYSIS AND REPRESENTATION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ANALYSIS REPORT BETWEEN SCHEDULED FLIGHTS AT THE AIRPORT AND CAR PARK ENTRIES AT INDIGO</dc:title>
  <dc:creator>Adebowale</dc:creator>
  <cp:lastModifiedBy>Adebowale</cp:lastModifiedBy>
  <cp:revision>14</cp:revision>
  <dcterms:created xsi:type="dcterms:W3CDTF">2022-03-21T23:24:04Z</dcterms:created>
  <dcterms:modified xsi:type="dcterms:W3CDTF">2022-09-09T22:59:23Z</dcterms:modified>
</cp:coreProperties>
</file>