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6"/>
  </p:notesMasterIdLst>
  <p:handoutMasterIdLst>
    <p:handoutMasterId r:id="rId47"/>
  </p:handoutMasterIdLst>
  <p:sldIdLst>
    <p:sldId id="265"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3" r:id="rId18"/>
    <p:sldId id="325" r:id="rId19"/>
    <p:sldId id="327" r:id="rId20"/>
    <p:sldId id="340" r:id="rId21"/>
    <p:sldId id="341" r:id="rId22"/>
    <p:sldId id="320" r:id="rId23"/>
    <p:sldId id="322" r:id="rId24"/>
    <p:sldId id="328" r:id="rId25"/>
    <p:sldId id="329" r:id="rId26"/>
    <p:sldId id="330" r:id="rId27"/>
    <p:sldId id="334" r:id="rId28"/>
    <p:sldId id="342" r:id="rId29"/>
    <p:sldId id="343" r:id="rId30"/>
    <p:sldId id="344" r:id="rId31"/>
    <p:sldId id="346" r:id="rId32"/>
    <p:sldId id="347" r:id="rId33"/>
    <p:sldId id="345" r:id="rId34"/>
    <p:sldId id="348" r:id="rId35"/>
    <p:sldId id="349" r:id="rId36"/>
    <p:sldId id="350" r:id="rId37"/>
    <p:sldId id="351" r:id="rId38"/>
    <p:sldId id="352" r:id="rId39"/>
    <p:sldId id="353" r:id="rId40"/>
    <p:sldId id="354" r:id="rId41"/>
    <p:sldId id="355" r:id="rId42"/>
    <p:sldId id="356" r:id="rId43"/>
    <p:sldId id="357" r:id="rId44"/>
    <p:sldId id="358" r:id="rId45"/>
  </p:sldIdLst>
  <p:sldSz cx="12188825" cy="6858000"/>
  <p:notesSz cx="6858000" cy="9144000"/>
  <p:custDataLst>
    <p:tags r:id="rId4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9"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D449E2-7FB7-9311-FD36-1E4D54422560}" v="947" dt="2024-07-25T21:02:13.6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559" autoAdjust="0"/>
  </p:normalViewPr>
  <p:slideViewPr>
    <p:cSldViewPr showGuides="1">
      <p:cViewPr varScale="1">
        <p:scale>
          <a:sx n="95" d="100"/>
          <a:sy n="95" d="100"/>
        </p:scale>
        <p:origin x="86" y="226"/>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gs" Target="tags/tag1.xml"/><Relationship Id="rId8" Type="http://schemas.openxmlformats.org/officeDocument/2006/relationships/slide" Target="slides/slide4.xml"/><Relationship Id="rId5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78D449E2-7FB7-9311-FD36-1E4D54422560}"/>
    <pc:docChg chg="delSld modSld sldOrd">
      <pc:chgData name="" userId="" providerId="" clId="Web-{78D449E2-7FB7-9311-FD36-1E4D54422560}" dt="2024-07-25T21:02:12.164" v="570" actId="20577"/>
      <pc:docMkLst>
        <pc:docMk/>
      </pc:docMkLst>
      <pc:sldChg chg="modSp">
        <pc:chgData name="" userId="" providerId="" clId="Web-{78D449E2-7FB7-9311-FD36-1E4D54422560}" dt="2024-07-25T20:00:50.396" v="5" actId="20577"/>
        <pc:sldMkLst>
          <pc:docMk/>
          <pc:sldMk cId="2808920126" sldId="265"/>
        </pc:sldMkLst>
        <pc:spChg chg="mod">
          <ac:chgData name="" userId="" providerId="" clId="Web-{78D449E2-7FB7-9311-FD36-1E4D54422560}" dt="2024-07-25T20:00:50.396" v="5" actId="20577"/>
          <ac:spMkLst>
            <pc:docMk/>
            <pc:sldMk cId="2808920126" sldId="265"/>
            <ac:spMk id="3" creationId="{00000000-0000-0000-0000-000000000000}"/>
          </ac:spMkLst>
        </pc:spChg>
      </pc:sldChg>
      <pc:sldChg chg="modSp">
        <pc:chgData name="" userId="" providerId="" clId="Web-{78D449E2-7FB7-9311-FD36-1E4D54422560}" dt="2024-07-25T20:07:47.508" v="37"/>
        <pc:sldMkLst>
          <pc:docMk/>
          <pc:sldMk cId="3143704155" sldId="308"/>
        </pc:sldMkLst>
        <pc:spChg chg="mod">
          <ac:chgData name="" userId="" providerId="" clId="Web-{78D449E2-7FB7-9311-FD36-1E4D54422560}" dt="2024-07-25T20:07:47.477" v="36"/>
          <ac:spMkLst>
            <pc:docMk/>
            <pc:sldMk cId="3143704155" sldId="308"/>
            <ac:spMk id="13" creationId="{00000000-0000-0000-0000-000000000000}"/>
          </ac:spMkLst>
        </pc:spChg>
        <pc:spChg chg="mod">
          <ac:chgData name="" userId="" providerId="" clId="Web-{78D449E2-7FB7-9311-FD36-1E4D54422560}" dt="2024-07-25T20:07:47.508" v="37"/>
          <ac:spMkLst>
            <pc:docMk/>
            <pc:sldMk cId="3143704155" sldId="308"/>
            <ac:spMk id="14" creationId="{00000000-0000-0000-0000-000000000000}"/>
          </ac:spMkLst>
        </pc:spChg>
      </pc:sldChg>
      <pc:sldChg chg="modSp">
        <pc:chgData name="" userId="" providerId="" clId="Web-{78D449E2-7FB7-9311-FD36-1E4D54422560}" dt="2024-07-25T20:08:52.948" v="41" actId="20577"/>
        <pc:sldMkLst>
          <pc:docMk/>
          <pc:sldMk cId="2102139531" sldId="309"/>
        </pc:sldMkLst>
        <pc:spChg chg="mod">
          <ac:chgData name="" userId="" providerId="" clId="Web-{78D449E2-7FB7-9311-FD36-1E4D54422560}" dt="2024-07-25T20:07:13.820" v="31"/>
          <ac:spMkLst>
            <pc:docMk/>
            <pc:sldMk cId="2102139531" sldId="309"/>
            <ac:spMk id="2" creationId="{00000000-0000-0000-0000-000000000000}"/>
          </ac:spMkLst>
        </pc:spChg>
        <pc:spChg chg="mod">
          <ac:chgData name="" userId="" providerId="" clId="Web-{78D449E2-7FB7-9311-FD36-1E4D54422560}" dt="2024-07-25T20:08:52.948" v="41" actId="20577"/>
          <ac:spMkLst>
            <pc:docMk/>
            <pc:sldMk cId="2102139531" sldId="309"/>
            <ac:spMk id="3" creationId="{00000000-0000-0000-0000-000000000000}"/>
          </ac:spMkLst>
        </pc:spChg>
        <pc:spChg chg="mod">
          <ac:chgData name="" userId="" providerId="" clId="Web-{78D449E2-7FB7-9311-FD36-1E4D54422560}" dt="2024-07-25T20:07:13.820" v="33"/>
          <ac:spMkLst>
            <pc:docMk/>
            <pc:sldMk cId="2102139531" sldId="309"/>
            <ac:spMk id="5" creationId="{00000000-0000-0000-0000-000000000000}"/>
          </ac:spMkLst>
        </pc:spChg>
        <pc:spChg chg="mod">
          <ac:chgData name="" userId="" providerId="" clId="Web-{78D449E2-7FB7-9311-FD36-1E4D54422560}" dt="2024-07-25T20:07:13.820" v="34"/>
          <ac:spMkLst>
            <pc:docMk/>
            <pc:sldMk cId="2102139531" sldId="309"/>
            <ac:spMk id="7" creationId="{00000000-0000-0000-0000-000000000000}"/>
          </ac:spMkLst>
        </pc:spChg>
        <pc:spChg chg="mod">
          <ac:chgData name="" userId="" providerId="" clId="Web-{78D449E2-7FB7-9311-FD36-1E4D54422560}" dt="2024-07-25T20:07:13.867" v="35"/>
          <ac:spMkLst>
            <pc:docMk/>
            <pc:sldMk cId="2102139531" sldId="309"/>
            <ac:spMk id="8" creationId="{00000000-0000-0000-0000-000000000000}"/>
          </ac:spMkLst>
        </pc:spChg>
      </pc:sldChg>
      <pc:sldChg chg="modSp">
        <pc:chgData name="" userId="" providerId="" clId="Web-{78D449E2-7FB7-9311-FD36-1E4D54422560}" dt="2024-07-25T20:14:14.002" v="77" actId="20577"/>
        <pc:sldMkLst>
          <pc:docMk/>
          <pc:sldMk cId="3594489324" sldId="310"/>
        </pc:sldMkLst>
        <pc:spChg chg="mod">
          <ac:chgData name="" userId="" providerId="" clId="Web-{78D449E2-7FB7-9311-FD36-1E4D54422560}" dt="2024-07-25T20:12:13.721" v="55" actId="20577"/>
          <ac:spMkLst>
            <pc:docMk/>
            <pc:sldMk cId="3594489324" sldId="310"/>
            <ac:spMk id="2" creationId="{00000000-0000-0000-0000-000000000000}"/>
          </ac:spMkLst>
        </pc:spChg>
        <pc:spChg chg="mod">
          <ac:chgData name="" userId="" providerId="" clId="Web-{78D449E2-7FB7-9311-FD36-1E4D54422560}" dt="2024-07-25T20:13:28.291" v="69" actId="20577"/>
          <ac:spMkLst>
            <pc:docMk/>
            <pc:sldMk cId="3594489324" sldId="310"/>
            <ac:spMk id="8" creationId="{00000000-0000-0000-0000-000000000000}"/>
          </ac:spMkLst>
        </pc:spChg>
        <pc:spChg chg="mod">
          <ac:chgData name="" userId="" providerId="" clId="Web-{78D449E2-7FB7-9311-FD36-1E4D54422560}" dt="2024-07-25T20:11:11.375" v="44"/>
          <ac:spMkLst>
            <pc:docMk/>
            <pc:sldMk cId="3594489324" sldId="310"/>
            <ac:spMk id="9" creationId="{00000000-0000-0000-0000-000000000000}"/>
          </ac:spMkLst>
        </pc:spChg>
        <pc:spChg chg="mod">
          <ac:chgData name="" userId="" providerId="" clId="Web-{78D449E2-7FB7-9311-FD36-1E4D54422560}" dt="2024-07-25T20:14:14.002" v="77" actId="20577"/>
          <ac:spMkLst>
            <pc:docMk/>
            <pc:sldMk cId="3594489324" sldId="310"/>
            <ac:spMk id="10" creationId="{00000000-0000-0000-0000-000000000000}"/>
          </ac:spMkLst>
        </pc:spChg>
      </pc:sldChg>
      <pc:sldChg chg="modSp">
        <pc:chgData name="" userId="" providerId="" clId="Web-{78D449E2-7FB7-9311-FD36-1E4D54422560}" dt="2024-07-25T20:21:12.752" v="170" actId="1076"/>
        <pc:sldMkLst>
          <pc:docMk/>
          <pc:sldMk cId="902157611" sldId="311"/>
        </pc:sldMkLst>
        <pc:spChg chg="mod">
          <ac:chgData name="" userId="" providerId="" clId="Web-{78D449E2-7FB7-9311-FD36-1E4D54422560}" dt="2024-07-25T20:20:45.876" v="165"/>
          <ac:spMkLst>
            <pc:docMk/>
            <pc:sldMk cId="902157611" sldId="311"/>
            <ac:spMk id="2" creationId="{00000000-0000-0000-0000-000000000000}"/>
          </ac:spMkLst>
        </pc:spChg>
        <pc:spChg chg="mod">
          <ac:chgData name="" userId="" providerId="" clId="Web-{78D449E2-7FB7-9311-FD36-1E4D54422560}" dt="2024-07-25T20:20:45.876" v="166"/>
          <ac:spMkLst>
            <pc:docMk/>
            <pc:sldMk cId="902157611" sldId="311"/>
            <ac:spMk id="4" creationId="{00000000-0000-0000-0000-000000000000}"/>
          </ac:spMkLst>
        </pc:spChg>
        <pc:spChg chg="mod">
          <ac:chgData name="" userId="" providerId="" clId="Web-{78D449E2-7FB7-9311-FD36-1E4D54422560}" dt="2024-07-25T20:21:12.752" v="170" actId="1076"/>
          <ac:spMkLst>
            <pc:docMk/>
            <pc:sldMk cId="902157611" sldId="311"/>
            <ac:spMk id="9" creationId="{00000000-0000-0000-0000-000000000000}"/>
          </ac:spMkLst>
        </pc:spChg>
        <pc:spChg chg="mod">
          <ac:chgData name="" userId="" providerId="" clId="Web-{78D449E2-7FB7-9311-FD36-1E4D54422560}" dt="2024-07-25T20:16:26.913" v="89" actId="20577"/>
          <ac:spMkLst>
            <pc:docMk/>
            <pc:sldMk cId="902157611" sldId="311"/>
            <ac:spMk id="11" creationId="{00000000-0000-0000-0000-000000000000}"/>
          </ac:spMkLst>
        </pc:spChg>
      </pc:sldChg>
      <pc:sldChg chg="modSp">
        <pc:chgData name="" userId="" providerId="" clId="Web-{78D449E2-7FB7-9311-FD36-1E4D54422560}" dt="2024-07-25T20:20:18.078" v="164"/>
        <pc:sldMkLst>
          <pc:docMk/>
          <pc:sldMk cId="4212885472" sldId="312"/>
        </pc:sldMkLst>
        <pc:spChg chg="mod">
          <ac:chgData name="" userId="" providerId="" clId="Web-{78D449E2-7FB7-9311-FD36-1E4D54422560}" dt="2024-07-25T20:20:18.016" v="158"/>
          <ac:spMkLst>
            <pc:docMk/>
            <pc:sldMk cId="4212885472" sldId="312"/>
            <ac:spMk id="2" creationId="{00000000-0000-0000-0000-000000000000}"/>
          </ac:spMkLst>
        </pc:spChg>
        <pc:spChg chg="mod">
          <ac:chgData name="" userId="" providerId="" clId="Web-{78D449E2-7FB7-9311-FD36-1E4D54422560}" dt="2024-07-25T20:20:18.031" v="159"/>
          <ac:spMkLst>
            <pc:docMk/>
            <pc:sldMk cId="4212885472" sldId="312"/>
            <ac:spMk id="3" creationId="{00000000-0000-0000-0000-000000000000}"/>
          </ac:spMkLst>
        </pc:spChg>
        <pc:spChg chg="mod">
          <ac:chgData name="" userId="" providerId="" clId="Web-{78D449E2-7FB7-9311-FD36-1E4D54422560}" dt="2024-07-25T20:20:18.031" v="160"/>
          <ac:spMkLst>
            <pc:docMk/>
            <pc:sldMk cId="4212885472" sldId="312"/>
            <ac:spMk id="5" creationId="{00000000-0000-0000-0000-000000000000}"/>
          </ac:spMkLst>
        </pc:spChg>
        <pc:spChg chg="mod">
          <ac:chgData name="" userId="" providerId="" clId="Web-{78D449E2-7FB7-9311-FD36-1E4D54422560}" dt="2024-07-25T20:20:18.031" v="161"/>
          <ac:spMkLst>
            <pc:docMk/>
            <pc:sldMk cId="4212885472" sldId="312"/>
            <ac:spMk id="6" creationId="{00000000-0000-0000-0000-000000000000}"/>
          </ac:spMkLst>
        </pc:spChg>
        <pc:spChg chg="mod">
          <ac:chgData name="" userId="" providerId="" clId="Web-{78D449E2-7FB7-9311-FD36-1E4D54422560}" dt="2024-07-25T20:20:18.031" v="162"/>
          <ac:spMkLst>
            <pc:docMk/>
            <pc:sldMk cId="4212885472" sldId="312"/>
            <ac:spMk id="7" creationId="{00000000-0000-0000-0000-000000000000}"/>
          </ac:spMkLst>
        </pc:spChg>
        <pc:spChg chg="mod">
          <ac:chgData name="" userId="" providerId="" clId="Web-{78D449E2-7FB7-9311-FD36-1E4D54422560}" dt="2024-07-25T20:20:18.031" v="163"/>
          <ac:spMkLst>
            <pc:docMk/>
            <pc:sldMk cId="4212885472" sldId="312"/>
            <ac:spMk id="9" creationId="{00000000-0000-0000-0000-000000000000}"/>
          </ac:spMkLst>
        </pc:spChg>
        <pc:spChg chg="mod">
          <ac:chgData name="" userId="" providerId="" clId="Web-{78D449E2-7FB7-9311-FD36-1E4D54422560}" dt="2024-07-25T20:20:18.078" v="164"/>
          <ac:spMkLst>
            <pc:docMk/>
            <pc:sldMk cId="4212885472" sldId="312"/>
            <ac:spMk id="11" creationId="{00000000-0000-0000-0000-000000000000}"/>
          </ac:spMkLst>
        </pc:spChg>
      </pc:sldChg>
      <pc:sldChg chg="addSp modSp">
        <pc:chgData name="" userId="" providerId="" clId="Web-{78D449E2-7FB7-9311-FD36-1E4D54422560}" dt="2024-07-25T20:27:27.235" v="245" actId="14100"/>
        <pc:sldMkLst>
          <pc:docMk/>
          <pc:sldMk cId="78171731" sldId="313"/>
        </pc:sldMkLst>
        <pc:spChg chg="mod">
          <ac:chgData name="" userId="" providerId="" clId="Web-{78D449E2-7FB7-9311-FD36-1E4D54422560}" dt="2024-07-25T20:21:50.597" v="171"/>
          <ac:spMkLst>
            <pc:docMk/>
            <pc:sldMk cId="78171731" sldId="313"/>
            <ac:spMk id="2" creationId="{00000000-0000-0000-0000-000000000000}"/>
          </ac:spMkLst>
        </pc:spChg>
        <pc:spChg chg="mod">
          <ac:chgData name="" userId="" providerId="" clId="Web-{78D449E2-7FB7-9311-FD36-1E4D54422560}" dt="2024-07-25T20:21:50.597" v="172"/>
          <ac:spMkLst>
            <pc:docMk/>
            <pc:sldMk cId="78171731" sldId="313"/>
            <ac:spMk id="3" creationId="{00000000-0000-0000-0000-000000000000}"/>
          </ac:spMkLst>
        </pc:spChg>
        <pc:spChg chg="mod">
          <ac:chgData name="" userId="" providerId="" clId="Web-{78D449E2-7FB7-9311-FD36-1E4D54422560}" dt="2024-07-25T20:23:02.272" v="180" actId="20577"/>
          <ac:spMkLst>
            <pc:docMk/>
            <pc:sldMk cId="78171731" sldId="313"/>
            <ac:spMk id="4" creationId="{00000000-0000-0000-0000-000000000000}"/>
          </ac:spMkLst>
        </pc:spChg>
        <pc:spChg chg="add mod">
          <ac:chgData name="" userId="" providerId="" clId="Web-{78D449E2-7FB7-9311-FD36-1E4D54422560}" dt="2024-07-25T20:27:27.235" v="245" actId="14100"/>
          <ac:spMkLst>
            <pc:docMk/>
            <pc:sldMk cId="78171731" sldId="313"/>
            <ac:spMk id="5" creationId="{350AE479-7CEA-0ACE-6C69-82BF14FED870}"/>
          </ac:spMkLst>
        </pc:spChg>
      </pc:sldChg>
      <pc:sldChg chg="modSp">
        <pc:chgData name="" userId="" providerId="" clId="Web-{78D449E2-7FB7-9311-FD36-1E4D54422560}" dt="2024-07-25T20:23:26.132" v="182"/>
        <pc:sldMkLst>
          <pc:docMk/>
          <pc:sldMk cId="1744096041" sldId="314"/>
        </pc:sldMkLst>
        <pc:spChg chg="mod">
          <ac:chgData name="" userId="" providerId="" clId="Web-{78D449E2-7FB7-9311-FD36-1E4D54422560}" dt="2024-07-25T20:23:26.116" v="181"/>
          <ac:spMkLst>
            <pc:docMk/>
            <pc:sldMk cId="1744096041" sldId="314"/>
            <ac:spMk id="2" creationId="{00000000-0000-0000-0000-000000000000}"/>
          </ac:spMkLst>
        </pc:spChg>
        <pc:spChg chg="mod">
          <ac:chgData name="" userId="" providerId="" clId="Web-{78D449E2-7FB7-9311-FD36-1E4D54422560}" dt="2024-07-25T20:23:26.132" v="182"/>
          <ac:spMkLst>
            <pc:docMk/>
            <pc:sldMk cId="1744096041" sldId="314"/>
            <ac:spMk id="3" creationId="{00000000-0000-0000-0000-000000000000}"/>
          </ac:spMkLst>
        </pc:spChg>
      </pc:sldChg>
      <pc:sldChg chg="modSp">
        <pc:chgData name="" userId="" providerId="" clId="Web-{78D449E2-7FB7-9311-FD36-1E4D54422560}" dt="2024-07-25T20:24:13.977" v="187"/>
        <pc:sldMkLst>
          <pc:docMk/>
          <pc:sldMk cId="1065291234" sldId="315"/>
        </pc:sldMkLst>
        <pc:spChg chg="mod">
          <ac:chgData name="" userId="" providerId="" clId="Web-{78D449E2-7FB7-9311-FD36-1E4D54422560}" dt="2024-07-25T20:24:13.930" v="183"/>
          <ac:spMkLst>
            <pc:docMk/>
            <pc:sldMk cId="1065291234" sldId="315"/>
            <ac:spMk id="2" creationId="{00000000-0000-0000-0000-000000000000}"/>
          </ac:spMkLst>
        </pc:spChg>
        <pc:spChg chg="mod">
          <ac:chgData name="" userId="" providerId="" clId="Web-{78D449E2-7FB7-9311-FD36-1E4D54422560}" dt="2024-07-25T20:24:13.930" v="184"/>
          <ac:spMkLst>
            <pc:docMk/>
            <pc:sldMk cId="1065291234" sldId="315"/>
            <ac:spMk id="3" creationId="{00000000-0000-0000-0000-000000000000}"/>
          </ac:spMkLst>
        </pc:spChg>
        <pc:spChg chg="mod">
          <ac:chgData name="" userId="" providerId="" clId="Web-{78D449E2-7FB7-9311-FD36-1E4D54422560}" dt="2024-07-25T20:24:13.946" v="185"/>
          <ac:spMkLst>
            <pc:docMk/>
            <pc:sldMk cId="1065291234" sldId="315"/>
            <ac:spMk id="8" creationId="{00000000-0000-0000-0000-000000000000}"/>
          </ac:spMkLst>
        </pc:spChg>
        <pc:spChg chg="mod">
          <ac:chgData name="" userId="" providerId="" clId="Web-{78D449E2-7FB7-9311-FD36-1E4D54422560}" dt="2024-07-25T20:24:13.946" v="186"/>
          <ac:spMkLst>
            <pc:docMk/>
            <pc:sldMk cId="1065291234" sldId="315"/>
            <ac:spMk id="9" creationId="{00000000-0000-0000-0000-000000000000}"/>
          </ac:spMkLst>
        </pc:spChg>
        <pc:spChg chg="mod">
          <ac:chgData name="" userId="" providerId="" clId="Web-{78D449E2-7FB7-9311-FD36-1E4D54422560}" dt="2024-07-25T20:24:13.977" v="187"/>
          <ac:spMkLst>
            <pc:docMk/>
            <pc:sldMk cId="1065291234" sldId="315"/>
            <ac:spMk id="10" creationId="{00000000-0000-0000-0000-000000000000}"/>
          </ac:spMkLst>
        </pc:spChg>
      </pc:sldChg>
      <pc:sldChg chg="modSp ord">
        <pc:chgData name="" userId="" providerId="" clId="Web-{78D449E2-7FB7-9311-FD36-1E4D54422560}" dt="2024-07-25T20:35:54.306" v="314"/>
        <pc:sldMkLst>
          <pc:docMk/>
          <pc:sldMk cId="3759074280" sldId="320"/>
        </pc:sldMkLst>
        <pc:spChg chg="mod">
          <ac:chgData name="" userId="" providerId="" clId="Web-{78D449E2-7FB7-9311-FD36-1E4D54422560}" dt="2024-07-25T20:31:42.496" v="260"/>
          <ac:spMkLst>
            <pc:docMk/>
            <pc:sldMk cId="3759074280" sldId="320"/>
            <ac:spMk id="2" creationId="{00000000-0000-0000-0000-000000000000}"/>
          </ac:spMkLst>
        </pc:spChg>
        <pc:spChg chg="mod">
          <ac:chgData name="" userId="" providerId="" clId="Web-{78D449E2-7FB7-9311-FD36-1E4D54422560}" dt="2024-07-25T20:31:42.496" v="261"/>
          <ac:spMkLst>
            <pc:docMk/>
            <pc:sldMk cId="3759074280" sldId="320"/>
            <ac:spMk id="3" creationId="{00000000-0000-0000-0000-000000000000}"/>
          </ac:spMkLst>
        </pc:spChg>
        <pc:spChg chg="mod">
          <ac:chgData name="" userId="" providerId="" clId="Web-{78D449E2-7FB7-9311-FD36-1E4D54422560}" dt="2024-07-25T20:31:42.496" v="262"/>
          <ac:spMkLst>
            <pc:docMk/>
            <pc:sldMk cId="3759074280" sldId="320"/>
            <ac:spMk id="4" creationId="{00000000-0000-0000-0000-000000000000}"/>
          </ac:spMkLst>
        </pc:spChg>
        <pc:spChg chg="mod">
          <ac:chgData name="" userId="" providerId="" clId="Web-{78D449E2-7FB7-9311-FD36-1E4D54422560}" dt="2024-07-25T20:31:42.496" v="263"/>
          <ac:spMkLst>
            <pc:docMk/>
            <pc:sldMk cId="3759074280" sldId="320"/>
            <ac:spMk id="6" creationId="{00000000-0000-0000-0000-000000000000}"/>
          </ac:spMkLst>
        </pc:spChg>
        <pc:spChg chg="mod">
          <ac:chgData name="" userId="" providerId="" clId="Web-{78D449E2-7FB7-9311-FD36-1E4D54422560}" dt="2024-07-25T20:34:04.095" v="312" actId="20577"/>
          <ac:spMkLst>
            <pc:docMk/>
            <pc:sldMk cId="3759074280" sldId="320"/>
            <ac:spMk id="9" creationId="{00000000-0000-0000-0000-000000000000}"/>
          </ac:spMkLst>
        </pc:spChg>
      </pc:sldChg>
      <pc:sldChg chg="modSp del">
        <pc:chgData name="" userId="" providerId="" clId="Web-{78D449E2-7FB7-9311-FD36-1E4D54422560}" dt="2024-07-25T20:37:07.887" v="316"/>
        <pc:sldMkLst>
          <pc:docMk/>
          <pc:sldMk cId="2812944576" sldId="321"/>
        </pc:sldMkLst>
        <pc:spChg chg="mod">
          <ac:chgData name="" userId="" providerId="" clId="Web-{78D449E2-7FB7-9311-FD36-1E4D54422560}" dt="2024-07-25T20:33:15.312" v="292" actId="20577"/>
          <ac:spMkLst>
            <pc:docMk/>
            <pc:sldMk cId="2812944576" sldId="321"/>
            <ac:spMk id="3" creationId="{00000000-0000-0000-0000-000000000000}"/>
          </ac:spMkLst>
        </pc:spChg>
      </pc:sldChg>
      <pc:sldChg chg="ord">
        <pc:chgData name="" userId="" providerId="" clId="Web-{78D449E2-7FB7-9311-FD36-1E4D54422560}" dt="2024-07-25T20:36:34.026" v="315"/>
        <pc:sldMkLst>
          <pc:docMk/>
          <pc:sldMk cId="1853013656" sldId="322"/>
        </pc:sldMkLst>
      </pc:sldChg>
      <pc:sldChg chg="addSp delSp modSp">
        <pc:chgData name="" userId="" providerId="" clId="Web-{78D449E2-7FB7-9311-FD36-1E4D54422560}" dt="2024-07-25T20:52:05.624" v="466"/>
        <pc:sldMkLst>
          <pc:docMk/>
          <pc:sldMk cId="2733618450" sldId="323"/>
        </pc:sldMkLst>
        <pc:spChg chg="mod">
          <ac:chgData name="" userId="" providerId="" clId="Web-{78D449E2-7FB7-9311-FD36-1E4D54422560}" dt="2024-07-25T20:52:05.546" v="462"/>
          <ac:spMkLst>
            <pc:docMk/>
            <pc:sldMk cId="2733618450" sldId="323"/>
            <ac:spMk id="2" creationId="{00000000-0000-0000-0000-000000000000}"/>
          </ac:spMkLst>
        </pc:spChg>
        <pc:spChg chg="mod">
          <ac:chgData name="" userId="" providerId="" clId="Web-{78D449E2-7FB7-9311-FD36-1E4D54422560}" dt="2024-07-25T20:52:05.561" v="463"/>
          <ac:spMkLst>
            <pc:docMk/>
            <pc:sldMk cId="2733618450" sldId="323"/>
            <ac:spMk id="3" creationId="{00000000-0000-0000-0000-000000000000}"/>
          </ac:spMkLst>
        </pc:spChg>
        <pc:spChg chg="mod">
          <ac:chgData name="" userId="" providerId="" clId="Web-{78D449E2-7FB7-9311-FD36-1E4D54422560}" dt="2024-07-25T20:52:05.561" v="464"/>
          <ac:spMkLst>
            <pc:docMk/>
            <pc:sldMk cId="2733618450" sldId="323"/>
            <ac:spMk id="4" creationId="{00000000-0000-0000-0000-000000000000}"/>
          </ac:spMkLst>
        </pc:spChg>
        <pc:spChg chg="add del mod">
          <ac:chgData name="" userId="" providerId="" clId="Web-{78D449E2-7FB7-9311-FD36-1E4D54422560}" dt="2024-07-25T20:45:28.294" v="423"/>
          <ac:spMkLst>
            <pc:docMk/>
            <pc:sldMk cId="2733618450" sldId="323"/>
            <ac:spMk id="5" creationId="{6B36D99F-FD1D-C9D9-76E3-D9BDDED2641E}"/>
          </ac:spMkLst>
        </pc:spChg>
        <pc:spChg chg="add mod">
          <ac:chgData name="" userId="" providerId="" clId="Web-{78D449E2-7FB7-9311-FD36-1E4D54422560}" dt="2024-07-25T20:52:05.577" v="465"/>
          <ac:spMkLst>
            <pc:docMk/>
            <pc:sldMk cId="2733618450" sldId="323"/>
            <ac:spMk id="6" creationId="{748AB660-6C4C-55F4-B1DF-521CFFA1022F}"/>
          </ac:spMkLst>
        </pc:spChg>
        <pc:spChg chg="add mod">
          <ac:chgData name="" userId="" providerId="" clId="Web-{78D449E2-7FB7-9311-FD36-1E4D54422560}" dt="2024-07-25T20:52:05.624" v="466"/>
          <ac:spMkLst>
            <pc:docMk/>
            <pc:sldMk cId="2733618450" sldId="323"/>
            <ac:spMk id="8" creationId="{BEF8EE33-8F30-9642-4691-8863413AED4D}"/>
          </ac:spMkLst>
        </pc:spChg>
        <pc:picChg chg="del mod">
          <ac:chgData name="" userId="" providerId="" clId="Web-{78D449E2-7FB7-9311-FD36-1E4D54422560}" dt="2024-07-25T20:40:14.878" v="324"/>
          <ac:picMkLst>
            <pc:docMk/>
            <pc:sldMk cId="2733618450" sldId="323"/>
            <ac:picMk id="7" creationId="{00000000-0000-0000-0000-000000000000}"/>
          </ac:picMkLst>
        </pc:picChg>
      </pc:sldChg>
      <pc:sldChg chg="del">
        <pc:chgData name="" userId="" providerId="" clId="Web-{78D449E2-7FB7-9311-FD36-1E4D54422560}" dt="2024-07-25T20:52:39.562" v="467"/>
        <pc:sldMkLst>
          <pc:docMk/>
          <pc:sldMk cId="449510306" sldId="324"/>
        </pc:sldMkLst>
      </pc:sldChg>
      <pc:sldChg chg="modSp">
        <pc:chgData name="" userId="" providerId="" clId="Web-{78D449E2-7FB7-9311-FD36-1E4D54422560}" dt="2024-07-25T20:54:04.318" v="502"/>
        <pc:sldMkLst>
          <pc:docMk/>
          <pc:sldMk cId="3104945445" sldId="325"/>
        </pc:sldMkLst>
        <pc:spChg chg="mod">
          <ac:chgData name="" userId="" providerId="" clId="Web-{78D449E2-7FB7-9311-FD36-1E4D54422560}" dt="2024-07-25T20:54:04.286" v="498"/>
          <ac:spMkLst>
            <pc:docMk/>
            <pc:sldMk cId="3104945445" sldId="325"/>
            <ac:spMk id="2" creationId="{00000000-0000-0000-0000-000000000000}"/>
          </ac:spMkLst>
        </pc:spChg>
        <pc:spChg chg="mod">
          <ac:chgData name="" userId="" providerId="" clId="Web-{78D449E2-7FB7-9311-FD36-1E4D54422560}" dt="2024-07-25T20:54:04.286" v="499"/>
          <ac:spMkLst>
            <pc:docMk/>
            <pc:sldMk cId="3104945445" sldId="325"/>
            <ac:spMk id="3" creationId="{00000000-0000-0000-0000-000000000000}"/>
          </ac:spMkLst>
        </pc:spChg>
        <pc:spChg chg="mod">
          <ac:chgData name="" userId="" providerId="" clId="Web-{78D449E2-7FB7-9311-FD36-1E4D54422560}" dt="2024-07-25T20:54:04.286" v="500"/>
          <ac:spMkLst>
            <pc:docMk/>
            <pc:sldMk cId="3104945445" sldId="325"/>
            <ac:spMk id="4" creationId="{00000000-0000-0000-0000-000000000000}"/>
          </ac:spMkLst>
        </pc:spChg>
        <pc:spChg chg="mod">
          <ac:chgData name="" userId="" providerId="" clId="Web-{78D449E2-7FB7-9311-FD36-1E4D54422560}" dt="2024-07-25T20:54:04.302" v="501"/>
          <ac:spMkLst>
            <pc:docMk/>
            <pc:sldMk cId="3104945445" sldId="325"/>
            <ac:spMk id="5" creationId="{00000000-0000-0000-0000-000000000000}"/>
          </ac:spMkLst>
        </pc:spChg>
        <pc:spChg chg="mod">
          <ac:chgData name="" userId="" providerId="" clId="Web-{78D449E2-7FB7-9311-FD36-1E4D54422560}" dt="2024-07-25T20:54:04.318" v="502"/>
          <ac:spMkLst>
            <pc:docMk/>
            <pc:sldMk cId="3104945445" sldId="325"/>
            <ac:spMk id="6" creationId="{00000000-0000-0000-0000-000000000000}"/>
          </ac:spMkLst>
        </pc:spChg>
      </pc:sldChg>
      <pc:sldChg chg="del">
        <pc:chgData name="" userId="" providerId="" clId="Web-{78D449E2-7FB7-9311-FD36-1E4D54422560}" dt="2024-07-25T20:54:27.318" v="503"/>
        <pc:sldMkLst>
          <pc:docMk/>
          <pc:sldMk cId="2621025821" sldId="326"/>
        </pc:sldMkLst>
      </pc:sldChg>
      <pc:sldChg chg="modSp">
        <pc:chgData name="" userId="" providerId="" clId="Web-{78D449E2-7FB7-9311-FD36-1E4D54422560}" dt="2024-07-25T20:55:08.774" v="510"/>
        <pc:sldMkLst>
          <pc:docMk/>
          <pc:sldMk cId="3996141185" sldId="327"/>
        </pc:sldMkLst>
        <pc:spChg chg="mod">
          <ac:chgData name="" userId="" providerId="" clId="Web-{78D449E2-7FB7-9311-FD36-1E4D54422560}" dt="2024-07-25T20:55:08.727" v="504"/>
          <ac:spMkLst>
            <pc:docMk/>
            <pc:sldMk cId="3996141185" sldId="327"/>
            <ac:spMk id="2" creationId="{00000000-0000-0000-0000-000000000000}"/>
          </ac:spMkLst>
        </pc:spChg>
        <pc:spChg chg="mod">
          <ac:chgData name="" userId="" providerId="" clId="Web-{78D449E2-7FB7-9311-FD36-1E4D54422560}" dt="2024-07-25T20:55:08.727" v="505"/>
          <ac:spMkLst>
            <pc:docMk/>
            <pc:sldMk cId="3996141185" sldId="327"/>
            <ac:spMk id="3" creationId="{00000000-0000-0000-0000-000000000000}"/>
          </ac:spMkLst>
        </pc:spChg>
        <pc:spChg chg="mod">
          <ac:chgData name="" userId="" providerId="" clId="Web-{78D449E2-7FB7-9311-FD36-1E4D54422560}" dt="2024-07-25T20:55:08.727" v="506"/>
          <ac:spMkLst>
            <pc:docMk/>
            <pc:sldMk cId="3996141185" sldId="327"/>
            <ac:spMk id="4" creationId="{00000000-0000-0000-0000-000000000000}"/>
          </ac:spMkLst>
        </pc:spChg>
        <pc:spChg chg="mod">
          <ac:chgData name="" userId="" providerId="" clId="Web-{78D449E2-7FB7-9311-FD36-1E4D54422560}" dt="2024-07-25T20:55:08.727" v="507"/>
          <ac:spMkLst>
            <pc:docMk/>
            <pc:sldMk cId="3996141185" sldId="327"/>
            <ac:spMk id="5" creationId="{00000000-0000-0000-0000-000000000000}"/>
          </ac:spMkLst>
        </pc:spChg>
        <pc:spChg chg="mod">
          <ac:chgData name="" userId="" providerId="" clId="Web-{78D449E2-7FB7-9311-FD36-1E4D54422560}" dt="2024-07-25T20:55:08.727" v="508"/>
          <ac:spMkLst>
            <pc:docMk/>
            <pc:sldMk cId="3996141185" sldId="327"/>
            <ac:spMk id="8" creationId="{00000000-0000-0000-0000-000000000000}"/>
          </ac:spMkLst>
        </pc:spChg>
        <pc:spChg chg="mod">
          <ac:chgData name="" userId="" providerId="" clId="Web-{78D449E2-7FB7-9311-FD36-1E4D54422560}" dt="2024-07-25T20:55:08.727" v="509"/>
          <ac:spMkLst>
            <pc:docMk/>
            <pc:sldMk cId="3996141185" sldId="327"/>
            <ac:spMk id="10" creationId="{00000000-0000-0000-0000-000000000000}"/>
          </ac:spMkLst>
        </pc:spChg>
        <pc:spChg chg="mod">
          <ac:chgData name="" userId="" providerId="" clId="Web-{78D449E2-7FB7-9311-FD36-1E4D54422560}" dt="2024-07-25T20:55:08.774" v="510"/>
          <ac:spMkLst>
            <pc:docMk/>
            <pc:sldMk cId="3996141185" sldId="327"/>
            <ac:spMk id="16" creationId="{00000000-0000-0000-0000-000000000000}"/>
          </ac:spMkLst>
        </pc:spChg>
      </pc:sldChg>
      <pc:sldChg chg="modSp">
        <pc:chgData name="" userId="" providerId="" clId="Web-{78D449E2-7FB7-9311-FD36-1E4D54422560}" dt="2024-07-25T20:59:03.375" v="544"/>
        <pc:sldMkLst>
          <pc:docMk/>
          <pc:sldMk cId="314051482" sldId="328"/>
        </pc:sldMkLst>
        <pc:spChg chg="mod">
          <ac:chgData name="" userId="" providerId="" clId="Web-{78D449E2-7FB7-9311-FD36-1E4D54422560}" dt="2024-07-25T20:59:03.328" v="539"/>
          <ac:spMkLst>
            <pc:docMk/>
            <pc:sldMk cId="314051482" sldId="328"/>
            <ac:spMk id="2" creationId="{00000000-0000-0000-0000-000000000000}"/>
          </ac:spMkLst>
        </pc:spChg>
        <pc:spChg chg="mod">
          <ac:chgData name="" userId="" providerId="" clId="Web-{78D449E2-7FB7-9311-FD36-1E4D54422560}" dt="2024-07-25T20:59:03.328" v="540"/>
          <ac:spMkLst>
            <pc:docMk/>
            <pc:sldMk cId="314051482" sldId="328"/>
            <ac:spMk id="3" creationId="{00000000-0000-0000-0000-000000000000}"/>
          </ac:spMkLst>
        </pc:spChg>
        <pc:spChg chg="mod">
          <ac:chgData name="" userId="" providerId="" clId="Web-{78D449E2-7FB7-9311-FD36-1E4D54422560}" dt="2024-07-25T20:59:03.328" v="541"/>
          <ac:spMkLst>
            <pc:docMk/>
            <pc:sldMk cId="314051482" sldId="328"/>
            <ac:spMk id="4" creationId="{00000000-0000-0000-0000-000000000000}"/>
          </ac:spMkLst>
        </pc:spChg>
        <pc:spChg chg="mod">
          <ac:chgData name="" userId="" providerId="" clId="Web-{78D449E2-7FB7-9311-FD36-1E4D54422560}" dt="2024-07-25T20:59:03.328" v="542"/>
          <ac:spMkLst>
            <pc:docMk/>
            <pc:sldMk cId="314051482" sldId="328"/>
            <ac:spMk id="8" creationId="{00000000-0000-0000-0000-000000000000}"/>
          </ac:spMkLst>
        </pc:spChg>
        <pc:spChg chg="mod">
          <ac:chgData name="" userId="" providerId="" clId="Web-{78D449E2-7FB7-9311-FD36-1E4D54422560}" dt="2024-07-25T20:59:03.328" v="543"/>
          <ac:spMkLst>
            <pc:docMk/>
            <pc:sldMk cId="314051482" sldId="328"/>
            <ac:spMk id="9" creationId="{00000000-0000-0000-0000-000000000000}"/>
          </ac:spMkLst>
        </pc:spChg>
        <pc:spChg chg="mod">
          <ac:chgData name="" userId="" providerId="" clId="Web-{78D449E2-7FB7-9311-FD36-1E4D54422560}" dt="2024-07-25T20:59:03.375" v="544"/>
          <ac:spMkLst>
            <pc:docMk/>
            <pc:sldMk cId="314051482" sldId="328"/>
            <ac:spMk id="10" creationId="{00000000-0000-0000-0000-000000000000}"/>
          </ac:spMkLst>
        </pc:spChg>
      </pc:sldChg>
      <pc:sldChg chg="modSp">
        <pc:chgData name="" userId="" providerId="" clId="Web-{78D449E2-7FB7-9311-FD36-1E4D54422560}" dt="2024-07-25T20:59:27.220" v="547"/>
        <pc:sldMkLst>
          <pc:docMk/>
          <pc:sldMk cId="1055207275" sldId="329"/>
        </pc:sldMkLst>
        <pc:spChg chg="mod">
          <ac:chgData name="" userId="" providerId="" clId="Web-{78D449E2-7FB7-9311-FD36-1E4D54422560}" dt="2024-07-25T20:59:27.204" v="545"/>
          <ac:spMkLst>
            <pc:docMk/>
            <pc:sldMk cId="1055207275" sldId="329"/>
            <ac:spMk id="2" creationId="{00000000-0000-0000-0000-000000000000}"/>
          </ac:spMkLst>
        </pc:spChg>
        <pc:spChg chg="mod">
          <ac:chgData name="" userId="" providerId="" clId="Web-{78D449E2-7FB7-9311-FD36-1E4D54422560}" dt="2024-07-25T20:59:27.204" v="546"/>
          <ac:spMkLst>
            <pc:docMk/>
            <pc:sldMk cId="1055207275" sldId="329"/>
            <ac:spMk id="3" creationId="{00000000-0000-0000-0000-000000000000}"/>
          </ac:spMkLst>
        </pc:spChg>
        <pc:spChg chg="mod">
          <ac:chgData name="" userId="" providerId="" clId="Web-{78D449E2-7FB7-9311-FD36-1E4D54422560}" dt="2024-07-25T20:59:27.220" v="547"/>
          <ac:spMkLst>
            <pc:docMk/>
            <pc:sldMk cId="1055207275" sldId="329"/>
            <ac:spMk id="4" creationId="{00000000-0000-0000-0000-000000000000}"/>
          </ac:spMkLst>
        </pc:spChg>
      </pc:sldChg>
      <pc:sldChg chg="del">
        <pc:chgData name="" userId="" providerId="" clId="Web-{78D449E2-7FB7-9311-FD36-1E4D54422560}" dt="2024-07-25T20:59:49.236" v="548"/>
        <pc:sldMkLst>
          <pc:docMk/>
          <pc:sldMk cId="3483055791" sldId="333"/>
        </pc:sldMkLst>
      </pc:sldChg>
      <pc:sldChg chg="addSp delSp modSp">
        <pc:chgData name="" userId="" providerId="" clId="Web-{78D449E2-7FB7-9311-FD36-1E4D54422560}" dt="2024-07-25T21:02:12.164" v="570" actId="20577"/>
        <pc:sldMkLst>
          <pc:docMk/>
          <pc:sldMk cId="3935828460" sldId="334"/>
        </pc:sldMkLst>
        <pc:spChg chg="add del">
          <ac:chgData name="" userId="" providerId="" clId="Web-{78D449E2-7FB7-9311-FD36-1E4D54422560}" dt="2024-07-25T21:00:17.144" v="550"/>
          <ac:spMkLst>
            <pc:docMk/>
            <pc:sldMk cId="3935828460" sldId="334"/>
            <ac:spMk id="2" creationId="{F8EB0201-D470-DA8E-AFAE-F05FD1B66A08}"/>
          </ac:spMkLst>
        </pc:spChg>
        <pc:spChg chg="add mod">
          <ac:chgData name="" userId="" providerId="" clId="Web-{78D449E2-7FB7-9311-FD36-1E4D54422560}" dt="2024-07-25T21:02:12.164" v="570" actId="20577"/>
          <ac:spMkLst>
            <pc:docMk/>
            <pc:sldMk cId="3935828460" sldId="334"/>
            <ac:spMk id="3" creationId="{DF51096D-8273-4636-9659-1A047917B3A7}"/>
          </ac:spMkLst>
        </pc:spChg>
      </pc:sldChg>
      <pc:sldChg chg="modSp del">
        <pc:chgData name="" userId="" providerId="" clId="Web-{78D449E2-7FB7-9311-FD36-1E4D54422560}" dt="2024-07-25T20:56:19.970" v="518"/>
        <pc:sldMkLst>
          <pc:docMk/>
          <pc:sldMk cId="1384210107" sldId="335"/>
        </pc:sldMkLst>
        <pc:picChg chg="mod">
          <ac:chgData name="" userId="" providerId="" clId="Web-{78D449E2-7FB7-9311-FD36-1E4D54422560}" dt="2024-07-25T20:55:55.573" v="517" actId="1076"/>
          <ac:picMkLst>
            <pc:docMk/>
            <pc:sldMk cId="1384210107" sldId="335"/>
            <ac:picMk id="2" creationId="{00000000-0000-0000-0000-000000000000}"/>
          </ac:picMkLst>
        </pc:picChg>
      </pc:sldChg>
      <pc:sldChg chg="del">
        <pc:chgData name="" userId="" providerId="" clId="Web-{78D449E2-7FB7-9311-FD36-1E4D54422560}" dt="2024-07-25T20:56:26.580" v="519"/>
        <pc:sldMkLst>
          <pc:docMk/>
          <pc:sldMk cId="876287492" sldId="336"/>
        </pc:sldMkLst>
      </pc:sldChg>
      <pc:sldChg chg="del">
        <pc:chgData name="" userId="" providerId="" clId="Web-{78D449E2-7FB7-9311-FD36-1E4D54422560}" dt="2024-07-25T20:56:44.757" v="520"/>
        <pc:sldMkLst>
          <pc:docMk/>
          <pc:sldMk cId="1769687250" sldId="337"/>
        </pc:sldMkLst>
      </pc:sldChg>
      <pc:sldChg chg="del">
        <pc:chgData name="" userId="" providerId="" clId="Web-{78D449E2-7FB7-9311-FD36-1E4D54422560}" dt="2024-07-25T20:56:49.336" v="521"/>
        <pc:sldMkLst>
          <pc:docMk/>
          <pc:sldMk cId="2320266864" sldId="338"/>
        </pc:sldMkLst>
      </pc:sldChg>
      <pc:sldChg chg="del">
        <pc:chgData name="" userId="" providerId="" clId="Web-{78D449E2-7FB7-9311-FD36-1E4D54422560}" dt="2024-07-25T20:56:59.023" v="522"/>
        <pc:sldMkLst>
          <pc:docMk/>
          <pc:sldMk cId="4157142247" sldId="339"/>
        </pc:sldMkLst>
      </pc:sldChg>
      <pc:sldChg chg="modSp">
        <pc:chgData name="" userId="" providerId="" clId="Web-{78D449E2-7FB7-9311-FD36-1E4D54422560}" dt="2024-07-25T20:57:41.572" v="524"/>
        <pc:sldMkLst>
          <pc:docMk/>
          <pc:sldMk cId="3092534981" sldId="340"/>
        </pc:sldMkLst>
        <pc:spChg chg="mod">
          <ac:chgData name="" userId="" providerId="" clId="Web-{78D449E2-7FB7-9311-FD36-1E4D54422560}" dt="2024-07-25T20:57:41.541" v="523"/>
          <ac:spMkLst>
            <pc:docMk/>
            <pc:sldMk cId="3092534981" sldId="340"/>
            <ac:spMk id="2" creationId="{00000000-0000-0000-0000-000000000000}"/>
          </ac:spMkLst>
        </pc:spChg>
        <pc:spChg chg="mod">
          <ac:chgData name="" userId="" providerId="" clId="Web-{78D449E2-7FB7-9311-FD36-1E4D54422560}" dt="2024-07-25T20:57:41.572" v="524"/>
          <ac:spMkLst>
            <pc:docMk/>
            <pc:sldMk cId="3092534981" sldId="340"/>
            <ac:spMk id="3" creationId="{00000000-0000-0000-0000-000000000000}"/>
          </ac:spMkLst>
        </pc:spChg>
      </pc:sldChg>
      <pc:sldChg chg="modSp">
        <pc:chgData name="" userId="" providerId="" clId="Web-{78D449E2-7FB7-9311-FD36-1E4D54422560}" dt="2024-07-25T20:58:30.687" v="538" actId="20577"/>
        <pc:sldMkLst>
          <pc:docMk/>
          <pc:sldMk cId="2665873275" sldId="341"/>
        </pc:sldMkLst>
        <pc:spChg chg="mod">
          <ac:chgData name="" userId="" providerId="" clId="Web-{78D449E2-7FB7-9311-FD36-1E4D54422560}" dt="2024-07-25T20:58:30.687" v="538" actId="20577"/>
          <ac:spMkLst>
            <pc:docMk/>
            <pc:sldMk cId="2665873275" sldId="341"/>
            <ac:spMk id="2" creationId="{00000000-0000-0000-0000-000000000000}"/>
          </ac:spMkLst>
        </pc:spChg>
        <pc:spChg chg="mod">
          <ac:chgData name="" userId="" providerId="" clId="Web-{78D449E2-7FB7-9311-FD36-1E4D54422560}" dt="2024-07-25T20:58:16.671" v="526"/>
          <ac:spMkLst>
            <pc:docMk/>
            <pc:sldMk cId="2665873275" sldId="341"/>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CC69C6-EE0B-4D8B-9C71-C36EFED094F2}" type="datetimeFigureOut">
              <a:rPr lang="en-US"/>
              <a:t>8/20/2024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0DD202-58A1-4ABD-B068-DFFCA0C44EAC}" type="slidenum">
              <a:rPr/>
              <a:t>‹#›</a:t>
            </a:fld>
            <a:endParaRPr/>
          </a:p>
        </p:txBody>
      </p:sp>
    </p:spTree>
    <p:extLst>
      <p:ext uri="{BB962C8B-B14F-4D97-AF65-F5344CB8AC3E}">
        <p14:creationId xmlns:p14="http://schemas.microsoft.com/office/powerpoint/2010/main" val="406421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8/20/2024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a:gsLst>
            <a:gs pos="10000">
              <a:srgbClr val="06171C"/>
            </a:gs>
            <a:gs pos="100000">
              <a:srgbClr val="134251"/>
            </a:gs>
            <a:gs pos="65000">
              <a:srgbClr val="134251"/>
            </a:gs>
          </a:gsLst>
          <a:lin ang="13500000" scaled="0"/>
        </a:gradFill>
        <a:effectLst/>
      </p:bgPr>
    </p:bg>
    <p:spTree>
      <p:nvGrpSpPr>
        <p:cNvPr id="1" name=""/>
        <p:cNvGrpSpPr/>
        <p:nvPr/>
      </p:nvGrpSpPr>
      <p:grpSpPr>
        <a:xfrm>
          <a:off x="0" y="0"/>
          <a:ext cx="0" cy="0"/>
          <a:chOff x="0" y="0"/>
          <a:chExt cx="0" cy="0"/>
        </a:xfrm>
      </p:grpSpPr>
      <p:pic>
        <p:nvPicPr>
          <p:cNvPr id="9" name="Picture 8" descr="Large ocean wav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 y="0"/>
            <a:ext cx="6551612" cy="6857942"/>
          </a:xfrm>
          <a:prstGeom prst="rect">
            <a:avLst/>
          </a:prstGeom>
        </p:spPr>
      </p:pic>
      <p:sp>
        <p:nvSpPr>
          <p:cNvPr id="8" name="Rectangle 7"/>
          <p:cNvSpPr/>
          <p:nvPr/>
        </p:nvSpPr>
        <p:spPr>
          <a:xfrm>
            <a:off x="6094411" y="0"/>
            <a:ext cx="457201" cy="6858000"/>
          </a:xfrm>
          <a:prstGeom prst="rect">
            <a:avLst/>
          </a:prstGeom>
          <a:solidFill>
            <a:srgbClr val="134251">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7008813" y="1600200"/>
            <a:ext cx="4572001" cy="3733800"/>
          </a:xfrm>
        </p:spPr>
        <p:txBody>
          <a:bodyPr anchor="b">
            <a:normAutofit/>
          </a:bodyPr>
          <a:lstStyle>
            <a:lvl1pPr>
              <a:lnSpc>
                <a:spcPct val="80000"/>
              </a:lnSpc>
              <a:defRPr sz="54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7008813" y="5562599"/>
            <a:ext cx="4571999" cy="835025"/>
          </a:xfrm>
        </p:spPr>
        <p:txBody>
          <a:bodyPr>
            <a:normAutofit/>
          </a:bodyPr>
          <a:lstStyle>
            <a:lvl1pPr marL="0" indent="0" algn="l">
              <a:spcBef>
                <a:spcPts val="0"/>
              </a:spcBef>
              <a:buNone/>
              <a:defRPr sz="2000" cap="none"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3A713B6B-E340-4FC0-A085-B71A4639D1AA}" type="datetime1">
              <a:rPr lang="en-US" smtClean="0"/>
              <a:t>8/20/2024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609600"/>
            <a:ext cx="19812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609600"/>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FDCB42DF-42F7-4DF8-92F8-78154BDE12B4}" type="datetime1">
              <a:rPr lang="en-US" smtClean="0"/>
              <a:t>8/20/2024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Footer Placeholder 4"/>
          <p:cNvSpPr>
            <a:spLocks noGrp="1"/>
          </p:cNvSpPr>
          <p:nvPr>
            <p:ph type="ftr" sz="quarter" idx="11"/>
          </p:nvPr>
        </p:nvSpPr>
        <p:spPr>
          <a:xfrm>
            <a:off x="1979611" y="6400800"/>
            <a:ext cx="5954834" cy="276228"/>
          </a:xfrm>
        </p:spPr>
        <p:txBody>
          <a:bodyPr/>
          <a:lstStyle/>
          <a:p>
            <a:r>
              <a:rPr lang="en-US" dirty="0"/>
              <a:t>Add a footer</a:t>
            </a:r>
            <a:endParaRPr dirty="0"/>
          </a:p>
        </p:txBody>
      </p:sp>
      <p:sp>
        <p:nvSpPr>
          <p:cNvPr id="5" name="Date Placeholder 3"/>
          <p:cNvSpPr>
            <a:spLocks noGrp="1"/>
          </p:cNvSpPr>
          <p:nvPr>
            <p:ph type="dt" sz="half" idx="10"/>
          </p:nvPr>
        </p:nvSpPr>
        <p:spPr>
          <a:xfrm>
            <a:off x="8228011" y="6400800"/>
            <a:ext cx="1548659" cy="276228"/>
          </a:xfrm>
        </p:spPr>
        <p:txBody>
          <a:bodyPr/>
          <a:lstStyle/>
          <a:p>
            <a:fld id="{A43FAFC5-F11C-4205-99FD-FC66DAA2AE2D}" type="datetime1">
              <a:rPr lang="en-US" smtClean="0"/>
              <a:t>8/20/2024</a:t>
            </a:fld>
            <a:endParaRPr/>
          </a:p>
        </p:txBody>
      </p:sp>
      <p:sp>
        <p:nvSpPr>
          <p:cNvPr id="6" name="Slide Number Placeholder 5"/>
          <p:cNvSpPr>
            <a:spLocks noGrp="1"/>
          </p:cNvSpPr>
          <p:nvPr>
            <p:ph type="sldNum" sz="quarter" idx="12"/>
          </p:nvPr>
        </p:nvSpPr>
        <p:spPr>
          <a:xfrm>
            <a:off x="10056811" y="6400800"/>
            <a:ext cx="1066802" cy="276228"/>
          </a:xfrm>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a:gsLst>
            <a:gs pos="10000">
              <a:srgbClr val="06171C"/>
            </a:gs>
            <a:gs pos="100000">
              <a:srgbClr val="134251"/>
            </a:gs>
            <a:gs pos="65000">
              <a:srgbClr val="134251"/>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6812" y="1616074"/>
            <a:ext cx="7315198" cy="2727325"/>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2436814" y="4495800"/>
            <a:ext cx="7315198" cy="1673225"/>
          </a:xfrm>
        </p:spPr>
        <p:txBody>
          <a:bodyPr anchor="t">
            <a:normAutofit/>
          </a:bodyPr>
          <a:lstStyle>
            <a:lvl1pPr marL="0" indent="0">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A43FAFC5-F11C-4205-99FD-FC66DAA2AE2D}" type="datetime1">
              <a:rPr lang="en-US" smtClean="0"/>
              <a:t>8/20/2024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979613" y="1828800"/>
            <a:ext cx="4419599" cy="4419600"/>
          </a:xfrm>
        </p:spPr>
        <p:txBody>
          <a:bodyPr>
            <a:normAutofit/>
          </a:bodyPr>
          <a:lstStyle>
            <a:lvl1pPr>
              <a:defRPr sz="2400"/>
            </a:lvl1pPr>
            <a:lvl2pPr>
              <a:defRPr sz="2000"/>
            </a:lvl2pPr>
            <a:lvl3pPr>
              <a:defRPr sz="1800"/>
            </a:lvl3pPr>
            <a:lvl4pPr>
              <a:defRPr sz="1600"/>
            </a:lvl4pPr>
            <a:lvl5pPr>
              <a:defRPr sz="1600"/>
            </a:lvl5pPr>
            <a:lvl6pPr marL="2057400">
              <a:defRPr sz="1600"/>
            </a:lvl6pPr>
            <a:lvl7pPr marL="2057400">
              <a:defRPr sz="1600"/>
            </a:lvl7pPr>
            <a:lvl8pPr marL="2057400">
              <a:defRPr sz="1600"/>
            </a:lvl8pPr>
            <a:lvl9pPr marL="205740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704015" y="1828800"/>
            <a:ext cx="4419600" cy="4419600"/>
          </a:xfrm>
        </p:spPr>
        <p:txBody>
          <a:bodyPr>
            <a:normAutofit/>
          </a:bodyPr>
          <a:lstStyle>
            <a:lvl1pPr>
              <a:defRPr sz="2400"/>
            </a:lvl1pPr>
            <a:lvl2pPr>
              <a:defRPr sz="2000"/>
            </a:lvl2pPr>
            <a:lvl3pPr>
              <a:defRPr sz="1800"/>
            </a:lvl3pPr>
            <a:lvl4pPr>
              <a:defRPr sz="1600"/>
            </a:lvl4pPr>
            <a:lvl5pPr>
              <a:defRPr sz="1600"/>
            </a:lvl5pPr>
            <a:lvl6pPr marL="2057400">
              <a:defRPr sz="1600"/>
            </a:lvl6pPr>
            <a:lvl7pPr marL="2057400">
              <a:defRPr sz="1600"/>
            </a:lvl7pPr>
            <a:lvl8pPr marL="2057400">
              <a:defRPr sz="1600"/>
            </a:lvl8pPr>
            <a:lvl9pPr marL="205740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EFD82905-3DC5-49B9-B8B8-9D80D3609DB5}" type="datetime1">
              <a:rPr lang="en-US" smtClean="0"/>
              <a:t>8/20/2024</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978022" y="1828800"/>
            <a:ext cx="4416552"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78022" y="2743200"/>
            <a:ext cx="4416552" cy="3505200"/>
          </a:xfrm>
        </p:spPr>
        <p:txBody>
          <a:bodyPr>
            <a:normAutofit/>
          </a:bodyPr>
          <a:lstStyle>
            <a:lvl1pPr>
              <a:defRPr sz="2000"/>
            </a:lvl1pPr>
            <a:lvl2pPr>
              <a:defRPr sz="1800"/>
            </a:lvl2pPr>
            <a:lvl3pPr>
              <a:defRPr sz="1600"/>
            </a:lvl3pPr>
            <a:lvl4pPr>
              <a:defRPr sz="1400"/>
            </a:lvl4pPr>
            <a:lvl5pPr marL="2057400">
              <a:defRPr sz="1400"/>
            </a:lvl5pPr>
            <a:lvl6pPr marL="2057400">
              <a:defRPr sz="1400"/>
            </a:lvl6pPr>
            <a:lvl7pPr marL="2057400">
              <a:defRPr sz="1400"/>
            </a:lvl7pPr>
            <a:lvl8pPr marL="2057400">
              <a:defRPr sz="1400"/>
            </a:lvl8pPr>
            <a:lvl9pPr marL="2057400">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705472" y="1828800"/>
            <a:ext cx="4416552"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705472" y="2743200"/>
            <a:ext cx="4416552" cy="3505200"/>
          </a:xfrm>
        </p:spPr>
        <p:txBody>
          <a:bodyPr>
            <a:normAutofit/>
          </a:bodyPr>
          <a:lstStyle>
            <a:lvl1pPr>
              <a:defRPr sz="2000"/>
            </a:lvl1pPr>
            <a:lvl2pPr>
              <a:defRPr sz="1800"/>
            </a:lvl2pPr>
            <a:lvl3pPr>
              <a:defRPr sz="1600"/>
            </a:lvl3pPr>
            <a:lvl4pPr>
              <a:defRPr sz="1400"/>
            </a:lvl4pPr>
            <a:lvl5pPr marL="2057400">
              <a:defRPr sz="1400"/>
            </a:lvl5pPr>
            <a:lvl6pPr marL="2057400">
              <a:defRPr sz="1400"/>
            </a:lvl6pPr>
            <a:lvl7pPr marL="2057400">
              <a:defRPr sz="1400"/>
            </a:lvl7pPr>
            <a:lvl8pPr marL="2057400">
              <a:defRPr sz="1400"/>
            </a:lvl8pPr>
            <a:lvl9pPr marL="2057400">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Add a footer</a:t>
            </a:r>
            <a:endParaRPr/>
          </a:p>
        </p:txBody>
      </p:sp>
      <p:sp>
        <p:nvSpPr>
          <p:cNvPr id="7" name="Date Placeholder 6"/>
          <p:cNvSpPr>
            <a:spLocks noGrp="1"/>
          </p:cNvSpPr>
          <p:nvPr>
            <p:ph type="dt" sz="half" idx="10"/>
          </p:nvPr>
        </p:nvSpPr>
        <p:spPr/>
        <p:txBody>
          <a:bodyPr/>
          <a:lstStyle/>
          <a:p>
            <a:fld id="{59825298-A6F6-4AF2-832C-941EFA52AF9B}" type="datetime1">
              <a:rPr lang="en-US" smtClean="0"/>
              <a:t>8/20/2024</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a:t>Add a footer</a:t>
            </a:r>
            <a:endParaRPr/>
          </a:p>
        </p:txBody>
      </p:sp>
      <p:sp>
        <p:nvSpPr>
          <p:cNvPr id="3" name="Date Placeholder 2"/>
          <p:cNvSpPr>
            <a:spLocks noGrp="1"/>
          </p:cNvSpPr>
          <p:nvPr>
            <p:ph type="dt" sz="half" idx="10"/>
          </p:nvPr>
        </p:nvSpPr>
        <p:spPr/>
        <p:txBody>
          <a:bodyPr/>
          <a:lstStyle/>
          <a:p>
            <a:fld id="{91EE3D8C-3438-4368-AD19-D5CB0C52B1DD}" type="datetime1">
              <a:rPr lang="en-US" smtClean="0"/>
              <a:t>8/20/2024</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6" name="Picture 5" descr="Large ocean wave (semitransparent)" title="Ocean Wav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6"/>
            <a:ext cx="12188824" cy="6857887"/>
          </a:xfrm>
          <a:prstGeom prst="rect">
            <a:avLst/>
          </a:prstGeom>
        </p:spPr>
      </p:pic>
      <p:sp>
        <p:nvSpPr>
          <p:cNvPr id="3" name="Footer Placeholder 2"/>
          <p:cNvSpPr>
            <a:spLocks noGrp="1"/>
          </p:cNvSpPr>
          <p:nvPr>
            <p:ph type="ftr" sz="quarter" idx="11"/>
          </p:nvPr>
        </p:nvSpPr>
        <p:spPr/>
        <p:txBody>
          <a:bodyPr/>
          <a:lstStyle/>
          <a:p>
            <a:r>
              <a:rPr lang="en-US"/>
              <a:t>Add a footer</a:t>
            </a:r>
            <a:endParaRPr/>
          </a:p>
        </p:txBody>
      </p:sp>
      <p:sp>
        <p:nvSpPr>
          <p:cNvPr id="2" name="Date Placeholder 1"/>
          <p:cNvSpPr>
            <a:spLocks noGrp="1"/>
          </p:cNvSpPr>
          <p:nvPr>
            <p:ph type="dt" sz="half" idx="10"/>
          </p:nvPr>
        </p:nvSpPr>
        <p:spPr/>
        <p:txBody>
          <a:bodyPr/>
          <a:lstStyle/>
          <a:p>
            <a:fld id="{5A41D785-D6D8-40F1-B2DD-0E2019A27A22}" type="datetime1">
              <a:rPr lang="en-US" smtClean="0"/>
              <a:t>8/20/2024</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9613" y="588963"/>
            <a:ext cx="3657600" cy="2840037"/>
          </a:xfrm>
        </p:spPr>
        <p:txBody>
          <a:bodyPr anchor="b">
            <a:noAutofit/>
          </a:bodyPr>
          <a:lstStyle>
            <a:lvl1pPr algn="l">
              <a:lnSpc>
                <a:spcPct val="80000"/>
              </a:lnSpc>
              <a:defRPr sz="3600" b="0">
                <a:solidFill>
                  <a:schemeClr val="tx1"/>
                </a:solidFill>
              </a:defRPr>
            </a:lvl1pPr>
          </a:lstStyle>
          <a:p>
            <a:r>
              <a:rPr lang="en-US"/>
              <a:t>Click to edit Master title style</a:t>
            </a:r>
            <a:endParaRPr/>
          </a:p>
        </p:txBody>
      </p:sp>
      <p:sp>
        <p:nvSpPr>
          <p:cNvPr id="3" name="Content Placeholder 2"/>
          <p:cNvSpPr>
            <a:spLocks noGrp="1"/>
          </p:cNvSpPr>
          <p:nvPr>
            <p:ph idx="1"/>
          </p:nvPr>
        </p:nvSpPr>
        <p:spPr>
          <a:xfrm>
            <a:off x="6094414" y="588963"/>
            <a:ext cx="5486400" cy="558006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979613" y="3581399"/>
            <a:ext cx="3657600" cy="2587625"/>
          </a:xfrm>
        </p:spPr>
        <p:txBody>
          <a:bodyPr>
            <a:normAutofit/>
          </a:bodyPr>
          <a:lstStyle>
            <a:lvl1pPr marL="0" indent="0">
              <a:lnSpc>
                <a:spcPct val="11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C05A9A06-02F9-41CB-8208-185A65D60B96}" type="datetime1">
              <a:rPr lang="en-US" smtClean="0"/>
              <a:t>8/20/2024</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9613" y="588963"/>
            <a:ext cx="3657600" cy="2840038"/>
          </a:xfrm>
        </p:spPr>
        <p:txBody>
          <a:bodyPr anchor="b">
            <a:normAutofit/>
          </a:bodyPr>
          <a:lstStyle>
            <a:lvl1pPr algn="l">
              <a:lnSpc>
                <a:spcPct val="80000"/>
              </a:lnSpc>
              <a:defRPr sz="3600" b="0" i="0" baseline="0">
                <a:solidFill>
                  <a:schemeClr val="tx1"/>
                </a:solidFill>
              </a:defRPr>
            </a:lvl1pPr>
          </a:lstStyle>
          <a:p>
            <a:r>
              <a:rPr lang="en-US"/>
              <a:t>Click to edit Master title style</a:t>
            </a:r>
            <a:endParaRPr/>
          </a:p>
        </p:txBody>
      </p:sp>
      <p:sp>
        <p:nvSpPr>
          <p:cNvPr id="8" name="Rectangle 7"/>
          <p:cNvSpPr/>
          <p:nvPr/>
        </p:nvSpPr>
        <p:spPr>
          <a:xfrm>
            <a:off x="6094461" y="588963"/>
            <a:ext cx="5486352" cy="5580062"/>
          </a:xfrm>
          <a:prstGeom prst="rect">
            <a:avLst/>
          </a:prstGeom>
          <a:solidFill>
            <a:srgbClr val="1B5D7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6307494" y="805658"/>
            <a:ext cx="5060286" cy="5146672"/>
          </a:xfrm>
          <a:solidFill>
            <a:schemeClr val="bg2"/>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979613" y="3581399"/>
            <a:ext cx="3657600" cy="2587625"/>
          </a:xfrm>
        </p:spPr>
        <p:txBody>
          <a:bodyPr>
            <a:normAutofit/>
          </a:bodyPr>
          <a:lstStyle>
            <a:lvl1pPr marL="0" indent="0">
              <a:lnSpc>
                <a:spcPct val="11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3E2E051B-B340-4A72-AC7D-8FDFBF03EE12}" type="datetime1">
              <a:rPr lang="en-US" smtClean="0"/>
              <a:t>8/20/2024</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rgbClr val="06171C"/>
            </a:gs>
            <a:gs pos="100000">
              <a:srgbClr val="134251"/>
            </a:gs>
            <a:gs pos="65000">
              <a:srgbClr val="134251"/>
            </a:gs>
          </a:gsLst>
          <a:lin ang="8100000" scaled="1"/>
          <a:tileRect/>
        </a:gradFill>
        <a:effectLst/>
      </p:bgPr>
    </p:bg>
    <p:spTree>
      <p:nvGrpSpPr>
        <p:cNvPr id="1" name=""/>
        <p:cNvGrpSpPr/>
        <p:nvPr/>
      </p:nvGrpSpPr>
      <p:grpSpPr>
        <a:xfrm>
          <a:off x="0" y="0"/>
          <a:ext cx="0" cy="0"/>
          <a:chOff x="0" y="0"/>
          <a:chExt cx="0" cy="0"/>
        </a:xfrm>
      </p:grpSpPr>
      <p:pic>
        <p:nvPicPr>
          <p:cNvPr id="7" name="Picture 6" descr="Large ocean wave (semitransparent)" title="Ocean Wave"/>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 y="56"/>
            <a:ext cx="12188824" cy="6857887"/>
          </a:xfrm>
          <a:prstGeom prst="rect">
            <a:avLst/>
          </a:prstGeom>
        </p:spPr>
      </p:pic>
      <p:pic>
        <p:nvPicPr>
          <p:cNvPr id="10" name="Picture 9" descr="Large ocean wave"/>
          <p:cNvPicPr>
            <a:picLocks noChangeAspect="1"/>
          </p:cNvPicPr>
          <p:nvPr/>
        </p:nvPicPr>
        <p:blipFill rotWithShape="1">
          <a:blip r:embed="rId14" cstate="print">
            <a:extLst>
              <a:ext uri="{28A0092B-C50C-407E-A947-70E740481C1C}">
                <a14:useLocalDpi xmlns:a14="http://schemas.microsoft.com/office/drawing/2010/main" val="0"/>
              </a:ext>
            </a:extLst>
          </a:blip>
          <a:srcRect/>
          <a:stretch/>
        </p:blipFill>
        <p:spPr>
          <a:xfrm>
            <a:off x="-1" y="0"/>
            <a:ext cx="1234758" cy="6857942"/>
          </a:xfrm>
          <a:prstGeom prst="rect">
            <a:avLst/>
          </a:prstGeom>
        </p:spPr>
      </p:pic>
      <p:sp>
        <p:nvSpPr>
          <p:cNvPr id="9" name="Rectangle 8"/>
          <p:cNvSpPr/>
          <p:nvPr/>
        </p:nvSpPr>
        <p:spPr>
          <a:xfrm>
            <a:off x="1006156" y="0"/>
            <a:ext cx="228601" cy="6858000"/>
          </a:xfrm>
          <a:prstGeom prst="rect">
            <a:avLst/>
          </a:prstGeom>
          <a:solidFill>
            <a:srgbClr val="134251">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979612" y="381000"/>
            <a:ext cx="9144001" cy="12192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979612" y="1828800"/>
            <a:ext cx="9144001" cy="4419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979611" y="6400800"/>
            <a:ext cx="5954834" cy="276228"/>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a:t>Add a footer</a:t>
            </a:r>
            <a:endParaRPr lang="en-US" dirty="0"/>
          </a:p>
        </p:txBody>
      </p:sp>
      <p:sp>
        <p:nvSpPr>
          <p:cNvPr id="4" name="Date Placeholder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6B85D658-8C58-46F3-AA54-0ED74F8B4CDC}" type="datetime1">
              <a:rPr lang="en-US" smtClean="0"/>
              <a:pPr/>
              <a:t>8/20/2024</a:t>
            </a:fld>
            <a:endParaRPr lang="en-US" dirty="0"/>
          </a:p>
        </p:txBody>
      </p:sp>
      <p:sp>
        <p:nvSpPr>
          <p:cNvPr id="6" name="Slide Number Placeholder 5"/>
          <p:cNvSpPr>
            <a:spLocks noGrp="1"/>
          </p:cNvSpPr>
          <p:nvPr>
            <p:ph type="sldNum" sz="quarter" idx="4"/>
          </p:nvPr>
        </p:nvSpPr>
        <p:spPr>
          <a:xfrm>
            <a:off x="10056811" y="6400800"/>
            <a:ext cx="1066802"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SzPct val="80000"/>
        <a:buFont typeface="Arial"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SzPct val="80000"/>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627812" y="2667000"/>
            <a:ext cx="5486402" cy="2743200"/>
          </a:xfrm>
        </p:spPr>
        <p:txBody>
          <a:bodyPr>
            <a:normAutofit/>
          </a:bodyPr>
          <a:lstStyle/>
          <a:p>
            <a:r>
              <a:rPr lang="en-US" sz="3200"/>
              <a:t>Revolutionizing </a:t>
            </a:r>
            <a:r>
              <a:rPr lang="en-US" sz="3200" dirty="0"/>
              <a:t/>
            </a:r>
            <a:br>
              <a:rPr lang="en-US" sz="3200" dirty="0"/>
            </a:br>
            <a:r>
              <a:rPr lang="en-US" sz="3200"/>
              <a:t>E-commerce</a:t>
            </a:r>
            <a:r>
              <a:rPr lang="en-US" sz="3200" dirty="0"/>
              <a:t> in Ilorin</a:t>
            </a:r>
          </a:p>
        </p:txBody>
      </p:sp>
      <p:sp>
        <p:nvSpPr>
          <p:cNvPr id="4" name="Subtitle 3"/>
          <p:cNvSpPr>
            <a:spLocks noGrp="1"/>
          </p:cNvSpPr>
          <p:nvPr>
            <p:ph type="subTitle" idx="1"/>
          </p:nvPr>
        </p:nvSpPr>
        <p:spPr/>
        <p:txBody>
          <a:bodyPr/>
          <a:lstStyle/>
          <a:p>
            <a:r>
              <a:rPr lang="en-US" dirty="0"/>
              <a:t>A Comprehensive Plan for Success</a:t>
            </a:r>
            <a:endParaRPr lang="it-IT"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rot="10800000" flipV="1">
            <a:off x="428307" y="388938"/>
            <a:ext cx="7315200" cy="609600"/>
          </a:xfrm>
        </p:spPr>
        <p:txBody>
          <a:bodyPr>
            <a:normAutofit/>
          </a:bodyPr>
          <a:lstStyle/>
          <a:p>
            <a:r>
              <a:rPr lang="en-US" dirty="0">
                <a:solidFill>
                  <a:srgbClr val="FFFF00"/>
                </a:solidFill>
              </a:rPr>
              <a:t>Result from the survey so far</a:t>
            </a:r>
          </a:p>
        </p:txBody>
      </p:sp>
      <p:sp>
        <p:nvSpPr>
          <p:cNvPr id="8" name="AutoShape 2" descr="Forms response chart. Question title: What time of day do you typically order food?  &#10;. Number of responses: 42 responses."/>
          <p:cNvSpPr>
            <a:spLocks noChangeAspect="1" noChangeArrowheads="1"/>
          </p:cNvSpPr>
          <p:nvPr/>
        </p:nvSpPr>
        <p:spPr bwMode="auto">
          <a:xfrm>
            <a:off x="760412" y="2514600"/>
            <a:ext cx="4343400" cy="4343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Forms response chart. Question title: What time of day do you typically order food?  &#10;. Number of responses: 42 responses."/>
          <p:cNvSpPr>
            <a:spLocks noChangeAspect="1" noChangeArrowheads="1"/>
          </p:cNvSpPr>
          <p:nvPr/>
        </p:nvSpPr>
        <p:spPr bwMode="auto">
          <a:xfrm flipH="1">
            <a:off x="460375" y="84138"/>
            <a:ext cx="3344862" cy="334486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Forms response chart. Question title: What time of day do you typically order food?  &#10;. Number of responses: 42 responses."/>
          <p:cNvSpPr>
            <a:spLocks noChangeAspect="1" noChangeArrowheads="1"/>
          </p:cNvSpPr>
          <p:nvPr/>
        </p:nvSpPr>
        <p:spPr bwMode="auto">
          <a:xfrm>
            <a:off x="155575" y="84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0" descr="Forms response chart. Question title: What time of day do you typically order food?  &#10;. Number of responses: 42 responses."/>
          <p:cNvSpPr>
            <a:spLocks noChangeAspect="1" noChangeArrowheads="1"/>
          </p:cNvSpPr>
          <p:nvPr/>
        </p:nvSpPr>
        <p:spPr bwMode="auto">
          <a:xfrm>
            <a:off x="307975" y="236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2" descr="Output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13"/>
          <p:cNvPicPr>
            <a:picLocks noChangeAspect="1"/>
          </p:cNvPicPr>
          <p:nvPr/>
        </p:nvPicPr>
        <p:blipFill>
          <a:blip r:embed="rId2"/>
          <a:stretch>
            <a:fillRect/>
          </a:stretch>
        </p:blipFill>
        <p:spPr>
          <a:xfrm>
            <a:off x="307975" y="1120458"/>
            <a:ext cx="9294813" cy="4861563"/>
          </a:xfrm>
          <a:prstGeom prst="rect">
            <a:avLst/>
          </a:prstGeom>
        </p:spPr>
      </p:pic>
    </p:spTree>
    <p:extLst>
      <p:ext uri="{BB962C8B-B14F-4D97-AF65-F5344CB8AC3E}">
        <p14:creationId xmlns:p14="http://schemas.microsoft.com/office/powerpoint/2010/main" val="3305470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217612" y="365217"/>
            <a:ext cx="9296400" cy="6264183"/>
          </a:xfrm>
          <a:prstGeom prst="rect">
            <a:avLst/>
          </a:prstGeom>
        </p:spPr>
      </p:pic>
    </p:spTree>
    <p:extLst>
      <p:ext uri="{BB962C8B-B14F-4D97-AF65-F5344CB8AC3E}">
        <p14:creationId xmlns:p14="http://schemas.microsoft.com/office/powerpoint/2010/main" val="3760552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65212" y="315960"/>
            <a:ext cx="9982199" cy="6226080"/>
          </a:xfrm>
          <a:prstGeom prst="rect">
            <a:avLst/>
          </a:prstGeom>
        </p:spPr>
      </p:pic>
    </p:spTree>
    <p:extLst>
      <p:ext uri="{BB962C8B-B14F-4D97-AF65-F5344CB8AC3E}">
        <p14:creationId xmlns:p14="http://schemas.microsoft.com/office/powerpoint/2010/main" val="449266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0412" y="376925"/>
            <a:ext cx="9753600" cy="6104149"/>
          </a:xfrm>
          <a:prstGeom prst="rect">
            <a:avLst/>
          </a:prstGeom>
        </p:spPr>
      </p:pic>
    </p:spTree>
    <p:extLst>
      <p:ext uri="{BB962C8B-B14F-4D97-AF65-F5344CB8AC3E}">
        <p14:creationId xmlns:p14="http://schemas.microsoft.com/office/powerpoint/2010/main" val="1698506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3212" y="228600"/>
            <a:ext cx="7828874" cy="646331"/>
          </a:xfrm>
          <a:prstGeom prst="rect">
            <a:avLst/>
          </a:prstGeom>
        </p:spPr>
        <p:txBody>
          <a:bodyPr wrap="none">
            <a:spAutoFit/>
          </a:bodyPr>
          <a:lstStyle/>
          <a:p>
            <a:r>
              <a:rPr lang="en-US" sz="3600" dirty="0">
                <a:solidFill>
                  <a:srgbClr val="FFFF00"/>
                </a:solidFill>
                <a:latin typeface="Cambria"/>
                <a:ea typeface="Cambria"/>
              </a:rPr>
              <a:t>Technology and Platform Development</a:t>
            </a:r>
          </a:p>
        </p:txBody>
      </p:sp>
      <p:sp>
        <p:nvSpPr>
          <p:cNvPr id="3" name="Rectangle 2"/>
          <p:cNvSpPr/>
          <p:nvPr/>
        </p:nvSpPr>
        <p:spPr>
          <a:xfrm>
            <a:off x="455612" y="990600"/>
            <a:ext cx="1876796" cy="461665"/>
          </a:xfrm>
          <a:prstGeom prst="rect">
            <a:avLst/>
          </a:prstGeom>
        </p:spPr>
        <p:txBody>
          <a:bodyPr wrap="none">
            <a:spAutoFit/>
          </a:bodyPr>
          <a:lstStyle/>
          <a:p>
            <a:r>
              <a:rPr lang="en-US" sz="2400" dirty="0">
                <a:latin typeface="Cambria"/>
                <a:ea typeface="Cambria"/>
              </a:rPr>
              <a:t>Key Features</a:t>
            </a:r>
          </a:p>
        </p:txBody>
      </p:sp>
      <p:sp>
        <p:nvSpPr>
          <p:cNvPr id="4" name="Rectangle 3"/>
          <p:cNvSpPr/>
          <p:nvPr/>
        </p:nvSpPr>
        <p:spPr>
          <a:xfrm>
            <a:off x="671200" y="1830953"/>
            <a:ext cx="6444912" cy="1785104"/>
          </a:xfrm>
          <a:prstGeom prst="rect">
            <a:avLst/>
          </a:prstGeom>
        </p:spPr>
        <p:txBody>
          <a:bodyPr wrap="square" lIns="91440" tIns="45720" rIns="91440" bIns="45720" anchor="t">
            <a:spAutoFit/>
          </a:bodyPr>
          <a:lstStyle/>
          <a:p>
            <a:r>
              <a:rPr lang="en-US" sz="2000" b="1">
                <a:latin typeface="Cambria"/>
                <a:ea typeface="Cambria"/>
              </a:rPr>
              <a:t>User Experience</a:t>
            </a:r>
          </a:p>
          <a:p>
            <a:pPr marL="285750" indent="-285750">
              <a:buFont typeface="Arial"/>
              <a:buChar char="•"/>
            </a:pPr>
            <a:r>
              <a:rPr lang="en-US">
                <a:latin typeface="Cambria"/>
                <a:ea typeface="Cambria"/>
              </a:rPr>
              <a:t>User friendly interface</a:t>
            </a:r>
          </a:p>
          <a:p>
            <a:pPr marL="285750" indent="-285750">
              <a:buFont typeface="Arial"/>
              <a:buChar char="•"/>
            </a:pPr>
            <a:r>
              <a:rPr lang="en-US">
                <a:latin typeface="Cambria"/>
                <a:ea typeface="Cambria"/>
              </a:rPr>
              <a:t>Search and Filtering (Enhanced with AI)</a:t>
            </a:r>
          </a:p>
          <a:p>
            <a:pPr marL="285750" indent="-285750">
              <a:buFont typeface="Arial"/>
              <a:buChar char="•"/>
            </a:pPr>
            <a:r>
              <a:rPr lang="en-US">
                <a:latin typeface="Cambria"/>
                <a:ea typeface="Cambria"/>
                <a:cs typeface="+mn-lt"/>
              </a:rPr>
              <a:t>Product Reviews and Ratings</a:t>
            </a:r>
          </a:p>
          <a:p>
            <a:pPr marL="285750" indent="-285750">
              <a:buFont typeface="Arial"/>
              <a:buChar char="•"/>
            </a:pPr>
            <a:r>
              <a:rPr lang="en-US">
                <a:latin typeface="Cambria"/>
                <a:ea typeface="Cambria"/>
                <a:cs typeface="+mn-lt"/>
              </a:rPr>
              <a:t>Wishlist and Favorites</a:t>
            </a:r>
          </a:p>
          <a:p>
            <a:pPr marL="285750" indent="-285750">
              <a:buFont typeface="Arial"/>
              <a:buChar char="•"/>
            </a:pPr>
            <a:r>
              <a:rPr lang="en-US">
                <a:latin typeface="Cambria"/>
                <a:ea typeface="Cambria"/>
                <a:cs typeface="+mn-lt"/>
              </a:rPr>
              <a:t>Personalized Recommendations(Enhanced with AI)</a:t>
            </a:r>
            <a:endParaRPr lang="en-US" dirty="0">
              <a:latin typeface="Cambria"/>
              <a:ea typeface="Cambria"/>
            </a:endParaRPr>
          </a:p>
        </p:txBody>
      </p:sp>
      <p:sp>
        <p:nvSpPr>
          <p:cNvPr id="6" name="TextBox 5">
            <a:extLst>
              <a:ext uri="{FF2B5EF4-FFF2-40B4-BE49-F238E27FC236}">
                <a16:creationId xmlns:a16="http://schemas.microsoft.com/office/drawing/2014/main" xmlns="" id="{748AB660-6C4C-55F4-B1DF-521CFFA1022F}"/>
              </a:ext>
            </a:extLst>
          </p:cNvPr>
          <p:cNvSpPr txBox="1"/>
          <p:nvPr/>
        </p:nvSpPr>
        <p:spPr>
          <a:xfrm>
            <a:off x="714894" y="3982290"/>
            <a:ext cx="5244208" cy="15081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Cambria"/>
                <a:ea typeface="Cambria"/>
                <a:cs typeface="+mn-lt"/>
              </a:rPr>
              <a:t>Seller Features</a:t>
            </a:r>
            <a:r>
              <a:rPr lang="en-US" sz="2000" b="1">
                <a:latin typeface="Cambria"/>
                <a:ea typeface="Cambria"/>
                <a:cs typeface="Arial"/>
              </a:rPr>
              <a:t>​</a:t>
            </a:r>
            <a:endParaRPr lang="en-US" b="1">
              <a:latin typeface="Cambria"/>
              <a:ea typeface="Cambria"/>
            </a:endParaRPr>
          </a:p>
          <a:p>
            <a:pPr marL="285750" indent="-285750">
              <a:buFont typeface="Arial,Sans-Serif"/>
              <a:buChar char="•"/>
            </a:pPr>
            <a:r>
              <a:rPr lang="en-US">
                <a:latin typeface="Cambria"/>
                <a:ea typeface="Cambria"/>
                <a:cs typeface="+mn-lt"/>
              </a:rPr>
              <a:t>Seller Profiles</a:t>
            </a:r>
          </a:p>
          <a:p>
            <a:pPr marL="285750" indent="-285750">
              <a:buFont typeface="Arial,Sans-Serif"/>
              <a:buChar char="•"/>
            </a:pPr>
            <a:r>
              <a:rPr lang="en-US">
                <a:latin typeface="Cambria"/>
                <a:ea typeface="Cambria"/>
                <a:cs typeface="+mn-lt"/>
              </a:rPr>
              <a:t>Product Management</a:t>
            </a:r>
          </a:p>
          <a:p>
            <a:pPr marL="285750" indent="-285750">
              <a:buFont typeface="Arial,Sans-Serif"/>
              <a:buChar char="•"/>
            </a:pPr>
            <a:r>
              <a:rPr lang="en-US">
                <a:latin typeface="Cambria"/>
                <a:ea typeface="Cambria"/>
                <a:cs typeface="+mn-lt"/>
              </a:rPr>
              <a:t>Sales Analytics</a:t>
            </a:r>
          </a:p>
          <a:p>
            <a:pPr marL="285750" indent="-285750">
              <a:buFont typeface="Arial,Sans-Serif"/>
              <a:buChar char="•"/>
            </a:pPr>
            <a:r>
              <a:rPr lang="en-US">
                <a:latin typeface="Cambria"/>
                <a:ea typeface="Cambria"/>
                <a:cs typeface="+mn-lt"/>
              </a:rPr>
              <a:t>Promotion Tools</a:t>
            </a:r>
            <a:r>
              <a:rPr lang="en-US">
                <a:latin typeface="Cambria"/>
                <a:ea typeface="Cambria"/>
                <a:cs typeface="Arial"/>
              </a:rPr>
              <a:t>​</a:t>
            </a:r>
          </a:p>
        </p:txBody>
      </p:sp>
      <p:sp>
        <p:nvSpPr>
          <p:cNvPr id="8" name="TextBox 7">
            <a:extLst>
              <a:ext uri="{FF2B5EF4-FFF2-40B4-BE49-F238E27FC236}">
                <a16:creationId xmlns:a16="http://schemas.microsoft.com/office/drawing/2014/main" xmlns="" id="{BEF8EE33-8F30-9642-4691-8863413AED4D}"/>
              </a:ext>
            </a:extLst>
          </p:cNvPr>
          <p:cNvSpPr txBox="1"/>
          <p:nvPr/>
        </p:nvSpPr>
        <p:spPr>
          <a:xfrm>
            <a:off x="4808087" y="4024938"/>
            <a:ext cx="4583022" cy="12311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Cambria"/>
                <a:ea typeface="Cambria"/>
                <a:cs typeface="+mn-lt"/>
              </a:rPr>
              <a:t>Transaction Features</a:t>
            </a:r>
            <a:endParaRPr lang="en-US" b="1">
              <a:latin typeface="Cambria"/>
              <a:ea typeface="Cambria"/>
              <a:cs typeface="+mn-lt"/>
            </a:endParaRPr>
          </a:p>
          <a:p>
            <a:pPr marL="285750" indent="-285750">
              <a:buFont typeface="Arial,Sans-Serif"/>
              <a:buChar char="•"/>
            </a:pPr>
            <a:r>
              <a:rPr lang="en-US">
                <a:latin typeface="Cambria"/>
                <a:ea typeface="Cambria"/>
                <a:cs typeface="+mn-lt"/>
              </a:rPr>
              <a:t>Secure Payment Gateway</a:t>
            </a:r>
          </a:p>
          <a:p>
            <a:pPr marL="285750" indent="-285750">
              <a:buFont typeface="Arial,Sans-Serif"/>
              <a:buChar char="•"/>
            </a:pPr>
            <a:r>
              <a:rPr lang="en-US">
                <a:latin typeface="Cambria"/>
                <a:ea typeface="Cambria"/>
                <a:cs typeface="+mn-lt"/>
              </a:rPr>
              <a:t>Order Tracking</a:t>
            </a:r>
          </a:p>
          <a:p>
            <a:pPr marL="285750" indent="-285750">
              <a:buFont typeface="Arial,Sans-Serif"/>
              <a:buChar char="•"/>
            </a:pPr>
            <a:r>
              <a:rPr lang="en-US">
                <a:latin typeface="Cambria"/>
                <a:ea typeface="Cambria"/>
                <a:cs typeface="+mn-lt"/>
              </a:rPr>
              <a:t>Return and Refund Policy</a:t>
            </a:r>
            <a:r>
              <a:rPr lang="en-US">
                <a:latin typeface="Cambria"/>
                <a:ea typeface="Cambria"/>
                <a:cs typeface="Arial"/>
              </a:rPr>
              <a:t>​​​</a:t>
            </a:r>
          </a:p>
        </p:txBody>
      </p:sp>
    </p:spTree>
    <p:extLst>
      <p:ext uri="{BB962C8B-B14F-4D97-AF65-F5344CB8AC3E}">
        <p14:creationId xmlns:p14="http://schemas.microsoft.com/office/powerpoint/2010/main" val="2733618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7012" y="152400"/>
            <a:ext cx="5398209" cy="646331"/>
          </a:xfrm>
          <a:prstGeom prst="rect">
            <a:avLst/>
          </a:prstGeom>
        </p:spPr>
        <p:txBody>
          <a:bodyPr wrap="none">
            <a:spAutoFit/>
          </a:bodyPr>
          <a:lstStyle/>
          <a:p>
            <a:r>
              <a:rPr lang="en-US" sz="3600" dirty="0">
                <a:solidFill>
                  <a:srgbClr val="FFFF00"/>
                </a:solidFill>
                <a:latin typeface="Cambria"/>
                <a:ea typeface="Cambria"/>
              </a:rPr>
              <a:t>Partnerships and Logistics</a:t>
            </a:r>
          </a:p>
        </p:txBody>
      </p:sp>
      <p:sp>
        <p:nvSpPr>
          <p:cNvPr id="3" name="Rectangle 2"/>
          <p:cNvSpPr/>
          <p:nvPr/>
        </p:nvSpPr>
        <p:spPr>
          <a:xfrm>
            <a:off x="760412" y="990600"/>
            <a:ext cx="3385029" cy="461665"/>
          </a:xfrm>
          <a:prstGeom prst="rect">
            <a:avLst/>
          </a:prstGeom>
        </p:spPr>
        <p:txBody>
          <a:bodyPr wrap="none">
            <a:spAutoFit/>
          </a:bodyPr>
          <a:lstStyle/>
          <a:p>
            <a:r>
              <a:rPr lang="en-US" sz="2400" dirty="0">
                <a:latin typeface="Cambria"/>
                <a:ea typeface="Cambria"/>
              </a:rPr>
              <a:t>Restaurant Partnerships</a:t>
            </a:r>
          </a:p>
        </p:txBody>
      </p:sp>
      <p:sp>
        <p:nvSpPr>
          <p:cNvPr id="4" name="Rectangle 3"/>
          <p:cNvSpPr/>
          <p:nvPr/>
        </p:nvSpPr>
        <p:spPr>
          <a:xfrm>
            <a:off x="1217612" y="1644134"/>
            <a:ext cx="10287000" cy="923330"/>
          </a:xfrm>
          <a:prstGeom prst="rect">
            <a:avLst/>
          </a:prstGeom>
        </p:spPr>
        <p:txBody>
          <a:bodyPr wrap="square" lIns="91440" tIns="45720" rIns="91440" bIns="45720" anchor="t">
            <a:spAutoFit/>
          </a:bodyPr>
          <a:lstStyle/>
          <a:p>
            <a:endParaRPr lang="en-US" dirty="0">
              <a:latin typeface="Cambria"/>
              <a:ea typeface="Cambria"/>
            </a:endParaRPr>
          </a:p>
          <a:p>
            <a:pPr marL="285750" indent="-285750">
              <a:buFont typeface="Wingdings" panose="05000000000000000000" pitchFamily="2" charset="2"/>
              <a:buChar char="q"/>
            </a:pPr>
            <a:r>
              <a:rPr lang="en-US" dirty="0">
                <a:latin typeface="Cambria"/>
                <a:ea typeface="Cambria"/>
              </a:rPr>
              <a:t>We focus on building strong relationships with local restaurants by offering them a platform to reach a wider audience, providing marketing support, and ensuring a seamless partnership experience.</a:t>
            </a:r>
          </a:p>
        </p:txBody>
      </p:sp>
      <p:sp>
        <p:nvSpPr>
          <p:cNvPr id="5" name="Rectangle 4"/>
          <p:cNvSpPr/>
          <p:nvPr/>
        </p:nvSpPr>
        <p:spPr>
          <a:xfrm>
            <a:off x="957675" y="3505200"/>
            <a:ext cx="2004716" cy="461665"/>
          </a:xfrm>
          <a:prstGeom prst="rect">
            <a:avLst/>
          </a:prstGeom>
        </p:spPr>
        <p:txBody>
          <a:bodyPr wrap="none">
            <a:spAutoFit/>
          </a:bodyPr>
          <a:lstStyle/>
          <a:p>
            <a:r>
              <a:rPr lang="en-US" sz="2400" dirty="0">
                <a:latin typeface="Cambria"/>
                <a:ea typeface="Cambria"/>
              </a:rPr>
              <a:t>Delivery Fleet</a:t>
            </a:r>
          </a:p>
        </p:txBody>
      </p:sp>
      <p:sp>
        <p:nvSpPr>
          <p:cNvPr id="6" name="Rectangle 5"/>
          <p:cNvSpPr/>
          <p:nvPr/>
        </p:nvSpPr>
        <p:spPr>
          <a:xfrm>
            <a:off x="1217612" y="4038600"/>
            <a:ext cx="10058400" cy="923330"/>
          </a:xfrm>
          <a:prstGeom prst="rect">
            <a:avLst/>
          </a:prstGeom>
        </p:spPr>
        <p:txBody>
          <a:bodyPr wrap="square" lIns="91440" tIns="45720" rIns="91440" bIns="45720" anchor="t">
            <a:spAutoFit/>
          </a:bodyPr>
          <a:lstStyle/>
          <a:p>
            <a:endParaRPr lang="en-US" dirty="0">
              <a:latin typeface="Cambria"/>
              <a:ea typeface="Cambria"/>
            </a:endParaRPr>
          </a:p>
          <a:p>
            <a:pPr marL="285750" indent="-285750">
              <a:buFont typeface="Wingdings" panose="05000000000000000000" pitchFamily="2" charset="2"/>
              <a:buChar char="q"/>
            </a:pPr>
            <a:r>
              <a:rPr lang="en-US" dirty="0">
                <a:latin typeface="Cambria"/>
                <a:ea typeface="Cambria"/>
              </a:rPr>
              <a:t>Our delivery fleet is composed of carefully recruited and trained personnel who ensure timely and efficient deliveries, maintaining the highest standards of professionalism.</a:t>
            </a:r>
          </a:p>
        </p:txBody>
      </p:sp>
    </p:spTree>
    <p:extLst>
      <p:ext uri="{BB962C8B-B14F-4D97-AF65-F5344CB8AC3E}">
        <p14:creationId xmlns:p14="http://schemas.microsoft.com/office/powerpoint/2010/main" val="3104945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5612" y="304800"/>
            <a:ext cx="11277600" cy="646331"/>
          </a:xfrm>
          <a:prstGeom prst="rect">
            <a:avLst/>
          </a:prstGeom>
        </p:spPr>
        <p:txBody>
          <a:bodyPr wrap="square">
            <a:spAutoFit/>
          </a:bodyPr>
          <a:lstStyle/>
          <a:p>
            <a:r>
              <a:rPr lang="en-US" sz="3600" dirty="0">
                <a:solidFill>
                  <a:srgbClr val="FFFF00"/>
                </a:solidFill>
                <a:latin typeface="Cambria"/>
                <a:ea typeface="Cambria"/>
              </a:rPr>
              <a:t>Operations and Customer Service</a:t>
            </a:r>
          </a:p>
        </p:txBody>
      </p:sp>
      <p:sp>
        <p:nvSpPr>
          <p:cNvPr id="3" name="Rectangle 2"/>
          <p:cNvSpPr/>
          <p:nvPr/>
        </p:nvSpPr>
        <p:spPr>
          <a:xfrm>
            <a:off x="912812" y="1143000"/>
            <a:ext cx="3098349" cy="461665"/>
          </a:xfrm>
          <a:prstGeom prst="rect">
            <a:avLst/>
          </a:prstGeom>
        </p:spPr>
        <p:txBody>
          <a:bodyPr wrap="none">
            <a:spAutoFit/>
          </a:bodyPr>
          <a:lstStyle/>
          <a:p>
            <a:r>
              <a:rPr lang="en-US" sz="2400" dirty="0">
                <a:latin typeface="Cambria"/>
                <a:ea typeface="Cambria"/>
              </a:rPr>
              <a:t>Operational Workflow</a:t>
            </a:r>
          </a:p>
        </p:txBody>
      </p:sp>
      <p:sp>
        <p:nvSpPr>
          <p:cNvPr id="4" name="Rectangle 3"/>
          <p:cNvSpPr/>
          <p:nvPr/>
        </p:nvSpPr>
        <p:spPr>
          <a:xfrm>
            <a:off x="1370012" y="1641610"/>
            <a:ext cx="10591800" cy="1477328"/>
          </a:xfrm>
          <a:prstGeom prst="rect">
            <a:avLst/>
          </a:prstGeom>
        </p:spPr>
        <p:txBody>
          <a:bodyPr wrap="square">
            <a:spAutoFit/>
          </a:bodyPr>
          <a:lstStyle/>
          <a:p>
            <a:pPr marL="285750" indent="-285750">
              <a:buFont typeface="Arial" panose="020B0604020202020204" pitchFamily="34" charset="0"/>
              <a:buChar char="•"/>
            </a:pPr>
            <a:r>
              <a:rPr lang="en-US" dirty="0">
                <a:latin typeface="Cambria"/>
                <a:ea typeface="Cambria"/>
              </a:rPr>
              <a:t>From order placement to delivery.</a:t>
            </a:r>
          </a:p>
          <a:p>
            <a:endParaRPr lang="en-US" dirty="0">
              <a:latin typeface="Cambria"/>
              <a:ea typeface="Cambria"/>
            </a:endParaRPr>
          </a:p>
          <a:p>
            <a:pPr marL="285750" indent="-285750">
              <a:buFont typeface="Wingdings" panose="05000000000000000000" pitchFamily="2" charset="2"/>
              <a:buChar char="q"/>
            </a:pPr>
            <a:r>
              <a:rPr lang="en-US" dirty="0">
                <a:latin typeface="Cambria"/>
                <a:ea typeface="Cambria"/>
              </a:rPr>
              <a:t>Our operational workflow ensures a seamless process from the moment an order is placed until it is delivered. This includes order confirmation, restaurant preparation, dispatching a delivery partner, and real-time tracking until the customer receives their food.</a:t>
            </a:r>
          </a:p>
        </p:txBody>
      </p:sp>
      <p:sp>
        <p:nvSpPr>
          <p:cNvPr id="5" name="Rectangle 4"/>
          <p:cNvSpPr/>
          <p:nvPr/>
        </p:nvSpPr>
        <p:spPr>
          <a:xfrm>
            <a:off x="1065212" y="3578584"/>
            <a:ext cx="7239000" cy="461665"/>
          </a:xfrm>
          <a:prstGeom prst="rect">
            <a:avLst/>
          </a:prstGeom>
        </p:spPr>
        <p:txBody>
          <a:bodyPr wrap="square">
            <a:spAutoFit/>
          </a:bodyPr>
          <a:lstStyle/>
          <a:p>
            <a:r>
              <a:rPr lang="en-US" sz="2400" dirty="0">
                <a:latin typeface="Cambria"/>
                <a:ea typeface="Cambria"/>
              </a:rPr>
              <a:t>Customer Support and feedback</a:t>
            </a:r>
          </a:p>
        </p:txBody>
      </p:sp>
      <p:sp>
        <p:nvSpPr>
          <p:cNvPr id="8" name="Rectangle 2"/>
          <p:cNvSpPr>
            <a:spLocks noChangeArrowheads="1"/>
          </p:cNvSpPr>
          <p:nvPr/>
        </p:nvSpPr>
        <p:spPr bwMode="auto">
          <a:xfrm>
            <a:off x="0" y="-323165"/>
            <a:ext cx="347505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Cambria"/>
                <a:ea typeface="Cambria"/>
              </a:rPr>
              <a:t>We provide a responsive customer support system available through multiple channels, ensuring that any issues or inquiries are addressed promptly and efficiently."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Cambria"/>
              <a:ea typeface="Cambria"/>
            </a:endParaRPr>
          </a:p>
        </p:txBody>
      </p:sp>
      <p:sp>
        <p:nvSpPr>
          <p:cNvPr id="10" name="Rectangle 4"/>
          <p:cNvSpPr>
            <a:spLocks noChangeArrowheads="1"/>
          </p:cNvSpPr>
          <p:nvPr/>
        </p:nvSpPr>
        <p:spPr bwMode="auto">
          <a:xfrm>
            <a:off x="0" y="-323165"/>
            <a:ext cx="1644334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Cambria"/>
                <a:ea typeface="Cambria"/>
              </a:rPr>
              <a:t>We provide a responsive customer support system available through multiple channels, ensuring that any issues or inquiries are addressed promptly and efficiently."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Cambria"/>
              <a:ea typeface="Cambria"/>
            </a:endParaRPr>
          </a:p>
        </p:txBody>
      </p:sp>
      <p:sp>
        <p:nvSpPr>
          <p:cNvPr id="16" name="Rectangle 15"/>
          <p:cNvSpPr/>
          <p:nvPr/>
        </p:nvSpPr>
        <p:spPr>
          <a:xfrm>
            <a:off x="1751012" y="4191000"/>
            <a:ext cx="9525000" cy="1477328"/>
          </a:xfrm>
          <a:prstGeom prst="rect">
            <a:avLst/>
          </a:prstGeom>
        </p:spPr>
        <p:txBody>
          <a:bodyPr wrap="square">
            <a:spAutoFit/>
          </a:bodyPr>
          <a:lstStyle/>
          <a:p>
            <a:pPr marL="285750" indent="-285750">
              <a:buFont typeface="Wingdings" panose="05000000000000000000" pitchFamily="2" charset="2"/>
              <a:buChar char="q"/>
            </a:pPr>
            <a:r>
              <a:rPr lang="en-US" dirty="0">
                <a:latin typeface="Cambria"/>
                <a:ea typeface="Cambria"/>
              </a:rPr>
              <a:t>We provide a responsive customer support system available through multiple channels, ensuring that any issues or inquiries are addressed promptly and efficiently</a:t>
            </a:r>
          </a:p>
          <a:p>
            <a:endParaRPr lang="en-US" dirty="0">
              <a:latin typeface="Cambria"/>
              <a:ea typeface="Cambria"/>
            </a:endParaRPr>
          </a:p>
          <a:p>
            <a:pPr marL="285750" indent="-285750">
              <a:buFont typeface="Wingdings" panose="05000000000000000000" pitchFamily="2" charset="2"/>
              <a:buChar char="q"/>
            </a:pPr>
            <a:r>
              <a:rPr lang="en-US" dirty="0">
                <a:latin typeface="Cambria"/>
                <a:ea typeface="Cambria"/>
              </a:rPr>
              <a:t>We regularly collect and analyze customer feedback to continuously improve our service, ensuring that we meet and exceed customer expectations</a:t>
            </a:r>
          </a:p>
        </p:txBody>
      </p:sp>
    </p:spTree>
    <p:extLst>
      <p:ext uri="{BB962C8B-B14F-4D97-AF65-F5344CB8AC3E}">
        <p14:creationId xmlns:p14="http://schemas.microsoft.com/office/powerpoint/2010/main" val="3996141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0412" y="304800"/>
            <a:ext cx="3494867" cy="646331"/>
          </a:xfrm>
          <a:prstGeom prst="rect">
            <a:avLst/>
          </a:prstGeom>
        </p:spPr>
        <p:txBody>
          <a:bodyPr wrap="none">
            <a:spAutoFit/>
          </a:bodyPr>
          <a:lstStyle/>
          <a:p>
            <a:r>
              <a:rPr lang="en-US" sz="3600" dirty="0">
                <a:solidFill>
                  <a:srgbClr val="FFFF00"/>
                </a:solidFill>
                <a:latin typeface="Cambria"/>
                <a:ea typeface="Cambria"/>
              </a:rPr>
              <a:t>Societal Benefits</a:t>
            </a:r>
            <a:r>
              <a:rPr lang="en-US" dirty="0">
                <a:solidFill>
                  <a:srgbClr val="FFFF00"/>
                </a:solidFill>
                <a:latin typeface="Cambria"/>
                <a:ea typeface="Cambria"/>
              </a:rPr>
              <a:t>:</a:t>
            </a:r>
          </a:p>
        </p:txBody>
      </p:sp>
      <p:sp>
        <p:nvSpPr>
          <p:cNvPr id="3" name="Rectangle 2"/>
          <p:cNvSpPr/>
          <p:nvPr/>
        </p:nvSpPr>
        <p:spPr>
          <a:xfrm>
            <a:off x="1217612" y="951131"/>
            <a:ext cx="10134600" cy="5078313"/>
          </a:xfrm>
          <a:prstGeom prst="rect">
            <a:avLst/>
          </a:prstGeom>
        </p:spPr>
        <p:txBody>
          <a:bodyPr wrap="square">
            <a:spAutoFit/>
          </a:bodyPr>
          <a:lstStyle/>
          <a:p>
            <a:pPr marL="285750" indent="-285750">
              <a:buFont typeface="Arial" panose="020B0604020202020204" pitchFamily="34" charset="0"/>
              <a:buChar char="•"/>
            </a:pPr>
            <a:r>
              <a:rPr lang="en-US" b="1" dirty="0">
                <a:latin typeface="Cambria"/>
                <a:ea typeface="Cambria"/>
              </a:rPr>
              <a:t>Economic Opportunities:</a:t>
            </a:r>
            <a:r>
              <a:rPr lang="en-US" dirty="0">
                <a:latin typeface="Cambria"/>
                <a:ea typeface="Cambria"/>
              </a:rPr>
              <a:t> Students can sell homemade goods, second-hand items, and unique crafts, providing them with an additional income source.</a:t>
            </a:r>
          </a:p>
          <a:p>
            <a:endParaRPr lang="en-US" dirty="0">
              <a:latin typeface="Cambria"/>
              <a:ea typeface="Cambria"/>
            </a:endParaRPr>
          </a:p>
          <a:p>
            <a:pPr marL="285750" indent="-285750">
              <a:buFont typeface="Arial" panose="020B0604020202020204" pitchFamily="34" charset="0"/>
              <a:buChar char="•"/>
            </a:pPr>
            <a:r>
              <a:rPr lang="en-US" altLang="en-US" b="1" dirty="0">
                <a:latin typeface="Cambria"/>
                <a:ea typeface="Cambria"/>
              </a:rPr>
              <a:t>Entrepreneurial Skills:</a:t>
            </a:r>
            <a:r>
              <a:rPr lang="en-US" altLang="en-US" dirty="0">
                <a:latin typeface="Cambria"/>
                <a:ea typeface="Cambria"/>
              </a:rPr>
              <a:t> The marketplace fosters entrepreneurial skills, encouraging students to create, market, and manage their businesses.</a:t>
            </a:r>
          </a:p>
          <a:p>
            <a:endParaRPr lang="en-US" altLang="en-US" dirty="0">
              <a:latin typeface="Cambria"/>
              <a:ea typeface="Cambria"/>
            </a:endParaRPr>
          </a:p>
          <a:p>
            <a:pPr marL="285750" indent="-285750">
              <a:buFont typeface="Arial" panose="020B0604020202020204" pitchFamily="34" charset="0"/>
              <a:buChar char="•"/>
            </a:pPr>
            <a:r>
              <a:rPr lang="en-US" b="1" dirty="0">
                <a:latin typeface="Cambria"/>
                <a:ea typeface="Cambria"/>
              </a:rPr>
              <a:t>One-Stop Shop:</a:t>
            </a:r>
            <a:r>
              <a:rPr lang="en-US" dirty="0">
                <a:latin typeface="Cambria"/>
                <a:ea typeface="Cambria"/>
              </a:rPr>
              <a:t> Users can access food delivery services and a diverse marketplace all on one platform, enhancing convenience and saving time.</a:t>
            </a:r>
          </a:p>
          <a:p>
            <a:endParaRPr lang="en-US" dirty="0">
              <a:latin typeface="Cambria"/>
              <a:ea typeface="Cambria"/>
            </a:endParaRPr>
          </a:p>
          <a:p>
            <a:pPr marL="285750" indent="-285750">
              <a:buFont typeface="Arial" panose="020B0604020202020204" pitchFamily="34" charset="0"/>
              <a:buChar char="•"/>
            </a:pPr>
            <a:r>
              <a:rPr lang="en-US" b="1" dirty="0">
                <a:latin typeface="Cambria"/>
                <a:ea typeface="Cambria"/>
              </a:rPr>
              <a:t>Support Local Economy:</a:t>
            </a:r>
            <a:r>
              <a:rPr lang="en-US" dirty="0">
                <a:latin typeface="Cambria"/>
                <a:ea typeface="Cambria"/>
              </a:rPr>
              <a:t> Encourages the circulation of money within the local community, supporting small businesses and local artisans.</a:t>
            </a:r>
            <a:endParaRPr lang="en-US" altLang="en-US" dirty="0">
              <a:latin typeface="Cambria"/>
              <a:ea typeface="Cambria"/>
            </a:endParaRPr>
          </a:p>
          <a:p>
            <a:pPr marL="285750" indent="-285750">
              <a:buFont typeface="Arial" panose="020B0604020202020204" pitchFamily="34" charset="0"/>
              <a:buChar char="•"/>
            </a:pPr>
            <a:endParaRPr lang="en-US" dirty="0">
              <a:latin typeface="Cambria"/>
              <a:ea typeface="Cambria"/>
            </a:endParaRPr>
          </a:p>
          <a:p>
            <a:pPr marL="285750" indent="-285750">
              <a:buFont typeface="Arial" panose="020B0604020202020204" pitchFamily="34" charset="0"/>
              <a:buChar char="•"/>
            </a:pPr>
            <a:r>
              <a:rPr lang="en-US" b="1" dirty="0">
                <a:latin typeface="Cambria"/>
                <a:ea typeface="Cambria"/>
              </a:rPr>
              <a:t>Reduce Waste:</a:t>
            </a:r>
            <a:r>
              <a:rPr lang="en-US" dirty="0">
                <a:latin typeface="Cambria"/>
                <a:ea typeface="Cambria"/>
              </a:rPr>
              <a:t> Students can sell used books, clothes, and other items, promoting recycling and reducing waste.</a:t>
            </a:r>
          </a:p>
          <a:p>
            <a:pPr marL="285750" indent="-285750">
              <a:buFont typeface="Arial" panose="020B0604020202020204" pitchFamily="34" charset="0"/>
              <a:buChar char="•"/>
            </a:pPr>
            <a:endParaRPr lang="en-US" dirty="0">
              <a:latin typeface="Cambria"/>
              <a:ea typeface="Cambria"/>
            </a:endParaRPr>
          </a:p>
          <a:p>
            <a:pPr marL="285750" indent="-285750">
              <a:buFont typeface="Arial" panose="020B0604020202020204" pitchFamily="34" charset="0"/>
              <a:buChar char="•"/>
            </a:pPr>
            <a:r>
              <a:rPr lang="en-US" b="1" dirty="0">
                <a:latin typeface="Cambria"/>
                <a:ea typeface="Cambria"/>
              </a:rPr>
              <a:t>Eco-Friendly Choices:</a:t>
            </a:r>
            <a:r>
              <a:rPr lang="en-US" dirty="0">
                <a:latin typeface="Cambria"/>
                <a:ea typeface="Cambria"/>
              </a:rPr>
              <a:t> Users can choose local products, reducing the carbon footprint associated with long-distance shipping.</a:t>
            </a:r>
          </a:p>
          <a:p>
            <a:pPr marL="285750" indent="-285750">
              <a:buFont typeface="Arial" panose="020B0604020202020204" pitchFamily="34" charset="0"/>
              <a:buChar char="•"/>
            </a:pPr>
            <a:endParaRPr lang="en-US" dirty="0">
              <a:latin typeface="Cambria"/>
              <a:ea typeface="Cambria"/>
            </a:endParaRPr>
          </a:p>
        </p:txBody>
      </p:sp>
    </p:spTree>
    <p:extLst>
      <p:ext uri="{BB962C8B-B14F-4D97-AF65-F5344CB8AC3E}">
        <p14:creationId xmlns:p14="http://schemas.microsoft.com/office/powerpoint/2010/main" val="3092534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412" y="228600"/>
            <a:ext cx="3864519" cy="369332"/>
          </a:xfrm>
          <a:prstGeom prst="rect">
            <a:avLst/>
          </a:prstGeom>
        </p:spPr>
        <p:txBody>
          <a:bodyPr wrap="none" lIns="91440" tIns="45720" rIns="91440" bIns="45720" anchor="t">
            <a:spAutoFit/>
          </a:bodyPr>
          <a:lstStyle/>
          <a:p>
            <a:r>
              <a:rPr lang="en-US">
                <a:latin typeface="Cambria"/>
                <a:ea typeface="Cambria"/>
              </a:rPr>
              <a:t>Best Parts of the Ecommerce Feature:</a:t>
            </a:r>
          </a:p>
        </p:txBody>
      </p:sp>
      <p:sp>
        <p:nvSpPr>
          <p:cNvPr id="3" name="Rectangle 2"/>
          <p:cNvSpPr/>
          <p:nvPr/>
        </p:nvSpPr>
        <p:spPr>
          <a:xfrm>
            <a:off x="760412" y="762000"/>
            <a:ext cx="10591800" cy="5355312"/>
          </a:xfrm>
          <a:prstGeom prst="rect">
            <a:avLst/>
          </a:prstGeom>
        </p:spPr>
        <p:txBody>
          <a:bodyPr wrap="square">
            <a:spAutoFit/>
          </a:bodyPr>
          <a:lstStyle/>
          <a:p>
            <a:pPr marL="285750" indent="-285750">
              <a:buFont typeface="Arial" panose="020B0604020202020204" pitchFamily="34" charset="0"/>
              <a:buChar char="•"/>
            </a:pPr>
            <a:r>
              <a:rPr lang="en-US" b="1" dirty="0">
                <a:latin typeface="Cambria"/>
                <a:ea typeface="Cambria"/>
              </a:rPr>
              <a:t>Unified Platform:</a:t>
            </a:r>
            <a:r>
              <a:rPr lang="en-US" dirty="0">
                <a:latin typeface="Cambria"/>
                <a:ea typeface="Cambria"/>
              </a:rPr>
              <a:t> Combining food delivery and a marketplace offers a seamless user experience.</a:t>
            </a:r>
          </a:p>
          <a:p>
            <a:pPr marL="285750" indent="-285750">
              <a:buFont typeface="Arial" panose="020B0604020202020204" pitchFamily="34" charset="0"/>
              <a:buChar char="•"/>
            </a:pPr>
            <a:endParaRPr lang="en-US" dirty="0">
              <a:latin typeface="Cambria"/>
              <a:ea typeface="Cambria"/>
            </a:endParaRPr>
          </a:p>
          <a:p>
            <a:pPr marL="285750" indent="-285750">
              <a:buFont typeface="Arial" panose="020B0604020202020204" pitchFamily="34" charset="0"/>
              <a:buChar char="•"/>
            </a:pPr>
            <a:r>
              <a:rPr lang="en-US" b="1" dirty="0">
                <a:latin typeface="Cambria"/>
                <a:ea typeface="Cambria"/>
              </a:rPr>
              <a:t>User-Friendly Interface:</a:t>
            </a:r>
            <a:r>
              <a:rPr lang="en-US" dirty="0">
                <a:latin typeface="Cambria"/>
                <a:ea typeface="Cambria"/>
              </a:rPr>
              <a:t> Intuitive design makes it easy for students to list items and for buyers to find what they need</a:t>
            </a:r>
          </a:p>
          <a:p>
            <a:pPr marL="285750" indent="-285750">
              <a:buFont typeface="Arial" panose="020B0604020202020204" pitchFamily="34" charset="0"/>
              <a:buChar char="•"/>
            </a:pPr>
            <a:endParaRPr lang="en-US" dirty="0">
              <a:latin typeface="Cambria"/>
              <a:ea typeface="Cambria"/>
            </a:endParaRPr>
          </a:p>
          <a:p>
            <a:pPr marL="285750" indent="-285750">
              <a:buFont typeface="Arial" panose="020B0604020202020204" pitchFamily="34" charset="0"/>
              <a:buChar char="•"/>
            </a:pPr>
            <a:r>
              <a:rPr lang="en-US" b="1" dirty="0">
                <a:latin typeface="Cambria"/>
                <a:ea typeface="Cambria"/>
              </a:rPr>
              <a:t>Social Connectivity:</a:t>
            </a:r>
            <a:r>
              <a:rPr lang="en-US" dirty="0">
                <a:latin typeface="Cambria"/>
                <a:ea typeface="Cambria"/>
              </a:rPr>
              <a:t> The marketplace acts as a social hub where students can interact, share experiences, and support each other's ventures.</a:t>
            </a:r>
          </a:p>
          <a:p>
            <a:pPr marL="285750" indent="-285750">
              <a:buFont typeface="Arial" panose="020B0604020202020204" pitchFamily="34" charset="0"/>
              <a:buChar char="•"/>
            </a:pPr>
            <a:endParaRPr lang="en-US" dirty="0">
              <a:latin typeface="Cambria"/>
              <a:ea typeface="Cambria"/>
            </a:endParaRPr>
          </a:p>
          <a:p>
            <a:pPr marL="285750" indent="-285750">
              <a:buFont typeface="Arial" panose="020B0604020202020204" pitchFamily="34" charset="0"/>
              <a:buChar char="•"/>
            </a:pPr>
            <a:r>
              <a:rPr lang="en-US" b="1" dirty="0">
                <a:latin typeface="Cambria"/>
                <a:ea typeface="Cambria"/>
              </a:rPr>
              <a:t>Exclusive Campus Deals:</a:t>
            </a:r>
            <a:r>
              <a:rPr lang="en-US" dirty="0">
                <a:latin typeface="Cambria"/>
                <a:ea typeface="Cambria"/>
              </a:rPr>
              <a:t> Special offers and deals for students create a sense of community and shared benefit.</a:t>
            </a:r>
          </a:p>
          <a:p>
            <a:pPr marL="285750" indent="-285750">
              <a:buFont typeface="Arial" panose="020B0604020202020204" pitchFamily="34" charset="0"/>
              <a:buChar char="•"/>
            </a:pPr>
            <a:endParaRPr lang="en-US" dirty="0">
              <a:latin typeface="Cambria"/>
              <a:ea typeface="Cambria"/>
            </a:endParaRPr>
          </a:p>
          <a:p>
            <a:pPr marL="285750" indent="-285750">
              <a:buFont typeface="Arial" panose="020B0604020202020204" pitchFamily="34" charset="0"/>
              <a:buChar char="•"/>
            </a:pPr>
            <a:r>
              <a:rPr lang="en-US" b="1" dirty="0">
                <a:latin typeface="Cambria"/>
                <a:ea typeface="Cambria"/>
              </a:rPr>
              <a:t>Increased Engagement:</a:t>
            </a:r>
            <a:r>
              <a:rPr lang="en-US" dirty="0">
                <a:latin typeface="Cambria"/>
                <a:ea typeface="Cambria"/>
              </a:rPr>
              <a:t> More reasons for users to visit and engage with the platform, driving higher user retention and satisfaction.</a:t>
            </a:r>
          </a:p>
          <a:p>
            <a:pPr marL="285750" indent="-285750">
              <a:buFont typeface="Arial" panose="020B0604020202020204" pitchFamily="34" charset="0"/>
              <a:buChar char="•"/>
            </a:pPr>
            <a:endParaRPr lang="en-US" dirty="0">
              <a:latin typeface="Cambria"/>
              <a:ea typeface="Cambria"/>
            </a:endParaRPr>
          </a:p>
          <a:p>
            <a:pPr marL="285750" indent="-285750">
              <a:buFont typeface="Arial" panose="020B0604020202020204" pitchFamily="34" charset="0"/>
              <a:buChar char="•"/>
            </a:pPr>
            <a:r>
              <a:rPr lang="en-US" b="1" dirty="0">
                <a:latin typeface="Cambria"/>
                <a:ea typeface="Cambria"/>
              </a:rPr>
              <a:t>Diverse Revenue Streams:</a:t>
            </a:r>
            <a:r>
              <a:rPr lang="en-US" dirty="0">
                <a:latin typeface="Cambria"/>
                <a:ea typeface="Cambria"/>
              </a:rPr>
              <a:t> Additional revenue from marketplace transactions, increasing the overall profitability of the platform.</a:t>
            </a:r>
          </a:p>
          <a:p>
            <a:pPr marL="285750" indent="-285750">
              <a:buFont typeface="Arial" panose="020B0604020202020204" pitchFamily="34" charset="0"/>
              <a:buChar char="•"/>
            </a:pPr>
            <a:endParaRPr lang="en-US" dirty="0">
              <a:latin typeface="Cambria"/>
              <a:ea typeface="Cambria"/>
            </a:endParaRPr>
          </a:p>
          <a:p>
            <a:pPr marL="285750" indent="-285750">
              <a:buFont typeface="Arial" panose="020B0604020202020204" pitchFamily="34" charset="0"/>
              <a:buChar char="•"/>
            </a:pPr>
            <a:r>
              <a:rPr lang="en-US" dirty="0">
                <a:latin typeface="Cambria"/>
                <a:ea typeface="Cambria"/>
              </a:rPr>
              <a:t>The marketplace feature significantly enhances the value proposition of our platform, providing multiple benefits to the community and ensuring higher engagement and profitability.</a:t>
            </a:r>
          </a:p>
        </p:txBody>
      </p:sp>
    </p:spTree>
    <p:extLst>
      <p:ext uri="{BB962C8B-B14F-4D97-AF65-F5344CB8AC3E}">
        <p14:creationId xmlns:p14="http://schemas.microsoft.com/office/powerpoint/2010/main" val="2665873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412" y="228600"/>
            <a:ext cx="4038600" cy="646331"/>
          </a:xfrm>
          <a:prstGeom prst="rect">
            <a:avLst/>
          </a:prstGeom>
        </p:spPr>
        <p:txBody>
          <a:bodyPr wrap="square">
            <a:spAutoFit/>
          </a:bodyPr>
          <a:lstStyle/>
          <a:p>
            <a:r>
              <a:rPr lang="en-US" sz="3600" dirty="0">
                <a:solidFill>
                  <a:srgbClr val="FFFF00"/>
                </a:solidFill>
                <a:latin typeface="Cambria"/>
                <a:ea typeface="Cambria"/>
              </a:rPr>
              <a:t>Business Model</a:t>
            </a:r>
          </a:p>
        </p:txBody>
      </p:sp>
      <p:sp>
        <p:nvSpPr>
          <p:cNvPr id="3" name="Rectangle 2"/>
          <p:cNvSpPr/>
          <p:nvPr/>
        </p:nvSpPr>
        <p:spPr>
          <a:xfrm>
            <a:off x="836612" y="990600"/>
            <a:ext cx="2446632" cy="461665"/>
          </a:xfrm>
          <a:prstGeom prst="rect">
            <a:avLst/>
          </a:prstGeom>
        </p:spPr>
        <p:txBody>
          <a:bodyPr wrap="none">
            <a:spAutoFit/>
          </a:bodyPr>
          <a:lstStyle/>
          <a:p>
            <a:r>
              <a:rPr lang="en-US" sz="2400" dirty="0">
                <a:latin typeface="Cambria"/>
                <a:ea typeface="Cambria"/>
              </a:rPr>
              <a:t>Revenue Streams</a:t>
            </a:r>
          </a:p>
        </p:txBody>
      </p:sp>
      <p:sp>
        <p:nvSpPr>
          <p:cNvPr id="4" name="Rectangle 3"/>
          <p:cNvSpPr/>
          <p:nvPr/>
        </p:nvSpPr>
        <p:spPr>
          <a:xfrm>
            <a:off x="1229088" y="1610438"/>
            <a:ext cx="9372600" cy="923330"/>
          </a:xfrm>
          <a:prstGeom prst="rect">
            <a:avLst/>
          </a:prstGeom>
        </p:spPr>
        <p:txBody>
          <a:bodyPr wrap="square" lIns="91440" tIns="45720" rIns="91440" bIns="45720" anchor="t">
            <a:spAutoFit/>
          </a:bodyPr>
          <a:lstStyle/>
          <a:p>
            <a:endParaRPr lang="en-US" dirty="0">
              <a:latin typeface="Cambria"/>
              <a:ea typeface="Cambria"/>
            </a:endParaRPr>
          </a:p>
          <a:p>
            <a:pPr marL="285750" indent="-285750">
              <a:buFont typeface="Wingdings" panose="05000000000000000000" pitchFamily="2" charset="2"/>
              <a:buChar char="q"/>
            </a:pPr>
            <a:r>
              <a:rPr lang="en-US" dirty="0">
                <a:latin typeface="Cambria"/>
                <a:ea typeface="Cambria"/>
              </a:rPr>
              <a:t>Our revenue model includes multiple streams such as delivery fees charged to customers, commissions earned from partner restaurants, and premium services offered to users</a:t>
            </a:r>
          </a:p>
        </p:txBody>
      </p:sp>
      <p:sp>
        <p:nvSpPr>
          <p:cNvPr id="6" name="Rectangle 5"/>
          <p:cNvSpPr/>
          <p:nvPr/>
        </p:nvSpPr>
        <p:spPr>
          <a:xfrm>
            <a:off x="989012" y="3622595"/>
            <a:ext cx="2271840" cy="461665"/>
          </a:xfrm>
          <a:prstGeom prst="rect">
            <a:avLst/>
          </a:prstGeom>
        </p:spPr>
        <p:txBody>
          <a:bodyPr wrap="none">
            <a:spAutoFit/>
          </a:bodyPr>
          <a:lstStyle/>
          <a:p>
            <a:r>
              <a:rPr lang="en-US" sz="2400" dirty="0">
                <a:latin typeface="Cambria"/>
                <a:ea typeface="Cambria"/>
              </a:rPr>
              <a:t>Pricing Strategy</a:t>
            </a:r>
          </a:p>
        </p:txBody>
      </p:sp>
      <p:sp>
        <p:nvSpPr>
          <p:cNvPr id="9" name="TextBox 8"/>
          <p:cNvSpPr txBox="1"/>
          <p:nvPr/>
        </p:nvSpPr>
        <p:spPr>
          <a:xfrm>
            <a:off x="1347925" y="4224551"/>
            <a:ext cx="8610600" cy="1200329"/>
          </a:xfrm>
          <a:prstGeom prst="rect">
            <a:avLst/>
          </a:prstGeom>
          <a:noFill/>
        </p:spPr>
        <p:txBody>
          <a:bodyPr wrap="square" lIns="91440" tIns="45720" rIns="91440" bIns="45720" rtlCol="0" anchor="t">
            <a:spAutoFit/>
          </a:bodyPr>
          <a:lstStyle/>
          <a:p>
            <a:endParaRPr lang="en-US" dirty="0">
              <a:latin typeface="Cambria"/>
              <a:ea typeface="Cambria"/>
            </a:endParaRPr>
          </a:p>
          <a:p>
            <a:pPr marL="285750" indent="-285750">
              <a:buFont typeface="Wingdings" panose="05000000000000000000" pitchFamily="2" charset="2"/>
              <a:buChar char="q"/>
            </a:pPr>
            <a:r>
              <a:rPr lang="en-US">
                <a:latin typeface="Cambria"/>
                <a:ea typeface="Cambria"/>
              </a:rPr>
              <a:t>We aim to balance competitive pricing with user-friendly and profitability by optimizing our delivery </a:t>
            </a:r>
            <a:r>
              <a:rPr lang="en-US" dirty="0">
                <a:latin typeface="Cambria"/>
                <a:ea typeface="Cambria"/>
              </a:rPr>
              <a:t>routes and leveraging technology to reduce operational costs.</a:t>
            </a:r>
          </a:p>
        </p:txBody>
      </p:sp>
    </p:spTree>
    <p:extLst>
      <p:ext uri="{BB962C8B-B14F-4D97-AF65-F5344CB8AC3E}">
        <p14:creationId xmlns:p14="http://schemas.microsoft.com/office/powerpoint/2010/main" val="3759074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4400" dirty="0">
                <a:solidFill>
                  <a:srgbClr val="FFFF00"/>
                </a:solidFill>
                <a:latin typeface="Cambria"/>
                <a:ea typeface="Cambria"/>
              </a:rPr>
              <a:t>Introduction</a:t>
            </a:r>
          </a:p>
        </p:txBody>
      </p:sp>
      <p:sp>
        <p:nvSpPr>
          <p:cNvPr id="14" name="Content Placeholder 13"/>
          <p:cNvSpPr>
            <a:spLocks noGrp="1"/>
          </p:cNvSpPr>
          <p:nvPr>
            <p:ph idx="1"/>
          </p:nvPr>
        </p:nvSpPr>
        <p:spPr/>
        <p:txBody>
          <a:bodyPr vert="horz" lIns="91440" tIns="45720" rIns="91440" bIns="45720" rtlCol="0" anchor="t">
            <a:normAutofit/>
          </a:bodyPr>
          <a:lstStyle/>
          <a:p>
            <a:pPr marL="223520" indent="-223520"/>
            <a:r>
              <a:rPr lang="en-US">
                <a:latin typeface="Cambria"/>
                <a:ea typeface="Cambria"/>
              </a:rPr>
              <a:t>Welcome: Thank you for joining us. We </a:t>
            </a:r>
            <a:r>
              <a:rPr lang="en-US" dirty="0">
                <a:latin typeface="Cambria"/>
                <a:ea typeface="Cambria"/>
              </a:rPr>
              <a:t>appreciate your time and interest.</a:t>
            </a:r>
          </a:p>
          <a:p>
            <a:pPr marL="0" indent="0" algn="ctr">
              <a:buNone/>
            </a:pPr>
            <a:r>
              <a:rPr lang="en-US" b="1" dirty="0">
                <a:solidFill>
                  <a:srgbClr val="FFFF00"/>
                </a:solidFill>
                <a:latin typeface="Cambria"/>
                <a:ea typeface="Cambria"/>
              </a:rPr>
              <a:t>Purpose of the Presentation</a:t>
            </a:r>
          </a:p>
          <a:p>
            <a:r>
              <a:rPr lang="en-US" dirty="0">
                <a:latin typeface="Cambria"/>
                <a:ea typeface="Cambria"/>
              </a:rPr>
              <a:t>Today, we will present our comprehensive plan to revolutionize food delivery in Ilorin.</a:t>
            </a:r>
          </a:p>
          <a:p>
            <a:r>
              <a:rPr lang="en-US" dirty="0">
                <a:latin typeface="Cambria"/>
                <a:ea typeface="Cambria"/>
              </a:rPr>
              <a:t>We aim to demonstrate the market potential, our unique business model, and the positive impact our service will have on the community.</a:t>
            </a:r>
          </a:p>
          <a:p>
            <a:r>
              <a:rPr lang="en-US" dirty="0">
                <a:latin typeface="Cambria"/>
                <a:ea typeface="Cambria"/>
              </a:rPr>
              <a:t>We will also highlight the benefits of investing in our venture and our strategy for ensuring sustainable growth and success.</a:t>
            </a:r>
          </a:p>
          <a:p>
            <a:pPr marL="0" indent="0">
              <a:buNone/>
            </a:pPr>
            <a:endParaRPr lang="en-US" dirty="0">
              <a:latin typeface="Cambria"/>
              <a:ea typeface="Cambria"/>
            </a:endParaRPr>
          </a:p>
        </p:txBody>
      </p:sp>
    </p:spTree>
    <p:extLst>
      <p:ext uri="{BB962C8B-B14F-4D97-AF65-F5344CB8AC3E}">
        <p14:creationId xmlns:p14="http://schemas.microsoft.com/office/powerpoint/2010/main" val="3143704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41412" y="647459"/>
            <a:ext cx="9220200" cy="5563082"/>
          </a:xfrm>
          <a:prstGeom prst="rect">
            <a:avLst/>
          </a:prstGeom>
        </p:spPr>
      </p:pic>
    </p:spTree>
    <p:extLst>
      <p:ext uri="{BB962C8B-B14F-4D97-AF65-F5344CB8AC3E}">
        <p14:creationId xmlns:p14="http://schemas.microsoft.com/office/powerpoint/2010/main" val="185301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5612" y="304800"/>
            <a:ext cx="3831498" cy="646331"/>
          </a:xfrm>
          <a:prstGeom prst="rect">
            <a:avLst/>
          </a:prstGeom>
        </p:spPr>
        <p:txBody>
          <a:bodyPr wrap="none">
            <a:spAutoFit/>
          </a:bodyPr>
          <a:lstStyle/>
          <a:p>
            <a:r>
              <a:rPr lang="en-US" sz="3600" dirty="0">
                <a:solidFill>
                  <a:srgbClr val="FFFF00"/>
                </a:solidFill>
                <a:latin typeface="Cambria"/>
                <a:ea typeface="Cambria"/>
              </a:rPr>
              <a:t>Financial Planning</a:t>
            </a:r>
          </a:p>
        </p:txBody>
      </p:sp>
      <p:sp>
        <p:nvSpPr>
          <p:cNvPr id="3" name="Rectangle 2"/>
          <p:cNvSpPr/>
          <p:nvPr/>
        </p:nvSpPr>
        <p:spPr>
          <a:xfrm>
            <a:off x="989012" y="1066800"/>
            <a:ext cx="1529586" cy="461665"/>
          </a:xfrm>
          <a:prstGeom prst="rect">
            <a:avLst/>
          </a:prstGeom>
        </p:spPr>
        <p:txBody>
          <a:bodyPr wrap="none">
            <a:spAutoFit/>
          </a:bodyPr>
          <a:lstStyle/>
          <a:p>
            <a:r>
              <a:rPr lang="en-US" sz="2400" dirty="0">
                <a:latin typeface="Cambria"/>
                <a:ea typeface="Cambria"/>
              </a:rPr>
              <a:t>Budgeting</a:t>
            </a:r>
          </a:p>
        </p:txBody>
      </p:sp>
      <p:sp>
        <p:nvSpPr>
          <p:cNvPr id="4" name="Rectangle 3"/>
          <p:cNvSpPr/>
          <p:nvPr/>
        </p:nvSpPr>
        <p:spPr>
          <a:xfrm>
            <a:off x="1598612" y="1644135"/>
            <a:ext cx="9829800" cy="2585323"/>
          </a:xfrm>
          <a:prstGeom prst="rect">
            <a:avLst/>
          </a:prstGeom>
        </p:spPr>
        <p:txBody>
          <a:bodyPr wrap="square">
            <a:spAutoFit/>
          </a:bodyPr>
          <a:lstStyle/>
          <a:p>
            <a:pPr marL="285750" indent="-285750">
              <a:buFont typeface="Arial" panose="020B0604020202020204" pitchFamily="34" charset="0"/>
              <a:buChar char="•"/>
            </a:pPr>
            <a:r>
              <a:rPr lang="en-US" b="1" dirty="0">
                <a:latin typeface="Cambria"/>
                <a:ea typeface="Cambria"/>
              </a:rPr>
              <a:t>Initial Investment</a:t>
            </a:r>
            <a:r>
              <a:rPr lang="en-US" dirty="0">
                <a:latin typeface="Cambria"/>
                <a:ea typeface="Cambria"/>
              </a:rPr>
              <a:t>: ₦8,000,000</a:t>
            </a:r>
          </a:p>
          <a:p>
            <a:pPr marL="285750" indent="-285750">
              <a:buFont typeface="Arial" panose="020B0604020202020204" pitchFamily="34" charset="0"/>
              <a:buChar char="•"/>
            </a:pPr>
            <a:r>
              <a:rPr lang="en-US" b="1" dirty="0">
                <a:latin typeface="Cambria"/>
                <a:ea typeface="Cambria"/>
              </a:rPr>
              <a:t>Monthly Operating Costs</a:t>
            </a:r>
            <a:r>
              <a:rPr lang="en-US" dirty="0">
                <a:latin typeface="Cambria"/>
                <a:ea typeface="Cambria"/>
              </a:rPr>
              <a:t>: ₦150,000</a:t>
            </a:r>
          </a:p>
          <a:p>
            <a:pPr marL="285750" indent="-285750">
              <a:buFont typeface="Arial" panose="020B0604020202020204" pitchFamily="34" charset="0"/>
              <a:buChar char="•"/>
            </a:pPr>
            <a:r>
              <a:rPr lang="en-US" b="1" dirty="0">
                <a:latin typeface="Cambria"/>
                <a:ea typeface="Cambria"/>
              </a:rPr>
              <a:t>Annual Operating Cost</a:t>
            </a:r>
            <a:r>
              <a:rPr lang="en-US" dirty="0">
                <a:latin typeface="Cambria"/>
                <a:ea typeface="Cambria"/>
              </a:rPr>
              <a:t>: ₦1,800,000</a:t>
            </a:r>
          </a:p>
          <a:p>
            <a:pPr marL="285750" indent="-285750">
              <a:buFont typeface="Arial" panose="020B0604020202020204" pitchFamily="34" charset="0"/>
              <a:buChar char="•"/>
            </a:pPr>
            <a:r>
              <a:rPr lang="en-US" b="1" dirty="0">
                <a:latin typeface="Cambria"/>
                <a:ea typeface="Cambria"/>
              </a:rPr>
              <a:t>Marketing Budget</a:t>
            </a:r>
            <a:r>
              <a:rPr lang="en-US" dirty="0">
                <a:latin typeface="Cambria"/>
                <a:ea typeface="Cambria"/>
              </a:rPr>
              <a:t>: ₦500,000</a:t>
            </a:r>
          </a:p>
          <a:p>
            <a:pPr marL="285750" indent="-285750">
              <a:buFont typeface="Arial" panose="020B0604020202020204" pitchFamily="34" charset="0"/>
              <a:buChar char="•"/>
            </a:pPr>
            <a:r>
              <a:rPr lang="en-US" b="1" dirty="0">
                <a:latin typeface="Cambria"/>
                <a:ea typeface="Cambria"/>
              </a:rPr>
              <a:t>Other Allocations</a:t>
            </a:r>
            <a:r>
              <a:rPr lang="en-US" dirty="0">
                <a:latin typeface="Cambria"/>
                <a:ea typeface="Cambria"/>
              </a:rPr>
              <a:t>: ₦193,500</a:t>
            </a:r>
          </a:p>
          <a:p>
            <a:pPr marL="285750" indent="-285750">
              <a:buFont typeface="Arial" panose="020B0604020202020204" pitchFamily="34" charset="0"/>
              <a:buChar char="•"/>
            </a:pPr>
            <a:r>
              <a:rPr lang="en-US" b="1" dirty="0">
                <a:latin typeface="Cambria"/>
                <a:ea typeface="Cambria"/>
              </a:rPr>
              <a:t>Contingency Fund</a:t>
            </a:r>
            <a:r>
              <a:rPr lang="en-US" dirty="0">
                <a:latin typeface="Cambria"/>
                <a:ea typeface="Cambria"/>
              </a:rPr>
              <a:t>: ₦6,006,500</a:t>
            </a:r>
          </a:p>
          <a:p>
            <a:pPr marL="285750" indent="-285750">
              <a:buFont typeface="Arial" panose="020B0604020202020204" pitchFamily="34" charset="0"/>
              <a:buChar char="•"/>
            </a:pPr>
            <a:endParaRPr lang="en-US" dirty="0">
              <a:latin typeface="Cambria"/>
              <a:ea typeface="Cambria"/>
            </a:endParaRPr>
          </a:p>
          <a:p>
            <a:pPr marL="285750" indent="-285750">
              <a:buFont typeface="Arial" panose="020B0604020202020204" pitchFamily="34" charset="0"/>
              <a:buChar char="•"/>
            </a:pPr>
            <a:endParaRPr lang="en-US" dirty="0">
              <a:latin typeface="Cambria"/>
              <a:ea typeface="Cambria"/>
            </a:endParaRPr>
          </a:p>
          <a:p>
            <a:pPr marL="285750" indent="-285750">
              <a:buFont typeface="Arial" panose="020B0604020202020204" pitchFamily="34" charset="0"/>
              <a:buChar char="•"/>
            </a:pPr>
            <a:endParaRPr lang="en-US" dirty="0">
              <a:latin typeface="Cambria"/>
              <a:ea typeface="Cambria"/>
            </a:endParaRPr>
          </a:p>
        </p:txBody>
      </p:sp>
      <p:sp>
        <p:nvSpPr>
          <p:cNvPr id="8" name="Rectangle 7"/>
          <p:cNvSpPr/>
          <p:nvPr/>
        </p:nvSpPr>
        <p:spPr>
          <a:xfrm>
            <a:off x="1238679" y="3505200"/>
            <a:ext cx="3182153" cy="461665"/>
          </a:xfrm>
          <a:prstGeom prst="rect">
            <a:avLst/>
          </a:prstGeom>
        </p:spPr>
        <p:txBody>
          <a:bodyPr wrap="none">
            <a:spAutoFit/>
          </a:bodyPr>
          <a:lstStyle/>
          <a:p>
            <a:r>
              <a:rPr lang="en-US" sz="2400" dirty="0">
                <a:latin typeface="Cambria"/>
                <a:ea typeface="Cambria"/>
              </a:rPr>
              <a:t>Funding Requirements</a:t>
            </a:r>
          </a:p>
        </p:txBody>
      </p:sp>
      <p:sp>
        <p:nvSpPr>
          <p:cNvPr id="9" name="Rectangle 8"/>
          <p:cNvSpPr/>
          <p:nvPr/>
        </p:nvSpPr>
        <p:spPr>
          <a:xfrm>
            <a:off x="1446212" y="4185969"/>
            <a:ext cx="8189230" cy="369332"/>
          </a:xfrm>
          <a:prstGeom prst="rect">
            <a:avLst/>
          </a:prstGeom>
        </p:spPr>
        <p:txBody>
          <a:bodyPr wrap="none">
            <a:spAutoFit/>
          </a:bodyPr>
          <a:lstStyle/>
          <a:p>
            <a:r>
              <a:rPr lang="en-US" b="1" dirty="0">
                <a:latin typeface="Cambria"/>
                <a:ea typeface="Cambria"/>
              </a:rPr>
              <a:t>Total Investment Needed</a:t>
            </a:r>
            <a:r>
              <a:rPr lang="en-US" dirty="0">
                <a:latin typeface="Cambria"/>
                <a:ea typeface="Cambria"/>
              </a:rPr>
              <a:t>: ₦8,000,000, remember this is just a rough estimation </a:t>
            </a:r>
          </a:p>
        </p:txBody>
      </p:sp>
      <p:sp>
        <p:nvSpPr>
          <p:cNvPr id="10" name="Rectangle 9"/>
          <p:cNvSpPr/>
          <p:nvPr/>
        </p:nvSpPr>
        <p:spPr>
          <a:xfrm>
            <a:off x="1751012" y="4774405"/>
            <a:ext cx="8915400" cy="646331"/>
          </a:xfrm>
          <a:prstGeom prst="rect">
            <a:avLst/>
          </a:prstGeom>
        </p:spPr>
        <p:txBody>
          <a:bodyPr wrap="square">
            <a:spAutoFit/>
          </a:bodyPr>
          <a:lstStyle/>
          <a:p>
            <a:pPr marL="285750" indent="-285750">
              <a:buFont typeface="Arial" panose="020B0604020202020204" pitchFamily="34" charset="0"/>
              <a:buChar char="•"/>
            </a:pPr>
            <a:r>
              <a:rPr lang="en-US" dirty="0">
                <a:latin typeface="Cambria"/>
                <a:ea typeface="Cambria"/>
              </a:rPr>
              <a:t>This investment covers all the essential expenses, ensuring the business runs smoothly and is poised for growth.</a:t>
            </a:r>
          </a:p>
        </p:txBody>
      </p:sp>
    </p:spTree>
    <p:extLst>
      <p:ext uri="{BB962C8B-B14F-4D97-AF65-F5344CB8AC3E}">
        <p14:creationId xmlns:p14="http://schemas.microsoft.com/office/powerpoint/2010/main" val="314051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5612" y="457200"/>
            <a:ext cx="3352800" cy="461665"/>
          </a:xfrm>
          <a:prstGeom prst="rect">
            <a:avLst/>
          </a:prstGeom>
        </p:spPr>
        <p:txBody>
          <a:bodyPr wrap="square">
            <a:spAutoFit/>
          </a:bodyPr>
          <a:lstStyle/>
          <a:p>
            <a:r>
              <a:rPr lang="en-US" sz="2400" dirty="0">
                <a:solidFill>
                  <a:srgbClr val="FFFF00"/>
                </a:solidFill>
                <a:latin typeface="Cambria"/>
                <a:ea typeface="Cambria"/>
              </a:rPr>
              <a:t>Financial Projections</a:t>
            </a:r>
          </a:p>
        </p:txBody>
      </p:sp>
      <p:sp>
        <p:nvSpPr>
          <p:cNvPr id="3" name="Rectangle 2"/>
          <p:cNvSpPr/>
          <p:nvPr/>
        </p:nvSpPr>
        <p:spPr>
          <a:xfrm>
            <a:off x="477115" y="1066800"/>
            <a:ext cx="7065097" cy="369332"/>
          </a:xfrm>
          <a:prstGeom prst="rect">
            <a:avLst/>
          </a:prstGeom>
        </p:spPr>
        <p:txBody>
          <a:bodyPr wrap="square">
            <a:spAutoFit/>
          </a:bodyPr>
          <a:lstStyle/>
          <a:p>
            <a:r>
              <a:rPr lang="en-US" dirty="0">
                <a:latin typeface="Cambria"/>
                <a:ea typeface="Cambria"/>
              </a:rPr>
              <a:t>Revenue and Expense Projections for the Next 1-3 Years</a:t>
            </a:r>
          </a:p>
        </p:txBody>
      </p:sp>
      <p:sp>
        <p:nvSpPr>
          <p:cNvPr id="4" name="Rectangle 3"/>
          <p:cNvSpPr/>
          <p:nvPr/>
        </p:nvSpPr>
        <p:spPr>
          <a:xfrm>
            <a:off x="1141412" y="1614085"/>
            <a:ext cx="9448800" cy="1754326"/>
          </a:xfrm>
          <a:prstGeom prst="rect">
            <a:avLst/>
          </a:prstGeom>
        </p:spPr>
        <p:txBody>
          <a:bodyPr wrap="square">
            <a:spAutoFit/>
          </a:bodyPr>
          <a:lstStyle/>
          <a:p>
            <a:pPr marL="285750" indent="-285750">
              <a:buFont typeface="Arial" panose="020B0604020202020204" pitchFamily="34" charset="0"/>
              <a:buChar char="•"/>
            </a:pPr>
            <a:r>
              <a:rPr lang="en-US" b="1" dirty="0">
                <a:latin typeface="Cambria"/>
                <a:ea typeface="Cambria"/>
              </a:rPr>
              <a:t>Total Annual Gain</a:t>
            </a:r>
            <a:r>
              <a:rPr lang="en-US" dirty="0">
                <a:latin typeface="Cambria"/>
                <a:ea typeface="Cambria"/>
              </a:rPr>
              <a:t>: ₦8,373,597 (including remaining investment)</a:t>
            </a:r>
          </a:p>
          <a:p>
            <a:pPr marL="285750" indent="-285750">
              <a:buFont typeface="Arial" panose="020B0604020202020204" pitchFamily="34" charset="0"/>
              <a:buChar char="•"/>
            </a:pPr>
            <a:r>
              <a:rPr lang="en-US" b="1" dirty="0">
                <a:latin typeface="Cambria"/>
                <a:ea typeface="Cambria"/>
              </a:rPr>
              <a:t>Return on Investment (ROI)</a:t>
            </a:r>
            <a:r>
              <a:rPr lang="en-US" dirty="0">
                <a:latin typeface="Cambria"/>
                <a:ea typeface="Cambria"/>
              </a:rPr>
              <a:t>: 104.67%</a:t>
            </a:r>
          </a:p>
          <a:p>
            <a:pPr marL="285750" indent="-285750">
              <a:buFont typeface="Arial" panose="020B0604020202020204" pitchFamily="34" charset="0"/>
              <a:buChar char="•"/>
            </a:pPr>
            <a:r>
              <a:rPr lang="en-US" b="1" dirty="0">
                <a:latin typeface="Cambria"/>
                <a:ea typeface="Cambria"/>
              </a:rPr>
              <a:t>Break-Even Point</a:t>
            </a:r>
            <a:r>
              <a:rPr lang="en-US" dirty="0">
                <a:latin typeface="Cambria"/>
                <a:ea typeface="Cambria"/>
              </a:rPr>
              <a:t>: Approximately 0.96 years</a:t>
            </a:r>
          </a:p>
          <a:p>
            <a:pPr marL="285750" indent="-285750">
              <a:buFont typeface="Arial" panose="020B0604020202020204" pitchFamily="34" charset="0"/>
              <a:buChar char="•"/>
            </a:pPr>
            <a:r>
              <a:rPr lang="en-US" b="1" dirty="0">
                <a:latin typeface="Cambria"/>
                <a:ea typeface="Cambria"/>
              </a:rPr>
              <a:t>Investor's Annual Gain</a:t>
            </a:r>
            <a:r>
              <a:rPr lang="en-US" dirty="0">
                <a:latin typeface="Cambria"/>
                <a:ea typeface="Cambria"/>
              </a:rPr>
              <a:t>: ₦1,256,039.55 (15% of total gain)</a:t>
            </a:r>
          </a:p>
          <a:p>
            <a:pPr marL="285750" indent="-285750">
              <a:buFont typeface="Arial" panose="020B0604020202020204" pitchFamily="34" charset="0"/>
              <a:buChar char="•"/>
            </a:pPr>
            <a:r>
              <a:rPr lang="en-US" b="1" dirty="0">
                <a:latin typeface="Cambria"/>
                <a:ea typeface="Cambria"/>
              </a:rPr>
              <a:t>Developer's Annual Gain</a:t>
            </a:r>
            <a:r>
              <a:rPr lang="en-US" dirty="0">
                <a:latin typeface="Cambria"/>
                <a:ea typeface="Cambria"/>
              </a:rPr>
              <a:t>: ₦7,117,557.45 (85% of total gain)</a:t>
            </a:r>
          </a:p>
          <a:p>
            <a:pPr marL="285750" indent="-285750">
              <a:buFont typeface="Arial" panose="020B0604020202020204" pitchFamily="34" charset="0"/>
              <a:buChar char="•"/>
            </a:pPr>
            <a:endParaRPr lang="en-US" dirty="0">
              <a:latin typeface="Cambria"/>
              <a:ea typeface="Cambria"/>
            </a:endParaRPr>
          </a:p>
        </p:txBody>
      </p:sp>
      <p:pic>
        <p:nvPicPr>
          <p:cNvPr id="5" name="Picture 4"/>
          <p:cNvPicPr>
            <a:picLocks noChangeAspect="1"/>
          </p:cNvPicPr>
          <p:nvPr/>
        </p:nvPicPr>
        <p:blipFill>
          <a:blip r:embed="rId2"/>
          <a:stretch>
            <a:fillRect/>
          </a:stretch>
        </p:blipFill>
        <p:spPr>
          <a:xfrm>
            <a:off x="1370012" y="3103418"/>
            <a:ext cx="6753080" cy="3733800"/>
          </a:xfrm>
          <a:prstGeom prst="rect">
            <a:avLst/>
          </a:prstGeom>
        </p:spPr>
      </p:pic>
    </p:spTree>
    <p:extLst>
      <p:ext uri="{BB962C8B-B14F-4D97-AF65-F5344CB8AC3E}">
        <p14:creationId xmlns:p14="http://schemas.microsoft.com/office/powerpoint/2010/main" val="1055207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2412" y="685800"/>
            <a:ext cx="8058150" cy="5210175"/>
          </a:xfrm>
          <a:prstGeom prst="rect">
            <a:avLst/>
          </a:prstGeom>
        </p:spPr>
      </p:pic>
    </p:spTree>
    <p:extLst>
      <p:ext uri="{BB962C8B-B14F-4D97-AF65-F5344CB8AC3E}">
        <p14:creationId xmlns:p14="http://schemas.microsoft.com/office/powerpoint/2010/main" val="141026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8012" y="304800"/>
            <a:ext cx="5715000" cy="553357"/>
          </a:xfrm>
          <a:prstGeom prst="rect">
            <a:avLst/>
          </a:prstGeom>
        </p:spPr>
        <p:txBody>
          <a:bodyPr wrap="square">
            <a:spAutoFit/>
          </a:bodyPr>
          <a:lstStyle/>
          <a:p>
            <a:pPr>
              <a:lnSpc>
                <a:spcPct val="107000"/>
              </a:lnSpc>
              <a:spcBef>
                <a:spcPts val="1200"/>
              </a:spcBef>
            </a:pPr>
            <a:r>
              <a:rPr lang="en-US" sz="2800" b="1" kern="0" dirty="0" smtClean="0">
                <a:solidFill>
                  <a:srgbClr val="FFFF00"/>
                </a:solidFill>
                <a:latin typeface="Calibri Light" panose="020F0302020204030204" pitchFamily="34" charset="0"/>
                <a:ea typeface="Times New Roman" panose="02020603050405020304" pitchFamily="18" charset="0"/>
                <a:cs typeface="Times New Roman" panose="02020603050405020304" pitchFamily="18" charset="0"/>
              </a:rPr>
              <a:t>Market Strategies for Engagement</a:t>
            </a:r>
            <a:endParaRPr lang="en-US" sz="2800" b="1" kern="0" dirty="0">
              <a:solidFill>
                <a:srgbClr val="FFFF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Rectangle 4"/>
          <p:cNvSpPr/>
          <p:nvPr/>
        </p:nvSpPr>
        <p:spPr>
          <a:xfrm>
            <a:off x="836612" y="762000"/>
            <a:ext cx="3920945" cy="369332"/>
          </a:xfrm>
          <a:prstGeom prst="rect">
            <a:avLst/>
          </a:prstGeom>
        </p:spPr>
        <p:txBody>
          <a:bodyPr wrap="none">
            <a:spAutoFit/>
          </a:bodyPr>
          <a:lstStyle/>
          <a:p>
            <a:pPr marL="285750" indent="-285750">
              <a:buFont typeface="Wingdings" panose="05000000000000000000" pitchFamily="2" charset="2"/>
              <a:buChar char="q"/>
            </a:pPr>
            <a:r>
              <a:rPr lang="en-US" b="1" dirty="0">
                <a:latin typeface="Times New Roman" panose="02020603050405020304" pitchFamily="18" charset="0"/>
                <a:ea typeface="Times New Roman" panose="02020603050405020304" pitchFamily="18" charset="0"/>
              </a:rPr>
              <a:t>Interactive Food Preferences Quiz:</a:t>
            </a:r>
            <a:endParaRPr lang="en-US" dirty="0"/>
          </a:p>
        </p:txBody>
      </p:sp>
      <p:sp>
        <p:nvSpPr>
          <p:cNvPr id="6" name="Rectangle 5"/>
          <p:cNvSpPr/>
          <p:nvPr/>
        </p:nvSpPr>
        <p:spPr>
          <a:xfrm>
            <a:off x="760412" y="1295400"/>
            <a:ext cx="10896600" cy="1676741"/>
          </a:xfrm>
          <a:prstGeom prst="rect">
            <a:avLst/>
          </a:prstGeom>
        </p:spPr>
        <p:txBody>
          <a:bodyPr wrap="square">
            <a:sp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Concept:</a:t>
            </a:r>
            <a:r>
              <a:rPr lang="en-US" dirty="0">
                <a:latin typeface="Times New Roman" panose="02020603050405020304" pitchFamily="18" charset="0"/>
                <a:ea typeface="Times New Roman" panose="02020603050405020304" pitchFamily="18" charset="0"/>
                <a:cs typeface="Times New Roman" panose="02020603050405020304" pitchFamily="18" charset="0"/>
              </a:rPr>
              <a:t> Allow users to take a fun and quick quiz to discover their food personality. Based on their answers, the app can recommend specific dishes or restaurants that match their preferences. This personalizes the experience and makes ordering more engaging.</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Engagement:</a:t>
            </a:r>
            <a:r>
              <a:rPr lang="en-US" dirty="0">
                <a:latin typeface="Times New Roman" panose="02020603050405020304" pitchFamily="18" charset="0"/>
                <a:ea typeface="Times New Roman" panose="02020603050405020304" pitchFamily="18" charset="0"/>
                <a:cs typeface="Times New Roman" panose="02020603050405020304" pitchFamily="18" charset="0"/>
              </a:rPr>
              <a:t> People love quizzes that tell them something about themselves. It creates a sense of discovery and can also be shared on social media, attracting new users.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760412" y="3168293"/>
            <a:ext cx="10820400" cy="2339102"/>
          </a:xfrm>
          <a:prstGeom prst="rect">
            <a:avLst/>
          </a:prstGeom>
        </p:spPr>
        <p:txBody>
          <a:bodyPr wrap="square">
            <a:spAutoFit/>
          </a:bodyPr>
          <a:lstStyle/>
          <a:p>
            <a:pPr marL="342900" indent="-342900">
              <a:buFont typeface="Wingdings" panose="05000000000000000000" pitchFamily="2" charset="2"/>
              <a:buChar char="q"/>
            </a:pPr>
            <a:r>
              <a:rPr lang="en-US" sz="2000" b="1" dirty="0">
                <a:latin typeface="Times New Roman" panose="02020603050405020304" pitchFamily="18" charset="0"/>
                <a:ea typeface="Times New Roman" panose="02020603050405020304" pitchFamily="18" charset="0"/>
              </a:rPr>
              <a:t> Exclusive Features for Students:</a:t>
            </a:r>
          </a:p>
          <a:p>
            <a:pPr marL="342900" marR="0" lvl="0" indent="-342900">
              <a:buSzPts val="1000"/>
              <a:buFont typeface="Symbol" panose="05050102010706020507" pitchFamily="18" charset="2"/>
              <a:buChar char=""/>
              <a:tabLst>
                <a:tab pos="457200" algn="l"/>
              </a:tabLst>
            </a:pPr>
            <a:r>
              <a:rPr lang="en-US" b="1" dirty="0">
                <a:latin typeface="Times New Roman" panose="02020603050405020304" pitchFamily="18" charset="0"/>
                <a:ea typeface="Times New Roman" panose="02020603050405020304" pitchFamily="18" charset="0"/>
              </a:rPr>
              <a:t>Group Ordering:</a:t>
            </a:r>
            <a:r>
              <a:rPr lang="en-US" dirty="0">
                <a:latin typeface="Times New Roman" panose="02020603050405020304" pitchFamily="18" charset="0"/>
                <a:ea typeface="Times New Roman" panose="02020603050405020304" pitchFamily="18" charset="0"/>
              </a:rPr>
              <a:t> Introduce a group ordering feature where multiple students can join one order, splitting the cost and delivery fee. This encourages more frequent use and makes it easier for friends to order together</a:t>
            </a:r>
            <a:r>
              <a:rPr lang="en-US" dirty="0" smtClean="0">
                <a:latin typeface="Times New Roman" panose="02020603050405020304" pitchFamily="18" charset="0"/>
                <a:ea typeface="Times New Roman" panose="02020603050405020304" pitchFamily="18" charset="0"/>
              </a:rPr>
              <a:t>.</a:t>
            </a:r>
          </a:p>
          <a:p>
            <a:pPr marL="342900" marR="0" lvl="0" indent="-342900">
              <a:buSzPts val="1000"/>
              <a:buFont typeface="Symbol" panose="05050102010706020507" pitchFamily="18" charset="2"/>
              <a:buChar char=""/>
              <a:tabLst>
                <a:tab pos="457200" algn="l"/>
              </a:tabLst>
            </a:pPr>
            <a:endParaRPr lang="en-US" dirty="0">
              <a:latin typeface="Times New Roman" panose="02020603050405020304" pitchFamily="18" charset="0"/>
              <a:ea typeface="Times New Roman" panose="02020603050405020304" pitchFamily="18" charset="0"/>
            </a:endParaRPr>
          </a:p>
          <a:p>
            <a:pPr marR="0" lvl="0">
              <a:buSzPts val="1000"/>
              <a:tabLst>
                <a:tab pos="457200" algn="l"/>
              </a:tabLst>
            </a:pPr>
            <a:endParaRPr lang="en-US" dirty="0">
              <a:latin typeface="Times New Roman" panose="02020603050405020304" pitchFamily="18" charset="0"/>
              <a:ea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b="1" dirty="0">
                <a:latin typeface="Times New Roman" panose="02020603050405020304" pitchFamily="18" charset="0"/>
                <a:ea typeface="Times New Roman" panose="02020603050405020304" pitchFamily="18" charset="0"/>
              </a:rPr>
              <a:t>Student-Only Discounts:</a:t>
            </a:r>
            <a:r>
              <a:rPr lang="en-US" dirty="0">
                <a:latin typeface="Times New Roman" panose="02020603050405020304" pitchFamily="18" charset="0"/>
                <a:ea typeface="Times New Roman" panose="02020603050405020304" pitchFamily="18" charset="0"/>
              </a:rPr>
              <a:t> Offer discounts exclusively to students who verify their status with a school email or ID. This can make your platform more appealing compared to other services that don’t offer such targeted discounts.</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3582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6612" y="381000"/>
            <a:ext cx="10820400" cy="3607654"/>
          </a:xfrm>
          <a:prstGeom prst="rect">
            <a:avLst/>
          </a:prstGeom>
        </p:spPr>
        <p:txBody>
          <a:bodyPr wrap="square">
            <a:spAutoFit/>
          </a:bodyPr>
          <a:lstStyle/>
          <a:p>
            <a:pPr marL="342900" indent="-342900">
              <a:lnSpc>
                <a:spcPct val="107000"/>
              </a:lnSpc>
              <a:spcAft>
                <a:spcPts val="800"/>
              </a:spcAft>
              <a:buFont typeface="Wingdings" panose="05000000000000000000" pitchFamily="2" charset="2"/>
              <a:buChar char="q"/>
            </a:pPr>
            <a:r>
              <a:rPr lang="en-US" sz="2000" b="1" dirty="0" smtClean="0">
                <a:latin typeface="Times New Roman" panose="02020603050405020304" pitchFamily="18" charset="0"/>
                <a:ea typeface="Times New Roman" panose="02020603050405020304" pitchFamily="18" charset="0"/>
                <a:cs typeface="Times New Roman" panose="02020603050405020304" pitchFamily="18" charset="0"/>
              </a:rPr>
              <a:t> Flash Deals and Happy Hours:</a:t>
            </a:r>
            <a:endParaRPr lang="en-US" sz="1600" dirty="0" smtClean="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dirty="0" smtClean="0">
                <a:latin typeface="Times New Roman" panose="02020603050405020304" pitchFamily="18" charset="0"/>
                <a:ea typeface="Times New Roman" panose="02020603050405020304" pitchFamily="18" charset="0"/>
                <a:cs typeface="Times New Roman" panose="02020603050405020304" pitchFamily="18" charset="0"/>
              </a:rPr>
              <a:t>Concept:</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 Implement time-limited flash deals or happy hours where users can get special discounts if they order within a certain time frame. These could be daily deals or pop-up offers that encourage spontaneous orders.</a:t>
            </a:r>
            <a:endParaRPr lang="en-US" sz="1600" dirty="0" smtClean="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dirty="0" smtClean="0">
                <a:latin typeface="Times New Roman" panose="02020603050405020304" pitchFamily="18" charset="0"/>
                <a:ea typeface="Times New Roman" panose="02020603050405020304" pitchFamily="18" charset="0"/>
                <a:cs typeface="Times New Roman" panose="02020603050405020304" pitchFamily="18" charset="0"/>
              </a:rPr>
              <a:t>Engagement:</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 This creates a sense of urgency and excitement, motivating users to check the app regularly to catch these deals.</a:t>
            </a:r>
            <a:endParaRPr lang="en-US" sz="1600" dirty="0" smtClean="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q"/>
            </a:pPr>
            <a:r>
              <a:rPr lang="en-US" sz="2000" b="1" dirty="0" smtClean="0">
                <a:latin typeface="Times New Roman" panose="02020603050405020304" pitchFamily="18" charset="0"/>
                <a:ea typeface="Times New Roman" panose="02020603050405020304" pitchFamily="18" charset="0"/>
              </a:rPr>
              <a:t> </a:t>
            </a:r>
            <a:r>
              <a:rPr lang="en-US" sz="2000" b="1" dirty="0">
                <a:latin typeface="Times New Roman" panose="02020603050405020304" pitchFamily="18" charset="0"/>
                <a:ea typeface="Times New Roman" panose="02020603050405020304" pitchFamily="18" charset="0"/>
              </a:rPr>
              <a:t>Loyalty and Referral Programs:</a:t>
            </a:r>
          </a:p>
          <a:p>
            <a:pPr marL="342900" marR="0" lvl="0" indent="-342900">
              <a:buSzPts val="1000"/>
              <a:buFont typeface="Symbol" panose="05050102010706020507" pitchFamily="18" charset="2"/>
              <a:buChar char=""/>
              <a:tabLst>
                <a:tab pos="457200" algn="l"/>
              </a:tabLst>
            </a:pPr>
            <a:r>
              <a:rPr lang="en-US" b="1" dirty="0" smtClean="0">
                <a:latin typeface="Times New Roman" panose="02020603050405020304" pitchFamily="18" charset="0"/>
                <a:ea typeface="Times New Roman" panose="02020603050405020304" pitchFamily="18" charset="0"/>
              </a:rPr>
              <a:t>Referral Bonuses:</a:t>
            </a:r>
            <a:r>
              <a:rPr lang="en-US" dirty="0" smtClean="0">
                <a:latin typeface="Times New Roman" panose="02020603050405020304" pitchFamily="18" charset="0"/>
                <a:ea typeface="Times New Roman" panose="02020603050405020304" pitchFamily="18" charset="0"/>
              </a:rPr>
              <a:t> Implement a referral program where students earn credits for each friend they refer who makes an order. This not only encourages word-of-mouth promotion but also helps in rapidly growing your user base.</a:t>
            </a:r>
          </a:p>
          <a:p>
            <a:pPr marL="342900" marR="0" lvl="0" indent="-342900">
              <a:buSzPts val="1000"/>
              <a:buFont typeface="Symbol" panose="05050102010706020507" pitchFamily="18" charset="2"/>
              <a:buChar char=""/>
              <a:tabLst>
                <a:tab pos="457200" algn="l"/>
              </a:tabLst>
            </a:pPr>
            <a:r>
              <a:rPr lang="en-US" b="1" dirty="0" smtClean="0">
                <a:latin typeface="Times New Roman" panose="02020603050405020304" pitchFamily="18" charset="0"/>
                <a:ea typeface="Times New Roman" panose="02020603050405020304" pitchFamily="18" charset="0"/>
              </a:rPr>
              <a:t>Loyalty Rewards:</a:t>
            </a:r>
            <a:r>
              <a:rPr lang="en-US" dirty="0" smtClean="0">
                <a:latin typeface="Times New Roman" panose="02020603050405020304" pitchFamily="18" charset="0"/>
                <a:ea typeface="Times New Roman" panose="02020603050405020304" pitchFamily="18" charset="0"/>
              </a:rPr>
              <a:t> Offer a loyalty program where students earn points for every order, which can be redeemed for discounts, freebies, or even premium membership that offers perks like priority delivery during peak hours.</a:t>
            </a:r>
            <a:endParaRPr lang="en-US" dirty="0">
              <a:effectLst/>
              <a:latin typeface="Times New Roman" panose="02020603050405020304" pitchFamily="18" charset="0"/>
              <a:ea typeface="Times New Roman" panose="02020603050405020304" pitchFamily="18" charset="0"/>
            </a:endParaRPr>
          </a:p>
        </p:txBody>
      </p:sp>
      <p:sp>
        <p:nvSpPr>
          <p:cNvPr id="3" name="Rectangle 2"/>
          <p:cNvSpPr/>
          <p:nvPr/>
        </p:nvSpPr>
        <p:spPr>
          <a:xfrm>
            <a:off x="836612" y="4114800"/>
            <a:ext cx="10896600" cy="1812291"/>
          </a:xfrm>
          <a:prstGeom prst="rect">
            <a:avLst/>
          </a:prstGeom>
        </p:spPr>
        <p:txBody>
          <a:bodyPr wrap="square">
            <a:spAutoFit/>
          </a:bodyPr>
          <a:lstStyle/>
          <a:p>
            <a:pPr marL="342900" indent="-342900">
              <a:lnSpc>
                <a:spcPct val="107000"/>
              </a:lnSpc>
              <a:spcAft>
                <a:spcPts val="800"/>
              </a:spcAft>
              <a:buFont typeface="Wingdings" panose="05000000000000000000" pitchFamily="2" charset="2"/>
              <a:buChar char="q"/>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Student Ambassadors and Micro-Influencers: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Concept:</a:t>
            </a:r>
            <a:r>
              <a:rPr lang="en-US" dirty="0">
                <a:latin typeface="Times New Roman" panose="02020603050405020304" pitchFamily="18" charset="0"/>
                <a:ea typeface="Times New Roman" panose="02020603050405020304" pitchFamily="18" charset="0"/>
                <a:cs typeface="Times New Roman" panose="02020603050405020304" pitchFamily="18" charset="0"/>
              </a:rPr>
              <a:t> Partner with popular students or micro-influencers on campus to promote your app. These ambassadors could create content, host events, or run contests that encourage their followers to use the app.</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Engagement:</a:t>
            </a:r>
            <a:r>
              <a:rPr lang="en-US" dirty="0">
                <a:latin typeface="Times New Roman" panose="02020603050405020304" pitchFamily="18" charset="0"/>
                <a:ea typeface="Times New Roman" panose="02020603050405020304" pitchFamily="18" charset="0"/>
                <a:cs typeface="Times New Roman" panose="02020603050405020304" pitchFamily="18" charset="0"/>
              </a:rPr>
              <a:t> Peer influence is strong, especially among students. Having trusted voices on campus advocating for your service can significantly boost engagement and trust.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77729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8012" y="381000"/>
            <a:ext cx="11049000" cy="2062103"/>
          </a:xfrm>
          <a:prstGeom prst="rect">
            <a:avLst/>
          </a:prstGeom>
        </p:spPr>
        <p:txBody>
          <a:bodyPr wrap="square">
            <a:spAutoFit/>
          </a:bodyPr>
          <a:lstStyle/>
          <a:p>
            <a:pPr marL="342900" indent="-342900">
              <a:buFont typeface="Wingdings" panose="05000000000000000000" pitchFamily="2" charset="2"/>
              <a:buChar char="q"/>
            </a:pPr>
            <a:r>
              <a:rPr lang="en-US" sz="2000" b="1" dirty="0">
                <a:latin typeface="Times New Roman" panose="02020603050405020304" pitchFamily="18" charset="0"/>
                <a:ea typeface="Times New Roman" panose="02020603050405020304" pitchFamily="18" charset="0"/>
              </a:rPr>
              <a:t>Partner with Student Organizations and Events:</a:t>
            </a:r>
          </a:p>
          <a:p>
            <a:pPr marL="342900" marR="0" lvl="0" indent="-342900">
              <a:buSzPts val="1000"/>
              <a:buFont typeface="Symbol" panose="05050102010706020507" pitchFamily="18" charset="2"/>
              <a:buChar char=""/>
              <a:tabLst>
                <a:tab pos="457200" algn="l"/>
              </a:tabLst>
            </a:pPr>
            <a:r>
              <a:rPr lang="en-US" b="1" dirty="0">
                <a:latin typeface="Times New Roman" panose="02020603050405020304" pitchFamily="18" charset="0"/>
                <a:ea typeface="Times New Roman" panose="02020603050405020304" pitchFamily="18" charset="0"/>
              </a:rPr>
              <a:t>Event Sponsorship:</a:t>
            </a:r>
            <a:r>
              <a:rPr lang="en-US" dirty="0">
                <a:latin typeface="Times New Roman" panose="02020603050405020304" pitchFamily="18" charset="0"/>
                <a:ea typeface="Times New Roman" panose="02020603050405020304" pitchFamily="18" charset="0"/>
              </a:rPr>
              <a:t> Sponsor or collaborate with student events, such as club meetings, sports events, or cultural festivals. You can provide food discounts or offer to cater these events through your platform, thus directly showcasing your service to large groups of students.</a:t>
            </a:r>
          </a:p>
          <a:p>
            <a:pPr marL="342900" marR="0" lvl="0" indent="-342900">
              <a:buSzPts val="1000"/>
              <a:buFont typeface="Symbol" panose="05050102010706020507" pitchFamily="18" charset="2"/>
              <a:buChar char=""/>
              <a:tabLst>
                <a:tab pos="457200" algn="l"/>
              </a:tabLst>
            </a:pPr>
            <a:r>
              <a:rPr lang="en-US" b="1" dirty="0">
                <a:latin typeface="Times New Roman" panose="02020603050405020304" pitchFamily="18" charset="0"/>
                <a:ea typeface="Times New Roman" panose="02020603050405020304" pitchFamily="18" charset="0"/>
              </a:rPr>
              <a:t>Collaborative Promotions:</a:t>
            </a:r>
            <a:r>
              <a:rPr lang="en-US" dirty="0">
                <a:latin typeface="Times New Roman" panose="02020603050405020304" pitchFamily="18" charset="0"/>
                <a:ea typeface="Times New Roman" panose="02020603050405020304" pitchFamily="18" charset="0"/>
              </a:rPr>
              <a:t> Partner with student organizations for co-branded promotions. For example, you could team up with the student council to offer exclusive discounts during exam periods or sponsor a club event where you provide snacks or meals via your platform.</a:t>
            </a:r>
            <a:endParaRPr lang="en-US" dirty="0">
              <a:effectLst/>
              <a:latin typeface="Times New Roman" panose="02020603050405020304" pitchFamily="18" charset="0"/>
              <a:ea typeface="Times New Roman" panose="02020603050405020304" pitchFamily="18" charset="0"/>
            </a:endParaRPr>
          </a:p>
        </p:txBody>
      </p:sp>
      <p:sp>
        <p:nvSpPr>
          <p:cNvPr id="3" name="Rectangle 2"/>
          <p:cNvSpPr/>
          <p:nvPr/>
        </p:nvSpPr>
        <p:spPr>
          <a:xfrm>
            <a:off x="706687" y="2743200"/>
            <a:ext cx="3948517" cy="369332"/>
          </a:xfrm>
          <a:prstGeom prst="rect">
            <a:avLst/>
          </a:prstGeom>
        </p:spPr>
        <p:txBody>
          <a:bodyPr wrap="none">
            <a:spAutoFit/>
          </a:bodyPr>
          <a:lstStyle/>
          <a:p>
            <a:pPr marL="285750" indent="-285750">
              <a:buFont typeface="Wingdings" panose="05000000000000000000" pitchFamily="2" charset="2"/>
              <a:buChar char="q"/>
            </a:pPr>
            <a:r>
              <a:rPr lang="en-US" b="1" dirty="0">
                <a:latin typeface="Times New Roman" panose="02020603050405020304" pitchFamily="18" charset="0"/>
                <a:ea typeface="Times New Roman" panose="02020603050405020304" pitchFamily="18" charset="0"/>
              </a:rPr>
              <a:t>Local Food Challenges and Events:</a:t>
            </a:r>
            <a:endParaRPr lang="en-US" dirty="0"/>
          </a:p>
        </p:txBody>
      </p:sp>
      <p:sp>
        <p:nvSpPr>
          <p:cNvPr id="4" name="Rectangle 3"/>
          <p:cNvSpPr/>
          <p:nvPr/>
        </p:nvSpPr>
        <p:spPr>
          <a:xfrm>
            <a:off x="684212" y="3200400"/>
            <a:ext cx="10744200" cy="1380378"/>
          </a:xfrm>
          <a:prstGeom prst="rect">
            <a:avLst/>
          </a:prstGeom>
        </p:spPr>
        <p:txBody>
          <a:bodyPr wrap="square">
            <a:sp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Concept:</a:t>
            </a:r>
            <a:r>
              <a:rPr lang="en-US" dirty="0">
                <a:latin typeface="Times New Roman" panose="02020603050405020304" pitchFamily="18" charset="0"/>
                <a:ea typeface="Times New Roman" panose="02020603050405020304" pitchFamily="18" charset="0"/>
                <a:cs typeface="Times New Roman" panose="02020603050405020304" pitchFamily="18" charset="0"/>
              </a:rPr>
              <a:t> Organize food challenges or virtual events where users can participate by ordering specific dishes or from particular restaurants. Winners could receive free meals or be featured on the app’s leaderboard.</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Engagement:</a:t>
            </a:r>
            <a:r>
              <a:rPr lang="en-US" dirty="0">
                <a:latin typeface="Times New Roman" panose="02020603050405020304" pitchFamily="18" charset="0"/>
                <a:ea typeface="Times New Roman" panose="02020603050405020304" pitchFamily="18" charset="0"/>
                <a:cs typeface="Times New Roman" panose="02020603050405020304" pitchFamily="18" charset="0"/>
              </a:rPr>
              <a:t> Challenges and events create a community feel and give users a reason to interact with the app beyond just ordering food.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682624" y="4580778"/>
            <a:ext cx="10898188" cy="1812291"/>
          </a:xfrm>
          <a:prstGeom prst="rect">
            <a:avLst/>
          </a:prstGeom>
        </p:spPr>
        <p:txBody>
          <a:bodyPr wrap="square">
            <a:spAutoFit/>
          </a:bodyPr>
          <a:lstStyle/>
          <a:p>
            <a:pPr marL="342900" indent="-342900">
              <a:lnSpc>
                <a:spcPct val="107000"/>
              </a:lnSpc>
              <a:spcAft>
                <a:spcPts val="800"/>
              </a:spcAft>
              <a:buFont typeface="Wingdings" panose="05000000000000000000" pitchFamily="2" charset="2"/>
              <a:buChar char="q"/>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AR Menu Previews: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Concept:</a:t>
            </a:r>
            <a:r>
              <a:rPr lang="en-US" dirty="0">
                <a:latin typeface="Times New Roman" panose="02020603050405020304" pitchFamily="18" charset="0"/>
                <a:ea typeface="Times New Roman" panose="02020603050405020304" pitchFamily="18" charset="0"/>
                <a:cs typeface="Times New Roman" panose="02020603050405020304" pitchFamily="18" charset="0"/>
              </a:rPr>
              <a:t> Use Augmented Reality (AR) to allow users to preview dishes before they order. They can point their phone at a flat surface, and the dish appears in 3D, giving them a better idea of portion sizes and presentation.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Engagement:</a:t>
            </a:r>
            <a:r>
              <a:rPr lang="en-US" dirty="0">
                <a:latin typeface="Times New Roman" panose="02020603050405020304" pitchFamily="18" charset="0"/>
                <a:ea typeface="Times New Roman" panose="02020603050405020304" pitchFamily="18" charset="0"/>
                <a:cs typeface="Times New Roman" panose="02020603050405020304" pitchFamily="18" charset="0"/>
              </a:rPr>
              <a:t> This innovative feature adds a fun, high-tech twist to the ordering process, making your app stand out from competitors.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3832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1812" y="304800"/>
            <a:ext cx="10896600" cy="2062103"/>
          </a:xfrm>
          <a:prstGeom prst="rect">
            <a:avLst/>
          </a:prstGeom>
        </p:spPr>
        <p:txBody>
          <a:bodyPr wrap="square">
            <a:spAutoFit/>
          </a:bodyPr>
          <a:lstStyle/>
          <a:p>
            <a:pPr marL="342900" indent="-342900">
              <a:buFont typeface="Wingdings" panose="05000000000000000000" pitchFamily="2" charset="2"/>
              <a:buChar char="q"/>
            </a:pPr>
            <a:r>
              <a:rPr lang="en-US" sz="2000" b="1" dirty="0">
                <a:latin typeface="Times New Roman" panose="02020603050405020304" pitchFamily="18" charset="0"/>
                <a:ea typeface="Times New Roman" panose="02020603050405020304" pitchFamily="18" charset="0"/>
              </a:rPr>
              <a:t>Launch with a Campus-Wide Event:</a:t>
            </a:r>
          </a:p>
          <a:p>
            <a:pPr marL="342900" marR="0" lvl="0" indent="-342900">
              <a:buSzPts val="1000"/>
              <a:buFont typeface="Symbol" panose="05050102010706020507" pitchFamily="18" charset="2"/>
              <a:buChar char=""/>
              <a:tabLst>
                <a:tab pos="457200" algn="l"/>
              </a:tabLst>
            </a:pPr>
            <a:r>
              <a:rPr lang="en-US" b="1" dirty="0">
                <a:latin typeface="Times New Roman" panose="02020603050405020304" pitchFamily="18" charset="0"/>
                <a:ea typeface="Times New Roman" panose="02020603050405020304" pitchFamily="18" charset="0"/>
              </a:rPr>
              <a:t>Free First Delivery Day:</a:t>
            </a:r>
            <a:r>
              <a:rPr lang="en-US" dirty="0">
                <a:latin typeface="Times New Roman" panose="02020603050405020304" pitchFamily="18" charset="0"/>
                <a:ea typeface="Times New Roman" panose="02020603050405020304" pitchFamily="18" charset="0"/>
              </a:rPr>
              <a:t> Kick off your service with a "Free First Delivery Day." For one day, all students can order from any restaurant on the platform with no delivery fee. This will encourage them to try the service, and once they experience the convenience, they are more likely to become regular users.</a:t>
            </a:r>
          </a:p>
          <a:p>
            <a:pPr marL="342900" marR="0" lvl="0" indent="-342900">
              <a:buSzPts val="1000"/>
              <a:buFont typeface="Symbol" panose="05050102010706020507" pitchFamily="18" charset="2"/>
              <a:buChar char=""/>
              <a:tabLst>
                <a:tab pos="457200" algn="l"/>
              </a:tabLst>
            </a:pPr>
            <a:r>
              <a:rPr lang="en-US" b="1" dirty="0">
                <a:latin typeface="Times New Roman" panose="02020603050405020304" pitchFamily="18" charset="0"/>
                <a:ea typeface="Times New Roman" panose="02020603050405020304" pitchFamily="18" charset="0"/>
              </a:rPr>
              <a:t>Pop-Up Stands and Live Demos:</a:t>
            </a:r>
            <a:r>
              <a:rPr lang="en-US" dirty="0">
                <a:latin typeface="Times New Roman" panose="02020603050405020304" pitchFamily="18" charset="0"/>
                <a:ea typeface="Times New Roman" panose="02020603050405020304" pitchFamily="18" charset="0"/>
              </a:rPr>
              <a:t> Set up pop-up stands across campus where students can learn about the app, sign up, and even receive discounts or freebies. Incorporate live demos of the app to show how easy it is to use. Offer small, instant rewards like discount vouchers for their first order or branded merchandise.</a:t>
            </a:r>
            <a:endParaRPr lang="en-US" dirty="0">
              <a:effectLst/>
              <a:latin typeface="Times New Roman" panose="02020603050405020304" pitchFamily="18" charset="0"/>
              <a:ea typeface="Times New Roman" panose="02020603050405020304" pitchFamily="18" charset="0"/>
            </a:endParaRPr>
          </a:p>
        </p:txBody>
      </p:sp>
      <p:sp>
        <p:nvSpPr>
          <p:cNvPr id="3" name="Rectangle 2"/>
          <p:cNvSpPr/>
          <p:nvPr/>
        </p:nvSpPr>
        <p:spPr>
          <a:xfrm>
            <a:off x="608012" y="2895600"/>
            <a:ext cx="10134600" cy="2062103"/>
          </a:xfrm>
          <a:prstGeom prst="rect">
            <a:avLst/>
          </a:prstGeom>
        </p:spPr>
        <p:txBody>
          <a:bodyPr wrap="square">
            <a:spAutoFit/>
          </a:bodyPr>
          <a:lstStyle/>
          <a:p>
            <a:pPr marL="342900" indent="-342900">
              <a:buFont typeface="Wingdings" panose="05000000000000000000" pitchFamily="2" charset="2"/>
              <a:buChar char="q"/>
            </a:pPr>
            <a:r>
              <a:rPr lang="en-US" sz="2000" b="1" dirty="0" smtClean="0">
                <a:latin typeface="Times New Roman" panose="02020603050405020304" pitchFamily="18" charset="0"/>
                <a:ea typeface="Times New Roman" panose="02020603050405020304" pitchFamily="18" charset="0"/>
              </a:rPr>
              <a:t>Gamification</a:t>
            </a:r>
            <a:r>
              <a:rPr lang="en-US" sz="2000" b="1" dirty="0">
                <a:latin typeface="Times New Roman" panose="02020603050405020304" pitchFamily="18" charset="0"/>
                <a:ea typeface="Times New Roman" panose="02020603050405020304" pitchFamily="18" charset="0"/>
              </a:rPr>
              <a:t>:</a:t>
            </a:r>
          </a:p>
          <a:p>
            <a:pPr marL="342900" marR="0" lvl="0" indent="-342900">
              <a:buSzPts val="1000"/>
              <a:buFont typeface="Symbol" panose="05050102010706020507" pitchFamily="18" charset="2"/>
              <a:buChar char=""/>
              <a:tabLst>
                <a:tab pos="457200" algn="l"/>
              </a:tabLst>
            </a:pPr>
            <a:r>
              <a:rPr lang="en-US" b="1" dirty="0">
                <a:latin typeface="Times New Roman" panose="02020603050405020304" pitchFamily="18" charset="0"/>
                <a:ea typeface="Times New Roman" panose="02020603050405020304" pitchFamily="18" charset="0"/>
              </a:rPr>
              <a:t>Order Challenges:</a:t>
            </a:r>
            <a:r>
              <a:rPr lang="en-US" dirty="0">
                <a:latin typeface="Times New Roman" panose="02020603050405020304" pitchFamily="18" charset="0"/>
                <a:ea typeface="Times New Roman" panose="02020603050405020304" pitchFamily="18" charset="0"/>
              </a:rPr>
              <a:t> Implement gamification elements like "Order Challenges" where students earn badges or rewards for completing certain tasks, like ordering from different restaurants or hitting a certain number of orders in a month.</a:t>
            </a:r>
          </a:p>
          <a:p>
            <a:pPr marL="342900" marR="0" lvl="0" indent="-342900">
              <a:buSzPts val="1000"/>
              <a:buFont typeface="Symbol" panose="05050102010706020507" pitchFamily="18" charset="2"/>
              <a:buChar char=""/>
              <a:tabLst>
                <a:tab pos="457200" algn="l"/>
              </a:tabLst>
            </a:pPr>
            <a:r>
              <a:rPr lang="en-US" b="1" dirty="0">
                <a:latin typeface="Times New Roman" panose="02020603050405020304" pitchFamily="18" charset="0"/>
                <a:ea typeface="Times New Roman" panose="02020603050405020304" pitchFamily="18" charset="0"/>
              </a:rPr>
              <a:t>Leaderboard Competitions:</a:t>
            </a:r>
            <a:r>
              <a:rPr lang="en-US" dirty="0">
                <a:latin typeface="Times New Roman" panose="02020603050405020304" pitchFamily="18" charset="0"/>
                <a:ea typeface="Times New Roman" panose="02020603050405020304" pitchFamily="18" charset="0"/>
              </a:rPr>
              <a:t> Create leaderboards where students can compete for top spots based on the number of orders, the variety of restaurants they order from, or the size of their groups. Top students can win rewards like free meals or exclusive experiences.</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19225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FF00"/>
                </a:solidFill>
              </a:rPr>
              <a:t>Unique Feature: Personalized Food Selection for Specific Goals</a:t>
            </a:r>
          </a:p>
        </p:txBody>
      </p:sp>
      <p:sp>
        <p:nvSpPr>
          <p:cNvPr id="3" name="Content Placeholder 2"/>
          <p:cNvSpPr>
            <a:spLocks noGrp="1"/>
          </p:cNvSpPr>
          <p:nvPr>
            <p:ph idx="1"/>
          </p:nvPr>
        </p:nvSpPr>
        <p:spPr/>
        <p:txBody>
          <a:bodyPr/>
          <a:lstStyle/>
          <a:p>
            <a:r>
              <a:rPr lang="en-US" b="1" dirty="0">
                <a:latin typeface="Palatino Linotype" panose="02040502050505030304" pitchFamily="18" charset="0"/>
              </a:rPr>
              <a:t>Concept Overview:</a:t>
            </a:r>
            <a:r>
              <a:rPr lang="en-US" dirty="0">
                <a:latin typeface="Palatino Linotype" panose="02040502050505030304" pitchFamily="18" charset="0"/>
              </a:rPr>
              <a:t> </a:t>
            </a:r>
            <a:endParaRPr lang="en-US" dirty="0" smtClean="0">
              <a:latin typeface="Palatino Linotype" panose="02040502050505030304" pitchFamily="18" charset="0"/>
            </a:endParaRPr>
          </a:p>
          <a:p>
            <a:pPr marL="0" indent="0">
              <a:buNone/>
            </a:pPr>
            <a:endParaRPr lang="en-US" dirty="0">
              <a:latin typeface="Palatino Linotype" panose="02040502050505030304" pitchFamily="18" charset="0"/>
            </a:endParaRPr>
          </a:p>
          <a:p>
            <a:pPr>
              <a:buFont typeface="Wingdings" panose="05000000000000000000" pitchFamily="2" charset="2"/>
              <a:buChar char="q"/>
            </a:pPr>
            <a:r>
              <a:rPr lang="en-US" dirty="0" smtClean="0">
                <a:latin typeface="Palatino Linotype" panose="02040502050505030304" pitchFamily="18" charset="0"/>
              </a:rPr>
              <a:t>Your </a:t>
            </a:r>
            <a:r>
              <a:rPr lang="en-US" dirty="0">
                <a:latin typeface="Palatino Linotype" panose="02040502050505030304" pitchFamily="18" charset="0"/>
              </a:rPr>
              <a:t>platform will include a unique feature that categorizes food based on specific health and fitness goals, such as gaining muscle, losing weight, or achieving a flat tummy. When students log into the app, they can select their fitness goal, and the platform will automatically recommend meals that align with these objectives. This personalized approach not only enhances the user experience but also taps into the growing trend of health-conscious eating.</a:t>
            </a:r>
          </a:p>
        </p:txBody>
      </p:sp>
    </p:spTree>
    <p:extLst>
      <p:ext uri="{BB962C8B-B14F-4D97-AF65-F5344CB8AC3E}">
        <p14:creationId xmlns:p14="http://schemas.microsoft.com/office/powerpoint/2010/main" val="112629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6612" y="457200"/>
            <a:ext cx="10896600" cy="2852512"/>
          </a:xfrm>
          <a:prstGeom prst="rect">
            <a:avLst/>
          </a:prstGeom>
        </p:spPr>
        <p:txBody>
          <a:bodyPr wrap="square">
            <a:spAutoFit/>
          </a:bodyPr>
          <a:lstStyle/>
          <a:p>
            <a:pPr>
              <a:lnSpc>
                <a:spcPct val="107000"/>
              </a:lnSpc>
              <a:spcAft>
                <a:spcPts val="800"/>
              </a:spcAft>
            </a:pPr>
            <a:r>
              <a:rPr lang="en-US" sz="1600" b="1"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Key Elements of the Feature</a:t>
            </a:r>
            <a:r>
              <a:rPr lang="en-US" sz="1200" b="1"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200" b="1" dirty="0">
                <a:latin typeface="Times New Roman" panose="02020603050405020304" pitchFamily="18" charset="0"/>
                <a:ea typeface="Times New Roman" panose="02020603050405020304" pitchFamily="18" charset="0"/>
                <a:cs typeface="Times New Roman" panose="02020603050405020304" pitchFamily="18" charset="0"/>
              </a:rPr>
              <a:t>Personalized Recommendations:</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200" b="1" dirty="0">
                <a:latin typeface="Times New Roman" panose="02020603050405020304" pitchFamily="18" charset="0"/>
                <a:ea typeface="Times New Roman" panose="02020603050405020304" pitchFamily="18" charset="0"/>
                <a:cs typeface="Times New Roman" panose="02020603050405020304" pitchFamily="18" charset="0"/>
              </a:rPr>
              <a:t>User Profile Setup:</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 During registration, students can input their fitness goals. This information is then used to tailor their food recommendations.</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200" b="1" dirty="0">
                <a:latin typeface="Times New Roman" panose="02020603050405020304" pitchFamily="18" charset="0"/>
                <a:ea typeface="Times New Roman" panose="02020603050405020304" pitchFamily="18" charset="0"/>
                <a:cs typeface="Times New Roman" panose="02020603050405020304" pitchFamily="18" charset="0"/>
              </a:rPr>
              <a:t>Dynamic Menu Selection:</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 The app will dynamically generate a list of meals from partner restaurants that match the user's goals, making it easy for them to choose the right meal.</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200" b="1" dirty="0">
                <a:latin typeface="Times New Roman" panose="02020603050405020304" pitchFamily="18" charset="0"/>
                <a:ea typeface="Times New Roman" panose="02020603050405020304" pitchFamily="18" charset="0"/>
                <a:cs typeface="Times New Roman" panose="02020603050405020304" pitchFamily="18" charset="0"/>
              </a:rPr>
              <a:t>Health Benefits Visualization:</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200" b="1" dirty="0">
                <a:latin typeface="Times New Roman" panose="02020603050405020304" pitchFamily="18" charset="0"/>
                <a:ea typeface="Times New Roman" panose="02020603050405020304" pitchFamily="18" charset="0"/>
                <a:cs typeface="Times New Roman" panose="02020603050405020304" pitchFamily="18" charset="0"/>
              </a:rPr>
              <a:t>Nutritional Breakdown:</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 Each recommended meal will come with a detailed nutritional breakdown, showing how it contributes to the user’s goals (e.g., protein content for muscle gain, calorie count for weight loss).</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200" b="1" dirty="0">
                <a:latin typeface="Times New Roman" panose="02020603050405020304" pitchFamily="18" charset="0"/>
                <a:ea typeface="Times New Roman" panose="02020603050405020304" pitchFamily="18" charset="0"/>
                <a:cs typeface="Times New Roman" panose="02020603050405020304" pitchFamily="18" charset="0"/>
              </a:rPr>
              <a:t>Progress Tracking:</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 Users can track their progress over time, encouraging repeat orders and long-term engagement.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200" b="1" dirty="0">
                <a:latin typeface="Times New Roman" panose="02020603050405020304" pitchFamily="18" charset="0"/>
                <a:ea typeface="Times New Roman" panose="02020603050405020304" pitchFamily="18" charset="0"/>
                <a:cs typeface="Times New Roman" panose="02020603050405020304" pitchFamily="18" charset="0"/>
              </a:rPr>
              <a:t>Engagement and Gamification: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851066" y="2971800"/>
            <a:ext cx="10668000" cy="2981329"/>
          </a:xfrm>
          <a:prstGeom prst="rect">
            <a:avLst/>
          </a:prstGeom>
        </p:spPr>
        <p:txBody>
          <a:bodyPr wrap="square">
            <a:spAutoFit/>
          </a:bodyPr>
          <a:lstStyle/>
          <a:p>
            <a:pPr>
              <a:spcAft>
                <a:spcPts val="0"/>
              </a:spcAft>
            </a:pPr>
            <a:endParaRPr lang="en-US" dirty="0"/>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200" b="1" dirty="0">
                <a:latin typeface="Times New Roman" panose="02020603050405020304" pitchFamily="18" charset="0"/>
                <a:ea typeface="Times New Roman" panose="02020603050405020304" pitchFamily="18" charset="0"/>
                <a:cs typeface="Times New Roman" panose="02020603050405020304" pitchFamily="18" charset="0"/>
              </a:rPr>
              <a:t>Challenges and Rewards:</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 Introduce challenges such as "30-Day Flat Tummy Challenge" or "Muscle Gain Marathon," where students can win rewards (like discounts or free delivery) by sticking to their personalized meal plan.</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200" b="1" dirty="0">
                <a:latin typeface="Times New Roman" panose="02020603050405020304" pitchFamily="18" charset="0"/>
                <a:ea typeface="Times New Roman" panose="02020603050405020304" pitchFamily="18" charset="0"/>
                <a:cs typeface="Times New Roman" panose="02020603050405020304" pitchFamily="18" charset="0"/>
              </a:rPr>
              <a:t>Social Sharing:</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 Encourage users to share their progress on social media, creating a community around health and fitness that also promotes the platform.</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r>
              <a:rPr lang="en-US" sz="2800" dirty="0">
                <a:latin typeface="Times New Roman" panose="02020603050405020304" pitchFamily="18" charset="0"/>
                <a:ea typeface="Times New Roman" panose="02020603050405020304" pitchFamily="18" charset="0"/>
              </a:rPr>
              <a:t>Note: </a:t>
            </a:r>
            <a:r>
              <a:rPr lang="en-US" sz="2800" b="1" dirty="0">
                <a:latin typeface="Times New Roman" panose="02020603050405020304" pitchFamily="18" charset="0"/>
                <a:ea typeface="Times New Roman" panose="02020603050405020304" pitchFamily="18" charset="0"/>
              </a:rPr>
              <a:t>Integration with Campus Activities:</a:t>
            </a:r>
            <a:endParaRPr lang="en-US" sz="2800" dirty="0">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Partner with campus gyms, sports teams, and health clubs to promote the app. Offer special discounts or meal plans tailored to athletes and fitness enthusiasts.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97227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612" y="228600"/>
            <a:ext cx="9144001" cy="609600"/>
          </a:xfrm>
        </p:spPr>
        <p:txBody>
          <a:bodyPr/>
          <a:lstStyle/>
          <a:p>
            <a:r>
              <a:rPr lang="en-US" dirty="0">
                <a:solidFill>
                  <a:srgbClr val="FFFF00"/>
                </a:solidFill>
                <a:latin typeface="Cambria"/>
                <a:ea typeface="Cambria"/>
              </a:rPr>
              <a:t>Project Vision</a:t>
            </a:r>
            <a:endParaRPr dirty="0">
              <a:solidFill>
                <a:srgbClr val="FFFF00"/>
              </a:solidFill>
              <a:latin typeface="Cambria"/>
              <a:ea typeface="Cambria"/>
            </a:endParaRPr>
          </a:p>
        </p:txBody>
      </p:sp>
      <p:sp>
        <p:nvSpPr>
          <p:cNvPr id="3" name="Content Placeholder 2"/>
          <p:cNvSpPr>
            <a:spLocks noGrp="1"/>
          </p:cNvSpPr>
          <p:nvPr>
            <p:ph idx="1"/>
          </p:nvPr>
        </p:nvSpPr>
        <p:spPr>
          <a:xfrm>
            <a:off x="1979611" y="4261783"/>
            <a:ext cx="9144001" cy="2057400"/>
          </a:xfrm>
        </p:spPr>
        <p:txBody>
          <a:bodyPr vert="horz" lIns="91440" tIns="45720" rIns="91440" bIns="45720" rtlCol="0" anchor="t">
            <a:normAutofit/>
          </a:bodyPr>
          <a:lstStyle/>
          <a:p>
            <a:pPr marL="223520" indent="-223520"/>
            <a:r>
              <a:rPr lang="en-US" sz="1800">
                <a:latin typeface="Cambria"/>
                <a:ea typeface="Cambria"/>
              </a:rPr>
              <a:t>Make ordering  as easy and convenient as possible.</a:t>
            </a:r>
          </a:p>
          <a:p>
            <a:pPr marL="223520" indent="-223520"/>
            <a:r>
              <a:rPr lang="en-US" sz="1800" dirty="0">
                <a:latin typeface="Cambria"/>
                <a:ea typeface="Cambria"/>
              </a:rPr>
              <a:t>We will develop an intuitive website that allows users to place orders with just a few clicks. Features such as real-time tracking and multiple payment options will add to the convenience.</a:t>
            </a:r>
          </a:p>
        </p:txBody>
      </p:sp>
      <p:sp>
        <p:nvSpPr>
          <p:cNvPr id="5" name="TextBox 4"/>
          <p:cNvSpPr txBox="1"/>
          <p:nvPr/>
        </p:nvSpPr>
        <p:spPr>
          <a:xfrm flipH="1">
            <a:off x="1979612" y="1157823"/>
            <a:ext cx="2849881" cy="369332"/>
          </a:xfrm>
          <a:prstGeom prst="rect">
            <a:avLst/>
          </a:prstGeom>
          <a:noFill/>
        </p:spPr>
        <p:txBody>
          <a:bodyPr wrap="square" rtlCol="0">
            <a:spAutoFit/>
          </a:bodyPr>
          <a:lstStyle/>
          <a:p>
            <a:r>
              <a:rPr lang="en-US" dirty="0">
                <a:latin typeface="Cambria"/>
                <a:ea typeface="Cambria"/>
              </a:rPr>
              <a:t>Vision Statement</a:t>
            </a:r>
          </a:p>
        </p:txBody>
      </p:sp>
      <p:sp>
        <p:nvSpPr>
          <p:cNvPr id="7" name="TextBox 6"/>
          <p:cNvSpPr txBox="1"/>
          <p:nvPr/>
        </p:nvSpPr>
        <p:spPr>
          <a:xfrm>
            <a:off x="1985644" y="1587986"/>
            <a:ext cx="9613863" cy="923330"/>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q"/>
            </a:pPr>
            <a:r>
              <a:rPr lang="en-US">
                <a:latin typeface="Cambria"/>
                <a:ea typeface="Cambria"/>
              </a:rPr>
              <a:t>We aim to create a seamless experience for our users starting from the students entreprenuers(sellers) and buyers. By focusing on user needs and preferences, we will deliver a </a:t>
            </a:r>
            <a:r>
              <a:rPr lang="en-US" dirty="0">
                <a:latin typeface="Cambria"/>
                <a:ea typeface="Cambria"/>
              </a:rPr>
              <a:t>service that exceeds expectations.</a:t>
            </a:r>
          </a:p>
        </p:txBody>
      </p:sp>
      <p:sp>
        <p:nvSpPr>
          <p:cNvPr id="8" name="TextBox 7"/>
          <p:cNvSpPr txBox="1"/>
          <p:nvPr/>
        </p:nvSpPr>
        <p:spPr>
          <a:xfrm flipH="1">
            <a:off x="1979611" y="3348335"/>
            <a:ext cx="6553200" cy="461665"/>
          </a:xfrm>
          <a:prstGeom prst="rect">
            <a:avLst/>
          </a:prstGeom>
          <a:noFill/>
        </p:spPr>
        <p:txBody>
          <a:bodyPr wrap="square" rtlCol="0">
            <a:spAutoFit/>
          </a:bodyPr>
          <a:lstStyle/>
          <a:p>
            <a:r>
              <a:rPr lang="en-US" sz="2400" b="1" dirty="0">
                <a:solidFill>
                  <a:srgbClr val="FFFF00"/>
                </a:solidFill>
                <a:latin typeface="Cambria"/>
                <a:ea typeface="Cambria"/>
              </a:rPr>
              <a:t>Enhance Customer Convenience</a:t>
            </a:r>
          </a:p>
        </p:txBody>
      </p:sp>
    </p:spTree>
    <p:extLst>
      <p:ext uri="{BB962C8B-B14F-4D97-AF65-F5344CB8AC3E}">
        <p14:creationId xmlns:p14="http://schemas.microsoft.com/office/powerpoint/2010/main" val="2102139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5612" y="228600"/>
            <a:ext cx="6216766" cy="553357"/>
          </a:xfrm>
          <a:prstGeom prst="rect">
            <a:avLst/>
          </a:prstGeom>
        </p:spPr>
        <p:txBody>
          <a:bodyPr wrap="none">
            <a:spAutoFit/>
          </a:bodyPr>
          <a:lstStyle/>
          <a:p>
            <a:pPr>
              <a:lnSpc>
                <a:spcPct val="107000"/>
              </a:lnSpc>
              <a:spcBef>
                <a:spcPts val="1200"/>
              </a:spcBef>
            </a:pPr>
            <a:r>
              <a:rPr lang="en-US" sz="2800" b="1" kern="0" dirty="0">
                <a:solidFill>
                  <a:srgbClr val="FFFF00"/>
                </a:solidFill>
                <a:latin typeface="Calibri Light" panose="020F0302020204030204" pitchFamily="34" charset="0"/>
                <a:ea typeface="Times New Roman" panose="02020603050405020304" pitchFamily="18" charset="0"/>
                <a:cs typeface="Times New Roman" panose="02020603050405020304" pitchFamily="18" charset="0"/>
              </a:rPr>
              <a:t>Proposed Partnership with School Hospital</a:t>
            </a:r>
            <a:endParaRPr lang="en-US" sz="2800" b="1" kern="0" dirty="0">
              <a:solidFill>
                <a:srgbClr val="FFFF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836612" y="762000"/>
            <a:ext cx="10896600" cy="3228448"/>
          </a:xfrm>
          <a:prstGeom prst="rect">
            <a:avLst/>
          </a:prstGeom>
        </p:spPr>
        <p:txBody>
          <a:bodyPr wrap="square">
            <a:spAutoFit/>
          </a:bodyPr>
          <a:lstStyle/>
          <a:p>
            <a:pPr>
              <a:lnSpc>
                <a:spcPct val="107000"/>
              </a:lnSpc>
              <a:spcAft>
                <a:spcPts val="800"/>
              </a:spcAft>
            </a:pPr>
            <a:r>
              <a:rPr lang="en-US" sz="1400" b="1"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Objective:</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a:r>
            <a:br>
              <a:rPr lang="en-US" sz="1400" dirty="0">
                <a:latin typeface="Times New Roman" panose="02020603050405020304" pitchFamily="18" charset="0"/>
                <a:ea typeface="Times New Roman" panose="02020603050405020304" pitchFamily="18" charset="0"/>
                <a:cs typeface="Times New Roman" panose="02020603050405020304" pitchFamily="18" charset="0"/>
              </a:rPr>
            </a:br>
            <a:r>
              <a:rPr lang="en-US" sz="1400" dirty="0">
                <a:latin typeface="Times New Roman" panose="02020603050405020304" pitchFamily="18" charset="0"/>
                <a:ea typeface="Times New Roman" panose="02020603050405020304" pitchFamily="18" charset="0"/>
                <a:cs typeface="Times New Roman" panose="02020603050405020304" pitchFamily="18" charset="0"/>
              </a:rPr>
              <a:t>The goal of this partnership is to leverage the school's healthcare system to promote the health benefits of our food delivery app. By working together, we can provide students with tailored meal plans that not only satisfy their cravings but also contribute to their overall well-being.</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Benefits to the School Hospital:</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Promote Healthy Lifestyles: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Our app features a unique section that categorizes foods based on specific health goals, such as gaining muscle, losing weight, or achieving a flat tummy. The app automatically selects meals that align with these goals.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The hospital can use this feature to recommend the app to students as a tool for maintaining a healthy diet, which aligns with the hospital's mission to promote wellness on campus.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Increased Awareness of Health Services: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r>
              <a:rPr lang="en-US" sz="1400" dirty="0">
                <a:latin typeface="Times New Roman" panose="02020603050405020304" pitchFamily="18" charset="0"/>
                <a:ea typeface="Times New Roman" panose="02020603050405020304" pitchFamily="18" charset="0"/>
              </a:rPr>
              <a:t>By partnering with us, the school hospital can raise awareness of its own services. The app can feature educational content about healthy eating </a:t>
            </a:r>
            <a:endParaRPr lang="en-US" sz="1400" dirty="0"/>
          </a:p>
        </p:txBody>
      </p:sp>
      <p:sp>
        <p:nvSpPr>
          <p:cNvPr id="4" name="Rectangle 3"/>
          <p:cNvSpPr/>
          <p:nvPr/>
        </p:nvSpPr>
        <p:spPr>
          <a:xfrm>
            <a:off x="867108" y="3810000"/>
            <a:ext cx="10866104" cy="1665521"/>
          </a:xfrm>
          <a:prstGeom prst="rect">
            <a:avLst/>
          </a:prstGeom>
        </p:spPr>
        <p:txBody>
          <a:bodyPr wrap="square">
            <a:spAutoFit/>
          </a:bodyPr>
          <a:lstStyle/>
          <a:p>
            <a:pPr>
              <a:spcAft>
                <a:spcPts val="0"/>
              </a:spcAft>
            </a:pPr>
            <a:endParaRPr lang="en-US" sz="1400" dirty="0"/>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habits, created in collaboration with the hospital, which directs students to hospital resources for further support.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sz="1400" b="1" dirty="0" smtClean="0">
                <a:latin typeface="Times New Roman" panose="02020603050405020304" pitchFamily="18" charset="0"/>
                <a:ea typeface="Times New Roman" panose="02020603050405020304" pitchFamily="18" charset="0"/>
                <a:cs typeface="Times New Roman" panose="02020603050405020304" pitchFamily="18" charset="0"/>
              </a:rPr>
              <a:t>       Joint </a:t>
            </a: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Health Campaigns: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We can collaborate on health campaigns that encourage students to make healthier food choices. For instance, during National Nutrition Month, we could launch a campaign together that highlights the importance of balanced meals, with the hospital providing expert advice and endorsements.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9441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4212" y="304800"/>
            <a:ext cx="11201400" cy="2980111"/>
          </a:xfrm>
          <a:prstGeom prst="rect">
            <a:avLst/>
          </a:prstGeom>
        </p:spPr>
        <p:txBody>
          <a:bodyPr wrap="square">
            <a:spAutoFit/>
          </a:bodyPr>
          <a:lstStyle/>
          <a:p>
            <a:pPr>
              <a:lnSpc>
                <a:spcPct val="107000"/>
              </a:lnSpc>
              <a:spcAft>
                <a:spcPts val="800"/>
              </a:spcAft>
            </a:pPr>
            <a:r>
              <a:rPr lang="en-US" sz="1400" b="1"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Promotion and Visibility:</a:t>
            </a:r>
            <a:endParaRPr lang="en-US" sz="14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Hospital-Endorsed Meal Plans: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Meals recommended by the app could come with a "Hospital-Approved" badge, adding credibility and encouraging students to make healthier choices. This endorsement can be a strong selling point, showing that our offerings are not just convenient but also health-conscious.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In-App Advertising and Notifications: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The hospital could advertise its services through our website, reaching a targeted audience of health-conscious students. We can send out notifications about hospital events, such as free health screenings, directly to our users.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Collaborative Content Creation:</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We could work together to create content such as articles, videos, or webinars on topics like "Eating Right During Exams" or "How to Maintain a Balanced Diet in College." This content can be featured in the app and on the hospital's website, driving traffic to both platforms.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760412" y="2913467"/>
            <a:ext cx="6092825" cy="1186607"/>
          </a:xfrm>
          <a:prstGeom prst="rect">
            <a:avLst/>
          </a:prstGeom>
        </p:spPr>
        <p:txBody>
          <a:bodyPr>
            <a:spAutoFit/>
          </a:bodyPr>
          <a:lstStyle/>
          <a:p>
            <a:pPr>
              <a:lnSpc>
                <a:spcPct val="107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Implementation Strategy:</a:t>
            </a:r>
            <a:endParaRPr lang="en-US" sz="16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Initial Meeting and Proposal Presentation: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684212" y="3728629"/>
            <a:ext cx="11201400" cy="2612446"/>
          </a:xfrm>
          <a:prstGeom prst="rect">
            <a:avLst/>
          </a:prstGeom>
        </p:spPr>
        <p:txBody>
          <a:bodyPr wrap="square">
            <a:spAutoFit/>
          </a:bodyPr>
          <a:lstStyle/>
          <a:p>
            <a:pPr>
              <a:spcAft>
                <a:spcPts val="0"/>
              </a:spcAft>
            </a:pPr>
            <a:endParaRPr lang="en-US" dirty="0"/>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Schedule a meeting with the hospital administration to present this proposal. Highlight the mutual benefits and how this partnership aligns with the hospital's mission to promote student health.</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Pilot Program:</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Start with a pilot program where the hospital promotes the app to a select group of students. Track the results, gather feedback, and adjust the strategy as needed before rolling it out campus-wide.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Ongoing Collaboration:</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Establish regular check-ins to review the partnership's progress, discuss new ideas, and ensure that both parties are benefiting from the collaboration.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49470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4212" y="304800"/>
            <a:ext cx="11049000" cy="3960443"/>
          </a:xfrm>
          <a:prstGeom prst="rect">
            <a:avLst/>
          </a:prstGeom>
        </p:spPr>
        <p:txBody>
          <a:bodyPr wrap="square">
            <a:spAutoFit/>
          </a:bodyPr>
          <a:lstStyle/>
          <a:p>
            <a:pPr>
              <a:lnSpc>
                <a:spcPct val="107000"/>
              </a:lnSpc>
              <a:spcBef>
                <a:spcPts val="1200"/>
              </a:spcBef>
            </a:pPr>
            <a:r>
              <a:rPr lang="en-US" sz="2400" b="1" kern="0" dirty="0">
                <a:solidFill>
                  <a:srgbClr val="FFFF00"/>
                </a:solidFill>
                <a:latin typeface="Calibri Light" panose="020F0302020204030204" pitchFamily="34" charset="0"/>
                <a:ea typeface="Times New Roman" panose="02020603050405020304" pitchFamily="18" charset="0"/>
                <a:cs typeface="Times New Roman" panose="02020603050405020304" pitchFamily="18" charset="0"/>
              </a:rPr>
              <a:t>Market </a:t>
            </a:r>
            <a:r>
              <a:rPr lang="en-US" sz="2400" b="1" kern="0" dirty="0" smtClean="0">
                <a:solidFill>
                  <a:srgbClr val="FFFF00"/>
                </a:solidFill>
                <a:latin typeface="Calibri Light" panose="020F0302020204030204" pitchFamily="34" charset="0"/>
                <a:ea typeface="Times New Roman" panose="02020603050405020304" pitchFamily="18" charset="0"/>
                <a:cs typeface="Times New Roman" panose="02020603050405020304" pitchFamily="18" charset="0"/>
              </a:rPr>
              <a:t>Strategy Day to Day</a:t>
            </a:r>
            <a:endParaRPr lang="en-US" sz="2400" b="1" kern="0" dirty="0">
              <a:solidFill>
                <a:srgbClr val="FFFF00"/>
              </a:solidFill>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Specific Strategy to the Market: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Student-Centric Promotions: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Launch Exclusive Campus Events:</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Host events or pop-up stands where students can sample food from partner restaurants at a discount. These events will create buzz and drive initial sign-ups.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Digital Presence in Student Communities:</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Create partnerships with student associations and leverage social media platforms like Instagram and </a:t>
            </a: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TikTok</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to reach students directly. Provide special promo codes for first-time users that can be shared among their peers.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Customer Excitement and Interest: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Engaging User Interface: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Personalized Experience:</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Use data analytics to provide personalized meal recommendations based on user preferences and past orders. This makes the ordering experience more tailored and engaging.</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Interactive Features:</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Include a feature where users can vote for their favorite local dish of the month. The winning restaurant or dish could offer a limited-time discount, creating a fun and interactive experience for customers.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760412" y="4343400"/>
            <a:ext cx="10439400" cy="1669240"/>
          </a:xfrm>
          <a:prstGeom prst="rect">
            <a:avLst/>
          </a:prstGeom>
        </p:spPr>
        <p:txBody>
          <a:bodyPr wrap="square">
            <a:spAutoFit/>
          </a:bodyPr>
          <a:lstStyle/>
          <a:p>
            <a:pPr marR="0" lvl="0">
              <a:lnSpc>
                <a:spcPct val="107000"/>
              </a:lnSpc>
              <a:spcBef>
                <a:spcPts val="0"/>
              </a:spcBef>
              <a:spcAft>
                <a:spcPts val="800"/>
              </a:spcAft>
              <a:tabLst>
                <a:tab pos="457200" algn="l"/>
              </a:tabLst>
            </a:pPr>
            <a:r>
              <a:rPr lang="en-US" sz="1400" b="1" dirty="0" smtClean="0">
                <a:latin typeface="Times New Roman" panose="02020603050405020304" pitchFamily="18" charset="0"/>
                <a:ea typeface="Times New Roman" panose="02020603050405020304" pitchFamily="18" charset="0"/>
                <a:cs typeface="Times New Roman" panose="02020603050405020304" pitchFamily="18" charset="0"/>
              </a:rPr>
              <a:t>       Guaranteeing </a:t>
            </a: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Student Participation as Delivery Workers: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Peer-to-Peer Referrals:</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Introduce a “Bring a Friend” program where current delivery workers can earn bonuses by referring fellow students to join as delivery personnel. This will not only help expand the delivery network but also foster a community of workers who know and trust each other.</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Flexible Earning Potential:</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Offer surge pricing during peak hours, allowing delivery workers to earn more when demand is high. Promote this flexibility as a key benefit to potential delivery personnel.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979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4212" y="228600"/>
            <a:ext cx="11049000" cy="2774286"/>
          </a:xfrm>
          <a:prstGeom prst="rect">
            <a:avLst/>
          </a:prstGeom>
        </p:spPr>
        <p:txBody>
          <a:bodyPr wrap="square">
            <a:spAutoFit/>
          </a:bodyPr>
          <a:lstStyle/>
          <a:p>
            <a:pPr>
              <a:lnSpc>
                <a:spcPct val="107000"/>
              </a:lnSpc>
              <a:spcAft>
                <a:spcPts val="800"/>
              </a:spcAft>
            </a:pPr>
            <a:r>
              <a:rPr lang="en-US" sz="1400" b="1"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Day-to-Day Operations</a:t>
            </a:r>
            <a:endParaRPr lang="en-US" sz="14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Morning (7:00 AM - 11:00 AM):</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Preparation and Coordination:</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Daily Briefing:</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Hold a quick virtual meeting with delivery personnel to discuss the day's expected volume, key areas of focus, and any special instructions from restaurants.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Order Scheduling:</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Restaurants upload their daily menu offerings and any special promotions onto the platform. This information is pushed to the website, updating users about what’s available for the day.</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Midday (11:00 AM - 2:00 PM):</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Peak Order Processing: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27012" y="2743200"/>
            <a:ext cx="11353800" cy="3176062"/>
          </a:xfrm>
          <a:prstGeom prst="rect">
            <a:avLst/>
          </a:prstGeom>
        </p:spPr>
        <p:txBody>
          <a:bodyPr wrap="square">
            <a:spAutoFit/>
          </a:bodyPr>
          <a:lstStyle/>
          <a:p>
            <a:pPr>
              <a:spcAft>
                <a:spcPts val="0"/>
              </a:spcAft>
            </a:pPr>
            <a:endParaRPr lang="en-US" dirty="0"/>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Lunch Rush Management:</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The system prioritizes orders based on proximity and prep time. Delivery personnel are strategically placed near high-demand areas (e.g., campus dining halls) to ensure quick pickups and deliveries.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Real-Time Monitoring:</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A dedicated team monitors deliveries to ensure that any issues (e.g., delays, traffic) are promptly addressed. Communication is key to maintaining service quality during busy periods.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sz="1400" b="1" dirty="0" smtClean="0">
                <a:latin typeface="Times New Roman" panose="02020603050405020304" pitchFamily="18" charset="0"/>
                <a:ea typeface="Times New Roman" panose="02020603050405020304" pitchFamily="18" charset="0"/>
                <a:cs typeface="Times New Roman" panose="02020603050405020304" pitchFamily="18" charset="0"/>
              </a:rPr>
              <a:t>                  Afternoon </a:t>
            </a: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(2:00 PM - 5:00 PM):</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Customer Feedback and Engagement: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Review Requests:</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After lunch, customers receive a prompt to rate their experience. Positive reviews are shared with restaurants and delivery personnel as encouragement.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Data Analysis:</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The team reviews order data from the lunch rush to identify any patterns, such as popular dishes or frequent issues, and adjusts operations accordingly.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109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4212" y="457200"/>
            <a:ext cx="10820400" cy="5404685"/>
          </a:xfrm>
          <a:prstGeom prst="rect">
            <a:avLst/>
          </a:prstGeom>
        </p:spPr>
        <p:txBody>
          <a:bodyPr wrap="square">
            <a:spAutoFit/>
          </a:bodyPr>
          <a:lstStyle/>
          <a:p>
            <a:pPr marR="0" lvl="0">
              <a:lnSpc>
                <a:spcPct val="107000"/>
              </a:lnSpc>
              <a:spcBef>
                <a:spcPts val="0"/>
              </a:spcBef>
              <a:spcAft>
                <a:spcPts val="800"/>
              </a:spcAft>
              <a:tabLst>
                <a:tab pos="457200" algn="l"/>
              </a:tabLst>
            </a:pPr>
            <a:r>
              <a:rPr lang="en-US" sz="2000" b="1" dirty="0" smtClean="0">
                <a:latin typeface="Times New Roman" panose="02020603050405020304" pitchFamily="18" charset="0"/>
                <a:ea typeface="Times New Roman" panose="02020603050405020304" pitchFamily="18" charset="0"/>
                <a:cs typeface="Times New Roman" panose="02020603050405020304" pitchFamily="18" charset="0"/>
              </a:rPr>
              <a:t>      Evening </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(5:00 PM - 9:00 PM):</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Dinner Service and Promotions: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Dinner Rush Preparation:</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Similar to lunch, the system prepares for another peak period. Special evening promotions or meal bundles are pushed to users, enticing them to order dinner through the platform.</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End-of-Day Wrap-Up:</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Once the dinner rush is over, delivery personnel submit any remaining receipts or reports. The team compiles a daily performance summary, noting any areas for improvement.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sz="2000" b="1" dirty="0" smtClean="0">
                <a:latin typeface="Times New Roman" panose="02020603050405020304" pitchFamily="18" charset="0"/>
                <a:ea typeface="Times New Roman" panose="02020603050405020304" pitchFamily="18" charset="0"/>
                <a:cs typeface="Times New Roman" panose="02020603050405020304" pitchFamily="18" charset="0"/>
              </a:rPr>
              <a:t>        Late </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Evening (9:00 PM - 11:00 PM):</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Post-Operational Tasks: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Financial Reconciliation:</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Payments are processed, with commissions deducted from restaurant sales and payments issued to delivery personnel.</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Customer Engagement:</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 post-day email is sent to customers with a summary of the day's top dishes, upcoming promotions, and any loyalty rewards they’ve earned.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21295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5612" y="228600"/>
            <a:ext cx="11353800" cy="3625288"/>
          </a:xfrm>
          <a:prstGeom prst="rect">
            <a:avLst/>
          </a:prstGeom>
        </p:spPr>
        <p:txBody>
          <a:bodyPr wrap="square">
            <a:spAutoFit/>
          </a:bodyPr>
          <a:lstStyle/>
          <a:p>
            <a:pPr>
              <a:lnSpc>
                <a:spcPct val="107000"/>
              </a:lnSpc>
              <a:spcBef>
                <a:spcPts val="1200"/>
              </a:spcBef>
            </a:pPr>
            <a:r>
              <a:rPr lang="en-US" sz="2000" b="1" kern="0" dirty="0">
                <a:solidFill>
                  <a:srgbClr val="FFFF00"/>
                </a:solidFill>
                <a:latin typeface="Calibri Light" panose="020F0302020204030204" pitchFamily="34" charset="0"/>
                <a:ea typeface="Times New Roman" panose="02020603050405020304" pitchFamily="18" charset="0"/>
                <a:cs typeface="Times New Roman" panose="02020603050405020304" pitchFamily="18" charset="0"/>
              </a:rPr>
              <a:t>Restaurant Partnerships</a:t>
            </a:r>
          </a:p>
          <a:p>
            <a:r>
              <a:rPr lang="en-US" sz="1600" dirty="0">
                <a:latin typeface="Times New Roman" panose="02020603050405020304" pitchFamily="18" charset="0"/>
                <a:ea typeface="Times New Roman" panose="02020603050405020304" pitchFamily="18" charset="0"/>
              </a:rPr>
              <a:t>In our business model, successful collaboration with restaurants is crucial for our food delivery platform's success. We’ve developed a comprehensive strategy to persuade restaurants to partner with us, focusing on the benefits and day-to-day operations that will make this partnership mutually beneficial.</a:t>
            </a:r>
          </a:p>
          <a:p>
            <a:pPr>
              <a:lnSpc>
                <a:spcPct val="107000"/>
              </a:lnSpc>
              <a:spcBef>
                <a:spcPts val="200"/>
              </a:spcBef>
            </a:pPr>
            <a:r>
              <a:rPr lang="en-US" sz="1600" b="1" i="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1600" b="1" i="1" dirty="0" smtClean="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1600" b="1" i="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5% Per Order Proposal:</a:t>
            </a:r>
          </a:p>
          <a:p>
            <a:r>
              <a:rPr lang="en-US" sz="1600" dirty="0">
                <a:latin typeface="Times New Roman" panose="02020603050405020304" pitchFamily="18" charset="0"/>
                <a:ea typeface="Times New Roman" panose="02020603050405020304" pitchFamily="18" charset="0"/>
              </a:rPr>
              <a:t>To justify the 5% commission on each order, we offer several advantages that directly benefit the restaurants:</a:t>
            </a:r>
          </a:p>
          <a:p>
            <a:pPr marL="342900" marR="0" lvl="0" indent="-342900">
              <a:buSzPts val="1000"/>
              <a:buFont typeface="Symbol" panose="05050102010706020507" pitchFamily="18" charset="2"/>
              <a:buChar char=""/>
              <a:tabLst>
                <a:tab pos="457200" algn="l"/>
              </a:tabLst>
            </a:pPr>
            <a:r>
              <a:rPr lang="en-US" sz="1600" b="1" dirty="0">
                <a:latin typeface="Times New Roman" panose="02020603050405020304" pitchFamily="18" charset="0"/>
                <a:ea typeface="Times New Roman" panose="02020603050405020304" pitchFamily="18" charset="0"/>
              </a:rPr>
              <a:t>Exclusive Promotions:</a:t>
            </a:r>
            <a:endParaRPr lang="en-US" sz="1600" dirty="0">
              <a:latin typeface="Times New Roman" panose="02020603050405020304" pitchFamily="18" charset="0"/>
              <a:ea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b="1" dirty="0">
                <a:latin typeface="Calibri" panose="020F0502020204030204" pitchFamily="34" charset="0"/>
                <a:ea typeface="Calibri" panose="020F0502020204030204" pitchFamily="34" charset="0"/>
                <a:cs typeface="Times New Roman" panose="02020603050405020304" pitchFamily="18" charset="0"/>
              </a:rPr>
              <a:t>Value Proposition:</a:t>
            </a:r>
            <a:r>
              <a:rPr lang="en-US" sz="1600" dirty="0">
                <a:latin typeface="Calibri" panose="020F0502020204030204" pitchFamily="34" charset="0"/>
                <a:ea typeface="Calibri" panose="020F0502020204030204" pitchFamily="34" charset="0"/>
                <a:cs typeface="Times New Roman" panose="02020603050405020304" pitchFamily="18" charset="0"/>
              </a:rPr>
              <a:t> By partnering with us, restaurants gain access to exclusive promotional opportunities tailored to the student market. We’ll allow them to create special deals or discounts that are only available through our platform. This targeted promotion helps drive more traffic and increases order volume, offsetting the 5% commission.</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b="1" dirty="0">
                <a:latin typeface="Calibri" panose="020F0502020204030204" pitchFamily="34" charset="0"/>
                <a:ea typeface="Calibri" panose="020F0502020204030204" pitchFamily="34" charset="0"/>
                <a:cs typeface="Times New Roman" panose="02020603050405020304" pitchFamily="18" charset="0"/>
              </a:rPr>
              <a:t>Broader Audience Reach:</a:t>
            </a:r>
            <a:r>
              <a:rPr lang="en-US" sz="1600" dirty="0">
                <a:latin typeface="Calibri" panose="020F0502020204030204" pitchFamily="34" charset="0"/>
                <a:ea typeface="Calibri" panose="020F0502020204030204" pitchFamily="34" charset="0"/>
                <a:cs typeface="Times New Roman" panose="02020603050405020304" pitchFamily="18" charset="0"/>
              </a:rPr>
              <a:t> Through our marketing channels, we will amplify these promotions, ensuring that the restaurant reaches a broader audience, particularly the student demographic. This exposure can lead to higher sales volumes, which is a strong incentive for the restaurant to agree to the 5% fee.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531812" y="3886200"/>
            <a:ext cx="11201400" cy="1746760"/>
          </a:xfrm>
          <a:prstGeom prst="rect">
            <a:avLst/>
          </a:prstGeom>
        </p:spPr>
        <p:txBody>
          <a:bodyPr wrap="square">
            <a:spAutoFit/>
          </a:bodyPr>
          <a:lstStyle/>
          <a:p>
            <a:pPr marL="342900" marR="0" lvl="0" indent="-342900">
              <a:buSzPts val="1000"/>
              <a:buFont typeface="Symbol" panose="05050102010706020507" pitchFamily="18" charset="2"/>
              <a:buChar char=""/>
              <a:tabLst>
                <a:tab pos="457200" algn="l"/>
              </a:tabLst>
            </a:pPr>
            <a:r>
              <a:rPr lang="en-US" sz="1600" b="1" dirty="0">
                <a:latin typeface="Times New Roman" panose="02020603050405020304" pitchFamily="18" charset="0"/>
                <a:ea typeface="Times New Roman" panose="02020603050405020304" pitchFamily="18" charset="0"/>
              </a:rPr>
              <a:t>Visibility and Marketing:</a:t>
            </a:r>
            <a:endParaRPr lang="en-US" sz="1600" dirty="0">
              <a:latin typeface="Times New Roman" panose="02020603050405020304" pitchFamily="18" charset="0"/>
              <a:ea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b="1" dirty="0">
                <a:latin typeface="Calibri" panose="020F0502020204030204" pitchFamily="34" charset="0"/>
                <a:ea typeface="Calibri" panose="020F0502020204030204" pitchFamily="34" charset="0"/>
                <a:cs typeface="Times New Roman" panose="02020603050405020304" pitchFamily="18" charset="0"/>
              </a:rPr>
              <a:t>Enhanced Restaurant Exposure:</a:t>
            </a:r>
            <a:r>
              <a:rPr lang="en-US" sz="1600" dirty="0">
                <a:latin typeface="Calibri" panose="020F0502020204030204" pitchFamily="34" charset="0"/>
                <a:ea typeface="Calibri" panose="020F0502020204030204" pitchFamily="34" charset="0"/>
                <a:cs typeface="Times New Roman" panose="02020603050405020304" pitchFamily="18" charset="0"/>
              </a:rPr>
              <a:t> Restaurants that partner with us will be featured prominently in our app, website, and marketing campaigns. This includes social media promotions, in-app banners, and email newsletters that specifically highlight their offerings.</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b="1" dirty="0">
                <a:latin typeface="Calibri" panose="020F0502020204030204" pitchFamily="34" charset="0"/>
                <a:ea typeface="Calibri" panose="020F0502020204030204" pitchFamily="34" charset="0"/>
                <a:cs typeface="Times New Roman" panose="02020603050405020304" pitchFamily="18" charset="0"/>
              </a:rPr>
              <a:t>Justification for Commission:</a:t>
            </a:r>
            <a:r>
              <a:rPr lang="en-US" sz="1600" dirty="0">
                <a:latin typeface="Calibri" panose="020F0502020204030204" pitchFamily="34" charset="0"/>
                <a:ea typeface="Calibri" panose="020F0502020204030204" pitchFamily="34" charset="0"/>
                <a:cs typeface="Times New Roman" panose="02020603050405020304" pitchFamily="18" charset="0"/>
              </a:rPr>
              <a:t> By providing this level of visibility, we position the 5% commission as an investment in marketing rather than just a fee. The increased exposure will likely lead to more orders, making the commission worthwhile.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56301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4212" y="533400"/>
            <a:ext cx="10515600" cy="5644046"/>
          </a:xfrm>
          <a:prstGeom prst="rect">
            <a:avLst/>
          </a:prstGeom>
        </p:spPr>
        <p:txBody>
          <a:bodyPr wrap="square">
            <a:spAutoFit/>
          </a:bodyPr>
          <a:lstStyle/>
          <a:p>
            <a:pPr>
              <a:lnSpc>
                <a:spcPct val="107000"/>
              </a:lnSpc>
              <a:spcBef>
                <a:spcPts val="200"/>
              </a:spcBef>
            </a:pPr>
            <a:r>
              <a:rPr lang="en-US" i="1" dirty="0">
                <a:solidFill>
                  <a:srgbClr val="FFFF00"/>
                </a:solidFill>
                <a:latin typeface="Calibri Light" panose="020F0302020204030204" pitchFamily="34" charset="0"/>
                <a:ea typeface="Times New Roman" panose="02020603050405020304" pitchFamily="18" charset="0"/>
                <a:cs typeface="Times New Roman" panose="02020603050405020304" pitchFamily="18" charset="0"/>
              </a:rPr>
              <a:t>Day-to-Day Operations Proposal:</a:t>
            </a:r>
            <a:endParaRPr lang="en-US" b="1" i="1" dirty="0">
              <a:solidFill>
                <a:srgbClr val="FFFF00"/>
              </a:solidFill>
              <a:latin typeface="Calibri Light" panose="020F0302020204030204" pitchFamily="34" charset="0"/>
              <a:ea typeface="Times New Roman" panose="02020603050405020304" pitchFamily="18" charset="0"/>
              <a:cs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To ensure smooth operations and maximize the benefits for our restaurant partners, we have established a structured day-to-day engagement plan:</a:t>
            </a:r>
          </a:p>
          <a:p>
            <a:pPr marL="342900" marR="0" lvl="0" indent="-342900">
              <a:buSzPts val="1000"/>
              <a:buFont typeface="Symbol" panose="05050102010706020507" pitchFamily="18" charset="2"/>
              <a:buChar char=""/>
              <a:tabLst>
                <a:tab pos="457200" algn="l"/>
              </a:tabLst>
            </a:pPr>
            <a:r>
              <a:rPr lang="en-US" b="1" dirty="0">
                <a:latin typeface="Times New Roman" panose="02020603050405020304" pitchFamily="18" charset="0"/>
                <a:ea typeface="Times New Roman" panose="02020603050405020304" pitchFamily="18" charset="0"/>
              </a:rPr>
              <a:t>Regular Check-Ins:</a:t>
            </a:r>
            <a:endParaRPr lang="en-US" dirty="0">
              <a:latin typeface="Times New Roman" panose="02020603050405020304" pitchFamily="18" charset="0"/>
              <a:ea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b="1" dirty="0">
                <a:latin typeface="Calibri" panose="020F0502020204030204" pitchFamily="34" charset="0"/>
                <a:ea typeface="Calibri" panose="020F0502020204030204" pitchFamily="34" charset="0"/>
                <a:cs typeface="Times New Roman" panose="02020603050405020304" pitchFamily="18" charset="0"/>
              </a:rPr>
              <a:t>Dedicated Relationship Manager:</a:t>
            </a:r>
            <a:r>
              <a:rPr lang="en-US" dirty="0">
                <a:latin typeface="Calibri" panose="020F0502020204030204" pitchFamily="34" charset="0"/>
                <a:ea typeface="Calibri" panose="020F0502020204030204" pitchFamily="34" charset="0"/>
                <a:cs typeface="Times New Roman" panose="02020603050405020304" pitchFamily="18" charset="0"/>
              </a:rPr>
              <a:t> Each restaurant will be assigned a relationship manager who will serve as their primary point of contact. This manager will conduct regular check-ins to discuss performance, address any issues, and share insights on how to optimize their presence on our platform.</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b="1" dirty="0">
                <a:latin typeface="Calibri" panose="020F0502020204030204" pitchFamily="34" charset="0"/>
                <a:ea typeface="Calibri" panose="020F0502020204030204" pitchFamily="34" charset="0"/>
                <a:cs typeface="Times New Roman" panose="02020603050405020304" pitchFamily="18" charset="0"/>
              </a:rPr>
              <a:t>Proactive Communication:</a:t>
            </a:r>
            <a:r>
              <a:rPr lang="en-US" dirty="0">
                <a:latin typeface="Calibri" panose="020F0502020204030204" pitchFamily="34" charset="0"/>
                <a:ea typeface="Calibri" panose="020F0502020204030204" pitchFamily="34" charset="0"/>
                <a:cs typeface="Times New Roman" panose="02020603050405020304" pitchFamily="18" charset="0"/>
              </a:rPr>
              <a:t> By maintaining consistent communication, we demonstrate our commitment to the partnership, making restaurants feel supported and valued. This ongoing relationship is key to sustaining the partnership long-term.</a:t>
            </a:r>
          </a:p>
          <a:p>
            <a:pPr marL="342900" marR="0" lvl="0" indent="-342900">
              <a:buSzPts val="1000"/>
              <a:buFont typeface="Symbol" panose="05050102010706020507" pitchFamily="18" charset="2"/>
              <a:buChar char=""/>
              <a:tabLst>
                <a:tab pos="457200" algn="l"/>
              </a:tabLst>
            </a:pPr>
            <a:r>
              <a:rPr lang="en-US" b="1" dirty="0">
                <a:latin typeface="Times New Roman" panose="02020603050405020304" pitchFamily="18" charset="0"/>
                <a:ea typeface="Times New Roman" panose="02020603050405020304" pitchFamily="18" charset="0"/>
              </a:rPr>
              <a:t>Performance Metrics:</a:t>
            </a:r>
            <a:endParaRPr lang="en-US" dirty="0">
              <a:latin typeface="Times New Roman" panose="02020603050405020304" pitchFamily="18" charset="0"/>
              <a:ea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b="1" dirty="0">
                <a:latin typeface="Calibri" panose="020F0502020204030204" pitchFamily="34" charset="0"/>
                <a:ea typeface="Calibri" panose="020F0502020204030204" pitchFamily="34" charset="0"/>
                <a:cs typeface="Times New Roman" panose="02020603050405020304" pitchFamily="18" charset="0"/>
              </a:rPr>
              <a:t>Detailed Reports:</a:t>
            </a:r>
            <a:r>
              <a:rPr lang="en-US" dirty="0">
                <a:latin typeface="Calibri" panose="020F0502020204030204" pitchFamily="34" charset="0"/>
                <a:ea typeface="Calibri" panose="020F0502020204030204" pitchFamily="34" charset="0"/>
                <a:cs typeface="Times New Roman" panose="02020603050405020304" pitchFamily="18" charset="0"/>
              </a:rPr>
              <a:t> We will provide restaurants with regular reports on their performance, including sales data, customer feedback, and other key metrics. These reports will offer insights into customer preferences, peak ordering times, and popular dishes.</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b="1" dirty="0">
                <a:latin typeface="Calibri" panose="020F0502020204030204" pitchFamily="34" charset="0"/>
                <a:ea typeface="Calibri" panose="020F0502020204030204" pitchFamily="34" charset="0"/>
                <a:cs typeface="Times New Roman" panose="02020603050405020304" pitchFamily="18" charset="0"/>
              </a:rPr>
              <a:t>Data-Driven Growth:</a:t>
            </a:r>
            <a:r>
              <a:rPr lang="en-US" dirty="0">
                <a:latin typeface="Calibri" panose="020F0502020204030204" pitchFamily="34" charset="0"/>
                <a:ea typeface="Calibri" panose="020F0502020204030204" pitchFamily="34" charset="0"/>
                <a:cs typeface="Times New Roman" panose="02020603050405020304" pitchFamily="18" charset="0"/>
              </a:rPr>
              <a:t> With this information, restaurants can make informed decisions to improve their offerings, tailor their menu, and increase efficiency. By showing the value of this data, we can reinforce the benefits of our partnership.</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87054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5612" y="228600"/>
            <a:ext cx="11049000" cy="954107"/>
          </a:xfrm>
          <a:prstGeom prst="rect">
            <a:avLst/>
          </a:prstGeom>
        </p:spPr>
        <p:txBody>
          <a:bodyPr wrap="square">
            <a:spAutoFit/>
          </a:bodyPr>
          <a:lstStyle/>
          <a:p>
            <a:r>
              <a:rPr lang="en-US" sz="2000" b="1" dirty="0">
                <a:solidFill>
                  <a:srgbClr val="FFFF00"/>
                </a:solidFill>
                <a:latin typeface="Times New Roman" panose="02020603050405020304" pitchFamily="18" charset="0"/>
                <a:ea typeface="Times New Roman" panose="02020603050405020304" pitchFamily="18" charset="0"/>
              </a:rPr>
              <a:t>Benefits to Restaurants:</a:t>
            </a:r>
          </a:p>
          <a:p>
            <a:r>
              <a:rPr lang="en-US" dirty="0">
                <a:latin typeface="Times New Roman" panose="02020603050405020304" pitchFamily="18" charset="0"/>
                <a:ea typeface="Times New Roman" panose="02020603050405020304" pitchFamily="18" charset="0"/>
              </a:rPr>
              <a:t>When proposing this partnership to restaurants, we’ll highlight several key benefits that make our platform an attractive option:</a:t>
            </a:r>
            <a:endParaRPr lang="en-US" dirty="0">
              <a:effectLst/>
              <a:latin typeface="Times New Roman" panose="02020603050405020304" pitchFamily="18" charset="0"/>
              <a:ea typeface="Times New Roman" panose="02020603050405020304" pitchFamily="18" charset="0"/>
            </a:endParaRPr>
          </a:p>
        </p:txBody>
      </p:sp>
      <p:sp>
        <p:nvSpPr>
          <p:cNvPr id="3" name="Rectangle 2"/>
          <p:cNvSpPr/>
          <p:nvPr/>
        </p:nvSpPr>
        <p:spPr>
          <a:xfrm>
            <a:off x="608012" y="1182707"/>
            <a:ext cx="10439400" cy="3067378"/>
          </a:xfrm>
          <a:prstGeom prst="rect">
            <a:avLst/>
          </a:prstGeom>
        </p:spPr>
        <p:txBody>
          <a:bodyPr wrap="square">
            <a:sp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dirty="0">
                <a:latin typeface="Calibri" panose="020F0502020204030204" pitchFamily="34" charset="0"/>
                <a:ea typeface="Calibri" panose="020F0502020204030204" pitchFamily="34" charset="0"/>
                <a:cs typeface="Times New Roman" panose="02020603050405020304" pitchFamily="18" charset="0"/>
              </a:rPr>
              <a:t>Increased Sales Volume:</a:t>
            </a:r>
            <a:r>
              <a:rPr lang="en-US" dirty="0">
                <a:latin typeface="Calibri" panose="020F0502020204030204" pitchFamily="34" charset="0"/>
                <a:ea typeface="Calibri" panose="020F0502020204030204" pitchFamily="34" charset="0"/>
                <a:cs typeface="Times New Roman" panose="02020603050405020304" pitchFamily="18" charset="0"/>
              </a:rPr>
              <a:t> With exclusive promotions and enhanced visibility, restaurants can expect a higher volume of orders, especially from the student demographic, which is our primary target audience.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dirty="0">
                <a:latin typeface="Calibri" panose="020F0502020204030204" pitchFamily="34" charset="0"/>
                <a:ea typeface="Calibri" panose="020F0502020204030204" pitchFamily="34" charset="0"/>
                <a:cs typeface="Times New Roman" panose="02020603050405020304" pitchFamily="18" charset="0"/>
              </a:rPr>
              <a:t>Targeted Marketing:</a:t>
            </a:r>
            <a:r>
              <a:rPr lang="en-US" dirty="0">
                <a:latin typeface="Calibri" panose="020F0502020204030204" pitchFamily="34" charset="0"/>
                <a:ea typeface="Calibri" panose="020F0502020204030204" pitchFamily="34" charset="0"/>
                <a:cs typeface="Times New Roman" panose="02020603050405020304" pitchFamily="18" charset="0"/>
              </a:rPr>
              <a:t> Our platform's marketing efforts are focused on driving traffic to our partners. Restaurants will benefit from targeted campaigns designed to attract students who are likely to become repeat customers.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dirty="0">
                <a:latin typeface="Calibri" panose="020F0502020204030204" pitchFamily="34" charset="0"/>
                <a:ea typeface="Calibri" panose="020F0502020204030204" pitchFamily="34" charset="0"/>
                <a:cs typeface="Times New Roman" panose="02020603050405020304" pitchFamily="18" charset="0"/>
              </a:rPr>
              <a:t>Data-Driven Insights:</a:t>
            </a:r>
            <a:r>
              <a:rPr lang="en-US" dirty="0">
                <a:latin typeface="Calibri" panose="020F0502020204030204" pitchFamily="34" charset="0"/>
                <a:ea typeface="Calibri" panose="020F0502020204030204" pitchFamily="34" charset="0"/>
                <a:cs typeface="Times New Roman" panose="02020603050405020304" pitchFamily="18" charset="0"/>
              </a:rPr>
              <a:t> Restaurants will have access to valuable data that can help them refine their menu, optimize pricing, and improve customer satisfaction.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dirty="0">
                <a:latin typeface="Calibri" panose="020F0502020204030204" pitchFamily="34" charset="0"/>
                <a:ea typeface="Calibri" panose="020F0502020204030204" pitchFamily="34" charset="0"/>
                <a:cs typeface="Times New Roman" panose="02020603050405020304" pitchFamily="18" charset="0"/>
              </a:rPr>
              <a:t>Ongoing Support:</a:t>
            </a:r>
            <a:r>
              <a:rPr lang="en-US" dirty="0">
                <a:latin typeface="Calibri" panose="020F0502020204030204" pitchFamily="34" charset="0"/>
                <a:ea typeface="Calibri" panose="020F0502020204030204" pitchFamily="34" charset="0"/>
                <a:cs typeface="Times New Roman" panose="02020603050405020304" pitchFamily="18" charset="0"/>
              </a:rPr>
              <a:t> The dedicated relationship manager ensures that restaurants receive continuous support, making it easier for them to navigate the partnership and maximize their success on our platform.</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531812" y="4258106"/>
            <a:ext cx="12060071" cy="2124556"/>
          </a:xfrm>
          <a:prstGeom prst="rect">
            <a:avLst/>
          </a:prstGeom>
        </p:spPr>
        <p:txBody>
          <a:bodyPr wrap="square">
            <a:spAutoFit/>
          </a:bodyPr>
          <a:lstStyle/>
          <a:p>
            <a:r>
              <a:rPr lang="en-US" sz="1600" b="1" dirty="0">
                <a:latin typeface="Times New Roman" panose="02020603050405020304" pitchFamily="18" charset="0"/>
                <a:ea typeface="Times New Roman" panose="02020603050405020304" pitchFamily="18" charset="0"/>
              </a:rPr>
              <a:t>Suggestions for Improvement: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b="1" dirty="0">
                <a:latin typeface="Calibri" panose="020F0502020204030204" pitchFamily="34" charset="0"/>
                <a:ea typeface="Calibri" panose="020F0502020204030204" pitchFamily="34" charset="0"/>
                <a:cs typeface="Times New Roman" panose="02020603050405020304" pitchFamily="18" charset="0"/>
              </a:rPr>
              <a:t>Dynamic Pricing Strategies:</a:t>
            </a:r>
            <a:r>
              <a:rPr lang="en-US" sz="1600" dirty="0">
                <a:latin typeface="Calibri" panose="020F0502020204030204" pitchFamily="34" charset="0"/>
                <a:ea typeface="Calibri" panose="020F0502020204030204" pitchFamily="34" charset="0"/>
                <a:cs typeface="Times New Roman" panose="02020603050405020304" pitchFamily="18" charset="0"/>
              </a:rPr>
              <a:t> Consider introducing dynamic pricing options for restaurants, allowing them to adjust prices during off-peak hours or for specific promotions. This can help smooth demand and increase order volumes during slower periods.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b="1" dirty="0">
                <a:latin typeface="Calibri" panose="020F0502020204030204" pitchFamily="34" charset="0"/>
                <a:ea typeface="Calibri" panose="020F0502020204030204" pitchFamily="34" charset="0"/>
                <a:cs typeface="Times New Roman" panose="02020603050405020304" pitchFamily="18" charset="0"/>
              </a:rPr>
              <a:t>Integration with Restaurant POS Systems:</a:t>
            </a:r>
            <a:r>
              <a:rPr lang="en-US" sz="1600" dirty="0">
                <a:latin typeface="Calibri" panose="020F0502020204030204" pitchFamily="34" charset="0"/>
                <a:ea typeface="Calibri" panose="020F0502020204030204" pitchFamily="34" charset="0"/>
                <a:cs typeface="Times New Roman" panose="02020603050405020304" pitchFamily="18" charset="0"/>
              </a:rPr>
              <a:t> Streamlining the order process by integrating our platform with the restaurant’s point-of-sale (POS) systems can reduce errors and improve efficiency, making the partnership more attractive to restaurants.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b="1" dirty="0">
                <a:latin typeface="Calibri" panose="020F0502020204030204" pitchFamily="34" charset="0"/>
                <a:ea typeface="Calibri" panose="020F0502020204030204" pitchFamily="34" charset="0"/>
                <a:cs typeface="Times New Roman" panose="02020603050405020304" pitchFamily="18" charset="0"/>
              </a:rPr>
              <a:t>Customer Loyalty Programs:</a:t>
            </a:r>
            <a:r>
              <a:rPr lang="en-US" sz="1600" dirty="0">
                <a:latin typeface="Calibri" panose="020F0502020204030204" pitchFamily="34" charset="0"/>
                <a:ea typeface="Calibri" panose="020F0502020204030204" pitchFamily="34" charset="0"/>
                <a:cs typeface="Times New Roman" panose="02020603050405020304" pitchFamily="18" charset="0"/>
              </a:rPr>
              <a:t> Implementing a loyalty program that rewards customers for repeat orders from specific restaurants can drive customer retention, benefiting both the restaurant and our platform.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83544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412" y="228600"/>
            <a:ext cx="11201400" cy="1512145"/>
          </a:xfrm>
          <a:prstGeom prst="rect">
            <a:avLst/>
          </a:prstGeom>
        </p:spPr>
        <p:txBody>
          <a:bodyPr wrap="square">
            <a:spAutoFit/>
          </a:bodyPr>
          <a:lstStyle/>
          <a:p>
            <a:pPr>
              <a:lnSpc>
                <a:spcPct val="107000"/>
              </a:lnSpc>
              <a:spcBef>
                <a:spcPts val="1200"/>
              </a:spcBef>
            </a:pPr>
            <a:r>
              <a:rPr lang="en-US" sz="2400" b="1" kern="0" dirty="0">
                <a:solidFill>
                  <a:srgbClr val="FFFF00"/>
                </a:solidFill>
                <a:latin typeface="Calibri Light" panose="020F0302020204030204" pitchFamily="34" charset="0"/>
                <a:ea typeface="Times New Roman" panose="02020603050405020304" pitchFamily="18" charset="0"/>
                <a:cs typeface="Times New Roman" panose="02020603050405020304" pitchFamily="18" charset="0"/>
              </a:rPr>
              <a:t>Delivery System Support </a:t>
            </a:r>
          </a:p>
          <a:p>
            <a:pPr>
              <a:lnSpc>
                <a:spcPct val="107000"/>
              </a:lnSpc>
              <a:spcAft>
                <a:spcPts val="800"/>
              </a:spcAft>
            </a:pPr>
            <a:r>
              <a:rPr lang="en-US" sz="2000"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Flexible Work Schedules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Appeal:</a:t>
            </a:r>
            <a:r>
              <a:rPr lang="en-US" dirty="0">
                <a:latin typeface="Times New Roman" panose="02020603050405020304" pitchFamily="18" charset="0"/>
                <a:ea typeface="Times New Roman" panose="02020603050405020304" pitchFamily="18" charset="0"/>
                <a:cs typeface="Times New Roman" panose="02020603050405020304" pitchFamily="18" charset="0"/>
              </a:rPr>
              <a:t> Emphasize that the delivery jobs offer flexible hours, allowing students to work around their class schedules, extracurricular activities, and study times.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393866" y="1748766"/>
            <a:ext cx="11580813" cy="4626523"/>
          </a:xfrm>
          <a:prstGeom prst="rect">
            <a:avLst/>
          </a:prstGeom>
        </p:spPr>
        <p:txBody>
          <a:bodyPr wrap="square">
            <a:sp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Implementation:</a:t>
            </a:r>
            <a:r>
              <a:rPr lang="en-US" dirty="0">
                <a:latin typeface="Times New Roman" panose="02020603050405020304" pitchFamily="18" charset="0"/>
                <a:ea typeface="Times New Roman" panose="02020603050405020304" pitchFamily="18" charset="0"/>
                <a:cs typeface="Times New Roman" panose="02020603050405020304" pitchFamily="18" charset="0"/>
              </a:rPr>
              <a:t> Develop a user-friendly scheduling system within the app that allows students to select shifts that fit their availability. Highlight this feature as a key benefit in your recruitment campaigns.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Competitive Pay and Incentives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Appeal:</a:t>
            </a:r>
            <a:r>
              <a:rPr lang="en-US" dirty="0">
                <a:latin typeface="Times New Roman" panose="02020603050405020304" pitchFamily="18" charset="0"/>
                <a:ea typeface="Times New Roman" panose="02020603050405020304" pitchFamily="18" charset="0"/>
                <a:cs typeface="Times New Roman" panose="02020603050405020304" pitchFamily="18" charset="0"/>
              </a:rPr>
              <a:t> Ensure that the pay is competitive and includes performance-based incentives such as bonuses for high delivery volumes, on-time deliveries, and positive customer feedback.</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Implementation:</a:t>
            </a:r>
            <a:r>
              <a:rPr lang="en-US" dirty="0">
                <a:latin typeface="Times New Roman" panose="02020603050405020304" pitchFamily="18" charset="0"/>
                <a:ea typeface="Times New Roman" panose="02020603050405020304" pitchFamily="18" charset="0"/>
                <a:cs typeface="Times New Roman" panose="02020603050405020304" pitchFamily="18" charset="0"/>
              </a:rPr>
              <a:t> Create a transparent payment structure that students can easily track through the app. Introduce a rewards program where top performers receive bonuses, gift cards, or extra time off.</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Work-Study Integration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Appeal:</a:t>
            </a:r>
            <a:r>
              <a:rPr lang="en-US" dirty="0">
                <a:latin typeface="Times New Roman" panose="02020603050405020304" pitchFamily="18" charset="0"/>
                <a:ea typeface="Times New Roman" panose="02020603050405020304" pitchFamily="18" charset="0"/>
                <a:cs typeface="Times New Roman" panose="02020603050405020304" pitchFamily="18" charset="0"/>
              </a:rPr>
              <a:t> Partner with the university to offer the delivery job as part of a work-study program. This would allow students to earn money while gaining practical experience that could be relevant to their future careers.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Implementation:</a:t>
            </a:r>
            <a:r>
              <a:rPr lang="en-US" dirty="0">
                <a:latin typeface="Times New Roman" panose="02020603050405020304" pitchFamily="18" charset="0"/>
                <a:ea typeface="Times New Roman" panose="02020603050405020304" pitchFamily="18" charset="0"/>
                <a:cs typeface="Times New Roman" panose="02020603050405020304" pitchFamily="18" charset="0"/>
              </a:rPr>
              <a:t> Collaborate with the university's career services to formalize the delivery roles as work-study positions. Offer training that includes customer service skills, time management, and logistics management, which are valuable in various career paths.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605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412" y="304800"/>
            <a:ext cx="11201400" cy="2108654"/>
          </a:xfrm>
          <a:prstGeom prst="rect">
            <a:avLst/>
          </a:prstGeom>
        </p:spPr>
        <p:txBody>
          <a:bodyPr wrap="square">
            <a:spAutoFit/>
          </a:bodyPr>
          <a:lstStyle/>
          <a:p>
            <a:pPr>
              <a:lnSpc>
                <a:spcPct val="107000"/>
              </a:lnSpc>
              <a:spcAft>
                <a:spcPts val="800"/>
              </a:spcAft>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Community and Social Aspects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Appeal:</a:t>
            </a:r>
            <a:r>
              <a:rPr lang="en-US" dirty="0">
                <a:latin typeface="Times New Roman" panose="02020603050405020304" pitchFamily="18" charset="0"/>
                <a:ea typeface="Times New Roman" panose="02020603050405020304" pitchFamily="18" charset="0"/>
                <a:cs typeface="Times New Roman" panose="02020603050405020304" pitchFamily="18" charset="0"/>
              </a:rPr>
              <a:t> Build a sense of community among student delivery partners by organizing social events, team-building activities, and providing them with branded merchandise (like T-shirts or caps) that create a sense of belonging.</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Implementation:</a:t>
            </a:r>
            <a:r>
              <a:rPr lang="en-US" dirty="0">
                <a:latin typeface="Times New Roman" panose="02020603050405020304" pitchFamily="18" charset="0"/>
                <a:ea typeface="Times New Roman" panose="02020603050405020304" pitchFamily="18" charset="0"/>
                <a:cs typeface="Times New Roman" panose="02020603050405020304" pitchFamily="18" charset="0"/>
              </a:rPr>
              <a:t> Regularly host events such as "Delivery Partner Meetups" where students can share experiences, provide feedback, and socialize. Also, introduce a referral program where students can earn bonuses for bringing in friends to join the delivery team.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413919" y="2413454"/>
            <a:ext cx="11353800" cy="3931204"/>
          </a:xfrm>
          <a:prstGeom prst="rect">
            <a:avLst/>
          </a:prstGeom>
        </p:spPr>
        <p:txBody>
          <a:bodyPr wrap="square">
            <a:spAutoFit/>
          </a:bodyPr>
          <a:lstStyle/>
          <a:p>
            <a:pPr>
              <a:lnSpc>
                <a:spcPct val="107000"/>
              </a:lnSpc>
              <a:spcAft>
                <a:spcPts val="800"/>
              </a:spcAft>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Health and Safety Assurance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Appeal:</a:t>
            </a:r>
            <a:r>
              <a:rPr lang="en-US" dirty="0">
                <a:latin typeface="Times New Roman" panose="02020603050405020304" pitchFamily="18" charset="0"/>
                <a:ea typeface="Times New Roman" panose="02020603050405020304" pitchFamily="18" charset="0"/>
                <a:cs typeface="Times New Roman" panose="02020603050405020304" pitchFamily="18" charset="0"/>
              </a:rPr>
              <a:t> In the post-pandemic era, health and safety are top concerns. Ensure that students feel safe while working by providing them with PPE (Personal Protective Equipment) and offering health benefits.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Implementation:</a:t>
            </a:r>
            <a:r>
              <a:rPr lang="en-US" dirty="0">
                <a:latin typeface="Times New Roman" panose="02020603050405020304" pitchFamily="18" charset="0"/>
                <a:ea typeface="Times New Roman" panose="02020603050405020304" pitchFamily="18" charset="0"/>
                <a:cs typeface="Times New Roman" panose="02020603050405020304" pitchFamily="18" charset="0"/>
              </a:rPr>
              <a:t> Offer free health checkups in partnership with the school hospital and provide a hotline for any health or safety concerns. Regularly update safety protocols and communicate them clearly to all delivery partners.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b="1" dirty="0" smtClean="0">
                <a:latin typeface="Times New Roman" panose="02020603050405020304" pitchFamily="18" charset="0"/>
                <a:ea typeface="Times New Roman" panose="02020603050405020304" pitchFamily="18" charset="0"/>
                <a:cs typeface="Times New Roman" panose="02020603050405020304" pitchFamily="18" charset="0"/>
              </a:rPr>
              <a:t>Partnership </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with School Hospital</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Appeal:</a:t>
            </a:r>
            <a:r>
              <a:rPr lang="en-US" dirty="0">
                <a:latin typeface="Times New Roman" panose="02020603050405020304" pitchFamily="18" charset="0"/>
                <a:ea typeface="Times New Roman" panose="02020603050405020304" pitchFamily="18" charset="0"/>
                <a:cs typeface="Times New Roman" panose="02020603050405020304" pitchFamily="18" charset="0"/>
              </a:rPr>
              <a:t> Leverage the relationship with the school hospital to promote the health benefits of the delivery job. For instance, the physical activity involved in delivery work can be framed as a way to stay fit.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Implementation:</a:t>
            </a:r>
            <a:r>
              <a:rPr lang="en-US" dirty="0">
                <a:latin typeface="Times New Roman" panose="02020603050405020304" pitchFamily="18" charset="0"/>
                <a:ea typeface="Times New Roman" panose="02020603050405020304" pitchFamily="18" charset="0"/>
                <a:cs typeface="Times New Roman" panose="02020603050405020304" pitchFamily="18" charset="0"/>
              </a:rPr>
              <a:t> Develop a marketing campaign in collaboration with the school hospital, highlighting the physical and mental health benefits of being a delivery partner. The hospital can also help in organizing health workshops or fitness challenges for the student workers.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41131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7211" y="381000"/>
            <a:ext cx="9144001" cy="533400"/>
          </a:xfrm>
        </p:spPr>
        <p:txBody>
          <a:bodyPr>
            <a:normAutofit/>
          </a:bodyPr>
          <a:lstStyle/>
          <a:p>
            <a:r>
              <a:rPr lang="en-US" sz="2400" b="1">
                <a:solidFill>
                  <a:srgbClr val="FFFF00"/>
                </a:solidFill>
                <a:latin typeface="Cambria"/>
                <a:ea typeface="Cambria"/>
              </a:rPr>
              <a:t>Support Students/firm business owners</a:t>
            </a:r>
            <a:endParaRPr sz="2400" b="1" dirty="0">
              <a:solidFill>
                <a:srgbClr val="FFFF00"/>
              </a:solidFill>
              <a:latin typeface="Cambria"/>
              <a:ea typeface="Cambria"/>
            </a:endParaRPr>
          </a:p>
        </p:txBody>
      </p:sp>
      <p:sp>
        <p:nvSpPr>
          <p:cNvPr id="8" name="Content Placeholder 7"/>
          <p:cNvSpPr>
            <a:spLocks noGrp="1"/>
          </p:cNvSpPr>
          <p:nvPr>
            <p:ph sz="half" idx="1"/>
          </p:nvPr>
        </p:nvSpPr>
        <p:spPr>
          <a:xfrm>
            <a:off x="1903412" y="1219200"/>
            <a:ext cx="9829799" cy="2133600"/>
          </a:xfrm>
        </p:spPr>
        <p:txBody>
          <a:bodyPr vert="horz" lIns="91440" tIns="45720" rIns="91440" bIns="45720" rtlCol="0" anchor="t">
            <a:normAutofit/>
          </a:bodyPr>
          <a:lstStyle/>
          <a:p>
            <a:pPr marL="223520" indent="-223520"/>
            <a:r>
              <a:rPr lang="en-US">
                <a:latin typeface="Cambria"/>
                <a:ea typeface="Cambria"/>
              </a:rPr>
              <a:t>Partner with Students/f  to expand their reach and increase sales.</a:t>
            </a:r>
            <a:endParaRPr lang="en-US"/>
          </a:p>
          <a:p>
            <a:pPr marL="223520" indent="-223520"/>
            <a:r>
              <a:rPr lang="en-US" dirty="0">
                <a:latin typeface="Cambria"/>
                <a:ea typeface="Cambria"/>
              </a:rPr>
              <a:t>Our platform will help local restaurants gain visibility and access a larger customer base. We will provide tools and support to help them manage orders efficiently.</a:t>
            </a:r>
          </a:p>
        </p:txBody>
      </p:sp>
      <p:sp>
        <p:nvSpPr>
          <p:cNvPr id="9" name="TextBox 8"/>
          <p:cNvSpPr txBox="1"/>
          <p:nvPr/>
        </p:nvSpPr>
        <p:spPr>
          <a:xfrm flipH="1">
            <a:off x="1909443" y="3657600"/>
            <a:ext cx="5099368" cy="461665"/>
          </a:xfrm>
          <a:prstGeom prst="rect">
            <a:avLst/>
          </a:prstGeom>
          <a:noFill/>
        </p:spPr>
        <p:txBody>
          <a:bodyPr wrap="square" rtlCol="0">
            <a:spAutoFit/>
          </a:bodyPr>
          <a:lstStyle/>
          <a:p>
            <a:r>
              <a:rPr lang="en-US" sz="2400" b="1" dirty="0">
                <a:solidFill>
                  <a:srgbClr val="FFFF00"/>
                </a:solidFill>
                <a:latin typeface="Cambria"/>
                <a:ea typeface="Cambria"/>
              </a:rPr>
              <a:t>Ensure Timely and Safe Deliveries</a:t>
            </a:r>
          </a:p>
        </p:txBody>
      </p:sp>
      <p:sp>
        <p:nvSpPr>
          <p:cNvPr id="10" name="TextBox 9"/>
          <p:cNvSpPr txBox="1"/>
          <p:nvPr/>
        </p:nvSpPr>
        <p:spPr>
          <a:xfrm flipH="1">
            <a:off x="1827212" y="4423410"/>
            <a:ext cx="9641522" cy="1846659"/>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2400">
                <a:latin typeface="Cambria"/>
                <a:ea typeface="Cambria"/>
              </a:rPr>
              <a:t>Guarantee fast and safe delivery of orders.</a:t>
            </a:r>
          </a:p>
          <a:p>
            <a:pPr marL="285750" indent="-285750">
              <a:buFont typeface="Arial" panose="020B0604020202020204" pitchFamily="34" charset="0"/>
              <a:buChar char="•"/>
            </a:pPr>
            <a:r>
              <a:rPr lang="en-US" sz="2400" dirty="0">
                <a:latin typeface="Cambria"/>
                <a:ea typeface="Cambria"/>
              </a:rPr>
              <a:t>We will implement optimized delivery routes and use advanced logistics to minimize delivery times. Strict hygiene and safety </a:t>
            </a:r>
            <a:r>
              <a:rPr lang="en-US" sz="2400">
                <a:latin typeface="Cambria"/>
                <a:ea typeface="Cambria"/>
              </a:rPr>
              <a:t>protocols will be in place to ensure the safe handling of  an order."</a:t>
            </a:r>
          </a:p>
          <a:p>
            <a:pPr marL="285750" indent="-285750">
              <a:buFont typeface="Arial" panose="020B0604020202020204" pitchFamily="34" charset="0"/>
              <a:buChar char="•"/>
            </a:pPr>
            <a:endParaRPr lang="en-US" dirty="0">
              <a:latin typeface="Cambria"/>
              <a:ea typeface="Cambria"/>
            </a:endParaRPr>
          </a:p>
        </p:txBody>
      </p:sp>
    </p:spTree>
    <p:extLst>
      <p:ext uri="{BB962C8B-B14F-4D97-AF65-F5344CB8AC3E}">
        <p14:creationId xmlns:p14="http://schemas.microsoft.com/office/powerpoint/2010/main" val="3594489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3212" y="304800"/>
            <a:ext cx="11582400" cy="5457391"/>
          </a:xfrm>
          <a:prstGeom prst="rect">
            <a:avLst/>
          </a:prstGeom>
        </p:spPr>
        <p:txBody>
          <a:bodyPr wrap="square">
            <a:spAutoFit/>
          </a:bodyPr>
          <a:lstStyle/>
          <a:p>
            <a:pPr>
              <a:lnSpc>
                <a:spcPct val="107000"/>
              </a:lnSpc>
              <a:spcAft>
                <a:spcPts val="800"/>
              </a:spcAft>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Tech-Enabled Efficiency</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Appeal:</a:t>
            </a:r>
            <a:r>
              <a:rPr lang="en-US" dirty="0">
                <a:latin typeface="Times New Roman" panose="02020603050405020304" pitchFamily="18" charset="0"/>
                <a:ea typeface="Times New Roman" panose="02020603050405020304" pitchFamily="18" charset="0"/>
                <a:cs typeface="Times New Roman" panose="02020603050405020304" pitchFamily="18" charset="0"/>
              </a:rPr>
              <a:t> Show students that the job is not only easy but also tech-savvy, appealing to their familiarity with technology.</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Implementation:</a:t>
            </a:r>
            <a:r>
              <a:rPr lang="en-US" dirty="0">
                <a:latin typeface="Times New Roman" panose="02020603050405020304" pitchFamily="18" charset="0"/>
                <a:ea typeface="Times New Roman" panose="02020603050405020304" pitchFamily="18" charset="0"/>
                <a:cs typeface="Times New Roman" panose="02020603050405020304" pitchFamily="18" charset="0"/>
              </a:rPr>
              <a:t> Use an intuitive app that makes managing deliveries, navigating routes, and tracking earnings simple and efficient. Include features like live GPS tracking, real-time customer communication, and instant payment processing to enhance their experience.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Academic Support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Appeal:</a:t>
            </a:r>
            <a:r>
              <a:rPr lang="en-US" dirty="0">
                <a:latin typeface="Times New Roman" panose="02020603050405020304" pitchFamily="18" charset="0"/>
                <a:ea typeface="Times New Roman" panose="02020603050405020304" pitchFamily="18" charset="0"/>
                <a:cs typeface="Times New Roman" panose="02020603050405020304" pitchFamily="18" charset="0"/>
              </a:rPr>
              <a:t> Offer academic support to student workers, such as tutoring sessions or access to study resources, to show that you care about their academic success as much as their work performance.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Implementation:</a:t>
            </a:r>
            <a:r>
              <a:rPr lang="en-US" dirty="0">
                <a:latin typeface="Times New Roman" panose="02020603050405020304" pitchFamily="18" charset="0"/>
                <a:ea typeface="Times New Roman" panose="02020603050405020304" pitchFamily="18" charset="0"/>
                <a:cs typeface="Times New Roman" panose="02020603050405020304" pitchFamily="18" charset="0"/>
              </a:rPr>
              <a:t> Partner with academic tutoring services or provide discounted access to study materials and resources. This could be marketed as a perk of being part of the delivery team.</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b="1" dirty="0" smtClean="0">
                <a:latin typeface="Times New Roman" panose="02020603050405020304" pitchFamily="18" charset="0"/>
                <a:ea typeface="Times New Roman" panose="02020603050405020304" pitchFamily="18" charset="0"/>
                <a:cs typeface="Times New Roman" panose="02020603050405020304" pitchFamily="18" charset="0"/>
              </a:rPr>
              <a:t>Feedback </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and Growth Opportunities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Appeal:</a:t>
            </a:r>
            <a:r>
              <a:rPr lang="en-US" dirty="0">
                <a:latin typeface="Times New Roman" panose="02020603050405020304" pitchFamily="18" charset="0"/>
                <a:ea typeface="Times New Roman" panose="02020603050405020304" pitchFamily="18" charset="0"/>
                <a:cs typeface="Times New Roman" panose="02020603050405020304" pitchFamily="18" charset="0"/>
              </a:rPr>
              <a:t> Students will be more likely to engage if they feel their voice is heard and they have opportunities for growth.</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Implementation:</a:t>
            </a:r>
            <a:r>
              <a:rPr lang="en-US" dirty="0">
                <a:latin typeface="Times New Roman" panose="02020603050405020304" pitchFamily="18" charset="0"/>
                <a:ea typeface="Times New Roman" panose="02020603050405020304" pitchFamily="18" charset="0"/>
                <a:cs typeface="Times New Roman" panose="02020603050405020304" pitchFamily="18" charset="0"/>
              </a:rPr>
              <a:t> Create a feedback loop where student workers can suggest improvements and feel their contributions are valued. Offer opportunities for advancement within the company, such as team leader positions or internships in logistics management.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77743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1812" y="228600"/>
            <a:ext cx="10668000" cy="4523931"/>
          </a:xfrm>
          <a:prstGeom prst="rect">
            <a:avLst/>
          </a:prstGeom>
        </p:spPr>
        <p:txBody>
          <a:bodyPr wrap="square">
            <a:spAutoFit/>
          </a:bodyPr>
          <a:lstStyle/>
          <a:p>
            <a:pPr>
              <a:lnSpc>
                <a:spcPct val="107000"/>
              </a:lnSpc>
              <a:spcAft>
                <a:spcPts val="800"/>
              </a:spcAft>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 Marketing Strategy for Student Recruitment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Campus Events:</a:t>
            </a:r>
            <a:r>
              <a:rPr lang="en-US" dirty="0">
                <a:latin typeface="Times New Roman" panose="02020603050405020304" pitchFamily="18" charset="0"/>
                <a:ea typeface="Times New Roman" panose="02020603050405020304" pitchFamily="18" charset="0"/>
                <a:cs typeface="Times New Roman" panose="02020603050405020304" pitchFamily="18" charset="0"/>
              </a:rPr>
              <a:t> Host recruitment events on campus, where students can sign up on the spot, learn more about the job, and interact with current delivery partners.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Social Media Campaigns:</a:t>
            </a:r>
            <a:r>
              <a:rPr lang="en-US" dirty="0">
                <a:latin typeface="Times New Roman" panose="02020603050405020304" pitchFamily="18" charset="0"/>
                <a:ea typeface="Times New Roman" panose="02020603050405020304" pitchFamily="18" charset="0"/>
                <a:cs typeface="Times New Roman" panose="02020603050405020304" pitchFamily="18" charset="0"/>
              </a:rPr>
              <a:t> Use targeted ads on platforms like Instagram and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TikTok</a:t>
            </a:r>
            <a:r>
              <a:rPr lang="en-US" dirty="0">
                <a:latin typeface="Times New Roman" panose="02020603050405020304" pitchFamily="18" charset="0"/>
                <a:ea typeface="Times New Roman" panose="02020603050405020304" pitchFamily="18" charset="0"/>
                <a:cs typeface="Times New Roman" panose="02020603050405020304" pitchFamily="18" charset="0"/>
              </a:rPr>
              <a:t>, emphasizing the flexibility, competitive pay, and community aspects of the job.</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Collaborations with Student Organizations:</a:t>
            </a:r>
            <a:r>
              <a:rPr lang="en-US" dirty="0">
                <a:latin typeface="Times New Roman" panose="02020603050405020304" pitchFamily="18" charset="0"/>
                <a:ea typeface="Times New Roman" panose="02020603050405020304" pitchFamily="18" charset="0"/>
                <a:cs typeface="Times New Roman" panose="02020603050405020304" pitchFamily="18" charset="0"/>
              </a:rPr>
              <a:t> Partner with student organizations to promote the job opportunities, leveraging their networks to reach more students.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b="1"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Conclusion</a:t>
            </a:r>
            <a:endParaRPr lang="en-US" sz="16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By addressing students' needs for flexibility, fair compensation, community, and academic support, and by leveraging the partnership with the school hospital, you can create a highly attractive proposition for students to join the delivery team. Presenting this comprehensive approach to your investors will demonstrate a strong understanding of the target demographic and a well-thought-out plan for ensuring a reliable and motivated delivery system.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3793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812" y="457200"/>
            <a:ext cx="9144001" cy="685800"/>
          </a:xfrm>
        </p:spPr>
        <p:txBody>
          <a:bodyPr/>
          <a:lstStyle/>
          <a:p>
            <a:r>
              <a:rPr lang="en-US" dirty="0">
                <a:solidFill>
                  <a:srgbClr val="FFFF00"/>
                </a:solidFill>
                <a:latin typeface="Cambria"/>
                <a:ea typeface="Cambria"/>
              </a:rPr>
              <a:t>Market Opportunity</a:t>
            </a:r>
            <a:endParaRPr dirty="0">
              <a:solidFill>
                <a:srgbClr val="FFFF00"/>
              </a:solidFill>
              <a:latin typeface="Cambria"/>
              <a:ea typeface="Cambria"/>
            </a:endParaRPr>
          </a:p>
        </p:txBody>
      </p:sp>
      <p:sp>
        <p:nvSpPr>
          <p:cNvPr id="4" name="Content Placeholder 3"/>
          <p:cNvSpPr>
            <a:spLocks noGrp="1"/>
          </p:cNvSpPr>
          <p:nvPr>
            <p:ph sz="half" idx="1"/>
          </p:nvPr>
        </p:nvSpPr>
        <p:spPr>
          <a:xfrm>
            <a:off x="1711324" y="1371600"/>
            <a:ext cx="4419599" cy="457200"/>
          </a:xfrm>
        </p:spPr>
        <p:txBody>
          <a:bodyPr/>
          <a:lstStyle/>
          <a:p>
            <a:pPr marL="0" indent="0">
              <a:buNone/>
            </a:pPr>
            <a:r>
              <a:rPr lang="en-US" dirty="0">
                <a:latin typeface="Cambria"/>
                <a:ea typeface="Cambria"/>
              </a:rPr>
              <a:t>Growing Demand</a:t>
            </a:r>
          </a:p>
        </p:txBody>
      </p:sp>
      <p:sp>
        <p:nvSpPr>
          <p:cNvPr id="9" name="TextBox 8"/>
          <p:cNvSpPr txBox="1"/>
          <p:nvPr/>
        </p:nvSpPr>
        <p:spPr>
          <a:xfrm>
            <a:off x="338311" y="2025920"/>
            <a:ext cx="7621973" cy="369332"/>
          </a:xfrm>
          <a:prstGeom prst="rect">
            <a:avLst/>
          </a:prstGeom>
          <a:noFill/>
        </p:spPr>
        <p:txBody>
          <a:bodyPr wrap="square" rtlCol="0">
            <a:spAutoFit/>
          </a:bodyPr>
          <a:lstStyle/>
          <a:p>
            <a:pPr algn="ctr"/>
            <a:r>
              <a:rPr lang="en-US" dirty="0">
                <a:solidFill>
                  <a:srgbClr val="FFFF00"/>
                </a:solidFill>
                <a:latin typeface="Cambria"/>
                <a:ea typeface="Cambria"/>
              </a:rPr>
              <a:t>Increasing demand for food delivery services</a:t>
            </a:r>
          </a:p>
        </p:txBody>
      </p:sp>
      <p:sp>
        <p:nvSpPr>
          <p:cNvPr id="11" name="TextBox 10"/>
          <p:cNvSpPr txBox="1"/>
          <p:nvPr/>
        </p:nvSpPr>
        <p:spPr>
          <a:xfrm>
            <a:off x="2132012" y="2620804"/>
            <a:ext cx="9372600" cy="646331"/>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q"/>
            </a:pPr>
            <a:r>
              <a:rPr lang="en-US" dirty="0">
                <a:latin typeface="Cambria"/>
                <a:ea typeface="Cambria"/>
              </a:rPr>
              <a:t>With the rise of digital technology and changing consumer habits, there has been a </a:t>
            </a:r>
            <a:r>
              <a:rPr lang="en-US">
                <a:latin typeface="Cambria"/>
                <a:ea typeface="Cambria"/>
              </a:rPr>
              <a:t>significant increase in the demand for convenient product delivery services globally.</a:t>
            </a:r>
          </a:p>
        </p:txBody>
      </p:sp>
      <p:pic>
        <p:nvPicPr>
          <p:cNvPr id="2050" name="Picture 2" descr="Output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0612" y="3455611"/>
            <a:ext cx="8915400" cy="3326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157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2" y="228600"/>
            <a:ext cx="7315198" cy="457199"/>
          </a:xfrm>
        </p:spPr>
        <p:txBody>
          <a:bodyPr>
            <a:normAutofit/>
          </a:bodyPr>
          <a:lstStyle/>
          <a:p>
            <a:r>
              <a:rPr lang="en-US" sz="2400" dirty="0">
                <a:latin typeface="Cambria"/>
                <a:ea typeface="Cambria"/>
              </a:rPr>
              <a:t>Untapped Market</a:t>
            </a:r>
          </a:p>
        </p:txBody>
      </p:sp>
      <p:sp>
        <p:nvSpPr>
          <p:cNvPr id="3" name="Text Placeholder 2"/>
          <p:cNvSpPr>
            <a:spLocks noGrp="1"/>
          </p:cNvSpPr>
          <p:nvPr>
            <p:ph type="body" idx="1"/>
          </p:nvPr>
        </p:nvSpPr>
        <p:spPr>
          <a:xfrm>
            <a:off x="912812" y="838200"/>
            <a:ext cx="9144000" cy="457199"/>
          </a:xfrm>
        </p:spPr>
        <p:txBody>
          <a:bodyPr>
            <a:normAutofit/>
          </a:bodyPr>
          <a:lstStyle/>
          <a:p>
            <a:r>
              <a:rPr lang="en-US" sz="1800">
                <a:solidFill>
                  <a:srgbClr val="FFFF00"/>
                </a:solidFill>
                <a:latin typeface="Cambria"/>
                <a:ea typeface="Cambria"/>
              </a:rPr>
              <a:t>The lack of a comprehensive delivery seystem in Ilorin</a:t>
            </a:r>
          </a:p>
        </p:txBody>
      </p:sp>
      <p:sp>
        <p:nvSpPr>
          <p:cNvPr id="5" name="TextBox 4"/>
          <p:cNvSpPr txBox="1"/>
          <p:nvPr/>
        </p:nvSpPr>
        <p:spPr>
          <a:xfrm>
            <a:off x="1370012" y="1295399"/>
            <a:ext cx="9753600" cy="923330"/>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q"/>
            </a:pPr>
            <a:r>
              <a:rPr lang="en-US">
                <a:latin typeface="Cambria"/>
                <a:ea typeface="Cambria"/>
              </a:rPr>
              <a:t>Despite the growing demand, Ilorin lacks a comprehensive delivery service </a:t>
            </a:r>
            <a:r>
              <a:rPr lang="en-US" dirty="0">
                <a:latin typeface="Cambria"/>
                <a:ea typeface="Cambria"/>
              </a:rPr>
              <a:t>that meets modern standards and customer expectations. This presents a unique </a:t>
            </a:r>
            <a:r>
              <a:rPr lang="en-US">
                <a:latin typeface="Cambria"/>
                <a:ea typeface="Cambria"/>
              </a:rPr>
              <a:t>opportunity to fill this gap, but for now as a start up our main target are our fellow students in the University of Ilorin</a:t>
            </a:r>
            <a:r>
              <a:rPr lang="en-US" dirty="0">
                <a:latin typeface="Cambria"/>
                <a:ea typeface="Cambria"/>
              </a:rPr>
              <a:t>.</a:t>
            </a:r>
          </a:p>
        </p:txBody>
      </p:sp>
      <p:sp>
        <p:nvSpPr>
          <p:cNvPr id="6" name="TextBox 5"/>
          <p:cNvSpPr txBox="1"/>
          <p:nvPr/>
        </p:nvSpPr>
        <p:spPr>
          <a:xfrm>
            <a:off x="693906" y="2895600"/>
            <a:ext cx="4790906" cy="461665"/>
          </a:xfrm>
          <a:prstGeom prst="rect">
            <a:avLst/>
          </a:prstGeom>
          <a:noFill/>
        </p:spPr>
        <p:txBody>
          <a:bodyPr wrap="square" rtlCol="0">
            <a:spAutoFit/>
          </a:bodyPr>
          <a:lstStyle/>
          <a:p>
            <a:r>
              <a:rPr lang="en-US" sz="2400" dirty="0">
                <a:latin typeface="Cambria"/>
                <a:ea typeface="Cambria"/>
              </a:rPr>
              <a:t>Potential User Base</a:t>
            </a:r>
          </a:p>
        </p:txBody>
      </p:sp>
      <p:sp>
        <p:nvSpPr>
          <p:cNvPr id="7" name="TextBox 6"/>
          <p:cNvSpPr txBox="1"/>
          <p:nvPr/>
        </p:nvSpPr>
        <p:spPr>
          <a:xfrm>
            <a:off x="1248093" y="3962400"/>
            <a:ext cx="45719" cy="369332"/>
          </a:xfrm>
          <a:prstGeom prst="rect">
            <a:avLst/>
          </a:prstGeom>
          <a:noFill/>
        </p:spPr>
        <p:txBody>
          <a:bodyPr wrap="square" rtlCol="0">
            <a:spAutoFit/>
          </a:bodyPr>
          <a:lstStyle/>
          <a:p>
            <a:endParaRPr lang="en-US" dirty="0">
              <a:latin typeface="Cambria"/>
              <a:ea typeface="Cambria"/>
            </a:endParaRPr>
          </a:p>
        </p:txBody>
      </p:sp>
      <p:sp>
        <p:nvSpPr>
          <p:cNvPr id="9" name="TextBox 8"/>
          <p:cNvSpPr txBox="1"/>
          <p:nvPr/>
        </p:nvSpPr>
        <p:spPr>
          <a:xfrm>
            <a:off x="1065212" y="3475166"/>
            <a:ext cx="6973462" cy="369332"/>
          </a:xfrm>
          <a:prstGeom prst="rect">
            <a:avLst/>
          </a:prstGeom>
          <a:noFill/>
        </p:spPr>
        <p:txBody>
          <a:bodyPr wrap="square" lIns="91440" tIns="45720" rIns="91440" bIns="45720" rtlCol="0" anchor="t">
            <a:spAutoFit/>
          </a:bodyPr>
          <a:lstStyle/>
          <a:p>
            <a:r>
              <a:rPr lang="en-US" dirty="0">
                <a:solidFill>
                  <a:srgbClr val="FFFF00"/>
                </a:solidFill>
                <a:latin typeface="Cambria"/>
                <a:ea typeface="Cambria"/>
              </a:rPr>
              <a:t>Estimate the number of potential users at </a:t>
            </a:r>
            <a:r>
              <a:rPr lang="en-US">
                <a:solidFill>
                  <a:srgbClr val="FFFF00"/>
                </a:solidFill>
                <a:latin typeface="Cambria"/>
                <a:ea typeface="Cambria"/>
              </a:rPr>
              <a:t>University of Ilorin</a:t>
            </a:r>
            <a:endParaRPr lang="en-US" dirty="0">
              <a:solidFill>
                <a:srgbClr val="FFFF00"/>
              </a:solidFill>
              <a:latin typeface="Cambria"/>
              <a:ea typeface="Cambria"/>
            </a:endParaRPr>
          </a:p>
        </p:txBody>
      </p:sp>
      <p:sp>
        <p:nvSpPr>
          <p:cNvPr id="11" name="TextBox 10"/>
          <p:cNvSpPr txBox="1"/>
          <p:nvPr/>
        </p:nvSpPr>
        <p:spPr>
          <a:xfrm>
            <a:off x="1446212" y="4147066"/>
            <a:ext cx="9601200" cy="646331"/>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q"/>
            </a:pPr>
            <a:r>
              <a:rPr lang="en-US">
                <a:latin typeface="Cambria"/>
                <a:ea typeface="Cambria"/>
              </a:rPr>
              <a:t>With a student population of over 60,000 at Unilorin, there is a substantial and </a:t>
            </a:r>
            <a:r>
              <a:rPr lang="en-US" dirty="0">
                <a:latin typeface="Cambria"/>
                <a:ea typeface="Cambria"/>
              </a:rPr>
              <a:t>concentrated user base that can drive early adoption and sustained usage of our </a:t>
            </a:r>
            <a:r>
              <a:rPr lang="en-US">
                <a:latin typeface="Cambria"/>
                <a:ea typeface="Cambria"/>
              </a:rPr>
              <a:t>service.</a:t>
            </a:r>
            <a:endParaRPr lang="en-US" dirty="0">
              <a:latin typeface="Cambria"/>
              <a:ea typeface="Cambria"/>
            </a:endParaRPr>
          </a:p>
        </p:txBody>
      </p:sp>
    </p:spTree>
    <p:extLst>
      <p:ext uri="{BB962C8B-B14F-4D97-AF65-F5344CB8AC3E}">
        <p14:creationId xmlns:p14="http://schemas.microsoft.com/office/powerpoint/2010/main" val="4212885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2573" y="304800"/>
            <a:ext cx="9144001" cy="609600"/>
          </a:xfrm>
        </p:spPr>
        <p:txBody>
          <a:bodyPr/>
          <a:lstStyle/>
          <a:p>
            <a:r>
              <a:rPr lang="en-US" dirty="0">
                <a:solidFill>
                  <a:srgbClr val="FFFF00"/>
                </a:solidFill>
                <a:latin typeface="Cambria"/>
                <a:ea typeface="Cambria"/>
              </a:rPr>
              <a:t>Market Research</a:t>
            </a:r>
          </a:p>
        </p:txBody>
      </p:sp>
      <p:sp>
        <p:nvSpPr>
          <p:cNvPr id="3" name="Text Placeholder 2"/>
          <p:cNvSpPr>
            <a:spLocks noGrp="1"/>
          </p:cNvSpPr>
          <p:nvPr>
            <p:ph type="body" idx="1"/>
          </p:nvPr>
        </p:nvSpPr>
        <p:spPr>
          <a:xfrm>
            <a:off x="1903412" y="1524000"/>
            <a:ext cx="4416552" cy="457200"/>
          </a:xfrm>
        </p:spPr>
        <p:txBody>
          <a:bodyPr/>
          <a:lstStyle/>
          <a:p>
            <a:r>
              <a:rPr lang="en-US" dirty="0">
                <a:solidFill>
                  <a:schemeClr val="tx1"/>
                </a:solidFill>
                <a:latin typeface="Cambria"/>
                <a:ea typeface="Cambria"/>
              </a:rPr>
              <a:t>Objectives</a:t>
            </a:r>
          </a:p>
        </p:txBody>
      </p:sp>
      <p:sp>
        <p:nvSpPr>
          <p:cNvPr id="4" name="Content Placeholder 3"/>
          <p:cNvSpPr>
            <a:spLocks noGrp="1"/>
          </p:cNvSpPr>
          <p:nvPr>
            <p:ph sz="half" idx="2"/>
          </p:nvPr>
        </p:nvSpPr>
        <p:spPr>
          <a:xfrm>
            <a:off x="1965084" y="2438400"/>
            <a:ext cx="9181193" cy="3505200"/>
          </a:xfrm>
        </p:spPr>
        <p:txBody>
          <a:bodyPr vert="horz" lIns="91440" tIns="45720" rIns="91440" bIns="45720" rtlCol="0" anchor="t">
            <a:normAutofit/>
          </a:bodyPr>
          <a:lstStyle/>
          <a:p>
            <a:pPr marL="223520" indent="-223520"/>
            <a:r>
              <a:rPr lang="en-US" b="1" dirty="0">
                <a:solidFill>
                  <a:srgbClr val="FFFF00"/>
                </a:solidFill>
                <a:latin typeface="Cambria"/>
                <a:ea typeface="Cambria"/>
              </a:rPr>
              <a:t>Understand Demand:</a:t>
            </a:r>
            <a:r>
              <a:rPr lang="en-US" dirty="0">
                <a:solidFill>
                  <a:srgbClr val="FFFF00"/>
                </a:solidFill>
                <a:latin typeface="Cambria"/>
                <a:ea typeface="Cambria"/>
              </a:rPr>
              <a:t> </a:t>
            </a:r>
            <a:r>
              <a:rPr lang="en-US" dirty="0">
                <a:latin typeface="Cambria"/>
                <a:ea typeface="Cambria"/>
              </a:rPr>
              <a:t>Assess the level of interest and frequency of food delivery among the </a:t>
            </a:r>
            <a:r>
              <a:rPr lang="en-US">
                <a:latin typeface="Cambria"/>
                <a:ea typeface="Cambria"/>
              </a:rPr>
              <a:t>Unilorin community.</a:t>
            </a:r>
            <a:endParaRPr lang="en-US"/>
          </a:p>
          <a:p>
            <a:pPr marL="223520" indent="-223520"/>
            <a:r>
              <a:rPr lang="en-US" b="1" dirty="0">
                <a:solidFill>
                  <a:srgbClr val="FFFF00"/>
                </a:solidFill>
                <a:latin typeface="Cambria"/>
                <a:ea typeface="Cambria"/>
              </a:rPr>
              <a:t>Identify Competitors:</a:t>
            </a:r>
            <a:r>
              <a:rPr lang="en-US" dirty="0">
                <a:solidFill>
                  <a:srgbClr val="FFFF00"/>
                </a:solidFill>
                <a:latin typeface="Cambria"/>
                <a:ea typeface="Cambria"/>
              </a:rPr>
              <a:t> </a:t>
            </a:r>
            <a:r>
              <a:rPr lang="en-US">
                <a:latin typeface="Cambria"/>
                <a:ea typeface="Cambria"/>
              </a:rPr>
              <a:t>Determine existing delivery services in Ilorin and </a:t>
            </a:r>
            <a:r>
              <a:rPr lang="en-US" dirty="0">
                <a:latin typeface="Cambria"/>
                <a:ea typeface="Cambria"/>
              </a:rPr>
              <a:t>their market share.</a:t>
            </a:r>
          </a:p>
          <a:p>
            <a:r>
              <a:rPr lang="en-US" b="1" dirty="0">
                <a:solidFill>
                  <a:srgbClr val="FFFF00"/>
                </a:solidFill>
                <a:latin typeface="Cambria"/>
                <a:ea typeface="Cambria"/>
              </a:rPr>
              <a:t>Determine Customer Preferences:</a:t>
            </a:r>
            <a:r>
              <a:rPr lang="en-US" dirty="0">
                <a:solidFill>
                  <a:srgbClr val="FFFF00"/>
                </a:solidFill>
                <a:latin typeface="Cambria"/>
                <a:ea typeface="Cambria"/>
              </a:rPr>
              <a:t> </a:t>
            </a:r>
            <a:r>
              <a:rPr lang="en-US" dirty="0">
                <a:latin typeface="Cambria"/>
                <a:ea typeface="Cambria"/>
              </a:rPr>
              <a:t>Discover preferred cuisines, ordering habits, and price sensitivity.</a:t>
            </a:r>
          </a:p>
          <a:p>
            <a:pPr marL="223520" indent="-223520"/>
            <a:r>
              <a:rPr lang="en-US" b="1" dirty="0">
                <a:solidFill>
                  <a:srgbClr val="FFFF00"/>
                </a:solidFill>
                <a:latin typeface="Cambria"/>
                <a:ea typeface="Cambria"/>
              </a:rPr>
              <a:t>Evaluate Operational Feasibility:</a:t>
            </a:r>
            <a:r>
              <a:rPr lang="en-US" dirty="0">
                <a:solidFill>
                  <a:srgbClr val="FFFF00"/>
                </a:solidFill>
                <a:latin typeface="Cambria"/>
                <a:ea typeface="Cambria"/>
              </a:rPr>
              <a:t> </a:t>
            </a:r>
            <a:r>
              <a:rPr lang="en-US" dirty="0">
                <a:latin typeface="Cambria"/>
                <a:ea typeface="Cambria"/>
              </a:rPr>
              <a:t>Evaluate logistical considerations and potential challenges in delivering to the </a:t>
            </a:r>
            <a:r>
              <a:rPr lang="en-US">
                <a:latin typeface="Cambria"/>
                <a:ea typeface="Cambria"/>
              </a:rPr>
              <a:t>Unilorin area.</a:t>
            </a:r>
          </a:p>
        </p:txBody>
      </p:sp>
      <p:sp>
        <p:nvSpPr>
          <p:cNvPr id="5" name="TextBox 4">
            <a:extLst>
              <a:ext uri="{FF2B5EF4-FFF2-40B4-BE49-F238E27FC236}">
                <a16:creationId xmlns:a16="http://schemas.microsoft.com/office/drawing/2014/main" xmlns="" id="{350AE479-7CEA-0ACE-6C69-82BF14FED870}"/>
              </a:ext>
            </a:extLst>
          </p:cNvPr>
          <p:cNvSpPr txBox="1"/>
          <p:nvPr/>
        </p:nvSpPr>
        <p:spPr>
          <a:xfrm>
            <a:off x="1983591" y="1014860"/>
            <a:ext cx="832874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mbria"/>
                <a:ea typeface="Cambria"/>
              </a:rPr>
              <a:t>Note: this research was mostly based on how students orders fastfood on Campus</a:t>
            </a:r>
          </a:p>
        </p:txBody>
      </p:sp>
    </p:spTree>
    <p:extLst>
      <p:ext uri="{BB962C8B-B14F-4D97-AF65-F5344CB8AC3E}">
        <p14:creationId xmlns:p14="http://schemas.microsoft.com/office/powerpoint/2010/main" val="78171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2" y="304800"/>
            <a:ext cx="9144001" cy="533400"/>
          </a:xfrm>
        </p:spPr>
        <p:txBody>
          <a:bodyPr>
            <a:normAutofit/>
          </a:bodyPr>
          <a:lstStyle/>
          <a:p>
            <a:r>
              <a:rPr lang="en-US" sz="2400" dirty="0">
                <a:solidFill>
                  <a:srgbClr val="FFFF00"/>
                </a:solidFill>
                <a:latin typeface="Cambria"/>
                <a:ea typeface="Cambria"/>
              </a:rPr>
              <a:t>Methods:</a:t>
            </a:r>
          </a:p>
        </p:txBody>
      </p:sp>
      <p:sp>
        <p:nvSpPr>
          <p:cNvPr id="3" name="TextBox 2"/>
          <p:cNvSpPr txBox="1"/>
          <p:nvPr/>
        </p:nvSpPr>
        <p:spPr>
          <a:xfrm>
            <a:off x="2132012" y="1295400"/>
            <a:ext cx="7772400" cy="2308324"/>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FFFF00"/>
                </a:solidFill>
                <a:latin typeface="Cambria"/>
                <a:ea typeface="Cambria"/>
              </a:rPr>
              <a:t>Surveys:</a:t>
            </a:r>
            <a:r>
              <a:rPr lang="en-US" dirty="0">
                <a:solidFill>
                  <a:srgbClr val="FFFF00"/>
                </a:solidFill>
                <a:latin typeface="Cambria"/>
                <a:ea typeface="Cambria"/>
              </a:rPr>
              <a:t> </a:t>
            </a:r>
            <a:r>
              <a:rPr lang="en-US" dirty="0">
                <a:latin typeface="Cambria"/>
                <a:ea typeface="Cambria"/>
              </a:rPr>
              <a:t>Distributed both online (social media, university forums) and offline (flyers, campus events).</a:t>
            </a:r>
          </a:p>
          <a:p>
            <a:pPr marL="285750" indent="-285750">
              <a:buFont typeface="Arial" panose="020B0604020202020204" pitchFamily="34" charset="0"/>
              <a:buChar char="•"/>
            </a:pPr>
            <a:r>
              <a:rPr lang="en-US" b="1" dirty="0">
                <a:solidFill>
                  <a:srgbClr val="FFFF00"/>
                </a:solidFill>
                <a:latin typeface="Cambria"/>
                <a:ea typeface="Cambria"/>
              </a:rPr>
              <a:t>Interviews:</a:t>
            </a:r>
            <a:r>
              <a:rPr lang="en-US" dirty="0">
                <a:solidFill>
                  <a:srgbClr val="FFFF00"/>
                </a:solidFill>
                <a:latin typeface="Cambria"/>
                <a:ea typeface="Cambria"/>
              </a:rPr>
              <a:t> </a:t>
            </a:r>
            <a:r>
              <a:rPr lang="en-US" dirty="0">
                <a:latin typeface="Cambria"/>
                <a:ea typeface="Cambria"/>
              </a:rPr>
              <a:t>Conducted in-depth interviews with students and staff to gather qualitative insights.</a:t>
            </a:r>
          </a:p>
          <a:p>
            <a:pPr marL="285750" indent="-285750">
              <a:buFont typeface="Arial" panose="020B0604020202020204" pitchFamily="34" charset="0"/>
              <a:buChar char="•"/>
            </a:pPr>
            <a:r>
              <a:rPr lang="en-US" b="1" dirty="0">
                <a:solidFill>
                  <a:srgbClr val="FFFF00"/>
                </a:solidFill>
                <a:latin typeface="Cambria"/>
                <a:ea typeface="Cambria"/>
              </a:rPr>
              <a:t>Secondary Data:</a:t>
            </a:r>
            <a:r>
              <a:rPr lang="en-US" dirty="0">
                <a:solidFill>
                  <a:srgbClr val="FFFF00"/>
                </a:solidFill>
                <a:latin typeface="Cambria"/>
                <a:ea typeface="Cambria"/>
              </a:rPr>
              <a:t> </a:t>
            </a:r>
            <a:r>
              <a:rPr lang="en-US" dirty="0">
                <a:latin typeface="Cambria"/>
                <a:ea typeface="Cambria"/>
              </a:rPr>
              <a:t>Analyzed existing market reports, academic studies, and industry publications relevant to food delivery services.</a:t>
            </a:r>
          </a:p>
          <a:p>
            <a:pPr marL="285750" indent="-285750">
              <a:buFont typeface="Arial" panose="020B0604020202020204" pitchFamily="34" charset="0"/>
              <a:buChar char="•"/>
            </a:pPr>
            <a:r>
              <a:rPr lang="en-US" b="1" dirty="0">
                <a:solidFill>
                  <a:srgbClr val="FFFF00"/>
                </a:solidFill>
                <a:latin typeface="Cambria"/>
                <a:ea typeface="Cambria"/>
              </a:rPr>
              <a:t>Observational Research:</a:t>
            </a:r>
            <a:r>
              <a:rPr lang="en-US" dirty="0">
                <a:solidFill>
                  <a:srgbClr val="FFFF00"/>
                </a:solidFill>
                <a:latin typeface="Cambria"/>
                <a:ea typeface="Cambria"/>
              </a:rPr>
              <a:t> </a:t>
            </a:r>
            <a:r>
              <a:rPr lang="en-US" dirty="0">
                <a:latin typeface="Cambria"/>
                <a:ea typeface="Cambria"/>
              </a:rPr>
              <a:t>Observed current food delivery practices and peak times around the campus to understand demand patterns.</a:t>
            </a:r>
          </a:p>
        </p:txBody>
      </p:sp>
    </p:spTree>
    <p:extLst>
      <p:ext uri="{BB962C8B-B14F-4D97-AF65-F5344CB8AC3E}">
        <p14:creationId xmlns:p14="http://schemas.microsoft.com/office/powerpoint/2010/main" val="1744096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8012" y="21077"/>
            <a:ext cx="3657599" cy="461665"/>
          </a:xfrm>
          <a:prstGeom prst="rect">
            <a:avLst/>
          </a:prstGeom>
          <a:noFill/>
        </p:spPr>
        <p:txBody>
          <a:bodyPr wrap="square" rtlCol="0">
            <a:spAutoFit/>
          </a:bodyPr>
          <a:lstStyle/>
          <a:p>
            <a:r>
              <a:rPr lang="en-US" sz="2400" dirty="0">
                <a:latin typeface="Cambria"/>
                <a:ea typeface="Cambria"/>
              </a:rPr>
              <a:t>Key Findings:</a:t>
            </a:r>
          </a:p>
        </p:txBody>
      </p:sp>
      <p:sp>
        <p:nvSpPr>
          <p:cNvPr id="3" name="TextBox 2"/>
          <p:cNvSpPr txBox="1"/>
          <p:nvPr/>
        </p:nvSpPr>
        <p:spPr>
          <a:xfrm>
            <a:off x="760412" y="609600"/>
            <a:ext cx="3124200" cy="369332"/>
          </a:xfrm>
          <a:prstGeom prst="rect">
            <a:avLst/>
          </a:prstGeom>
          <a:noFill/>
        </p:spPr>
        <p:txBody>
          <a:bodyPr wrap="square" rtlCol="0">
            <a:spAutoFit/>
          </a:bodyPr>
          <a:lstStyle/>
          <a:p>
            <a:r>
              <a:rPr lang="en-US" dirty="0">
                <a:solidFill>
                  <a:srgbClr val="FFFF00"/>
                </a:solidFill>
                <a:latin typeface="Cambria"/>
                <a:ea typeface="Cambria"/>
              </a:rPr>
              <a:t>Demand Insights:</a:t>
            </a:r>
          </a:p>
        </p:txBody>
      </p:sp>
      <p:sp>
        <p:nvSpPr>
          <p:cNvPr id="8" name="TextBox 7"/>
          <p:cNvSpPr txBox="1"/>
          <p:nvPr/>
        </p:nvSpPr>
        <p:spPr>
          <a:xfrm>
            <a:off x="1065212" y="1001630"/>
            <a:ext cx="10515600"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Cambria"/>
                <a:ea typeface="Cambria"/>
              </a:rPr>
              <a:t>Frequency of Orders:</a:t>
            </a:r>
            <a:r>
              <a:rPr lang="en-US" dirty="0">
                <a:latin typeface="Cambria"/>
                <a:ea typeface="Cambria"/>
              </a:rPr>
              <a:t> Approximately 60% of respondents order food delivery at least once a week.</a:t>
            </a:r>
          </a:p>
          <a:p>
            <a:pPr marL="285750" indent="-285750">
              <a:buFont typeface="Arial" panose="020B0604020202020204" pitchFamily="34" charset="0"/>
              <a:buChar char="•"/>
            </a:pPr>
            <a:r>
              <a:rPr lang="en-US" b="1" dirty="0">
                <a:latin typeface="Cambria"/>
                <a:ea typeface="Cambria"/>
              </a:rPr>
              <a:t>Peak Times:</a:t>
            </a:r>
            <a:r>
              <a:rPr lang="en-US" dirty="0">
                <a:latin typeface="Cambria"/>
                <a:ea typeface="Cambria"/>
              </a:rPr>
              <a:t> Highest demand observed during lunch (12 PM - 2 PM) and dinner (6 PM - 8 PM) hours.</a:t>
            </a:r>
          </a:p>
        </p:txBody>
      </p:sp>
      <p:sp>
        <p:nvSpPr>
          <p:cNvPr id="9" name="TextBox 8"/>
          <p:cNvSpPr txBox="1"/>
          <p:nvPr/>
        </p:nvSpPr>
        <p:spPr>
          <a:xfrm>
            <a:off x="912812" y="2939559"/>
            <a:ext cx="4389119" cy="369332"/>
          </a:xfrm>
          <a:prstGeom prst="rect">
            <a:avLst/>
          </a:prstGeom>
          <a:noFill/>
        </p:spPr>
        <p:txBody>
          <a:bodyPr wrap="square" rtlCol="0">
            <a:spAutoFit/>
          </a:bodyPr>
          <a:lstStyle/>
          <a:p>
            <a:r>
              <a:rPr lang="en-US" dirty="0">
                <a:solidFill>
                  <a:srgbClr val="FFFF00"/>
                </a:solidFill>
                <a:latin typeface="Cambria"/>
                <a:ea typeface="Cambria"/>
              </a:rPr>
              <a:t>Customer Preferences:</a:t>
            </a:r>
          </a:p>
        </p:txBody>
      </p:sp>
      <p:sp>
        <p:nvSpPr>
          <p:cNvPr id="10" name="TextBox 9"/>
          <p:cNvSpPr txBox="1"/>
          <p:nvPr/>
        </p:nvSpPr>
        <p:spPr>
          <a:xfrm>
            <a:off x="1295922" y="3338483"/>
            <a:ext cx="10284889" cy="1754326"/>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Cambria"/>
                <a:ea typeface="Cambria"/>
              </a:rPr>
              <a:t>Ordering Habits:</a:t>
            </a:r>
            <a:r>
              <a:rPr lang="en-US" dirty="0">
                <a:latin typeface="Cambria"/>
                <a:ea typeface="Cambria"/>
              </a:rPr>
              <a:t> Majority prefer ordering through mobile apps; seamless payment integration is crucial.</a:t>
            </a:r>
          </a:p>
          <a:p>
            <a:pPr marL="285750" indent="-285750">
              <a:buFont typeface="Arial" panose="020B0604020202020204" pitchFamily="34" charset="0"/>
              <a:buChar char="•"/>
            </a:pPr>
            <a:r>
              <a:rPr lang="en-US" b="1" dirty="0">
                <a:latin typeface="Cambria"/>
                <a:ea typeface="Cambria"/>
              </a:rPr>
              <a:t>Service Gaps:</a:t>
            </a:r>
            <a:r>
              <a:rPr lang="en-US" dirty="0">
                <a:latin typeface="Cambria"/>
                <a:ea typeface="Cambria"/>
              </a:rPr>
              <a:t> Common complaints include cost of food and cost of delivery.</a:t>
            </a:r>
          </a:p>
          <a:p>
            <a:pPr marL="285750" indent="-285750">
              <a:buFont typeface="Arial" panose="020B0604020202020204" pitchFamily="34" charset="0"/>
              <a:buChar char="•"/>
            </a:pPr>
            <a:r>
              <a:rPr lang="en-US" b="1" dirty="0">
                <a:latin typeface="Cambria"/>
                <a:ea typeface="Cambria"/>
              </a:rPr>
              <a:t>Logistical Challenges:</a:t>
            </a:r>
            <a:r>
              <a:rPr lang="en-US" dirty="0">
                <a:latin typeface="Cambria"/>
                <a:ea typeface="Cambria"/>
              </a:rPr>
              <a:t> Delivery to remote parts of the campus may require additional planning.</a:t>
            </a:r>
          </a:p>
          <a:p>
            <a:pPr marL="285750" indent="-285750">
              <a:buFont typeface="Arial" panose="020B0604020202020204" pitchFamily="34" charset="0"/>
              <a:buChar char="•"/>
            </a:pPr>
            <a:r>
              <a:rPr lang="en-US" b="1" dirty="0">
                <a:latin typeface="Cambria"/>
                <a:ea typeface="Cambria"/>
              </a:rPr>
              <a:t>Potential Partnerships:</a:t>
            </a:r>
            <a:r>
              <a:rPr lang="en-US" dirty="0">
                <a:latin typeface="Cambria"/>
                <a:ea typeface="Cambria"/>
              </a:rPr>
              <a:t> Positive interest from local restaurants to collaborate, with support for onboarding.</a:t>
            </a:r>
          </a:p>
        </p:txBody>
      </p:sp>
    </p:spTree>
    <p:extLst>
      <p:ext uri="{BB962C8B-B14F-4D97-AF65-F5344CB8AC3E}">
        <p14:creationId xmlns:p14="http://schemas.microsoft.com/office/powerpoint/2010/main" val="1065291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cean Waves 16x9">
  <a:themeElements>
    <a:clrScheme name="Ocean Waves">
      <a:dk1>
        <a:sysClr val="windowText" lastClr="000000"/>
      </a:dk1>
      <a:lt1>
        <a:sysClr val="window" lastClr="FFFFFF"/>
      </a:lt1>
      <a:dk2>
        <a:srgbClr val="134251"/>
      </a:dk2>
      <a:lt2>
        <a:srgbClr val="83BEC0"/>
      </a:lt2>
      <a:accent1>
        <a:srgbClr val="339C9F"/>
      </a:accent1>
      <a:accent2>
        <a:srgbClr val="E68010"/>
      </a:accent2>
      <a:accent3>
        <a:srgbClr val="8EB414"/>
      </a:accent3>
      <a:accent4>
        <a:srgbClr val="0CB89B"/>
      </a:accent4>
      <a:accent5>
        <a:srgbClr val="ECB720"/>
      </a:accent5>
      <a:accent6>
        <a:srgbClr val="319762"/>
      </a:accent6>
      <a:hlink>
        <a:srgbClr val="E68010"/>
      </a:hlink>
      <a:folHlink>
        <a:srgbClr val="339C9F"/>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cean waves nature presentation (widescreen).potx" id="{1FE9163D-5548-432F-82B6-65BFDB1BFAF3}" vid="{2D48191D-94F2-482B-9433-3810ECBC6178}"/>
    </a:ext>
  </a:extLst>
</a:theme>
</file>

<file path=ppt/theme/theme2.xml><?xml version="1.0" encoding="utf-8"?>
<a:theme xmlns:a="http://schemas.openxmlformats.org/drawingml/2006/main" name="Office Theme">
  <a:themeElements>
    <a:clrScheme name="Ocean Waves">
      <a:dk1>
        <a:sysClr val="windowText" lastClr="000000"/>
      </a:dk1>
      <a:lt1>
        <a:sysClr val="window" lastClr="FFFFFF"/>
      </a:lt1>
      <a:dk2>
        <a:srgbClr val="134251"/>
      </a:dk2>
      <a:lt2>
        <a:srgbClr val="83BEC0"/>
      </a:lt2>
      <a:accent1>
        <a:srgbClr val="339C9F"/>
      </a:accent1>
      <a:accent2>
        <a:srgbClr val="E68010"/>
      </a:accent2>
      <a:accent3>
        <a:srgbClr val="8EB414"/>
      </a:accent3>
      <a:accent4>
        <a:srgbClr val="0CB89B"/>
      </a:accent4>
      <a:accent5>
        <a:srgbClr val="ECB720"/>
      </a:accent5>
      <a:accent6>
        <a:srgbClr val="319762"/>
      </a:accent6>
      <a:hlink>
        <a:srgbClr val="E68010"/>
      </a:hlink>
      <a:folHlink>
        <a:srgbClr val="339C9F"/>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cean Waves">
      <a:dk1>
        <a:sysClr val="windowText" lastClr="000000"/>
      </a:dk1>
      <a:lt1>
        <a:sysClr val="window" lastClr="FFFFFF"/>
      </a:lt1>
      <a:dk2>
        <a:srgbClr val="134251"/>
      </a:dk2>
      <a:lt2>
        <a:srgbClr val="83BEC0"/>
      </a:lt2>
      <a:accent1>
        <a:srgbClr val="339C9F"/>
      </a:accent1>
      <a:accent2>
        <a:srgbClr val="E68010"/>
      </a:accent2>
      <a:accent3>
        <a:srgbClr val="8EB414"/>
      </a:accent3>
      <a:accent4>
        <a:srgbClr val="0CB89B"/>
      </a:accent4>
      <a:accent5>
        <a:srgbClr val="ECB720"/>
      </a:accent5>
      <a:accent6>
        <a:srgbClr val="319762"/>
      </a:accent6>
      <a:hlink>
        <a:srgbClr val="E68010"/>
      </a:hlink>
      <a:folHlink>
        <a:srgbClr val="339C9F"/>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A2223A-9182-462D-922F-5606A5A907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45C5BB1-9D2C-412A-AE6C-0FC75190A4CE}">
  <ds:schemaRef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purl.org/dc/terms/"/>
    <ds:schemaRef ds:uri="40262f94-9f35-4ac3-9a90-690165a166b7"/>
    <ds:schemaRef ds:uri="a4f35948-e619-41b3-aa29-22878b09cfd2"/>
    <ds:schemaRef ds:uri="http://www.w3.org/XML/1998/namespace"/>
  </ds:schemaRefs>
</ds:datastoreItem>
</file>

<file path=customXml/itemProps3.xml><?xml version="1.0" encoding="utf-8"?>
<ds:datastoreItem xmlns:ds="http://schemas.openxmlformats.org/officeDocument/2006/customXml" ds:itemID="{2B6DE00F-F2BC-4082-AB87-D0D78777DE1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Ocean waves nature presentation (widescreen)</Template>
  <TotalTime>713</TotalTime>
  <Words>4968</Words>
  <Application>Microsoft Office PowerPoint</Application>
  <PresentationFormat>Custom</PresentationFormat>
  <Paragraphs>313</Paragraphs>
  <Slides>41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41</vt:i4>
      </vt:variant>
    </vt:vector>
  </HeadingPairs>
  <TitlesOfParts>
    <vt:vector size="53" baseType="lpstr">
      <vt:lpstr>Arial</vt:lpstr>
      <vt:lpstr>Arial,Sans-Serif</vt:lpstr>
      <vt:lpstr>Calibri</vt:lpstr>
      <vt:lpstr>Calibri Light</vt:lpstr>
      <vt:lpstr>Cambria</vt:lpstr>
      <vt:lpstr>Century Gothic</vt:lpstr>
      <vt:lpstr>Courier New</vt:lpstr>
      <vt:lpstr>Palatino Linotype</vt:lpstr>
      <vt:lpstr>Symbol</vt:lpstr>
      <vt:lpstr>Times New Roman</vt:lpstr>
      <vt:lpstr>Wingdings</vt:lpstr>
      <vt:lpstr>Ocean Waves 16x9</vt:lpstr>
      <vt:lpstr>Revolutionizing  E-commerce in Ilorin</vt:lpstr>
      <vt:lpstr>Introduction</vt:lpstr>
      <vt:lpstr>Project Vision</vt:lpstr>
      <vt:lpstr>Support Students/firm business owners</vt:lpstr>
      <vt:lpstr>Market Opportunity</vt:lpstr>
      <vt:lpstr>Untapped Market</vt:lpstr>
      <vt:lpstr>Market Research</vt:lpstr>
      <vt:lpstr>Methods:</vt:lpstr>
      <vt:lpstr>PowerPoint Presentation</vt:lpstr>
      <vt:lpstr>Result from the survey so far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Unique Feature: Personalized Food Selection for Specific Goals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Revolutionizing Food Delivery in Ilorin</dc:title>
  <dc:creator>Microsoft account</dc:creator>
  <cp:lastModifiedBy>Microsoft account</cp:lastModifiedBy>
  <cp:revision>268</cp:revision>
  <dcterms:created xsi:type="dcterms:W3CDTF">2024-07-24T09:02:20Z</dcterms:created>
  <dcterms:modified xsi:type="dcterms:W3CDTF">2024-08-20T20:13:12Z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