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ebp" ContentType="image/pn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 id="2147483788" r:id="rId2"/>
    <p:sldMasterId id="2147483800" r:id="rId3"/>
    <p:sldMasterId id="2147483807" r:id="rId4"/>
  </p:sldMasterIdLst>
  <p:notesMasterIdLst>
    <p:notesMasterId r:id="rId37"/>
  </p:notesMasterIdLst>
  <p:handoutMasterIdLst>
    <p:handoutMasterId r:id="rId38"/>
  </p:handoutMasterIdLst>
  <p:sldIdLst>
    <p:sldId id="6785" r:id="rId5"/>
    <p:sldId id="2147482957" r:id="rId6"/>
    <p:sldId id="6829" r:id="rId7"/>
    <p:sldId id="2147482958" r:id="rId8"/>
    <p:sldId id="6833" r:id="rId9"/>
    <p:sldId id="2147482961" r:id="rId10"/>
    <p:sldId id="2147482960" r:id="rId11"/>
    <p:sldId id="2147482959" r:id="rId12"/>
    <p:sldId id="2147482962" r:id="rId13"/>
    <p:sldId id="2147482963" r:id="rId14"/>
    <p:sldId id="2147482964" r:id="rId15"/>
    <p:sldId id="2147482965" r:id="rId16"/>
    <p:sldId id="2147482966" r:id="rId17"/>
    <p:sldId id="6836" r:id="rId18"/>
    <p:sldId id="6835" r:id="rId19"/>
    <p:sldId id="2147482967" r:id="rId20"/>
    <p:sldId id="6837" r:id="rId21"/>
    <p:sldId id="2147482968" r:id="rId22"/>
    <p:sldId id="2147482969" r:id="rId23"/>
    <p:sldId id="2147482952" r:id="rId24"/>
    <p:sldId id="2147482953" r:id="rId25"/>
    <p:sldId id="2147482970" r:id="rId26"/>
    <p:sldId id="2147482954" r:id="rId27"/>
    <p:sldId id="2147482973" r:id="rId28"/>
    <p:sldId id="2147482971" r:id="rId29"/>
    <p:sldId id="2147482955" r:id="rId30"/>
    <p:sldId id="2147482972" r:id="rId31"/>
    <p:sldId id="6803" r:id="rId32"/>
    <p:sldId id="2147482956" r:id="rId33"/>
    <p:sldId id="6831" r:id="rId34"/>
    <p:sldId id="2147482937" r:id="rId35"/>
    <p:sldId id="682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nka Daramola" initials="YD" lastIdx="1" clrIdx="0">
    <p:extLst>
      <p:ext uri="{19B8F6BF-5375-455C-9EA6-DF929625EA0E}">
        <p15:presenceInfo xmlns:p15="http://schemas.microsoft.com/office/powerpoint/2012/main" userId="Yinka Daramola" providerId="None"/>
      </p:ext>
    </p:extLst>
  </p:cmAuthor>
  <p:cmAuthor id="2" name="Bittome Nwokealisi" initials="BN" lastIdx="1" clrIdx="1">
    <p:extLst>
      <p:ext uri="{19B8F6BF-5375-455C-9EA6-DF929625EA0E}">
        <p15:presenceInfo xmlns:p15="http://schemas.microsoft.com/office/powerpoint/2012/main" userId="25fbd3b819e7bf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0707"/>
    <a:srgbClr val="7F3A0B"/>
    <a:srgbClr val="1A202C"/>
    <a:srgbClr val="233715"/>
    <a:srgbClr val="F2A16A"/>
    <a:srgbClr val="17240E"/>
    <a:srgbClr val="231003"/>
    <a:srgbClr val="11151C"/>
    <a:srgbClr val="525252"/>
    <a:srgbClr val="483C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4" d="100"/>
          <a:sy n="84" d="100"/>
        </p:scale>
        <p:origin x="442"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A52499-F465-4F49-A206-742A95538D4B}"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aa-ET"/>
        </a:p>
      </dgm:t>
    </dgm:pt>
    <dgm:pt modelId="{F5BB22F5-516D-46C2-ADA9-359C64D9FA62}">
      <dgm:prSet/>
      <dgm:spPr>
        <a:solidFill>
          <a:srgbClr val="490707"/>
        </a:solidFill>
      </dgm:spPr>
      <dgm:t>
        <a:bodyPr/>
        <a:lstStyle/>
        <a:p>
          <a:r>
            <a:rPr lang="en-US" smtClean="0">
              <a:latin typeface="Gill Sans MT" panose="020B0502020104020203" pitchFamily="34" charset="0"/>
            </a:rPr>
            <a:t>Leadership Support</a:t>
          </a:r>
          <a:endParaRPr lang="aa-ET" dirty="0">
            <a:latin typeface="Gill Sans MT" panose="020B0502020104020203" pitchFamily="34" charset="0"/>
          </a:endParaRPr>
        </a:p>
      </dgm:t>
    </dgm:pt>
    <dgm:pt modelId="{63EAF731-553B-4B58-BECB-D4168C3F1BBB}" type="parTrans" cxnId="{EB2AF31D-22DE-4A16-9A38-217B3BFF4D6F}">
      <dgm:prSet/>
      <dgm:spPr/>
      <dgm:t>
        <a:bodyPr/>
        <a:lstStyle/>
        <a:p>
          <a:endParaRPr lang="aa-ET">
            <a:latin typeface="Gill Sans MT" panose="020B0502020104020203" pitchFamily="34" charset="0"/>
          </a:endParaRPr>
        </a:p>
      </dgm:t>
    </dgm:pt>
    <dgm:pt modelId="{C69AE0F1-876B-45BF-AFA6-9E53C5972DEC}" type="sibTrans" cxnId="{EB2AF31D-22DE-4A16-9A38-217B3BFF4D6F}">
      <dgm:prSet/>
      <dgm:spPr/>
      <dgm:t>
        <a:bodyPr/>
        <a:lstStyle/>
        <a:p>
          <a:endParaRPr lang="aa-ET">
            <a:latin typeface="Gill Sans MT" panose="020B0502020104020203" pitchFamily="34" charset="0"/>
          </a:endParaRPr>
        </a:p>
      </dgm:t>
    </dgm:pt>
    <dgm:pt modelId="{13E16878-CDB0-4ADB-88E0-C1A32525F305}">
      <dgm:prSet/>
      <dgm:spPr>
        <a:solidFill>
          <a:srgbClr val="490707"/>
        </a:solidFill>
      </dgm:spPr>
      <dgm:t>
        <a:bodyPr/>
        <a:lstStyle/>
        <a:p>
          <a:r>
            <a:rPr lang="en-US" dirty="0" smtClean="0">
              <a:latin typeface="Gill Sans MT" panose="020B0502020104020203" pitchFamily="34" charset="0"/>
            </a:rPr>
            <a:t>Implement</a:t>
          </a:r>
          <a:endParaRPr lang="aa-ET" dirty="0">
            <a:latin typeface="Gill Sans MT" panose="020B0502020104020203" pitchFamily="34" charset="0"/>
          </a:endParaRPr>
        </a:p>
      </dgm:t>
    </dgm:pt>
    <dgm:pt modelId="{4020F2CA-6EE7-447A-8685-B44352F997C5}" type="parTrans" cxnId="{C0CA5623-E499-482F-A621-61E0820BD124}">
      <dgm:prSet/>
      <dgm:spPr/>
      <dgm:t>
        <a:bodyPr/>
        <a:lstStyle/>
        <a:p>
          <a:endParaRPr lang="aa-ET">
            <a:latin typeface="Gill Sans MT" panose="020B0502020104020203" pitchFamily="34" charset="0"/>
          </a:endParaRPr>
        </a:p>
      </dgm:t>
    </dgm:pt>
    <dgm:pt modelId="{065AECF6-1DA0-486F-B551-4BA4CF287EED}" type="sibTrans" cxnId="{C0CA5623-E499-482F-A621-61E0820BD124}">
      <dgm:prSet/>
      <dgm:spPr/>
      <dgm:t>
        <a:bodyPr/>
        <a:lstStyle/>
        <a:p>
          <a:endParaRPr lang="aa-ET">
            <a:latin typeface="Gill Sans MT" panose="020B0502020104020203" pitchFamily="34" charset="0"/>
          </a:endParaRPr>
        </a:p>
      </dgm:t>
    </dgm:pt>
    <dgm:pt modelId="{88675A96-5131-4686-A8AA-0075743D693A}">
      <dgm:prSet/>
      <dgm:spPr>
        <a:solidFill>
          <a:srgbClr val="490707"/>
        </a:solidFill>
      </dgm:spPr>
      <dgm:t>
        <a:bodyPr/>
        <a:lstStyle/>
        <a:p>
          <a:r>
            <a:rPr lang="en-US" dirty="0" smtClean="0">
              <a:latin typeface="Gill Sans MT" panose="020B0502020104020203" pitchFamily="34" charset="0"/>
            </a:rPr>
            <a:t>Communication</a:t>
          </a:r>
          <a:endParaRPr lang="aa-ET" dirty="0">
            <a:latin typeface="Gill Sans MT" panose="020B0502020104020203" pitchFamily="34" charset="0"/>
          </a:endParaRPr>
        </a:p>
      </dgm:t>
    </dgm:pt>
    <dgm:pt modelId="{4093C409-9875-4F36-A715-6C8F5A968EF2}" type="sibTrans" cxnId="{551A17E6-A34D-47D0-AC81-19B86221FD51}">
      <dgm:prSet/>
      <dgm:spPr/>
      <dgm:t>
        <a:bodyPr/>
        <a:lstStyle/>
        <a:p>
          <a:endParaRPr lang="aa-ET">
            <a:latin typeface="Gill Sans MT" panose="020B0502020104020203" pitchFamily="34" charset="0"/>
          </a:endParaRPr>
        </a:p>
      </dgm:t>
    </dgm:pt>
    <dgm:pt modelId="{366F4D0A-4F31-41CD-9A2C-62BEFB6A94CB}" type="parTrans" cxnId="{551A17E6-A34D-47D0-AC81-19B86221FD51}">
      <dgm:prSet/>
      <dgm:spPr/>
      <dgm:t>
        <a:bodyPr/>
        <a:lstStyle/>
        <a:p>
          <a:endParaRPr lang="aa-ET">
            <a:latin typeface="Gill Sans MT" panose="020B0502020104020203" pitchFamily="34" charset="0"/>
          </a:endParaRPr>
        </a:p>
      </dgm:t>
    </dgm:pt>
    <dgm:pt modelId="{0C89D59F-AC3E-4264-86A0-D24327E1767C}">
      <dgm:prSet/>
      <dgm:spPr>
        <a:solidFill>
          <a:srgbClr val="490707"/>
        </a:solidFill>
      </dgm:spPr>
      <dgm:t>
        <a:bodyPr/>
        <a:lstStyle/>
        <a:p>
          <a:r>
            <a:rPr lang="en-US" dirty="0" smtClean="0">
              <a:latin typeface="Gill Sans MT" panose="020B0502020104020203" pitchFamily="34" charset="0"/>
            </a:rPr>
            <a:t>Team Collaboration</a:t>
          </a:r>
          <a:endParaRPr lang="aa-ET" dirty="0">
            <a:latin typeface="Gill Sans MT" panose="020B0502020104020203" pitchFamily="34" charset="0"/>
          </a:endParaRPr>
        </a:p>
      </dgm:t>
    </dgm:pt>
    <dgm:pt modelId="{823D7FE0-8BBE-4E16-B7CD-5F0B47E1687C}" type="sibTrans" cxnId="{E831AC2F-4340-4243-8E8F-10DE47E58B4A}">
      <dgm:prSet/>
      <dgm:spPr/>
      <dgm:t>
        <a:bodyPr/>
        <a:lstStyle/>
        <a:p>
          <a:endParaRPr lang="aa-ET">
            <a:latin typeface="Gill Sans MT" panose="020B0502020104020203" pitchFamily="34" charset="0"/>
          </a:endParaRPr>
        </a:p>
      </dgm:t>
    </dgm:pt>
    <dgm:pt modelId="{86DF0AF4-B5A4-414B-BF4E-D3FD57A6FDF6}" type="parTrans" cxnId="{E831AC2F-4340-4243-8E8F-10DE47E58B4A}">
      <dgm:prSet/>
      <dgm:spPr/>
      <dgm:t>
        <a:bodyPr/>
        <a:lstStyle/>
        <a:p>
          <a:endParaRPr lang="aa-ET">
            <a:latin typeface="Gill Sans MT" panose="020B0502020104020203" pitchFamily="34" charset="0"/>
          </a:endParaRPr>
        </a:p>
      </dgm:t>
    </dgm:pt>
    <dgm:pt modelId="{98F91B8D-9279-4943-A1C9-A6B4B15D5B15}" type="pres">
      <dgm:prSet presAssocID="{AEA52499-F465-4F49-A206-742A95538D4B}" presName="Name0" presStyleCnt="0">
        <dgm:presLayoutVars>
          <dgm:dir/>
          <dgm:resizeHandles val="exact"/>
        </dgm:presLayoutVars>
      </dgm:prSet>
      <dgm:spPr/>
      <dgm:t>
        <a:bodyPr/>
        <a:lstStyle/>
        <a:p>
          <a:endParaRPr lang="en-US"/>
        </a:p>
      </dgm:t>
    </dgm:pt>
    <dgm:pt modelId="{0A0C2884-8E29-4456-823D-26355E714BA7}" type="pres">
      <dgm:prSet presAssocID="{F5BB22F5-516D-46C2-ADA9-359C64D9FA62}" presName="node" presStyleLbl="node1" presStyleIdx="0" presStyleCnt="4">
        <dgm:presLayoutVars>
          <dgm:bulletEnabled val="1"/>
        </dgm:presLayoutVars>
      </dgm:prSet>
      <dgm:spPr/>
      <dgm:t>
        <a:bodyPr/>
        <a:lstStyle/>
        <a:p>
          <a:endParaRPr lang="en-US"/>
        </a:p>
      </dgm:t>
    </dgm:pt>
    <dgm:pt modelId="{5B974684-69EF-4961-B64C-1A48B134D1B3}" type="pres">
      <dgm:prSet presAssocID="{C69AE0F1-876B-45BF-AFA6-9E53C5972DEC}" presName="sibTrans" presStyleLbl="sibTrans2D1" presStyleIdx="0" presStyleCnt="3"/>
      <dgm:spPr/>
      <dgm:t>
        <a:bodyPr/>
        <a:lstStyle/>
        <a:p>
          <a:endParaRPr lang="en-US"/>
        </a:p>
      </dgm:t>
    </dgm:pt>
    <dgm:pt modelId="{8587C8E7-A169-42E6-B303-2932194FAEB7}" type="pres">
      <dgm:prSet presAssocID="{C69AE0F1-876B-45BF-AFA6-9E53C5972DEC}" presName="connectorText" presStyleLbl="sibTrans2D1" presStyleIdx="0" presStyleCnt="3"/>
      <dgm:spPr/>
      <dgm:t>
        <a:bodyPr/>
        <a:lstStyle/>
        <a:p>
          <a:endParaRPr lang="en-US"/>
        </a:p>
      </dgm:t>
    </dgm:pt>
    <dgm:pt modelId="{55F47B3D-4942-4996-928B-EA14A9867876}" type="pres">
      <dgm:prSet presAssocID="{0C89D59F-AC3E-4264-86A0-D24327E1767C}" presName="node" presStyleLbl="node1" presStyleIdx="1" presStyleCnt="4">
        <dgm:presLayoutVars>
          <dgm:bulletEnabled val="1"/>
        </dgm:presLayoutVars>
      </dgm:prSet>
      <dgm:spPr/>
      <dgm:t>
        <a:bodyPr/>
        <a:lstStyle/>
        <a:p>
          <a:endParaRPr lang="en-US"/>
        </a:p>
      </dgm:t>
    </dgm:pt>
    <dgm:pt modelId="{678119EF-BA1B-43E4-83A7-1649D83C7CB8}" type="pres">
      <dgm:prSet presAssocID="{823D7FE0-8BBE-4E16-B7CD-5F0B47E1687C}" presName="sibTrans" presStyleLbl="sibTrans2D1" presStyleIdx="1" presStyleCnt="3"/>
      <dgm:spPr/>
      <dgm:t>
        <a:bodyPr/>
        <a:lstStyle/>
        <a:p>
          <a:endParaRPr lang="en-US"/>
        </a:p>
      </dgm:t>
    </dgm:pt>
    <dgm:pt modelId="{BB14E3AE-EB26-4437-A77C-1CBB3B881BBA}" type="pres">
      <dgm:prSet presAssocID="{823D7FE0-8BBE-4E16-B7CD-5F0B47E1687C}" presName="connectorText" presStyleLbl="sibTrans2D1" presStyleIdx="1" presStyleCnt="3"/>
      <dgm:spPr/>
      <dgm:t>
        <a:bodyPr/>
        <a:lstStyle/>
        <a:p>
          <a:endParaRPr lang="en-US"/>
        </a:p>
      </dgm:t>
    </dgm:pt>
    <dgm:pt modelId="{A7DF87D3-8082-4811-BC1B-2F90F407F3E4}" type="pres">
      <dgm:prSet presAssocID="{88675A96-5131-4686-A8AA-0075743D693A}" presName="node" presStyleLbl="node1" presStyleIdx="2" presStyleCnt="4">
        <dgm:presLayoutVars>
          <dgm:bulletEnabled val="1"/>
        </dgm:presLayoutVars>
      </dgm:prSet>
      <dgm:spPr/>
      <dgm:t>
        <a:bodyPr/>
        <a:lstStyle/>
        <a:p>
          <a:endParaRPr lang="en-US"/>
        </a:p>
      </dgm:t>
    </dgm:pt>
    <dgm:pt modelId="{01F6BD97-50E7-42B3-96C5-E028687AEB54}" type="pres">
      <dgm:prSet presAssocID="{4093C409-9875-4F36-A715-6C8F5A968EF2}" presName="sibTrans" presStyleLbl="sibTrans2D1" presStyleIdx="2" presStyleCnt="3"/>
      <dgm:spPr/>
      <dgm:t>
        <a:bodyPr/>
        <a:lstStyle/>
        <a:p>
          <a:endParaRPr lang="en-US"/>
        </a:p>
      </dgm:t>
    </dgm:pt>
    <dgm:pt modelId="{70BA3EC6-EC11-4436-971F-2D154FD2FE6D}" type="pres">
      <dgm:prSet presAssocID="{4093C409-9875-4F36-A715-6C8F5A968EF2}" presName="connectorText" presStyleLbl="sibTrans2D1" presStyleIdx="2" presStyleCnt="3"/>
      <dgm:spPr/>
      <dgm:t>
        <a:bodyPr/>
        <a:lstStyle/>
        <a:p>
          <a:endParaRPr lang="en-US"/>
        </a:p>
      </dgm:t>
    </dgm:pt>
    <dgm:pt modelId="{63FF64F7-B866-4313-B6A1-D031CBAC85E1}" type="pres">
      <dgm:prSet presAssocID="{13E16878-CDB0-4ADB-88E0-C1A32525F305}" presName="node" presStyleLbl="node1" presStyleIdx="3" presStyleCnt="4">
        <dgm:presLayoutVars>
          <dgm:bulletEnabled val="1"/>
        </dgm:presLayoutVars>
      </dgm:prSet>
      <dgm:spPr/>
      <dgm:t>
        <a:bodyPr/>
        <a:lstStyle/>
        <a:p>
          <a:endParaRPr lang="en-US"/>
        </a:p>
      </dgm:t>
    </dgm:pt>
  </dgm:ptLst>
  <dgm:cxnLst>
    <dgm:cxn modelId="{5D15AB64-4B15-4201-8DFA-94C2CAE29A3F}" type="presOf" srcId="{823D7FE0-8BBE-4E16-B7CD-5F0B47E1687C}" destId="{678119EF-BA1B-43E4-83A7-1649D83C7CB8}" srcOrd="0" destOrd="0" presId="urn:microsoft.com/office/officeart/2005/8/layout/process1"/>
    <dgm:cxn modelId="{9495F531-D6CC-4007-86A7-153A88CBB02D}" type="presOf" srcId="{C69AE0F1-876B-45BF-AFA6-9E53C5972DEC}" destId="{5B974684-69EF-4961-B64C-1A48B134D1B3}" srcOrd="0" destOrd="0" presId="urn:microsoft.com/office/officeart/2005/8/layout/process1"/>
    <dgm:cxn modelId="{8688E37F-02E7-4E47-A614-9B949A008819}" type="presOf" srcId="{13E16878-CDB0-4ADB-88E0-C1A32525F305}" destId="{63FF64F7-B866-4313-B6A1-D031CBAC85E1}" srcOrd="0" destOrd="0" presId="urn:microsoft.com/office/officeart/2005/8/layout/process1"/>
    <dgm:cxn modelId="{92B7BA2A-B377-407F-9D4C-67E793336A23}" type="presOf" srcId="{AEA52499-F465-4F49-A206-742A95538D4B}" destId="{98F91B8D-9279-4943-A1C9-A6B4B15D5B15}" srcOrd="0" destOrd="0" presId="urn:microsoft.com/office/officeart/2005/8/layout/process1"/>
    <dgm:cxn modelId="{FB18C4FB-D9D9-4584-B827-9F300A978335}" type="presOf" srcId="{0C89D59F-AC3E-4264-86A0-D24327E1767C}" destId="{55F47B3D-4942-4996-928B-EA14A9867876}" srcOrd="0" destOrd="0" presId="urn:microsoft.com/office/officeart/2005/8/layout/process1"/>
    <dgm:cxn modelId="{11C4B8FA-8C6C-47CF-89E0-45C607698A68}" type="presOf" srcId="{4093C409-9875-4F36-A715-6C8F5A968EF2}" destId="{01F6BD97-50E7-42B3-96C5-E028687AEB54}" srcOrd="0" destOrd="0" presId="urn:microsoft.com/office/officeart/2005/8/layout/process1"/>
    <dgm:cxn modelId="{04CEC158-EDAA-462C-A493-B8E9771E2CAE}" type="presOf" srcId="{823D7FE0-8BBE-4E16-B7CD-5F0B47E1687C}" destId="{BB14E3AE-EB26-4437-A77C-1CBB3B881BBA}" srcOrd="1" destOrd="0" presId="urn:microsoft.com/office/officeart/2005/8/layout/process1"/>
    <dgm:cxn modelId="{E831AC2F-4340-4243-8E8F-10DE47E58B4A}" srcId="{AEA52499-F465-4F49-A206-742A95538D4B}" destId="{0C89D59F-AC3E-4264-86A0-D24327E1767C}" srcOrd="1" destOrd="0" parTransId="{86DF0AF4-B5A4-414B-BF4E-D3FD57A6FDF6}" sibTransId="{823D7FE0-8BBE-4E16-B7CD-5F0B47E1687C}"/>
    <dgm:cxn modelId="{CC94FBBD-B678-4894-9579-FEAB203F585F}" type="presOf" srcId="{88675A96-5131-4686-A8AA-0075743D693A}" destId="{A7DF87D3-8082-4811-BC1B-2F90F407F3E4}" srcOrd="0" destOrd="0" presId="urn:microsoft.com/office/officeart/2005/8/layout/process1"/>
    <dgm:cxn modelId="{EB2AF31D-22DE-4A16-9A38-217B3BFF4D6F}" srcId="{AEA52499-F465-4F49-A206-742A95538D4B}" destId="{F5BB22F5-516D-46C2-ADA9-359C64D9FA62}" srcOrd="0" destOrd="0" parTransId="{63EAF731-553B-4B58-BECB-D4168C3F1BBB}" sibTransId="{C69AE0F1-876B-45BF-AFA6-9E53C5972DEC}"/>
    <dgm:cxn modelId="{8A5A3797-760B-443C-B5BA-23807B0651EE}" type="presOf" srcId="{F5BB22F5-516D-46C2-ADA9-359C64D9FA62}" destId="{0A0C2884-8E29-4456-823D-26355E714BA7}" srcOrd="0" destOrd="0" presId="urn:microsoft.com/office/officeart/2005/8/layout/process1"/>
    <dgm:cxn modelId="{4B6E5D20-AC28-4AF3-9C9C-93963339F650}" type="presOf" srcId="{4093C409-9875-4F36-A715-6C8F5A968EF2}" destId="{70BA3EC6-EC11-4436-971F-2D154FD2FE6D}" srcOrd="1" destOrd="0" presId="urn:microsoft.com/office/officeart/2005/8/layout/process1"/>
    <dgm:cxn modelId="{2A0796A9-F136-4E39-8303-8726D1B9F57C}" type="presOf" srcId="{C69AE0F1-876B-45BF-AFA6-9E53C5972DEC}" destId="{8587C8E7-A169-42E6-B303-2932194FAEB7}" srcOrd="1" destOrd="0" presId="urn:microsoft.com/office/officeart/2005/8/layout/process1"/>
    <dgm:cxn modelId="{551A17E6-A34D-47D0-AC81-19B86221FD51}" srcId="{AEA52499-F465-4F49-A206-742A95538D4B}" destId="{88675A96-5131-4686-A8AA-0075743D693A}" srcOrd="2" destOrd="0" parTransId="{366F4D0A-4F31-41CD-9A2C-62BEFB6A94CB}" sibTransId="{4093C409-9875-4F36-A715-6C8F5A968EF2}"/>
    <dgm:cxn modelId="{C0CA5623-E499-482F-A621-61E0820BD124}" srcId="{AEA52499-F465-4F49-A206-742A95538D4B}" destId="{13E16878-CDB0-4ADB-88E0-C1A32525F305}" srcOrd="3" destOrd="0" parTransId="{4020F2CA-6EE7-447A-8685-B44352F997C5}" sibTransId="{065AECF6-1DA0-486F-B551-4BA4CF287EED}"/>
    <dgm:cxn modelId="{174906FE-FE20-419F-AD04-37FF22A2C36B}" type="presParOf" srcId="{98F91B8D-9279-4943-A1C9-A6B4B15D5B15}" destId="{0A0C2884-8E29-4456-823D-26355E714BA7}" srcOrd="0" destOrd="0" presId="urn:microsoft.com/office/officeart/2005/8/layout/process1"/>
    <dgm:cxn modelId="{2E9C9E35-60B4-4351-8285-A6D5CE0F3F96}" type="presParOf" srcId="{98F91B8D-9279-4943-A1C9-A6B4B15D5B15}" destId="{5B974684-69EF-4961-B64C-1A48B134D1B3}" srcOrd="1" destOrd="0" presId="urn:microsoft.com/office/officeart/2005/8/layout/process1"/>
    <dgm:cxn modelId="{4DE92394-2FC1-4388-97B1-DC70E90AC39B}" type="presParOf" srcId="{5B974684-69EF-4961-B64C-1A48B134D1B3}" destId="{8587C8E7-A169-42E6-B303-2932194FAEB7}" srcOrd="0" destOrd="0" presId="urn:microsoft.com/office/officeart/2005/8/layout/process1"/>
    <dgm:cxn modelId="{80E34FE0-F456-4B4D-994B-ABFFA88939C4}" type="presParOf" srcId="{98F91B8D-9279-4943-A1C9-A6B4B15D5B15}" destId="{55F47B3D-4942-4996-928B-EA14A9867876}" srcOrd="2" destOrd="0" presId="urn:microsoft.com/office/officeart/2005/8/layout/process1"/>
    <dgm:cxn modelId="{54FAB64A-9855-4930-AB1B-5014C82D51E5}" type="presParOf" srcId="{98F91B8D-9279-4943-A1C9-A6B4B15D5B15}" destId="{678119EF-BA1B-43E4-83A7-1649D83C7CB8}" srcOrd="3" destOrd="0" presId="urn:microsoft.com/office/officeart/2005/8/layout/process1"/>
    <dgm:cxn modelId="{62D00B21-A35C-4761-A95F-4B1E2334D60F}" type="presParOf" srcId="{678119EF-BA1B-43E4-83A7-1649D83C7CB8}" destId="{BB14E3AE-EB26-4437-A77C-1CBB3B881BBA}" srcOrd="0" destOrd="0" presId="urn:microsoft.com/office/officeart/2005/8/layout/process1"/>
    <dgm:cxn modelId="{89F3C0B5-B984-49DA-98E6-335E4304B9D6}" type="presParOf" srcId="{98F91B8D-9279-4943-A1C9-A6B4B15D5B15}" destId="{A7DF87D3-8082-4811-BC1B-2F90F407F3E4}" srcOrd="4" destOrd="0" presId="urn:microsoft.com/office/officeart/2005/8/layout/process1"/>
    <dgm:cxn modelId="{F4A50433-3DEB-42DC-9E6C-429F9FAC520C}" type="presParOf" srcId="{98F91B8D-9279-4943-A1C9-A6B4B15D5B15}" destId="{01F6BD97-50E7-42B3-96C5-E028687AEB54}" srcOrd="5" destOrd="0" presId="urn:microsoft.com/office/officeart/2005/8/layout/process1"/>
    <dgm:cxn modelId="{365A18D3-3409-4944-A4E4-861C3D7A3EC0}" type="presParOf" srcId="{01F6BD97-50E7-42B3-96C5-E028687AEB54}" destId="{70BA3EC6-EC11-4436-971F-2D154FD2FE6D}" srcOrd="0" destOrd="0" presId="urn:microsoft.com/office/officeart/2005/8/layout/process1"/>
    <dgm:cxn modelId="{97064EBD-9AED-40CD-9B6D-ED8F0E44AA05}" type="presParOf" srcId="{98F91B8D-9279-4943-A1C9-A6B4B15D5B15}" destId="{63FF64F7-B866-4313-B6A1-D031CBAC85E1}"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D125CC9-4B74-4AE7-99A7-C59145AF19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Date Placeholder 2">
            <a:extLst>
              <a:ext uri="{FF2B5EF4-FFF2-40B4-BE49-F238E27FC236}">
                <a16:creationId xmlns:a16="http://schemas.microsoft.com/office/drawing/2014/main" xmlns="" id="{8A36F187-C5DB-46E0-9FEE-7ECAC3EDEAA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5CC943-9FED-4830-B8E5-98335F1982B5}" type="datetimeFigureOut">
              <a:rPr lang="aa-ET" smtClean="0"/>
              <a:t>09/06/2025</a:t>
            </a:fld>
            <a:endParaRPr lang="aa-ET"/>
          </a:p>
        </p:txBody>
      </p:sp>
      <p:sp>
        <p:nvSpPr>
          <p:cNvPr id="4" name="Footer Placeholder 3">
            <a:extLst>
              <a:ext uri="{FF2B5EF4-FFF2-40B4-BE49-F238E27FC236}">
                <a16:creationId xmlns:a16="http://schemas.microsoft.com/office/drawing/2014/main" xmlns="" id="{AEC0F371-134E-4675-A0F9-A06B43B0BF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5" name="Slide Number Placeholder 4">
            <a:extLst>
              <a:ext uri="{FF2B5EF4-FFF2-40B4-BE49-F238E27FC236}">
                <a16:creationId xmlns:a16="http://schemas.microsoft.com/office/drawing/2014/main" xmlns="" id="{C529C9E0-AA41-4331-A514-63A3FE0BD9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548386-33E7-4B14-AE37-3792B640435C}" type="slidenum">
              <a:rPr lang="aa-ET" smtClean="0"/>
              <a:t>‹#›</a:t>
            </a:fld>
            <a:endParaRPr lang="aa-ET"/>
          </a:p>
        </p:txBody>
      </p:sp>
    </p:spTree>
    <p:extLst>
      <p:ext uri="{BB962C8B-B14F-4D97-AF65-F5344CB8AC3E}">
        <p14:creationId xmlns:p14="http://schemas.microsoft.com/office/powerpoint/2010/main" val="3743720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6E35F8-C0A5-4E44-A278-533AF669705D}" type="datetimeFigureOut">
              <a:rPr lang="aa-ET" smtClean="0"/>
              <a:t>09/06/2025</a:t>
            </a:fld>
            <a:endParaRPr lang="aa-E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a-E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aa-E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8733A0-2A60-B748-89FF-9B5080372930}" type="slidenum">
              <a:rPr lang="aa-ET" smtClean="0"/>
              <a:t>‹#›</a:t>
            </a:fld>
            <a:endParaRPr lang="aa-ET"/>
          </a:p>
        </p:txBody>
      </p:sp>
    </p:spTree>
    <p:extLst>
      <p:ext uri="{BB962C8B-B14F-4D97-AF65-F5344CB8AC3E}">
        <p14:creationId xmlns:p14="http://schemas.microsoft.com/office/powerpoint/2010/main" val="3285451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B79A8C4-CC9F-6F1C-A684-671F16D8A6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5D52007-16D4-6740-C6B7-C758732824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ECDBAC58-363A-5DB8-CE7E-B1F6D05AF4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9C4A9437-DCC0-275D-B47F-87A8394FCFAD}"/>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DDD5AD-5670-433E-9141-A939D8B6BC8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en-US" sz="1200" b="0" i="0" u="none" strike="noStrike" kern="1200" cap="none" spc="0" normalizeH="0" baseline="0" noProof="0">
              <a:ln>
                <a:noFill/>
              </a:ln>
              <a:solidFill>
                <a:prstClr val="black"/>
              </a:solidFill>
              <a:effectLst/>
              <a:uLnTx/>
              <a:uFillTx/>
              <a:latin typeface="Calibri" panose="020F0502020204030204" charset="0"/>
              <a:ea typeface="MS PGothic" panose="020B0600070205080204" pitchFamily="34" charset="-128"/>
              <a:cs typeface="+mn-cs"/>
            </a:endParaRPr>
          </a:p>
        </p:txBody>
      </p:sp>
    </p:spTree>
    <p:extLst>
      <p:ext uri="{BB962C8B-B14F-4D97-AF65-F5344CB8AC3E}">
        <p14:creationId xmlns:p14="http://schemas.microsoft.com/office/powerpoint/2010/main" val="891217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6.xml"/><Relationship Id="rId7" Type="http://schemas.openxmlformats.org/officeDocument/2006/relationships/oleObject" Target="../embeddings/oleObject2.bin"/><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slideMaster" Target="../slideMasters/slideMaster3.xml"/><Relationship Id="rId5" Type="http://schemas.openxmlformats.org/officeDocument/2006/relationships/tags" Target="../tags/tag8.xml"/><Relationship Id="rId4" Type="http://schemas.openxmlformats.org/officeDocument/2006/relationships/tags" Target="../tags/tag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slideMaster" Target="../slideMasters/slideMaster1.xml"/><Relationship Id="rId5" Type="http://schemas.openxmlformats.org/officeDocument/2006/relationships/tags" Target="../tags/tag4.xml"/><Relationship Id="rId4" Type="http://schemas.openxmlformats.org/officeDocument/2006/relationships/tags" Target="../tags/tag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a:xfrm>
            <a:off x="838200" y="1936377"/>
            <a:ext cx="10515600" cy="3802783"/>
          </a:xfrm>
          <a:prstGeom prst="rect">
            <a:avLst/>
          </a:prstGeom>
        </p:spPr>
        <p:txBody>
          <a:bodyPr/>
          <a:lstStyle>
            <a:lvl1pPr>
              <a:defRPr>
                <a:latin typeface="Frutiger LT 45 Light" panose="020B0403030504020204" pitchFamily="34" charset="0"/>
              </a:defRPr>
            </a:lvl1pPr>
            <a:lvl2pPr>
              <a:defRPr>
                <a:latin typeface="Frutiger LT 45 Light" panose="020B0403030504020204" pitchFamily="34" charset="0"/>
              </a:defRPr>
            </a:lvl2pPr>
            <a:lvl3pPr>
              <a:defRPr>
                <a:latin typeface="Frutiger LT 45 Light" panose="020B0403030504020204" pitchFamily="34" charset="0"/>
              </a:defRPr>
            </a:lvl3pPr>
            <a:lvl4pPr>
              <a:defRPr>
                <a:latin typeface="Frutiger LT 45 Light" panose="020B0403030504020204" pitchFamily="34" charset="0"/>
              </a:defRPr>
            </a:lvl4pPr>
            <a:lvl5pPr>
              <a:defRPr>
                <a:latin typeface="Frutiger LT 45 Light" panose="020B0403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Slide Number Placeholder 5"/>
          <p:cNvSpPr>
            <a:spLocks noGrp="1"/>
          </p:cNvSpPr>
          <p:nvPr>
            <p:ph type="sldNum" sz="quarter" idx="12"/>
          </p:nvPr>
        </p:nvSpPr>
        <p:spPr/>
        <p:txBody>
          <a:bodyPr/>
          <a:lstStyle/>
          <a:p>
            <a:fld id="{5930B5CD-230D-41EA-8C44-E0031D6C1835}" type="slidenum">
              <a:rPr lang="en-ZA" smtClean="0"/>
              <a:pPr/>
              <a:t>‹#›</a:t>
            </a:fld>
            <a:endParaRPr lang="en-ZA" dirty="0"/>
          </a:p>
        </p:txBody>
      </p:sp>
    </p:spTree>
    <p:extLst>
      <p:ext uri="{BB962C8B-B14F-4D97-AF65-F5344CB8AC3E}">
        <p14:creationId xmlns:p14="http://schemas.microsoft.com/office/powerpoint/2010/main" val="921550499"/>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AA56ED-EEAF-7A41-B382-489C8C2DD2E5}"/>
              </a:ext>
            </a:extLst>
          </p:cNvPr>
          <p:cNvSpPr>
            <a:spLocks noGrp="1"/>
          </p:cNvSpPr>
          <p:nvPr>
            <p:ph type="title"/>
          </p:nvPr>
        </p:nvSpPr>
        <p:spPr/>
        <p:txBody>
          <a:bodyPr/>
          <a:lstStyle/>
          <a:p>
            <a:r>
              <a:rPr lang="en-GB"/>
              <a:t>Click to edit Master title style</a:t>
            </a:r>
            <a:endParaRPr lang="x-none"/>
          </a:p>
        </p:txBody>
      </p:sp>
      <p:sp>
        <p:nvSpPr>
          <p:cNvPr id="3" name="Content Placeholder 2">
            <a:extLst>
              <a:ext uri="{FF2B5EF4-FFF2-40B4-BE49-F238E27FC236}">
                <a16:creationId xmlns:a16="http://schemas.microsoft.com/office/drawing/2014/main" xmlns="" id="{EDC382EF-B0A6-154F-976E-853009677DF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Content Placeholder 3">
            <a:extLst>
              <a:ext uri="{FF2B5EF4-FFF2-40B4-BE49-F238E27FC236}">
                <a16:creationId xmlns:a16="http://schemas.microsoft.com/office/drawing/2014/main" xmlns="" id="{BEFD92F2-045F-6C4C-A7FE-A495ACB3612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5" name="Date Placeholder 4">
            <a:extLst>
              <a:ext uri="{FF2B5EF4-FFF2-40B4-BE49-F238E27FC236}">
                <a16:creationId xmlns:a16="http://schemas.microsoft.com/office/drawing/2014/main" xmlns="" id="{27AFD6B9-7AF5-5F4E-885A-A4AE360D2E3A}"/>
              </a:ext>
            </a:extLst>
          </p:cNvPr>
          <p:cNvSpPr>
            <a:spLocks noGrp="1"/>
          </p:cNvSpPr>
          <p:nvPr>
            <p:ph type="dt" sz="half" idx="10"/>
          </p:nvPr>
        </p:nvSpPr>
        <p:spPr/>
        <p:txBody>
          <a:bodyPr/>
          <a:lstStyle/>
          <a:p>
            <a:fld id="{A60B5765-A483-C94A-A171-95BA188976F9}" type="datetimeFigureOut">
              <a:rPr lang="x-none" smtClean="0"/>
              <a:t>6/9/2025</a:t>
            </a:fld>
            <a:endParaRPr lang="x-none"/>
          </a:p>
        </p:txBody>
      </p:sp>
      <p:sp>
        <p:nvSpPr>
          <p:cNvPr id="6" name="Footer Placeholder 5">
            <a:extLst>
              <a:ext uri="{FF2B5EF4-FFF2-40B4-BE49-F238E27FC236}">
                <a16:creationId xmlns:a16="http://schemas.microsoft.com/office/drawing/2014/main" xmlns="" id="{9E4A3BF5-6B2B-624D-9874-3F669780A0CB}"/>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B7711237-D6C2-3145-8E70-396D0341798F}"/>
              </a:ext>
            </a:extLst>
          </p:cNvPr>
          <p:cNvSpPr>
            <a:spLocks noGrp="1"/>
          </p:cNvSpPr>
          <p:nvPr>
            <p:ph type="sldNum" sz="quarter" idx="12"/>
          </p:nvPr>
        </p:nvSpPr>
        <p:spPr/>
        <p:txBody>
          <a:bodyPr/>
          <a:lstStyle/>
          <a:p>
            <a:fld id="{65668553-E1B9-204A-A080-3CEC164A466C}" type="slidenum">
              <a:rPr lang="x-none" smtClean="0"/>
              <a:t>‹#›</a:t>
            </a:fld>
            <a:endParaRPr lang="x-none"/>
          </a:p>
        </p:txBody>
      </p:sp>
    </p:spTree>
    <p:extLst>
      <p:ext uri="{BB962C8B-B14F-4D97-AF65-F5344CB8AC3E}">
        <p14:creationId xmlns:p14="http://schemas.microsoft.com/office/powerpoint/2010/main" val="195557039"/>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BCBA4F-E9A8-F94E-A9A6-00D9C93751D9}"/>
              </a:ext>
            </a:extLst>
          </p:cNvPr>
          <p:cNvSpPr>
            <a:spLocks noGrp="1"/>
          </p:cNvSpPr>
          <p:nvPr>
            <p:ph type="title"/>
          </p:nvPr>
        </p:nvSpPr>
        <p:spPr>
          <a:xfrm>
            <a:off x="839789" y="365125"/>
            <a:ext cx="10515600" cy="1325563"/>
          </a:xfrm>
        </p:spPr>
        <p:txBody>
          <a:bodyPr/>
          <a:lstStyle/>
          <a:p>
            <a:r>
              <a:rPr lang="en-GB"/>
              <a:t>Click to edit Master title style</a:t>
            </a:r>
            <a:endParaRPr lang="x-none"/>
          </a:p>
        </p:txBody>
      </p:sp>
      <p:sp>
        <p:nvSpPr>
          <p:cNvPr id="3" name="Text Placeholder 2">
            <a:extLst>
              <a:ext uri="{FF2B5EF4-FFF2-40B4-BE49-F238E27FC236}">
                <a16:creationId xmlns:a16="http://schemas.microsoft.com/office/drawing/2014/main" xmlns="" id="{13182AC1-69BF-9F4B-861A-2D28DE43CC79}"/>
              </a:ext>
            </a:extLst>
          </p:cNvPr>
          <p:cNvSpPr>
            <a:spLocks noGrp="1"/>
          </p:cNvSpPr>
          <p:nvPr>
            <p:ph type="body" idx="1"/>
          </p:nvPr>
        </p:nvSpPr>
        <p:spPr>
          <a:xfrm>
            <a:off x="839788" y="1681163"/>
            <a:ext cx="5157787" cy="823912"/>
          </a:xfrm>
        </p:spPr>
        <p:txBody>
          <a:bodyPr anchor="b"/>
          <a:lstStyle>
            <a:lvl1pPr marL="0" indent="0">
              <a:buNone/>
              <a:defRPr sz="2400" b="1"/>
            </a:lvl1pPr>
            <a:lvl2pPr marL="457169" indent="0">
              <a:buNone/>
              <a:defRPr sz="2000" b="1"/>
            </a:lvl2pPr>
            <a:lvl3pPr marL="914338" indent="0">
              <a:buNone/>
              <a:defRPr sz="1800" b="1"/>
            </a:lvl3pPr>
            <a:lvl4pPr marL="1371507" indent="0">
              <a:buNone/>
              <a:defRPr sz="1600" b="1"/>
            </a:lvl4pPr>
            <a:lvl5pPr marL="1828676" indent="0">
              <a:buNone/>
              <a:defRPr sz="1600" b="1"/>
            </a:lvl5pPr>
            <a:lvl6pPr marL="2285845" indent="0">
              <a:buNone/>
              <a:defRPr sz="1600" b="1"/>
            </a:lvl6pPr>
            <a:lvl7pPr marL="2743014" indent="0">
              <a:buNone/>
              <a:defRPr sz="1600" b="1"/>
            </a:lvl7pPr>
            <a:lvl8pPr marL="3200183" indent="0">
              <a:buNone/>
              <a:defRPr sz="1600" b="1"/>
            </a:lvl8pPr>
            <a:lvl9pPr marL="3657352"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F073BB14-6C8E-D94E-9E1F-027E8953271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5" name="Text Placeholder 4">
            <a:extLst>
              <a:ext uri="{FF2B5EF4-FFF2-40B4-BE49-F238E27FC236}">
                <a16:creationId xmlns:a16="http://schemas.microsoft.com/office/drawing/2014/main" xmlns="" id="{70D866C0-5CF1-CC40-8EBC-0854135F52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169" indent="0">
              <a:buNone/>
              <a:defRPr sz="2000" b="1"/>
            </a:lvl2pPr>
            <a:lvl3pPr marL="914338" indent="0">
              <a:buNone/>
              <a:defRPr sz="1800" b="1"/>
            </a:lvl3pPr>
            <a:lvl4pPr marL="1371507" indent="0">
              <a:buNone/>
              <a:defRPr sz="1600" b="1"/>
            </a:lvl4pPr>
            <a:lvl5pPr marL="1828676" indent="0">
              <a:buNone/>
              <a:defRPr sz="1600" b="1"/>
            </a:lvl5pPr>
            <a:lvl6pPr marL="2285845" indent="0">
              <a:buNone/>
              <a:defRPr sz="1600" b="1"/>
            </a:lvl6pPr>
            <a:lvl7pPr marL="2743014" indent="0">
              <a:buNone/>
              <a:defRPr sz="1600" b="1"/>
            </a:lvl7pPr>
            <a:lvl8pPr marL="3200183" indent="0">
              <a:buNone/>
              <a:defRPr sz="1600" b="1"/>
            </a:lvl8pPr>
            <a:lvl9pPr marL="3657352"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2BDC3B95-B026-274C-96E5-56E82006523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7" name="Date Placeholder 6">
            <a:extLst>
              <a:ext uri="{FF2B5EF4-FFF2-40B4-BE49-F238E27FC236}">
                <a16:creationId xmlns:a16="http://schemas.microsoft.com/office/drawing/2014/main" xmlns="" id="{447F76F7-0FA7-8D45-A437-182BC69F97C5}"/>
              </a:ext>
            </a:extLst>
          </p:cNvPr>
          <p:cNvSpPr>
            <a:spLocks noGrp="1"/>
          </p:cNvSpPr>
          <p:nvPr>
            <p:ph type="dt" sz="half" idx="10"/>
          </p:nvPr>
        </p:nvSpPr>
        <p:spPr/>
        <p:txBody>
          <a:bodyPr/>
          <a:lstStyle/>
          <a:p>
            <a:fld id="{A60B5765-A483-C94A-A171-95BA188976F9}" type="datetimeFigureOut">
              <a:rPr lang="x-none" smtClean="0"/>
              <a:t>6/9/2025</a:t>
            </a:fld>
            <a:endParaRPr lang="x-none"/>
          </a:p>
        </p:txBody>
      </p:sp>
      <p:sp>
        <p:nvSpPr>
          <p:cNvPr id="8" name="Footer Placeholder 7">
            <a:extLst>
              <a:ext uri="{FF2B5EF4-FFF2-40B4-BE49-F238E27FC236}">
                <a16:creationId xmlns:a16="http://schemas.microsoft.com/office/drawing/2014/main" xmlns="" id="{989FC055-9BBF-8E4D-BCD0-477DAD08BA92}"/>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xmlns="" id="{F0CA9765-DDD4-A545-BCEA-CED2CB63F8D5}"/>
              </a:ext>
            </a:extLst>
          </p:cNvPr>
          <p:cNvSpPr>
            <a:spLocks noGrp="1"/>
          </p:cNvSpPr>
          <p:nvPr>
            <p:ph type="sldNum" sz="quarter" idx="12"/>
          </p:nvPr>
        </p:nvSpPr>
        <p:spPr/>
        <p:txBody>
          <a:bodyPr/>
          <a:lstStyle/>
          <a:p>
            <a:fld id="{65668553-E1B9-204A-A080-3CEC164A466C}" type="slidenum">
              <a:rPr lang="x-none" smtClean="0"/>
              <a:t>‹#›</a:t>
            </a:fld>
            <a:endParaRPr lang="x-none"/>
          </a:p>
        </p:txBody>
      </p:sp>
    </p:spTree>
    <p:extLst>
      <p:ext uri="{BB962C8B-B14F-4D97-AF65-F5344CB8AC3E}">
        <p14:creationId xmlns:p14="http://schemas.microsoft.com/office/powerpoint/2010/main" val="2999250685"/>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8C88FE-BC72-D041-B0FC-68CC585466DD}"/>
              </a:ext>
            </a:extLst>
          </p:cNvPr>
          <p:cNvSpPr>
            <a:spLocks noGrp="1"/>
          </p:cNvSpPr>
          <p:nvPr>
            <p:ph type="title"/>
          </p:nvPr>
        </p:nvSpPr>
        <p:spPr/>
        <p:txBody>
          <a:bodyPr/>
          <a:lstStyle/>
          <a:p>
            <a:r>
              <a:rPr lang="en-GB"/>
              <a:t>Click to edit Master title style</a:t>
            </a:r>
            <a:endParaRPr lang="x-none"/>
          </a:p>
        </p:txBody>
      </p:sp>
      <p:sp>
        <p:nvSpPr>
          <p:cNvPr id="3" name="Date Placeholder 2">
            <a:extLst>
              <a:ext uri="{FF2B5EF4-FFF2-40B4-BE49-F238E27FC236}">
                <a16:creationId xmlns:a16="http://schemas.microsoft.com/office/drawing/2014/main" xmlns="" id="{98E8EDDB-1F67-F848-83A4-BC340D0A9A03}"/>
              </a:ext>
            </a:extLst>
          </p:cNvPr>
          <p:cNvSpPr>
            <a:spLocks noGrp="1"/>
          </p:cNvSpPr>
          <p:nvPr>
            <p:ph type="dt" sz="half" idx="10"/>
          </p:nvPr>
        </p:nvSpPr>
        <p:spPr/>
        <p:txBody>
          <a:bodyPr/>
          <a:lstStyle/>
          <a:p>
            <a:fld id="{A60B5765-A483-C94A-A171-95BA188976F9}" type="datetimeFigureOut">
              <a:rPr lang="x-none" smtClean="0"/>
              <a:t>6/9/2025</a:t>
            </a:fld>
            <a:endParaRPr lang="x-none"/>
          </a:p>
        </p:txBody>
      </p:sp>
      <p:sp>
        <p:nvSpPr>
          <p:cNvPr id="4" name="Footer Placeholder 3">
            <a:extLst>
              <a:ext uri="{FF2B5EF4-FFF2-40B4-BE49-F238E27FC236}">
                <a16:creationId xmlns:a16="http://schemas.microsoft.com/office/drawing/2014/main" xmlns="" id="{BE95183B-6C09-1844-9F42-6B3AC017CD84}"/>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xmlns="" id="{CF6CD75E-781C-154A-9432-C5386BF71744}"/>
              </a:ext>
            </a:extLst>
          </p:cNvPr>
          <p:cNvSpPr>
            <a:spLocks noGrp="1"/>
          </p:cNvSpPr>
          <p:nvPr>
            <p:ph type="sldNum" sz="quarter" idx="12"/>
          </p:nvPr>
        </p:nvSpPr>
        <p:spPr/>
        <p:txBody>
          <a:bodyPr/>
          <a:lstStyle/>
          <a:p>
            <a:fld id="{65668553-E1B9-204A-A080-3CEC164A466C}" type="slidenum">
              <a:rPr lang="x-none" smtClean="0"/>
              <a:t>‹#›</a:t>
            </a:fld>
            <a:endParaRPr lang="x-none"/>
          </a:p>
        </p:txBody>
      </p:sp>
    </p:spTree>
    <p:extLst>
      <p:ext uri="{BB962C8B-B14F-4D97-AF65-F5344CB8AC3E}">
        <p14:creationId xmlns:p14="http://schemas.microsoft.com/office/powerpoint/2010/main" val="3395873368"/>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0152BDA-694F-8F4D-95D8-1D022E527C7A}"/>
              </a:ext>
            </a:extLst>
          </p:cNvPr>
          <p:cNvSpPr>
            <a:spLocks noGrp="1"/>
          </p:cNvSpPr>
          <p:nvPr>
            <p:ph type="dt" sz="half" idx="10"/>
          </p:nvPr>
        </p:nvSpPr>
        <p:spPr/>
        <p:txBody>
          <a:bodyPr/>
          <a:lstStyle/>
          <a:p>
            <a:fld id="{A60B5765-A483-C94A-A171-95BA188976F9}" type="datetimeFigureOut">
              <a:rPr lang="x-none" smtClean="0"/>
              <a:t>6/9/2025</a:t>
            </a:fld>
            <a:endParaRPr lang="x-none"/>
          </a:p>
        </p:txBody>
      </p:sp>
      <p:sp>
        <p:nvSpPr>
          <p:cNvPr id="3" name="Footer Placeholder 2">
            <a:extLst>
              <a:ext uri="{FF2B5EF4-FFF2-40B4-BE49-F238E27FC236}">
                <a16:creationId xmlns:a16="http://schemas.microsoft.com/office/drawing/2014/main" xmlns="" id="{0EE872CA-A5E6-4048-B178-D8D8E8E7D535}"/>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xmlns="" id="{0CDFCA55-A9C1-4348-AE60-2CD36DDD3DFB}"/>
              </a:ext>
            </a:extLst>
          </p:cNvPr>
          <p:cNvSpPr>
            <a:spLocks noGrp="1"/>
          </p:cNvSpPr>
          <p:nvPr>
            <p:ph type="sldNum" sz="quarter" idx="12"/>
          </p:nvPr>
        </p:nvSpPr>
        <p:spPr/>
        <p:txBody>
          <a:bodyPr/>
          <a:lstStyle/>
          <a:p>
            <a:fld id="{65668553-E1B9-204A-A080-3CEC164A466C}" type="slidenum">
              <a:rPr lang="x-none" smtClean="0"/>
              <a:t>‹#›</a:t>
            </a:fld>
            <a:endParaRPr lang="x-none"/>
          </a:p>
        </p:txBody>
      </p:sp>
    </p:spTree>
    <p:extLst>
      <p:ext uri="{BB962C8B-B14F-4D97-AF65-F5344CB8AC3E}">
        <p14:creationId xmlns:p14="http://schemas.microsoft.com/office/powerpoint/2010/main" val="2606071353"/>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A782DE-4658-1E4C-BDBE-454A67C5E4A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x-none"/>
          </a:p>
        </p:txBody>
      </p:sp>
      <p:sp>
        <p:nvSpPr>
          <p:cNvPr id="3" name="Content Placeholder 2">
            <a:extLst>
              <a:ext uri="{FF2B5EF4-FFF2-40B4-BE49-F238E27FC236}">
                <a16:creationId xmlns:a16="http://schemas.microsoft.com/office/drawing/2014/main" xmlns="" id="{533233E1-C0B2-5F41-A3C6-A36929AF37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Text Placeholder 3">
            <a:extLst>
              <a:ext uri="{FF2B5EF4-FFF2-40B4-BE49-F238E27FC236}">
                <a16:creationId xmlns:a16="http://schemas.microsoft.com/office/drawing/2014/main" xmlns="" id="{C8AE2D1C-9EB4-A74D-BFC1-E43A5D79408E}"/>
              </a:ext>
            </a:extLst>
          </p:cNvPr>
          <p:cNvSpPr>
            <a:spLocks noGrp="1"/>
          </p:cNvSpPr>
          <p:nvPr>
            <p:ph type="body" sz="half" idx="2"/>
          </p:nvPr>
        </p:nvSpPr>
        <p:spPr>
          <a:xfrm>
            <a:off x="839788" y="2057400"/>
            <a:ext cx="3932237" cy="3811588"/>
          </a:xfrm>
        </p:spPr>
        <p:txBody>
          <a:bodyPr/>
          <a:lstStyle>
            <a:lvl1pPr marL="0" indent="0">
              <a:buNone/>
              <a:defRPr sz="1600"/>
            </a:lvl1pPr>
            <a:lvl2pPr marL="457169" indent="0">
              <a:buNone/>
              <a:defRPr sz="1400"/>
            </a:lvl2pPr>
            <a:lvl3pPr marL="914338" indent="0">
              <a:buNone/>
              <a:defRPr sz="1200"/>
            </a:lvl3pPr>
            <a:lvl4pPr marL="1371507" indent="0">
              <a:buNone/>
              <a:defRPr sz="1000"/>
            </a:lvl4pPr>
            <a:lvl5pPr marL="1828676" indent="0">
              <a:buNone/>
              <a:defRPr sz="1000"/>
            </a:lvl5pPr>
            <a:lvl6pPr marL="2285845" indent="0">
              <a:buNone/>
              <a:defRPr sz="1000"/>
            </a:lvl6pPr>
            <a:lvl7pPr marL="2743014" indent="0">
              <a:buNone/>
              <a:defRPr sz="1000"/>
            </a:lvl7pPr>
            <a:lvl8pPr marL="3200183" indent="0">
              <a:buNone/>
              <a:defRPr sz="1000"/>
            </a:lvl8pPr>
            <a:lvl9pPr marL="3657352"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72C2F3E2-657A-0242-934C-CF3053489695}"/>
              </a:ext>
            </a:extLst>
          </p:cNvPr>
          <p:cNvSpPr>
            <a:spLocks noGrp="1"/>
          </p:cNvSpPr>
          <p:nvPr>
            <p:ph type="dt" sz="half" idx="10"/>
          </p:nvPr>
        </p:nvSpPr>
        <p:spPr/>
        <p:txBody>
          <a:bodyPr/>
          <a:lstStyle/>
          <a:p>
            <a:fld id="{A60B5765-A483-C94A-A171-95BA188976F9}" type="datetimeFigureOut">
              <a:rPr lang="x-none" smtClean="0"/>
              <a:t>6/9/2025</a:t>
            </a:fld>
            <a:endParaRPr lang="x-none"/>
          </a:p>
        </p:txBody>
      </p:sp>
      <p:sp>
        <p:nvSpPr>
          <p:cNvPr id="6" name="Footer Placeholder 5">
            <a:extLst>
              <a:ext uri="{FF2B5EF4-FFF2-40B4-BE49-F238E27FC236}">
                <a16:creationId xmlns:a16="http://schemas.microsoft.com/office/drawing/2014/main" xmlns="" id="{91C5E4F6-137C-514B-9EA0-78A231567208}"/>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F5144B98-F30F-D249-B436-9019E24784EC}"/>
              </a:ext>
            </a:extLst>
          </p:cNvPr>
          <p:cNvSpPr>
            <a:spLocks noGrp="1"/>
          </p:cNvSpPr>
          <p:nvPr>
            <p:ph type="sldNum" sz="quarter" idx="12"/>
          </p:nvPr>
        </p:nvSpPr>
        <p:spPr/>
        <p:txBody>
          <a:bodyPr/>
          <a:lstStyle/>
          <a:p>
            <a:fld id="{65668553-E1B9-204A-A080-3CEC164A466C}" type="slidenum">
              <a:rPr lang="x-none" smtClean="0"/>
              <a:t>‹#›</a:t>
            </a:fld>
            <a:endParaRPr lang="x-none"/>
          </a:p>
        </p:txBody>
      </p:sp>
    </p:spTree>
    <p:extLst>
      <p:ext uri="{BB962C8B-B14F-4D97-AF65-F5344CB8AC3E}">
        <p14:creationId xmlns:p14="http://schemas.microsoft.com/office/powerpoint/2010/main" val="12771274"/>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059EFE-4A8C-B74B-A8C9-26C2C1CB9CD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x-none"/>
          </a:p>
        </p:txBody>
      </p:sp>
      <p:sp>
        <p:nvSpPr>
          <p:cNvPr id="3" name="Picture Placeholder 2">
            <a:extLst>
              <a:ext uri="{FF2B5EF4-FFF2-40B4-BE49-F238E27FC236}">
                <a16:creationId xmlns:a16="http://schemas.microsoft.com/office/drawing/2014/main" xmlns="" id="{FDC9D88A-E375-5D40-A8BE-A4A06FEE62F8}"/>
              </a:ext>
            </a:extLst>
          </p:cNvPr>
          <p:cNvSpPr>
            <a:spLocks noGrp="1"/>
          </p:cNvSpPr>
          <p:nvPr>
            <p:ph type="pic" idx="1"/>
          </p:nvPr>
        </p:nvSpPr>
        <p:spPr>
          <a:xfrm>
            <a:off x="5183188" y="987425"/>
            <a:ext cx="6172200" cy="4873625"/>
          </a:xfrm>
        </p:spPr>
        <p:txBody>
          <a:bodyPr/>
          <a:lstStyle>
            <a:lvl1pPr marL="0" indent="0">
              <a:buNone/>
              <a:defRPr sz="3200"/>
            </a:lvl1pPr>
            <a:lvl2pPr marL="457169" indent="0">
              <a:buNone/>
              <a:defRPr sz="2800"/>
            </a:lvl2pPr>
            <a:lvl3pPr marL="914338" indent="0">
              <a:buNone/>
              <a:defRPr sz="2400"/>
            </a:lvl3pPr>
            <a:lvl4pPr marL="1371507" indent="0">
              <a:buNone/>
              <a:defRPr sz="2000"/>
            </a:lvl4pPr>
            <a:lvl5pPr marL="1828676" indent="0">
              <a:buNone/>
              <a:defRPr sz="2000"/>
            </a:lvl5pPr>
            <a:lvl6pPr marL="2285845" indent="0">
              <a:buNone/>
              <a:defRPr sz="2000"/>
            </a:lvl6pPr>
            <a:lvl7pPr marL="2743014" indent="0">
              <a:buNone/>
              <a:defRPr sz="2000"/>
            </a:lvl7pPr>
            <a:lvl8pPr marL="3200183" indent="0">
              <a:buNone/>
              <a:defRPr sz="2000"/>
            </a:lvl8pPr>
            <a:lvl9pPr marL="3657352" indent="0">
              <a:buNone/>
              <a:defRPr sz="2000"/>
            </a:lvl9pPr>
          </a:lstStyle>
          <a:p>
            <a:endParaRPr lang="x-none"/>
          </a:p>
        </p:txBody>
      </p:sp>
      <p:sp>
        <p:nvSpPr>
          <p:cNvPr id="4" name="Text Placeholder 3">
            <a:extLst>
              <a:ext uri="{FF2B5EF4-FFF2-40B4-BE49-F238E27FC236}">
                <a16:creationId xmlns:a16="http://schemas.microsoft.com/office/drawing/2014/main" xmlns="" id="{818B2AEF-50A2-9C4F-9076-BB18A36F6AC6}"/>
              </a:ext>
            </a:extLst>
          </p:cNvPr>
          <p:cNvSpPr>
            <a:spLocks noGrp="1"/>
          </p:cNvSpPr>
          <p:nvPr>
            <p:ph type="body" sz="half" idx="2"/>
          </p:nvPr>
        </p:nvSpPr>
        <p:spPr>
          <a:xfrm>
            <a:off x="839788" y="2057400"/>
            <a:ext cx="3932237" cy="3811588"/>
          </a:xfrm>
        </p:spPr>
        <p:txBody>
          <a:bodyPr/>
          <a:lstStyle>
            <a:lvl1pPr marL="0" indent="0">
              <a:buNone/>
              <a:defRPr sz="1600"/>
            </a:lvl1pPr>
            <a:lvl2pPr marL="457169" indent="0">
              <a:buNone/>
              <a:defRPr sz="1400"/>
            </a:lvl2pPr>
            <a:lvl3pPr marL="914338" indent="0">
              <a:buNone/>
              <a:defRPr sz="1200"/>
            </a:lvl3pPr>
            <a:lvl4pPr marL="1371507" indent="0">
              <a:buNone/>
              <a:defRPr sz="1000"/>
            </a:lvl4pPr>
            <a:lvl5pPr marL="1828676" indent="0">
              <a:buNone/>
              <a:defRPr sz="1000"/>
            </a:lvl5pPr>
            <a:lvl6pPr marL="2285845" indent="0">
              <a:buNone/>
              <a:defRPr sz="1000"/>
            </a:lvl6pPr>
            <a:lvl7pPr marL="2743014" indent="0">
              <a:buNone/>
              <a:defRPr sz="1000"/>
            </a:lvl7pPr>
            <a:lvl8pPr marL="3200183" indent="0">
              <a:buNone/>
              <a:defRPr sz="1000"/>
            </a:lvl8pPr>
            <a:lvl9pPr marL="3657352"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06A6B457-A090-E941-B250-532DF6BCA790}"/>
              </a:ext>
            </a:extLst>
          </p:cNvPr>
          <p:cNvSpPr>
            <a:spLocks noGrp="1"/>
          </p:cNvSpPr>
          <p:nvPr>
            <p:ph type="dt" sz="half" idx="10"/>
          </p:nvPr>
        </p:nvSpPr>
        <p:spPr/>
        <p:txBody>
          <a:bodyPr/>
          <a:lstStyle/>
          <a:p>
            <a:fld id="{A60B5765-A483-C94A-A171-95BA188976F9}" type="datetimeFigureOut">
              <a:rPr lang="x-none" smtClean="0"/>
              <a:t>6/9/2025</a:t>
            </a:fld>
            <a:endParaRPr lang="x-none"/>
          </a:p>
        </p:txBody>
      </p:sp>
      <p:sp>
        <p:nvSpPr>
          <p:cNvPr id="6" name="Footer Placeholder 5">
            <a:extLst>
              <a:ext uri="{FF2B5EF4-FFF2-40B4-BE49-F238E27FC236}">
                <a16:creationId xmlns:a16="http://schemas.microsoft.com/office/drawing/2014/main" xmlns="" id="{62CF0203-CC95-F943-B5B7-575A91D90032}"/>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401024E0-187B-A34D-8A4F-EE93992E5F75}"/>
              </a:ext>
            </a:extLst>
          </p:cNvPr>
          <p:cNvSpPr>
            <a:spLocks noGrp="1"/>
          </p:cNvSpPr>
          <p:nvPr>
            <p:ph type="sldNum" sz="quarter" idx="12"/>
          </p:nvPr>
        </p:nvSpPr>
        <p:spPr/>
        <p:txBody>
          <a:bodyPr/>
          <a:lstStyle/>
          <a:p>
            <a:fld id="{65668553-E1B9-204A-A080-3CEC164A466C}" type="slidenum">
              <a:rPr lang="x-none" smtClean="0"/>
              <a:t>‹#›</a:t>
            </a:fld>
            <a:endParaRPr lang="x-none"/>
          </a:p>
        </p:txBody>
      </p:sp>
    </p:spTree>
    <p:extLst>
      <p:ext uri="{BB962C8B-B14F-4D97-AF65-F5344CB8AC3E}">
        <p14:creationId xmlns:p14="http://schemas.microsoft.com/office/powerpoint/2010/main" val="1710128782"/>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F8DB22-BAC6-9746-825D-5FE74537E6D7}"/>
              </a:ext>
            </a:extLst>
          </p:cNvPr>
          <p:cNvSpPr>
            <a:spLocks noGrp="1"/>
          </p:cNvSpPr>
          <p:nvPr>
            <p:ph type="title"/>
          </p:nvPr>
        </p:nvSpPr>
        <p:spPr/>
        <p:txBody>
          <a:bodyPr/>
          <a:lstStyle/>
          <a:p>
            <a:r>
              <a:rPr lang="en-GB"/>
              <a:t>Click to edit Master title style</a:t>
            </a:r>
            <a:endParaRPr lang="x-none"/>
          </a:p>
        </p:txBody>
      </p:sp>
      <p:sp>
        <p:nvSpPr>
          <p:cNvPr id="3" name="Vertical Text Placeholder 2">
            <a:extLst>
              <a:ext uri="{FF2B5EF4-FFF2-40B4-BE49-F238E27FC236}">
                <a16:creationId xmlns:a16="http://schemas.microsoft.com/office/drawing/2014/main" xmlns="" id="{2BCE5B2C-DA38-F845-A937-DD9CCE60D4C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xmlns="" id="{8AEBDAE9-41B4-3941-A010-AE3D334FAF30}"/>
              </a:ext>
            </a:extLst>
          </p:cNvPr>
          <p:cNvSpPr>
            <a:spLocks noGrp="1"/>
          </p:cNvSpPr>
          <p:nvPr>
            <p:ph type="dt" sz="half" idx="10"/>
          </p:nvPr>
        </p:nvSpPr>
        <p:spPr/>
        <p:txBody>
          <a:bodyPr/>
          <a:lstStyle/>
          <a:p>
            <a:fld id="{A60B5765-A483-C94A-A171-95BA188976F9}" type="datetimeFigureOut">
              <a:rPr lang="x-none" smtClean="0"/>
              <a:t>6/9/2025</a:t>
            </a:fld>
            <a:endParaRPr lang="x-none"/>
          </a:p>
        </p:txBody>
      </p:sp>
      <p:sp>
        <p:nvSpPr>
          <p:cNvPr id="5" name="Footer Placeholder 4">
            <a:extLst>
              <a:ext uri="{FF2B5EF4-FFF2-40B4-BE49-F238E27FC236}">
                <a16:creationId xmlns:a16="http://schemas.microsoft.com/office/drawing/2014/main" xmlns="" id="{2311891B-601B-3449-9C4F-341F998FBA07}"/>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BA903377-BEEB-E74B-A260-E71F7808EA1F}"/>
              </a:ext>
            </a:extLst>
          </p:cNvPr>
          <p:cNvSpPr>
            <a:spLocks noGrp="1"/>
          </p:cNvSpPr>
          <p:nvPr>
            <p:ph type="sldNum" sz="quarter" idx="12"/>
          </p:nvPr>
        </p:nvSpPr>
        <p:spPr/>
        <p:txBody>
          <a:bodyPr/>
          <a:lstStyle/>
          <a:p>
            <a:fld id="{65668553-E1B9-204A-A080-3CEC164A466C}" type="slidenum">
              <a:rPr lang="x-none" smtClean="0"/>
              <a:t>‹#›</a:t>
            </a:fld>
            <a:endParaRPr lang="x-none"/>
          </a:p>
        </p:txBody>
      </p:sp>
    </p:spTree>
    <p:extLst>
      <p:ext uri="{BB962C8B-B14F-4D97-AF65-F5344CB8AC3E}">
        <p14:creationId xmlns:p14="http://schemas.microsoft.com/office/powerpoint/2010/main" val="778599100"/>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DD27377-40BD-2C4E-9608-69C62AD92C4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x-none"/>
          </a:p>
        </p:txBody>
      </p:sp>
      <p:sp>
        <p:nvSpPr>
          <p:cNvPr id="3" name="Vertical Text Placeholder 2">
            <a:extLst>
              <a:ext uri="{FF2B5EF4-FFF2-40B4-BE49-F238E27FC236}">
                <a16:creationId xmlns:a16="http://schemas.microsoft.com/office/drawing/2014/main" xmlns="" id="{B53E90BF-AB0E-254A-AE5A-05A6214696C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xmlns="" id="{30FF9C4B-DDDC-7C40-B788-B9F99D2DC4ED}"/>
              </a:ext>
            </a:extLst>
          </p:cNvPr>
          <p:cNvSpPr>
            <a:spLocks noGrp="1"/>
          </p:cNvSpPr>
          <p:nvPr>
            <p:ph type="dt" sz="half" idx="10"/>
          </p:nvPr>
        </p:nvSpPr>
        <p:spPr/>
        <p:txBody>
          <a:bodyPr/>
          <a:lstStyle/>
          <a:p>
            <a:fld id="{A60B5765-A483-C94A-A171-95BA188976F9}" type="datetimeFigureOut">
              <a:rPr lang="x-none" smtClean="0"/>
              <a:t>6/9/2025</a:t>
            </a:fld>
            <a:endParaRPr lang="x-none"/>
          </a:p>
        </p:txBody>
      </p:sp>
      <p:sp>
        <p:nvSpPr>
          <p:cNvPr id="5" name="Footer Placeholder 4">
            <a:extLst>
              <a:ext uri="{FF2B5EF4-FFF2-40B4-BE49-F238E27FC236}">
                <a16:creationId xmlns:a16="http://schemas.microsoft.com/office/drawing/2014/main" xmlns="" id="{773CEDC3-9A42-564D-BD6B-B4E3AE2ECA79}"/>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6516CE1F-BD81-B346-9C09-85BF303FEFA5}"/>
              </a:ext>
            </a:extLst>
          </p:cNvPr>
          <p:cNvSpPr>
            <a:spLocks noGrp="1"/>
          </p:cNvSpPr>
          <p:nvPr>
            <p:ph type="sldNum" sz="quarter" idx="12"/>
          </p:nvPr>
        </p:nvSpPr>
        <p:spPr/>
        <p:txBody>
          <a:bodyPr/>
          <a:lstStyle/>
          <a:p>
            <a:fld id="{65668553-E1B9-204A-A080-3CEC164A466C}" type="slidenum">
              <a:rPr lang="x-none" smtClean="0"/>
              <a:t>‹#›</a:t>
            </a:fld>
            <a:endParaRPr lang="x-none"/>
          </a:p>
        </p:txBody>
      </p:sp>
    </p:spTree>
    <p:extLst>
      <p:ext uri="{BB962C8B-B14F-4D97-AF65-F5344CB8AC3E}">
        <p14:creationId xmlns:p14="http://schemas.microsoft.com/office/powerpoint/2010/main" val="2494857164"/>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a:xfrm>
            <a:off x="838200" y="1936377"/>
            <a:ext cx="10515600" cy="3802783"/>
          </a:xfrm>
          <a:prstGeom prst="rect">
            <a:avLst/>
          </a:prstGeom>
        </p:spPr>
        <p:txBody>
          <a:bodyPr/>
          <a:lstStyle>
            <a:lvl1pPr>
              <a:defRPr>
                <a:latin typeface="Frutiger LT 45 Light" panose="020B0403030504020204" pitchFamily="34" charset="0"/>
              </a:defRPr>
            </a:lvl1pPr>
            <a:lvl2pPr>
              <a:defRPr>
                <a:latin typeface="Frutiger LT 45 Light" panose="020B0403030504020204" pitchFamily="34" charset="0"/>
              </a:defRPr>
            </a:lvl2pPr>
            <a:lvl3pPr>
              <a:defRPr>
                <a:latin typeface="Frutiger LT 45 Light" panose="020B0403030504020204" pitchFamily="34" charset="0"/>
              </a:defRPr>
            </a:lvl3pPr>
            <a:lvl4pPr>
              <a:defRPr>
                <a:latin typeface="Frutiger LT 45 Light" panose="020B0403030504020204" pitchFamily="34" charset="0"/>
              </a:defRPr>
            </a:lvl4pPr>
            <a:lvl5pPr>
              <a:defRPr>
                <a:latin typeface="Frutiger LT 45 Light" panose="020B0403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Slide Number Placeholder 5"/>
          <p:cNvSpPr>
            <a:spLocks noGrp="1"/>
          </p:cNvSpPr>
          <p:nvPr>
            <p:ph type="sldNum" sz="quarter" idx="12"/>
          </p:nvPr>
        </p:nvSpPr>
        <p:spPr/>
        <p:txBody>
          <a:bodyPr/>
          <a:lstStyle/>
          <a:p>
            <a:fld id="{5930B5CD-230D-41EA-8C44-E0031D6C1835}" type="slidenum">
              <a:rPr lang="en-ZA" smtClean="0"/>
              <a:pPr/>
              <a:t>‹#›</a:t>
            </a:fld>
            <a:endParaRPr lang="en-ZA" dirty="0"/>
          </a:p>
        </p:txBody>
      </p:sp>
    </p:spTree>
    <p:extLst>
      <p:ext uri="{BB962C8B-B14F-4D97-AF65-F5344CB8AC3E}">
        <p14:creationId xmlns:p14="http://schemas.microsoft.com/office/powerpoint/2010/main" val="2209685221"/>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Frutiger LT 65 Bold" panose="020B0803030504020204" pitchFamily="34" charset="0"/>
              </a:defRPr>
            </a:lvl1pPr>
          </a:lstStyle>
          <a:p>
            <a:r>
              <a:rPr lang="en-US" dirty="0"/>
              <a:t>Click to edit Master title style</a:t>
            </a:r>
            <a:endParaRPr lang="en-ZA" dirty="0"/>
          </a:p>
        </p:txBody>
      </p:sp>
      <p:sp>
        <p:nvSpPr>
          <p:cNvPr id="3" name="Content Placeholder 2"/>
          <p:cNvSpPr>
            <a:spLocks noGrp="1"/>
          </p:cNvSpPr>
          <p:nvPr>
            <p:ph sz="half" idx="1"/>
          </p:nvPr>
        </p:nvSpPr>
        <p:spPr>
          <a:xfrm>
            <a:off x="838201" y="1825625"/>
            <a:ext cx="515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97601" y="1825625"/>
            <a:ext cx="515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Slide Number Placeholder 6"/>
          <p:cNvSpPr>
            <a:spLocks noGrp="1"/>
          </p:cNvSpPr>
          <p:nvPr>
            <p:ph type="sldNum" sz="quarter" idx="12"/>
          </p:nvPr>
        </p:nvSpPr>
        <p:spPr/>
        <p:txBody>
          <a:bodyPr/>
          <a:lstStyle/>
          <a:p>
            <a:fld id="{5930B5CD-230D-41EA-8C44-E0031D6C1835}" type="slidenum">
              <a:rPr lang="en-ZA" smtClean="0"/>
              <a:pPr/>
              <a:t>‹#›</a:t>
            </a:fld>
            <a:endParaRPr lang="en-ZA" dirty="0"/>
          </a:p>
        </p:txBody>
      </p:sp>
    </p:spTree>
    <p:extLst>
      <p:ext uri="{BB962C8B-B14F-4D97-AF65-F5344CB8AC3E}">
        <p14:creationId xmlns:p14="http://schemas.microsoft.com/office/powerpoint/2010/main" val="2786704467"/>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Frutiger LT 65 Bold" panose="020B0803030504020204" pitchFamily="34" charset="0"/>
              </a:defRPr>
            </a:lvl1pPr>
          </a:lstStyle>
          <a:p>
            <a:r>
              <a:rPr lang="en-US" dirty="0"/>
              <a:t>Click to edit Master title style</a:t>
            </a:r>
            <a:endParaRPr lang="en-ZA" dirty="0"/>
          </a:p>
        </p:txBody>
      </p:sp>
      <p:sp>
        <p:nvSpPr>
          <p:cNvPr id="3" name="Content Placeholder 2"/>
          <p:cNvSpPr>
            <a:spLocks noGrp="1"/>
          </p:cNvSpPr>
          <p:nvPr>
            <p:ph sz="half" idx="1"/>
          </p:nvPr>
        </p:nvSpPr>
        <p:spPr>
          <a:xfrm>
            <a:off x="838201" y="1825625"/>
            <a:ext cx="515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97601" y="1825625"/>
            <a:ext cx="515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Slide Number Placeholder 6"/>
          <p:cNvSpPr>
            <a:spLocks noGrp="1"/>
          </p:cNvSpPr>
          <p:nvPr>
            <p:ph type="sldNum" sz="quarter" idx="12"/>
          </p:nvPr>
        </p:nvSpPr>
        <p:spPr/>
        <p:txBody>
          <a:bodyPr/>
          <a:lstStyle/>
          <a:p>
            <a:fld id="{5930B5CD-230D-41EA-8C44-E0031D6C1835}" type="slidenum">
              <a:rPr lang="en-ZA" smtClean="0"/>
              <a:pPr/>
              <a:t>‹#›</a:t>
            </a:fld>
            <a:endParaRPr lang="en-ZA" dirty="0"/>
          </a:p>
        </p:txBody>
      </p:sp>
    </p:spTree>
    <p:extLst>
      <p:ext uri="{BB962C8B-B14F-4D97-AF65-F5344CB8AC3E}">
        <p14:creationId xmlns:p14="http://schemas.microsoft.com/office/powerpoint/2010/main" val="1635303519"/>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0490" y="365127"/>
            <a:ext cx="10125428" cy="1325563"/>
          </a:xfrm>
        </p:spPr>
        <p:txBody>
          <a:bodyPr/>
          <a:lstStyle>
            <a:lvl1pPr>
              <a:defRPr>
                <a:latin typeface="Frutiger LT 65 Bold" panose="020B0803030504020204" pitchFamily="34" charset="0"/>
              </a:defRPr>
            </a:lvl1pPr>
          </a:lstStyle>
          <a:p>
            <a:r>
              <a:rPr lang="en-US" dirty="0"/>
              <a:t>Click to edit Master title style</a:t>
            </a:r>
            <a:endParaRPr lang="en-ZA" dirty="0"/>
          </a:p>
        </p:txBody>
      </p:sp>
      <p:sp>
        <p:nvSpPr>
          <p:cNvPr id="4" name="Content Placeholder 3"/>
          <p:cNvSpPr>
            <a:spLocks noGrp="1"/>
          </p:cNvSpPr>
          <p:nvPr>
            <p:ph sz="half" idx="2"/>
          </p:nvPr>
        </p:nvSpPr>
        <p:spPr>
          <a:xfrm>
            <a:off x="840318" y="2505075"/>
            <a:ext cx="5158316"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Content Placeholder 5"/>
          <p:cNvSpPr>
            <a:spLocks noGrp="1"/>
          </p:cNvSpPr>
          <p:nvPr>
            <p:ph sz="quarter" idx="4"/>
          </p:nvPr>
        </p:nvSpPr>
        <p:spPr>
          <a:xfrm>
            <a:off x="6172201" y="2505075"/>
            <a:ext cx="518371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9" name="Slide Number Placeholder 8"/>
          <p:cNvSpPr>
            <a:spLocks noGrp="1"/>
          </p:cNvSpPr>
          <p:nvPr>
            <p:ph type="sldNum" sz="quarter" idx="12"/>
          </p:nvPr>
        </p:nvSpPr>
        <p:spPr/>
        <p:txBody>
          <a:bodyPr/>
          <a:lstStyle/>
          <a:p>
            <a:fld id="{5930B5CD-230D-41EA-8C44-E0031D6C1835}" type="slidenum">
              <a:rPr lang="en-ZA" smtClean="0"/>
              <a:pPr/>
              <a:t>‹#›</a:t>
            </a:fld>
            <a:endParaRPr lang="en-ZA" dirty="0"/>
          </a:p>
        </p:txBody>
      </p:sp>
    </p:spTree>
    <p:extLst>
      <p:ext uri="{BB962C8B-B14F-4D97-AF65-F5344CB8AC3E}">
        <p14:creationId xmlns:p14="http://schemas.microsoft.com/office/powerpoint/2010/main" val="1910727872"/>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Frutiger LT 65 Bold" panose="020B0803030504020204" pitchFamily="34" charset="0"/>
              </a:defRPr>
            </a:lvl1pPr>
          </a:lstStyle>
          <a:p>
            <a:r>
              <a:rPr lang="en-US" dirty="0"/>
              <a:t>Click to edit Master title style</a:t>
            </a:r>
            <a:endParaRPr lang="en-ZA" dirty="0"/>
          </a:p>
        </p:txBody>
      </p:sp>
      <p:sp>
        <p:nvSpPr>
          <p:cNvPr id="5" name="Slide Number Placeholder 4"/>
          <p:cNvSpPr>
            <a:spLocks noGrp="1"/>
          </p:cNvSpPr>
          <p:nvPr>
            <p:ph type="sldNum" sz="quarter" idx="12"/>
          </p:nvPr>
        </p:nvSpPr>
        <p:spPr/>
        <p:txBody>
          <a:bodyPr/>
          <a:lstStyle/>
          <a:p>
            <a:fld id="{5930B5CD-230D-41EA-8C44-E0031D6C1835}" type="slidenum">
              <a:rPr lang="en-ZA" smtClean="0"/>
              <a:pPr/>
              <a:t>‹#›</a:t>
            </a:fld>
            <a:endParaRPr lang="en-ZA" dirty="0"/>
          </a:p>
        </p:txBody>
      </p:sp>
    </p:spTree>
    <p:extLst>
      <p:ext uri="{BB962C8B-B14F-4D97-AF65-F5344CB8AC3E}">
        <p14:creationId xmlns:p14="http://schemas.microsoft.com/office/powerpoint/2010/main" val="3746223277"/>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30B5CD-230D-41EA-8C44-E0031D6C1835}" type="slidenum">
              <a:rPr lang="en-ZA" smtClean="0"/>
              <a:pPr/>
              <a:t>‹#›</a:t>
            </a:fld>
            <a:endParaRPr lang="en-ZA" dirty="0"/>
          </a:p>
        </p:txBody>
      </p:sp>
    </p:spTree>
    <p:extLst>
      <p:ext uri="{BB962C8B-B14F-4D97-AF65-F5344CB8AC3E}">
        <p14:creationId xmlns:p14="http://schemas.microsoft.com/office/powerpoint/2010/main" val="2939130082"/>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
        <p:nvSpPr>
          <p:cNvPr id="2" name="Line 15"/>
          <p:cNvSpPr>
            <a:spLocks noChangeShapeType="1"/>
          </p:cNvSpPr>
          <p:nvPr>
            <p:custDataLst>
              <p:tags r:id="rId2"/>
            </p:custDataLst>
          </p:nvPr>
        </p:nvSpPr>
        <p:spPr bwMode="auto">
          <a:xfrm>
            <a:off x="0" y="838200"/>
            <a:ext cx="12192000" cy="0"/>
          </a:xfrm>
          <a:prstGeom prst="line">
            <a:avLst/>
          </a:prstGeom>
          <a:noFill/>
          <a:ln w="28575">
            <a:solidFill>
              <a:srgbClr val="5F5F5F"/>
            </a:solidFill>
            <a:round/>
            <a:headEnd/>
            <a:tailEnd/>
          </a:ln>
          <a:extLst>
            <a:ext uri="{909E8E84-426E-40DD-AFC4-6F175D3DCCD1}">
              <a14:hiddenFill xmlns:a14="http://schemas.microsoft.com/office/drawing/2010/main">
                <a:noFill/>
              </a14:hiddenFill>
            </a:ext>
          </a:extLst>
        </p:spPr>
        <p:txBody>
          <a:bodyPr/>
          <a:lstStyle/>
          <a:p>
            <a:endParaRPr lang="en-US" sz="1316" dirty="0"/>
          </a:p>
        </p:txBody>
      </p:sp>
      <p:sp>
        <p:nvSpPr>
          <p:cNvPr id="3" name="Rectangle 10"/>
          <p:cNvSpPr>
            <a:spLocks noChangeArrowheads="1"/>
          </p:cNvSpPr>
          <p:nvPr>
            <p:custDataLst>
              <p:tags r:id="rId3"/>
            </p:custDataLst>
          </p:nvPr>
        </p:nvSpPr>
        <p:spPr bwMode="auto">
          <a:xfrm>
            <a:off x="0" y="0"/>
            <a:ext cx="12192000" cy="6858000"/>
          </a:xfrm>
          <a:prstGeom prst="rect">
            <a:avLst/>
          </a:prstGeom>
          <a:noFill/>
          <a:ln w="571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a:defRPr/>
            </a:pPr>
            <a:endParaRPr lang="en-US" altLang="en-US" sz="1170" dirty="0">
              <a:solidFill>
                <a:srgbClr val="000000"/>
              </a:solidFill>
            </a:endParaRPr>
          </a:p>
        </p:txBody>
      </p:sp>
      <p:sp>
        <p:nvSpPr>
          <p:cNvPr id="4" name="Rectangle 14"/>
          <p:cNvSpPr>
            <a:spLocks noChangeArrowheads="1"/>
          </p:cNvSpPr>
          <p:nvPr>
            <p:custDataLst>
              <p:tags r:id="rId4"/>
            </p:custDataLst>
          </p:nvPr>
        </p:nvSpPr>
        <p:spPr bwMode="auto">
          <a:xfrm>
            <a:off x="11852544" y="6675441"/>
            <a:ext cx="136256" cy="135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95350" eaLnBrk="0" hangingPunct="0">
              <a:defRPr sz="1600">
                <a:solidFill>
                  <a:schemeClr val="tx1"/>
                </a:solidFill>
                <a:latin typeface="Arial" charset="0"/>
                <a:cs typeface="Arial" charset="0"/>
              </a:defRPr>
            </a:lvl1pPr>
            <a:lvl2pPr marL="742950" indent="-285750" defTabSz="895350" eaLnBrk="0" hangingPunct="0">
              <a:defRPr sz="1600">
                <a:solidFill>
                  <a:schemeClr val="tx1"/>
                </a:solidFill>
                <a:latin typeface="Arial" charset="0"/>
                <a:cs typeface="Arial" charset="0"/>
              </a:defRPr>
            </a:lvl2pPr>
            <a:lvl3pPr marL="1143000" indent="-228600" defTabSz="895350" eaLnBrk="0" hangingPunct="0">
              <a:defRPr sz="1600">
                <a:solidFill>
                  <a:schemeClr val="tx1"/>
                </a:solidFill>
                <a:latin typeface="Arial" charset="0"/>
                <a:cs typeface="Arial" charset="0"/>
              </a:defRPr>
            </a:lvl3pPr>
            <a:lvl4pPr marL="1600200" indent="-228600" defTabSz="895350" eaLnBrk="0" hangingPunct="0">
              <a:defRPr sz="1600">
                <a:solidFill>
                  <a:schemeClr val="tx1"/>
                </a:solidFill>
                <a:latin typeface="Arial" charset="0"/>
                <a:cs typeface="Arial" charset="0"/>
              </a:defRPr>
            </a:lvl4pPr>
            <a:lvl5pPr marL="2057400" indent="-228600" defTabSz="895350" eaLnBrk="0" hangingPunct="0">
              <a:defRPr sz="1600">
                <a:solidFill>
                  <a:schemeClr val="tx1"/>
                </a:solidFill>
                <a:latin typeface="Arial" charset="0"/>
                <a:cs typeface="Arial" charset="0"/>
              </a:defRPr>
            </a:lvl5pPr>
            <a:lvl6pPr marL="2514600" indent="-228600" defTabSz="895350" eaLnBrk="0" fontAlgn="base" hangingPunct="0">
              <a:spcBef>
                <a:spcPct val="0"/>
              </a:spcBef>
              <a:spcAft>
                <a:spcPct val="0"/>
              </a:spcAft>
              <a:defRPr sz="1600">
                <a:solidFill>
                  <a:schemeClr val="tx1"/>
                </a:solidFill>
                <a:latin typeface="Arial" charset="0"/>
                <a:cs typeface="Arial" charset="0"/>
              </a:defRPr>
            </a:lvl6pPr>
            <a:lvl7pPr marL="2971800" indent="-228600" defTabSz="895350" eaLnBrk="0" fontAlgn="base" hangingPunct="0">
              <a:spcBef>
                <a:spcPct val="0"/>
              </a:spcBef>
              <a:spcAft>
                <a:spcPct val="0"/>
              </a:spcAft>
              <a:defRPr sz="1600">
                <a:solidFill>
                  <a:schemeClr val="tx1"/>
                </a:solidFill>
                <a:latin typeface="Arial" charset="0"/>
                <a:cs typeface="Arial" charset="0"/>
              </a:defRPr>
            </a:lvl7pPr>
            <a:lvl8pPr marL="3429000" indent="-228600" defTabSz="895350" eaLnBrk="0" fontAlgn="base" hangingPunct="0">
              <a:spcBef>
                <a:spcPct val="0"/>
              </a:spcBef>
              <a:spcAft>
                <a:spcPct val="0"/>
              </a:spcAft>
              <a:defRPr sz="1600">
                <a:solidFill>
                  <a:schemeClr val="tx1"/>
                </a:solidFill>
                <a:latin typeface="Arial" charset="0"/>
                <a:cs typeface="Arial" charset="0"/>
              </a:defRPr>
            </a:lvl8pPr>
            <a:lvl9pPr marL="3886200" indent="-228600" defTabSz="895350" eaLnBrk="0" fontAlgn="base" hangingPunct="0">
              <a:spcBef>
                <a:spcPct val="0"/>
              </a:spcBef>
              <a:spcAft>
                <a:spcPct val="0"/>
              </a:spcAft>
              <a:defRPr sz="1600">
                <a:solidFill>
                  <a:schemeClr val="tx1"/>
                </a:solidFill>
                <a:latin typeface="Arial" charset="0"/>
                <a:cs typeface="Arial" charset="0"/>
              </a:defRPr>
            </a:lvl9pPr>
          </a:lstStyle>
          <a:p>
            <a:pPr algn="r">
              <a:defRPr/>
            </a:pPr>
            <a:fld id="{FF266264-E68F-4C4D-B8CA-99BCAF72D7CE}" type="slidenum">
              <a:rPr lang="en-US" altLang="en-US" sz="878" smtClean="0">
                <a:solidFill>
                  <a:srgbClr val="000000"/>
                </a:solidFill>
              </a:rPr>
              <a:pPr algn="r">
                <a:defRPr/>
              </a:pPr>
              <a:t>‹#›</a:t>
            </a:fld>
            <a:endParaRPr lang="en-US" altLang="en-US" sz="878" dirty="0">
              <a:solidFill>
                <a:srgbClr val="000000"/>
              </a:solidFill>
            </a:endParaRPr>
          </a:p>
        </p:txBody>
      </p:sp>
      <p:graphicFrame>
        <p:nvGraphicFramePr>
          <p:cNvPr id="5" name="Rectangle 17" hidden="1"/>
          <p:cNvGraphicFramePr>
            <a:graphicFrameLocks/>
          </p:cNvGraphicFramePr>
          <p:nvPr>
            <p:custDataLst>
              <p:tags r:id="rId5"/>
            </p:custDataLst>
          </p:nvPr>
        </p:nvGraphicFramePr>
        <p:xfrm>
          <a:off x="3" y="0"/>
          <a:ext cx="211667" cy="158750"/>
        </p:xfrm>
        <a:graphic>
          <a:graphicData uri="http://schemas.openxmlformats.org/presentationml/2006/ole">
            <mc:AlternateContent xmlns:mc="http://schemas.openxmlformats.org/markup-compatibility/2006">
              <mc:Choice xmlns:v="urn:schemas-microsoft-com:vml" Requires="v">
                <p:oleObj spid="_x0000_s2155" name="think-cell Slide" r:id="rId7" imgW="0" imgH="0" progId="">
                  <p:embed/>
                </p:oleObj>
              </mc:Choice>
              <mc:Fallback>
                <p:oleObj name="think-cell Slide" r:id="rId7" imgW="0" imgH="0" progId="">
                  <p:embed/>
                  <p:pic>
                    <p:nvPicPr>
                      <p:cNvPr id="5" name="Rectangle 17"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 y="0"/>
                        <a:ext cx="211667"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0" y="6248400"/>
            <a:ext cx="12192000" cy="609600"/>
          </a:xfrm>
          <a:prstGeom prst="rect">
            <a:avLst/>
          </a:prstGeom>
          <a:solidFill>
            <a:srgbClr val="002F5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170" dirty="0">
              <a:solidFill>
                <a:srgbClr val="FFFFFF"/>
              </a:solidFill>
            </a:endParaRPr>
          </a:p>
        </p:txBody>
      </p:sp>
      <p:pic>
        <p:nvPicPr>
          <p:cNvPr id="7" name="Picture 12" descr="FirstBank.pn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5736" y="6397630"/>
            <a:ext cx="1921933"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a:xfrm>
            <a:off x="6557433" y="6391280"/>
            <a:ext cx="4114800" cy="365125"/>
          </a:xfrm>
          <a:prstGeom prst="rect">
            <a:avLst/>
          </a:prstGeom>
        </p:spPr>
        <p:txBody>
          <a:bodyPr anchor="ctr"/>
          <a:lstStyle>
            <a:defPPr>
              <a:defRPr lang="en-GB"/>
            </a:defPPr>
            <a:lvl1pPr algn="r" rtl="0" fontAlgn="base">
              <a:spcBef>
                <a:spcPct val="0"/>
              </a:spcBef>
              <a:spcAft>
                <a:spcPct val="0"/>
              </a:spcAft>
              <a:defRPr sz="1050" kern="1200">
                <a:solidFill>
                  <a:schemeClr val="bg1"/>
                </a:solidFill>
                <a:latin typeface="SpeakOT-Regular"/>
                <a:ea typeface="+mn-ea"/>
                <a:cs typeface="+mn-cs"/>
              </a:defRPr>
            </a:lvl1pPr>
            <a:lvl2pPr marL="457200" algn="l" rtl="0" fontAlgn="base">
              <a:spcBef>
                <a:spcPct val="0"/>
              </a:spcBef>
              <a:spcAft>
                <a:spcPct val="0"/>
              </a:spcAft>
              <a:defRPr sz="1600" kern="1200">
                <a:solidFill>
                  <a:schemeClr val="tx1"/>
                </a:solidFill>
                <a:latin typeface="Arial" pitchFamily="34" charset="0"/>
                <a:ea typeface="+mn-ea"/>
                <a:cs typeface="+mn-cs"/>
              </a:defRPr>
            </a:lvl2pPr>
            <a:lvl3pPr marL="914400" algn="l" rtl="0" fontAlgn="base">
              <a:spcBef>
                <a:spcPct val="0"/>
              </a:spcBef>
              <a:spcAft>
                <a:spcPct val="0"/>
              </a:spcAft>
              <a:defRPr sz="1600" kern="1200">
                <a:solidFill>
                  <a:schemeClr val="tx1"/>
                </a:solidFill>
                <a:latin typeface="Arial" pitchFamily="34" charset="0"/>
                <a:ea typeface="+mn-ea"/>
                <a:cs typeface="+mn-cs"/>
              </a:defRPr>
            </a:lvl3pPr>
            <a:lvl4pPr marL="1371600" algn="l" rtl="0" fontAlgn="base">
              <a:spcBef>
                <a:spcPct val="0"/>
              </a:spcBef>
              <a:spcAft>
                <a:spcPct val="0"/>
              </a:spcAft>
              <a:defRPr sz="1600" kern="1200">
                <a:solidFill>
                  <a:schemeClr val="tx1"/>
                </a:solidFill>
                <a:latin typeface="Arial" pitchFamily="34" charset="0"/>
                <a:ea typeface="+mn-ea"/>
                <a:cs typeface="+mn-cs"/>
              </a:defRPr>
            </a:lvl4pPr>
            <a:lvl5pPr marL="1828800" algn="l" rtl="0" fontAlgn="base">
              <a:spcBef>
                <a:spcPct val="0"/>
              </a:spcBef>
              <a:spcAft>
                <a:spcPct val="0"/>
              </a:spcAft>
              <a:defRPr sz="1600" kern="1200">
                <a:solidFill>
                  <a:schemeClr val="tx1"/>
                </a:solidFill>
                <a:latin typeface="Arial" pitchFamily="34" charset="0"/>
                <a:ea typeface="+mn-ea"/>
                <a:cs typeface="+mn-cs"/>
              </a:defRPr>
            </a:lvl5pPr>
            <a:lvl6pPr marL="2286000" algn="l" defTabSz="914400" rtl="0" eaLnBrk="1" latinLnBrk="0" hangingPunct="1">
              <a:defRPr sz="1600" kern="1200">
                <a:solidFill>
                  <a:schemeClr val="tx1"/>
                </a:solidFill>
                <a:latin typeface="Arial" pitchFamily="34" charset="0"/>
                <a:ea typeface="+mn-ea"/>
                <a:cs typeface="+mn-cs"/>
              </a:defRPr>
            </a:lvl6pPr>
            <a:lvl7pPr marL="2743200" algn="l" defTabSz="914400" rtl="0" eaLnBrk="1" latinLnBrk="0" hangingPunct="1">
              <a:defRPr sz="1600" kern="1200">
                <a:solidFill>
                  <a:schemeClr val="tx1"/>
                </a:solidFill>
                <a:latin typeface="Arial" pitchFamily="34" charset="0"/>
                <a:ea typeface="+mn-ea"/>
                <a:cs typeface="+mn-cs"/>
              </a:defRPr>
            </a:lvl7pPr>
            <a:lvl8pPr marL="3200400" algn="l" defTabSz="914400" rtl="0" eaLnBrk="1" latinLnBrk="0" hangingPunct="1">
              <a:defRPr sz="1600" kern="1200">
                <a:solidFill>
                  <a:schemeClr val="tx1"/>
                </a:solidFill>
                <a:latin typeface="Arial" pitchFamily="34" charset="0"/>
                <a:ea typeface="+mn-ea"/>
                <a:cs typeface="+mn-cs"/>
              </a:defRPr>
            </a:lvl8pPr>
            <a:lvl9pPr marL="3657600" algn="l" defTabSz="914400" rtl="0" eaLnBrk="1" latinLnBrk="0" hangingPunct="1">
              <a:defRPr sz="1600" kern="1200">
                <a:solidFill>
                  <a:schemeClr val="tx1"/>
                </a:solidFill>
                <a:latin typeface="Arial" pitchFamily="34" charset="0"/>
                <a:ea typeface="+mn-ea"/>
                <a:cs typeface="+mn-cs"/>
              </a:defRPr>
            </a:lvl9pPr>
          </a:lstStyle>
          <a:p>
            <a:pPr>
              <a:defRPr/>
            </a:pPr>
            <a:r>
              <a:rPr lang="en-ZA" sz="768" dirty="0">
                <a:solidFill>
                  <a:srgbClr val="FFFFFF"/>
                </a:solidFill>
              </a:rPr>
              <a:t>www.firstbanknigeria.com</a:t>
            </a:r>
          </a:p>
        </p:txBody>
      </p:sp>
    </p:spTree>
    <p:extLst>
      <p:ext uri="{BB962C8B-B14F-4D97-AF65-F5344CB8AC3E}">
        <p14:creationId xmlns:p14="http://schemas.microsoft.com/office/powerpoint/2010/main" val="694702280"/>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D5B3AEF-2F4B-402D-9333-FA1FAD9540F6}"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78D51-38AC-4FC7-A1A3-987014C540C6}" type="slidenum">
              <a:rPr lang="en-US" smtClean="0"/>
              <a:t>‹#›</a:t>
            </a:fld>
            <a:endParaRPr lang="en-US"/>
          </a:p>
        </p:txBody>
      </p:sp>
    </p:spTree>
    <p:extLst>
      <p:ext uri="{BB962C8B-B14F-4D97-AF65-F5344CB8AC3E}">
        <p14:creationId xmlns:p14="http://schemas.microsoft.com/office/powerpoint/2010/main" val="4223998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5B3AEF-2F4B-402D-9333-FA1FAD9540F6}"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78D51-38AC-4FC7-A1A3-987014C540C6}" type="slidenum">
              <a:rPr lang="en-US" smtClean="0"/>
              <a:t>‹#›</a:t>
            </a:fld>
            <a:endParaRPr lang="en-US"/>
          </a:p>
        </p:txBody>
      </p:sp>
    </p:spTree>
    <p:extLst>
      <p:ext uri="{BB962C8B-B14F-4D97-AF65-F5344CB8AC3E}">
        <p14:creationId xmlns:p14="http://schemas.microsoft.com/office/powerpoint/2010/main" val="42802416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2565" indent="0">
              <a:buNone/>
              <a:defRPr sz="1600">
                <a:solidFill>
                  <a:schemeClr val="tx1">
                    <a:tint val="75000"/>
                  </a:schemeClr>
                </a:solidFill>
              </a:defRPr>
            </a:lvl7pPr>
            <a:lvl8pPr marL="3199765" indent="0">
              <a:buNone/>
              <a:defRPr sz="1600">
                <a:solidFill>
                  <a:schemeClr val="tx1">
                    <a:tint val="75000"/>
                  </a:schemeClr>
                </a:solidFill>
              </a:defRPr>
            </a:lvl8pPr>
            <a:lvl9pPr marL="365696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5B3AEF-2F4B-402D-9333-FA1FAD9540F6}"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78D51-38AC-4FC7-A1A3-987014C540C6}" type="slidenum">
              <a:rPr lang="en-US" smtClean="0"/>
              <a:t>‹#›</a:t>
            </a:fld>
            <a:endParaRPr lang="en-US"/>
          </a:p>
        </p:txBody>
      </p:sp>
    </p:spTree>
    <p:extLst>
      <p:ext uri="{BB962C8B-B14F-4D97-AF65-F5344CB8AC3E}">
        <p14:creationId xmlns:p14="http://schemas.microsoft.com/office/powerpoint/2010/main" val="9771107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5B3AEF-2F4B-402D-9333-FA1FAD9540F6}" type="datetimeFigureOut">
              <a:rPr lang="en-US" smtClean="0"/>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78D51-38AC-4FC7-A1A3-987014C540C6}" type="slidenum">
              <a:rPr lang="en-US" smtClean="0"/>
              <a:t>‹#›</a:t>
            </a:fld>
            <a:endParaRPr lang="en-US"/>
          </a:p>
        </p:txBody>
      </p:sp>
    </p:spTree>
    <p:extLst>
      <p:ext uri="{BB962C8B-B14F-4D97-AF65-F5344CB8AC3E}">
        <p14:creationId xmlns:p14="http://schemas.microsoft.com/office/powerpoint/2010/main" val="27642848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2565" indent="0">
              <a:buNone/>
              <a:defRPr sz="1600" b="1"/>
            </a:lvl7pPr>
            <a:lvl8pPr marL="3199765" indent="0">
              <a:buNone/>
              <a:defRPr sz="1600" b="1"/>
            </a:lvl8pPr>
            <a:lvl9pPr marL="3656965"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2565" indent="0">
              <a:buNone/>
              <a:defRPr sz="1600" b="1"/>
            </a:lvl7pPr>
            <a:lvl8pPr marL="3199765" indent="0">
              <a:buNone/>
              <a:defRPr sz="1600" b="1"/>
            </a:lvl8pPr>
            <a:lvl9pPr marL="3656965"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5B3AEF-2F4B-402D-9333-FA1FAD9540F6}" type="datetimeFigureOut">
              <a:rPr lang="en-US" smtClean="0"/>
              <a:t>6/9/2025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B78D51-38AC-4FC7-A1A3-987014C540C6}" type="slidenum">
              <a:rPr lang="en-US" smtClean="0"/>
              <a:t>‹#›</a:t>
            </a:fld>
            <a:endParaRPr lang="en-US"/>
          </a:p>
        </p:txBody>
      </p:sp>
    </p:spTree>
    <p:extLst>
      <p:ext uri="{BB962C8B-B14F-4D97-AF65-F5344CB8AC3E}">
        <p14:creationId xmlns:p14="http://schemas.microsoft.com/office/powerpoint/2010/main" val="19946712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5B3AEF-2F4B-402D-9333-FA1FAD9540F6}" type="datetimeFigureOut">
              <a:rPr lang="en-US" smtClean="0"/>
              <a:t>6/9/2025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B78D51-38AC-4FC7-A1A3-987014C540C6}" type="slidenum">
              <a:rPr lang="en-US" smtClean="0"/>
              <a:t>‹#›</a:t>
            </a:fld>
            <a:endParaRPr lang="en-US"/>
          </a:p>
        </p:txBody>
      </p:sp>
    </p:spTree>
    <p:extLst>
      <p:ext uri="{BB962C8B-B14F-4D97-AF65-F5344CB8AC3E}">
        <p14:creationId xmlns:p14="http://schemas.microsoft.com/office/powerpoint/2010/main" val="3083673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0490" y="365127"/>
            <a:ext cx="10125428" cy="1325563"/>
          </a:xfrm>
        </p:spPr>
        <p:txBody>
          <a:bodyPr/>
          <a:lstStyle>
            <a:lvl1pPr>
              <a:defRPr>
                <a:latin typeface="Frutiger LT 65 Bold" panose="020B0803030504020204" pitchFamily="34" charset="0"/>
              </a:defRPr>
            </a:lvl1pPr>
          </a:lstStyle>
          <a:p>
            <a:r>
              <a:rPr lang="en-US" dirty="0"/>
              <a:t>Click to edit Master title style</a:t>
            </a:r>
            <a:endParaRPr lang="en-ZA" dirty="0"/>
          </a:p>
        </p:txBody>
      </p:sp>
      <p:sp>
        <p:nvSpPr>
          <p:cNvPr id="4" name="Content Placeholder 3"/>
          <p:cNvSpPr>
            <a:spLocks noGrp="1"/>
          </p:cNvSpPr>
          <p:nvPr>
            <p:ph sz="half" idx="2"/>
          </p:nvPr>
        </p:nvSpPr>
        <p:spPr>
          <a:xfrm>
            <a:off x="840318" y="2505075"/>
            <a:ext cx="5158316"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Content Placeholder 5"/>
          <p:cNvSpPr>
            <a:spLocks noGrp="1"/>
          </p:cNvSpPr>
          <p:nvPr>
            <p:ph sz="quarter" idx="4"/>
          </p:nvPr>
        </p:nvSpPr>
        <p:spPr>
          <a:xfrm>
            <a:off x="6172201" y="2505075"/>
            <a:ext cx="518371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9" name="Slide Number Placeholder 8"/>
          <p:cNvSpPr>
            <a:spLocks noGrp="1"/>
          </p:cNvSpPr>
          <p:nvPr>
            <p:ph type="sldNum" sz="quarter" idx="12"/>
          </p:nvPr>
        </p:nvSpPr>
        <p:spPr/>
        <p:txBody>
          <a:bodyPr/>
          <a:lstStyle/>
          <a:p>
            <a:fld id="{5930B5CD-230D-41EA-8C44-E0031D6C1835}" type="slidenum">
              <a:rPr lang="en-ZA" smtClean="0"/>
              <a:pPr/>
              <a:t>‹#›</a:t>
            </a:fld>
            <a:endParaRPr lang="en-ZA" dirty="0"/>
          </a:p>
        </p:txBody>
      </p:sp>
    </p:spTree>
    <p:extLst>
      <p:ext uri="{BB962C8B-B14F-4D97-AF65-F5344CB8AC3E}">
        <p14:creationId xmlns:p14="http://schemas.microsoft.com/office/powerpoint/2010/main" val="536331763"/>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5B3AEF-2F4B-402D-9333-FA1FAD9540F6}" type="datetimeFigureOut">
              <a:rPr lang="en-US" smtClean="0"/>
              <a:t>6/9/2025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B78D51-38AC-4FC7-A1A3-987014C540C6}" type="slidenum">
              <a:rPr lang="en-US" smtClean="0"/>
              <a:t>‹#›</a:t>
            </a:fld>
            <a:endParaRPr lang="en-US"/>
          </a:p>
        </p:txBody>
      </p:sp>
    </p:spTree>
    <p:extLst>
      <p:ext uri="{BB962C8B-B14F-4D97-AF65-F5344CB8AC3E}">
        <p14:creationId xmlns:p14="http://schemas.microsoft.com/office/powerpoint/2010/main" val="22022701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2565" indent="0">
              <a:buNone/>
              <a:defRPr sz="1000"/>
            </a:lvl7pPr>
            <a:lvl8pPr marL="3199765" indent="0">
              <a:buNone/>
              <a:defRPr sz="1000"/>
            </a:lvl8pPr>
            <a:lvl9pPr marL="365696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5B3AEF-2F4B-402D-9333-FA1FAD9540F6}" type="datetimeFigureOut">
              <a:rPr lang="en-US" smtClean="0"/>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78D51-38AC-4FC7-A1A3-987014C540C6}" type="slidenum">
              <a:rPr lang="en-US" smtClean="0"/>
              <a:t>‹#›</a:t>
            </a:fld>
            <a:endParaRPr lang="en-US"/>
          </a:p>
        </p:txBody>
      </p:sp>
    </p:spTree>
    <p:extLst>
      <p:ext uri="{BB962C8B-B14F-4D97-AF65-F5344CB8AC3E}">
        <p14:creationId xmlns:p14="http://schemas.microsoft.com/office/powerpoint/2010/main" val="31680563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2565" indent="0">
              <a:buNone/>
              <a:defRPr sz="2000"/>
            </a:lvl7pPr>
            <a:lvl8pPr marL="3199765" indent="0">
              <a:buNone/>
              <a:defRPr sz="2000"/>
            </a:lvl8pPr>
            <a:lvl9pPr marL="3656965"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2565" indent="0">
              <a:buNone/>
              <a:defRPr sz="1000"/>
            </a:lvl7pPr>
            <a:lvl8pPr marL="3199765" indent="0">
              <a:buNone/>
              <a:defRPr sz="1000"/>
            </a:lvl8pPr>
            <a:lvl9pPr marL="365696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5B3AEF-2F4B-402D-9333-FA1FAD9540F6}" type="datetimeFigureOut">
              <a:rPr lang="en-US" smtClean="0"/>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78D51-38AC-4FC7-A1A3-987014C540C6}" type="slidenum">
              <a:rPr lang="en-US" smtClean="0"/>
              <a:t>‹#›</a:t>
            </a:fld>
            <a:endParaRPr lang="en-US"/>
          </a:p>
        </p:txBody>
      </p:sp>
    </p:spTree>
    <p:extLst>
      <p:ext uri="{BB962C8B-B14F-4D97-AF65-F5344CB8AC3E}">
        <p14:creationId xmlns:p14="http://schemas.microsoft.com/office/powerpoint/2010/main" val="20542472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5B3AEF-2F4B-402D-9333-FA1FAD9540F6}"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78D51-38AC-4FC7-A1A3-987014C540C6}" type="slidenum">
              <a:rPr lang="en-US" smtClean="0"/>
              <a:t>‹#›</a:t>
            </a:fld>
            <a:endParaRPr lang="en-US"/>
          </a:p>
        </p:txBody>
      </p:sp>
    </p:spTree>
    <p:extLst>
      <p:ext uri="{BB962C8B-B14F-4D97-AF65-F5344CB8AC3E}">
        <p14:creationId xmlns:p14="http://schemas.microsoft.com/office/powerpoint/2010/main" val="18419226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5B3AEF-2F4B-402D-9333-FA1FAD9540F6}"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78D51-38AC-4FC7-A1A3-987014C540C6}" type="slidenum">
              <a:rPr lang="en-US" smtClean="0"/>
              <a:t>‹#›</a:t>
            </a:fld>
            <a:endParaRPr lang="en-US"/>
          </a:p>
        </p:txBody>
      </p:sp>
    </p:spTree>
    <p:extLst>
      <p:ext uri="{BB962C8B-B14F-4D97-AF65-F5344CB8AC3E}">
        <p14:creationId xmlns:p14="http://schemas.microsoft.com/office/powerpoint/2010/main" val="351286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Frutiger LT 65 Bold" panose="020B0803030504020204" pitchFamily="34" charset="0"/>
              </a:defRPr>
            </a:lvl1pPr>
          </a:lstStyle>
          <a:p>
            <a:r>
              <a:rPr lang="en-US" dirty="0"/>
              <a:t>Click to edit Master title style</a:t>
            </a:r>
            <a:endParaRPr lang="en-ZA" dirty="0"/>
          </a:p>
        </p:txBody>
      </p:sp>
      <p:sp>
        <p:nvSpPr>
          <p:cNvPr id="5" name="Slide Number Placeholder 4"/>
          <p:cNvSpPr>
            <a:spLocks noGrp="1"/>
          </p:cNvSpPr>
          <p:nvPr>
            <p:ph type="sldNum" sz="quarter" idx="12"/>
          </p:nvPr>
        </p:nvSpPr>
        <p:spPr/>
        <p:txBody>
          <a:bodyPr/>
          <a:lstStyle/>
          <a:p>
            <a:fld id="{5930B5CD-230D-41EA-8C44-E0031D6C1835}" type="slidenum">
              <a:rPr lang="en-ZA" smtClean="0"/>
              <a:pPr/>
              <a:t>‹#›</a:t>
            </a:fld>
            <a:endParaRPr lang="en-ZA" dirty="0"/>
          </a:p>
        </p:txBody>
      </p:sp>
    </p:spTree>
    <p:extLst>
      <p:ext uri="{BB962C8B-B14F-4D97-AF65-F5344CB8AC3E}">
        <p14:creationId xmlns:p14="http://schemas.microsoft.com/office/powerpoint/2010/main" val="210771976"/>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30B5CD-230D-41EA-8C44-E0031D6C1835}" type="slidenum">
              <a:rPr lang="en-ZA" smtClean="0"/>
              <a:pPr/>
              <a:t>‹#›</a:t>
            </a:fld>
            <a:endParaRPr lang="en-ZA" dirty="0"/>
          </a:p>
        </p:txBody>
      </p:sp>
    </p:spTree>
    <p:extLst>
      <p:ext uri="{BB962C8B-B14F-4D97-AF65-F5344CB8AC3E}">
        <p14:creationId xmlns:p14="http://schemas.microsoft.com/office/powerpoint/2010/main" val="632984971"/>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
        <p:nvSpPr>
          <p:cNvPr id="2" name="Line 15"/>
          <p:cNvSpPr>
            <a:spLocks noChangeShapeType="1"/>
          </p:cNvSpPr>
          <p:nvPr>
            <p:custDataLst>
              <p:tags r:id="rId2"/>
            </p:custDataLst>
          </p:nvPr>
        </p:nvSpPr>
        <p:spPr bwMode="auto">
          <a:xfrm>
            <a:off x="0" y="838200"/>
            <a:ext cx="12192000" cy="0"/>
          </a:xfrm>
          <a:prstGeom prst="line">
            <a:avLst/>
          </a:prstGeom>
          <a:noFill/>
          <a:ln w="28575">
            <a:solidFill>
              <a:srgbClr val="5F5F5F"/>
            </a:solidFill>
            <a:round/>
            <a:headEnd/>
            <a:tailEnd/>
          </a:ln>
          <a:extLst>
            <a:ext uri="{909E8E84-426E-40DD-AFC4-6F175D3DCCD1}">
              <a14:hiddenFill xmlns:a14="http://schemas.microsoft.com/office/drawing/2010/main">
                <a:noFill/>
              </a14:hiddenFill>
            </a:ext>
          </a:extLst>
        </p:spPr>
        <p:txBody>
          <a:bodyPr/>
          <a:lstStyle/>
          <a:p>
            <a:endParaRPr lang="en-US" sz="1316" dirty="0"/>
          </a:p>
        </p:txBody>
      </p:sp>
      <p:sp>
        <p:nvSpPr>
          <p:cNvPr id="3" name="Rectangle 10"/>
          <p:cNvSpPr>
            <a:spLocks noChangeArrowheads="1"/>
          </p:cNvSpPr>
          <p:nvPr>
            <p:custDataLst>
              <p:tags r:id="rId3"/>
            </p:custDataLst>
          </p:nvPr>
        </p:nvSpPr>
        <p:spPr bwMode="auto">
          <a:xfrm>
            <a:off x="0" y="0"/>
            <a:ext cx="12192000" cy="6858000"/>
          </a:xfrm>
          <a:prstGeom prst="rect">
            <a:avLst/>
          </a:prstGeom>
          <a:noFill/>
          <a:ln w="571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a:defRPr/>
            </a:pPr>
            <a:endParaRPr lang="en-US" altLang="en-US" sz="1170" dirty="0">
              <a:solidFill>
                <a:srgbClr val="000000"/>
              </a:solidFill>
            </a:endParaRPr>
          </a:p>
        </p:txBody>
      </p:sp>
      <p:sp>
        <p:nvSpPr>
          <p:cNvPr id="4" name="Rectangle 14"/>
          <p:cNvSpPr>
            <a:spLocks noChangeArrowheads="1"/>
          </p:cNvSpPr>
          <p:nvPr>
            <p:custDataLst>
              <p:tags r:id="rId4"/>
            </p:custDataLst>
          </p:nvPr>
        </p:nvSpPr>
        <p:spPr bwMode="auto">
          <a:xfrm>
            <a:off x="11852544" y="6675441"/>
            <a:ext cx="136256" cy="135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95350" eaLnBrk="0" hangingPunct="0">
              <a:defRPr sz="1600">
                <a:solidFill>
                  <a:schemeClr val="tx1"/>
                </a:solidFill>
                <a:latin typeface="Arial" charset="0"/>
                <a:cs typeface="Arial" charset="0"/>
              </a:defRPr>
            </a:lvl1pPr>
            <a:lvl2pPr marL="742950" indent="-285750" defTabSz="895350" eaLnBrk="0" hangingPunct="0">
              <a:defRPr sz="1600">
                <a:solidFill>
                  <a:schemeClr val="tx1"/>
                </a:solidFill>
                <a:latin typeface="Arial" charset="0"/>
                <a:cs typeface="Arial" charset="0"/>
              </a:defRPr>
            </a:lvl2pPr>
            <a:lvl3pPr marL="1143000" indent="-228600" defTabSz="895350" eaLnBrk="0" hangingPunct="0">
              <a:defRPr sz="1600">
                <a:solidFill>
                  <a:schemeClr val="tx1"/>
                </a:solidFill>
                <a:latin typeface="Arial" charset="0"/>
                <a:cs typeface="Arial" charset="0"/>
              </a:defRPr>
            </a:lvl3pPr>
            <a:lvl4pPr marL="1600200" indent="-228600" defTabSz="895350" eaLnBrk="0" hangingPunct="0">
              <a:defRPr sz="1600">
                <a:solidFill>
                  <a:schemeClr val="tx1"/>
                </a:solidFill>
                <a:latin typeface="Arial" charset="0"/>
                <a:cs typeface="Arial" charset="0"/>
              </a:defRPr>
            </a:lvl4pPr>
            <a:lvl5pPr marL="2057400" indent="-228600" defTabSz="895350" eaLnBrk="0" hangingPunct="0">
              <a:defRPr sz="1600">
                <a:solidFill>
                  <a:schemeClr val="tx1"/>
                </a:solidFill>
                <a:latin typeface="Arial" charset="0"/>
                <a:cs typeface="Arial" charset="0"/>
              </a:defRPr>
            </a:lvl5pPr>
            <a:lvl6pPr marL="2514600" indent="-228600" defTabSz="895350" eaLnBrk="0" fontAlgn="base" hangingPunct="0">
              <a:spcBef>
                <a:spcPct val="0"/>
              </a:spcBef>
              <a:spcAft>
                <a:spcPct val="0"/>
              </a:spcAft>
              <a:defRPr sz="1600">
                <a:solidFill>
                  <a:schemeClr val="tx1"/>
                </a:solidFill>
                <a:latin typeface="Arial" charset="0"/>
                <a:cs typeface="Arial" charset="0"/>
              </a:defRPr>
            </a:lvl6pPr>
            <a:lvl7pPr marL="2971800" indent="-228600" defTabSz="895350" eaLnBrk="0" fontAlgn="base" hangingPunct="0">
              <a:spcBef>
                <a:spcPct val="0"/>
              </a:spcBef>
              <a:spcAft>
                <a:spcPct val="0"/>
              </a:spcAft>
              <a:defRPr sz="1600">
                <a:solidFill>
                  <a:schemeClr val="tx1"/>
                </a:solidFill>
                <a:latin typeface="Arial" charset="0"/>
                <a:cs typeface="Arial" charset="0"/>
              </a:defRPr>
            </a:lvl7pPr>
            <a:lvl8pPr marL="3429000" indent="-228600" defTabSz="895350" eaLnBrk="0" fontAlgn="base" hangingPunct="0">
              <a:spcBef>
                <a:spcPct val="0"/>
              </a:spcBef>
              <a:spcAft>
                <a:spcPct val="0"/>
              </a:spcAft>
              <a:defRPr sz="1600">
                <a:solidFill>
                  <a:schemeClr val="tx1"/>
                </a:solidFill>
                <a:latin typeface="Arial" charset="0"/>
                <a:cs typeface="Arial" charset="0"/>
              </a:defRPr>
            </a:lvl8pPr>
            <a:lvl9pPr marL="3886200" indent="-228600" defTabSz="895350" eaLnBrk="0" fontAlgn="base" hangingPunct="0">
              <a:spcBef>
                <a:spcPct val="0"/>
              </a:spcBef>
              <a:spcAft>
                <a:spcPct val="0"/>
              </a:spcAft>
              <a:defRPr sz="1600">
                <a:solidFill>
                  <a:schemeClr val="tx1"/>
                </a:solidFill>
                <a:latin typeface="Arial" charset="0"/>
                <a:cs typeface="Arial" charset="0"/>
              </a:defRPr>
            </a:lvl9pPr>
          </a:lstStyle>
          <a:p>
            <a:pPr algn="r">
              <a:defRPr/>
            </a:pPr>
            <a:fld id="{FF266264-E68F-4C4D-B8CA-99BCAF72D7CE}" type="slidenum">
              <a:rPr lang="en-US" altLang="en-US" sz="878" smtClean="0">
                <a:solidFill>
                  <a:srgbClr val="000000"/>
                </a:solidFill>
              </a:rPr>
              <a:pPr algn="r">
                <a:defRPr/>
              </a:pPr>
              <a:t>‹#›</a:t>
            </a:fld>
            <a:endParaRPr lang="en-US" altLang="en-US" sz="878" dirty="0">
              <a:solidFill>
                <a:srgbClr val="000000"/>
              </a:solidFill>
            </a:endParaRPr>
          </a:p>
        </p:txBody>
      </p:sp>
      <p:graphicFrame>
        <p:nvGraphicFramePr>
          <p:cNvPr id="5" name="Rectangle 17" hidden="1"/>
          <p:cNvGraphicFramePr>
            <a:graphicFrameLocks/>
          </p:cNvGraphicFramePr>
          <p:nvPr>
            <p:custDataLst>
              <p:tags r:id="rId5"/>
            </p:custDataLst>
          </p:nvPr>
        </p:nvGraphicFramePr>
        <p:xfrm>
          <a:off x="3" y="0"/>
          <a:ext cx="211667" cy="158750"/>
        </p:xfrm>
        <a:graphic>
          <a:graphicData uri="http://schemas.openxmlformats.org/presentationml/2006/ole">
            <mc:AlternateContent xmlns:mc="http://schemas.openxmlformats.org/markup-compatibility/2006">
              <mc:Choice xmlns:v="urn:schemas-microsoft-com:vml" Requires="v">
                <p:oleObj spid="_x0000_s1131" name="think-cell Slide" r:id="rId7" imgW="0" imgH="0" progId="">
                  <p:embed/>
                </p:oleObj>
              </mc:Choice>
              <mc:Fallback>
                <p:oleObj name="think-cell Slide" r:id="rId7" imgW="0" imgH="0" progId="">
                  <p:embed/>
                  <p:pic>
                    <p:nvPicPr>
                      <p:cNvPr id="5" name="Rectangle 17"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 y="0"/>
                        <a:ext cx="211667"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0" y="6248400"/>
            <a:ext cx="12192000" cy="609600"/>
          </a:xfrm>
          <a:prstGeom prst="rect">
            <a:avLst/>
          </a:prstGeom>
          <a:solidFill>
            <a:srgbClr val="002F5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170" dirty="0">
              <a:solidFill>
                <a:srgbClr val="FFFFFF"/>
              </a:solidFill>
            </a:endParaRPr>
          </a:p>
        </p:txBody>
      </p:sp>
      <p:pic>
        <p:nvPicPr>
          <p:cNvPr id="7" name="Picture 12" descr="FirstBank.pn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5736" y="6397630"/>
            <a:ext cx="1921933"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a:xfrm>
            <a:off x="6557433" y="6391280"/>
            <a:ext cx="4114800" cy="365125"/>
          </a:xfrm>
          <a:prstGeom prst="rect">
            <a:avLst/>
          </a:prstGeom>
        </p:spPr>
        <p:txBody>
          <a:bodyPr anchor="ctr"/>
          <a:lstStyle>
            <a:defPPr>
              <a:defRPr lang="en-GB"/>
            </a:defPPr>
            <a:lvl1pPr algn="r" rtl="0" fontAlgn="base">
              <a:spcBef>
                <a:spcPct val="0"/>
              </a:spcBef>
              <a:spcAft>
                <a:spcPct val="0"/>
              </a:spcAft>
              <a:defRPr sz="1050" kern="1200">
                <a:solidFill>
                  <a:schemeClr val="bg1"/>
                </a:solidFill>
                <a:latin typeface="SpeakOT-Regular"/>
                <a:ea typeface="+mn-ea"/>
                <a:cs typeface="+mn-cs"/>
              </a:defRPr>
            </a:lvl1pPr>
            <a:lvl2pPr marL="457200" algn="l" rtl="0" fontAlgn="base">
              <a:spcBef>
                <a:spcPct val="0"/>
              </a:spcBef>
              <a:spcAft>
                <a:spcPct val="0"/>
              </a:spcAft>
              <a:defRPr sz="1600" kern="1200">
                <a:solidFill>
                  <a:schemeClr val="tx1"/>
                </a:solidFill>
                <a:latin typeface="Arial" pitchFamily="34" charset="0"/>
                <a:ea typeface="+mn-ea"/>
                <a:cs typeface="+mn-cs"/>
              </a:defRPr>
            </a:lvl2pPr>
            <a:lvl3pPr marL="914400" algn="l" rtl="0" fontAlgn="base">
              <a:spcBef>
                <a:spcPct val="0"/>
              </a:spcBef>
              <a:spcAft>
                <a:spcPct val="0"/>
              </a:spcAft>
              <a:defRPr sz="1600" kern="1200">
                <a:solidFill>
                  <a:schemeClr val="tx1"/>
                </a:solidFill>
                <a:latin typeface="Arial" pitchFamily="34" charset="0"/>
                <a:ea typeface="+mn-ea"/>
                <a:cs typeface="+mn-cs"/>
              </a:defRPr>
            </a:lvl3pPr>
            <a:lvl4pPr marL="1371600" algn="l" rtl="0" fontAlgn="base">
              <a:spcBef>
                <a:spcPct val="0"/>
              </a:spcBef>
              <a:spcAft>
                <a:spcPct val="0"/>
              </a:spcAft>
              <a:defRPr sz="1600" kern="1200">
                <a:solidFill>
                  <a:schemeClr val="tx1"/>
                </a:solidFill>
                <a:latin typeface="Arial" pitchFamily="34" charset="0"/>
                <a:ea typeface="+mn-ea"/>
                <a:cs typeface="+mn-cs"/>
              </a:defRPr>
            </a:lvl4pPr>
            <a:lvl5pPr marL="1828800" algn="l" rtl="0" fontAlgn="base">
              <a:spcBef>
                <a:spcPct val="0"/>
              </a:spcBef>
              <a:spcAft>
                <a:spcPct val="0"/>
              </a:spcAft>
              <a:defRPr sz="1600" kern="1200">
                <a:solidFill>
                  <a:schemeClr val="tx1"/>
                </a:solidFill>
                <a:latin typeface="Arial" pitchFamily="34" charset="0"/>
                <a:ea typeface="+mn-ea"/>
                <a:cs typeface="+mn-cs"/>
              </a:defRPr>
            </a:lvl5pPr>
            <a:lvl6pPr marL="2286000" algn="l" defTabSz="914400" rtl="0" eaLnBrk="1" latinLnBrk="0" hangingPunct="1">
              <a:defRPr sz="1600" kern="1200">
                <a:solidFill>
                  <a:schemeClr val="tx1"/>
                </a:solidFill>
                <a:latin typeface="Arial" pitchFamily="34" charset="0"/>
                <a:ea typeface="+mn-ea"/>
                <a:cs typeface="+mn-cs"/>
              </a:defRPr>
            </a:lvl6pPr>
            <a:lvl7pPr marL="2743200" algn="l" defTabSz="914400" rtl="0" eaLnBrk="1" latinLnBrk="0" hangingPunct="1">
              <a:defRPr sz="1600" kern="1200">
                <a:solidFill>
                  <a:schemeClr val="tx1"/>
                </a:solidFill>
                <a:latin typeface="Arial" pitchFamily="34" charset="0"/>
                <a:ea typeface="+mn-ea"/>
                <a:cs typeface="+mn-cs"/>
              </a:defRPr>
            </a:lvl7pPr>
            <a:lvl8pPr marL="3200400" algn="l" defTabSz="914400" rtl="0" eaLnBrk="1" latinLnBrk="0" hangingPunct="1">
              <a:defRPr sz="1600" kern="1200">
                <a:solidFill>
                  <a:schemeClr val="tx1"/>
                </a:solidFill>
                <a:latin typeface="Arial" pitchFamily="34" charset="0"/>
                <a:ea typeface="+mn-ea"/>
                <a:cs typeface="+mn-cs"/>
              </a:defRPr>
            </a:lvl8pPr>
            <a:lvl9pPr marL="3657600" algn="l" defTabSz="914400" rtl="0" eaLnBrk="1" latinLnBrk="0" hangingPunct="1">
              <a:defRPr sz="1600" kern="1200">
                <a:solidFill>
                  <a:schemeClr val="tx1"/>
                </a:solidFill>
                <a:latin typeface="Arial" pitchFamily="34" charset="0"/>
                <a:ea typeface="+mn-ea"/>
                <a:cs typeface="+mn-cs"/>
              </a:defRPr>
            </a:lvl9pPr>
          </a:lstStyle>
          <a:p>
            <a:pPr>
              <a:defRPr/>
            </a:pPr>
            <a:r>
              <a:rPr lang="en-ZA" sz="768" dirty="0">
                <a:solidFill>
                  <a:srgbClr val="FFFFFF"/>
                </a:solidFill>
              </a:rPr>
              <a:t>www.firstbanknigeria.com</a:t>
            </a:r>
          </a:p>
        </p:txBody>
      </p:sp>
    </p:spTree>
    <p:extLst>
      <p:ext uri="{BB962C8B-B14F-4D97-AF65-F5344CB8AC3E}">
        <p14:creationId xmlns:p14="http://schemas.microsoft.com/office/powerpoint/2010/main" val="163527363"/>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3A196C-0B46-B241-9D45-8A55E5C10DB9}"/>
              </a:ext>
            </a:extLst>
          </p:cNvPr>
          <p:cNvSpPr>
            <a:spLocks noGrp="1"/>
          </p:cNvSpPr>
          <p:nvPr>
            <p:ph type="ctrTitle"/>
          </p:nvPr>
        </p:nvSpPr>
        <p:spPr>
          <a:xfrm>
            <a:off x="1524000" y="1122363"/>
            <a:ext cx="9144000" cy="2387600"/>
          </a:xfrm>
        </p:spPr>
        <p:txBody>
          <a:bodyPr anchor="b"/>
          <a:lstStyle>
            <a:lvl1pPr algn="ctr">
              <a:defRPr sz="5999"/>
            </a:lvl1pPr>
          </a:lstStyle>
          <a:p>
            <a:r>
              <a:rPr lang="en-GB"/>
              <a:t>Click to edit Master title style</a:t>
            </a:r>
            <a:endParaRPr lang="x-none"/>
          </a:p>
        </p:txBody>
      </p:sp>
      <p:sp>
        <p:nvSpPr>
          <p:cNvPr id="3" name="Subtitle 2">
            <a:extLst>
              <a:ext uri="{FF2B5EF4-FFF2-40B4-BE49-F238E27FC236}">
                <a16:creationId xmlns:a16="http://schemas.microsoft.com/office/drawing/2014/main" xmlns="" id="{9157390F-1B1C-FB4D-9FD5-F4CF426B30B7}"/>
              </a:ext>
            </a:extLst>
          </p:cNvPr>
          <p:cNvSpPr>
            <a:spLocks noGrp="1"/>
          </p:cNvSpPr>
          <p:nvPr>
            <p:ph type="subTitle" idx="1"/>
          </p:nvPr>
        </p:nvSpPr>
        <p:spPr>
          <a:xfrm>
            <a:off x="1524000" y="3602038"/>
            <a:ext cx="9144000" cy="1655762"/>
          </a:xfrm>
        </p:spPr>
        <p:txBody>
          <a:bodyPr/>
          <a:lstStyle>
            <a:lvl1pPr marL="0" indent="0" algn="ctr">
              <a:buNone/>
              <a:defRPr sz="2400"/>
            </a:lvl1pPr>
            <a:lvl2pPr marL="457169" indent="0" algn="ctr">
              <a:buNone/>
              <a:defRPr sz="2000"/>
            </a:lvl2pPr>
            <a:lvl3pPr marL="914338" indent="0" algn="ctr">
              <a:buNone/>
              <a:defRPr sz="1800"/>
            </a:lvl3pPr>
            <a:lvl4pPr marL="1371507" indent="0" algn="ctr">
              <a:buNone/>
              <a:defRPr sz="1600"/>
            </a:lvl4pPr>
            <a:lvl5pPr marL="1828676" indent="0" algn="ctr">
              <a:buNone/>
              <a:defRPr sz="1600"/>
            </a:lvl5pPr>
            <a:lvl6pPr marL="2285845" indent="0" algn="ctr">
              <a:buNone/>
              <a:defRPr sz="1600"/>
            </a:lvl6pPr>
            <a:lvl7pPr marL="2743014" indent="0" algn="ctr">
              <a:buNone/>
              <a:defRPr sz="1600"/>
            </a:lvl7pPr>
            <a:lvl8pPr marL="3200183" indent="0" algn="ctr">
              <a:buNone/>
              <a:defRPr sz="1600"/>
            </a:lvl8pPr>
            <a:lvl9pPr marL="3657352" indent="0" algn="ctr">
              <a:buNone/>
              <a:defRPr sz="1600"/>
            </a:lvl9pPr>
          </a:lstStyle>
          <a:p>
            <a:r>
              <a:rPr lang="en-GB"/>
              <a:t>Click to edit Master subtitle style</a:t>
            </a:r>
            <a:endParaRPr lang="x-none"/>
          </a:p>
        </p:txBody>
      </p:sp>
      <p:sp>
        <p:nvSpPr>
          <p:cNvPr id="4" name="Date Placeholder 3">
            <a:extLst>
              <a:ext uri="{FF2B5EF4-FFF2-40B4-BE49-F238E27FC236}">
                <a16:creationId xmlns:a16="http://schemas.microsoft.com/office/drawing/2014/main" xmlns="" id="{3A4E5875-E104-0441-8B3F-70DDAACC3C5A}"/>
              </a:ext>
            </a:extLst>
          </p:cNvPr>
          <p:cNvSpPr>
            <a:spLocks noGrp="1"/>
          </p:cNvSpPr>
          <p:nvPr>
            <p:ph type="dt" sz="half" idx="10"/>
          </p:nvPr>
        </p:nvSpPr>
        <p:spPr/>
        <p:txBody>
          <a:bodyPr/>
          <a:lstStyle/>
          <a:p>
            <a:fld id="{A60B5765-A483-C94A-A171-95BA188976F9}" type="datetimeFigureOut">
              <a:rPr lang="x-none" smtClean="0"/>
              <a:t>6/9/2025</a:t>
            </a:fld>
            <a:endParaRPr lang="x-none"/>
          </a:p>
        </p:txBody>
      </p:sp>
      <p:sp>
        <p:nvSpPr>
          <p:cNvPr id="5" name="Footer Placeholder 4">
            <a:extLst>
              <a:ext uri="{FF2B5EF4-FFF2-40B4-BE49-F238E27FC236}">
                <a16:creationId xmlns:a16="http://schemas.microsoft.com/office/drawing/2014/main" xmlns="" id="{EA5E13AA-8017-594E-B6FE-78F68B6319E4}"/>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89E4D9B8-37F2-CA49-9B36-15927B5D3E1E}"/>
              </a:ext>
            </a:extLst>
          </p:cNvPr>
          <p:cNvSpPr>
            <a:spLocks noGrp="1"/>
          </p:cNvSpPr>
          <p:nvPr>
            <p:ph type="sldNum" sz="quarter" idx="12"/>
          </p:nvPr>
        </p:nvSpPr>
        <p:spPr/>
        <p:txBody>
          <a:bodyPr/>
          <a:lstStyle/>
          <a:p>
            <a:fld id="{65668553-E1B9-204A-A080-3CEC164A466C}" type="slidenum">
              <a:rPr lang="x-none" smtClean="0"/>
              <a:t>‹#›</a:t>
            </a:fld>
            <a:endParaRPr lang="x-none"/>
          </a:p>
        </p:txBody>
      </p:sp>
    </p:spTree>
    <p:extLst>
      <p:ext uri="{BB962C8B-B14F-4D97-AF65-F5344CB8AC3E}">
        <p14:creationId xmlns:p14="http://schemas.microsoft.com/office/powerpoint/2010/main" val="1945594791"/>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EE56B9-B0E7-4844-93F2-69DB3FD533B4}"/>
              </a:ext>
            </a:extLst>
          </p:cNvPr>
          <p:cNvSpPr>
            <a:spLocks noGrp="1"/>
          </p:cNvSpPr>
          <p:nvPr>
            <p:ph type="title"/>
          </p:nvPr>
        </p:nvSpPr>
        <p:spPr/>
        <p:txBody>
          <a:bodyPr/>
          <a:lstStyle/>
          <a:p>
            <a:r>
              <a:rPr lang="en-GB"/>
              <a:t>Click to edit Master title style</a:t>
            </a:r>
            <a:endParaRPr lang="x-none"/>
          </a:p>
        </p:txBody>
      </p:sp>
      <p:sp>
        <p:nvSpPr>
          <p:cNvPr id="3" name="Content Placeholder 2">
            <a:extLst>
              <a:ext uri="{FF2B5EF4-FFF2-40B4-BE49-F238E27FC236}">
                <a16:creationId xmlns:a16="http://schemas.microsoft.com/office/drawing/2014/main" xmlns="" id="{318A0B84-6FC9-464B-8DF3-F0E6ABEFB5A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xmlns="" id="{6CF053F6-2D3E-BB40-8C14-6725760EDE10}"/>
              </a:ext>
            </a:extLst>
          </p:cNvPr>
          <p:cNvSpPr>
            <a:spLocks noGrp="1"/>
          </p:cNvSpPr>
          <p:nvPr>
            <p:ph type="dt" sz="half" idx="10"/>
          </p:nvPr>
        </p:nvSpPr>
        <p:spPr/>
        <p:txBody>
          <a:bodyPr/>
          <a:lstStyle/>
          <a:p>
            <a:fld id="{A60B5765-A483-C94A-A171-95BA188976F9}" type="datetimeFigureOut">
              <a:rPr lang="x-none" smtClean="0"/>
              <a:t>6/9/2025</a:t>
            </a:fld>
            <a:endParaRPr lang="x-none"/>
          </a:p>
        </p:txBody>
      </p:sp>
      <p:sp>
        <p:nvSpPr>
          <p:cNvPr id="5" name="Footer Placeholder 4">
            <a:extLst>
              <a:ext uri="{FF2B5EF4-FFF2-40B4-BE49-F238E27FC236}">
                <a16:creationId xmlns:a16="http://schemas.microsoft.com/office/drawing/2014/main" xmlns="" id="{BCE762D2-15BC-AE41-9C61-F8A8B196F23C}"/>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C38DBA9F-EFF3-2B4F-9A49-571F7DA21B0C}"/>
              </a:ext>
            </a:extLst>
          </p:cNvPr>
          <p:cNvSpPr>
            <a:spLocks noGrp="1"/>
          </p:cNvSpPr>
          <p:nvPr>
            <p:ph type="sldNum" sz="quarter" idx="12"/>
          </p:nvPr>
        </p:nvSpPr>
        <p:spPr/>
        <p:txBody>
          <a:bodyPr/>
          <a:lstStyle/>
          <a:p>
            <a:fld id="{65668553-E1B9-204A-A080-3CEC164A466C}" type="slidenum">
              <a:rPr lang="x-none" smtClean="0"/>
              <a:t>‹#›</a:t>
            </a:fld>
            <a:endParaRPr lang="x-none"/>
          </a:p>
        </p:txBody>
      </p:sp>
    </p:spTree>
    <p:extLst>
      <p:ext uri="{BB962C8B-B14F-4D97-AF65-F5344CB8AC3E}">
        <p14:creationId xmlns:p14="http://schemas.microsoft.com/office/powerpoint/2010/main" val="205212079"/>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3BC94-544A-A74C-8DB2-057BDA176401}"/>
              </a:ext>
            </a:extLst>
          </p:cNvPr>
          <p:cNvSpPr>
            <a:spLocks noGrp="1"/>
          </p:cNvSpPr>
          <p:nvPr>
            <p:ph type="title"/>
          </p:nvPr>
        </p:nvSpPr>
        <p:spPr>
          <a:xfrm>
            <a:off x="831850" y="1709739"/>
            <a:ext cx="10515600" cy="2852737"/>
          </a:xfrm>
        </p:spPr>
        <p:txBody>
          <a:bodyPr anchor="b"/>
          <a:lstStyle>
            <a:lvl1pPr>
              <a:defRPr sz="5999"/>
            </a:lvl1pPr>
          </a:lstStyle>
          <a:p>
            <a:r>
              <a:rPr lang="en-GB"/>
              <a:t>Click to edit Master title style</a:t>
            </a:r>
            <a:endParaRPr lang="x-none"/>
          </a:p>
        </p:txBody>
      </p:sp>
      <p:sp>
        <p:nvSpPr>
          <p:cNvPr id="3" name="Text Placeholder 2">
            <a:extLst>
              <a:ext uri="{FF2B5EF4-FFF2-40B4-BE49-F238E27FC236}">
                <a16:creationId xmlns:a16="http://schemas.microsoft.com/office/drawing/2014/main" xmlns="" id="{329B9C06-672C-7444-814E-C9C0A809CC50}"/>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169" indent="0">
              <a:buNone/>
              <a:defRPr sz="2000">
                <a:solidFill>
                  <a:schemeClr val="tx1">
                    <a:tint val="75000"/>
                  </a:schemeClr>
                </a:solidFill>
              </a:defRPr>
            </a:lvl2pPr>
            <a:lvl3pPr marL="914338" indent="0">
              <a:buNone/>
              <a:defRPr sz="1800">
                <a:solidFill>
                  <a:schemeClr val="tx1">
                    <a:tint val="75000"/>
                  </a:schemeClr>
                </a:solidFill>
              </a:defRPr>
            </a:lvl3pPr>
            <a:lvl4pPr marL="1371507" indent="0">
              <a:buNone/>
              <a:defRPr sz="1600">
                <a:solidFill>
                  <a:schemeClr val="tx1">
                    <a:tint val="75000"/>
                  </a:schemeClr>
                </a:solidFill>
              </a:defRPr>
            </a:lvl4pPr>
            <a:lvl5pPr marL="1828676" indent="0">
              <a:buNone/>
              <a:defRPr sz="1600">
                <a:solidFill>
                  <a:schemeClr val="tx1">
                    <a:tint val="75000"/>
                  </a:schemeClr>
                </a:solidFill>
              </a:defRPr>
            </a:lvl5pPr>
            <a:lvl6pPr marL="2285845" indent="0">
              <a:buNone/>
              <a:defRPr sz="1600">
                <a:solidFill>
                  <a:schemeClr val="tx1">
                    <a:tint val="75000"/>
                  </a:schemeClr>
                </a:solidFill>
              </a:defRPr>
            </a:lvl6pPr>
            <a:lvl7pPr marL="2743014" indent="0">
              <a:buNone/>
              <a:defRPr sz="1600">
                <a:solidFill>
                  <a:schemeClr val="tx1">
                    <a:tint val="75000"/>
                  </a:schemeClr>
                </a:solidFill>
              </a:defRPr>
            </a:lvl7pPr>
            <a:lvl8pPr marL="3200183" indent="0">
              <a:buNone/>
              <a:defRPr sz="1600">
                <a:solidFill>
                  <a:schemeClr val="tx1">
                    <a:tint val="75000"/>
                  </a:schemeClr>
                </a:solidFill>
              </a:defRPr>
            </a:lvl8pPr>
            <a:lvl9pPr marL="3657352"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A59B0E56-1A5D-764B-91C6-57BC4AA596B0}"/>
              </a:ext>
            </a:extLst>
          </p:cNvPr>
          <p:cNvSpPr>
            <a:spLocks noGrp="1"/>
          </p:cNvSpPr>
          <p:nvPr>
            <p:ph type="dt" sz="half" idx="10"/>
          </p:nvPr>
        </p:nvSpPr>
        <p:spPr/>
        <p:txBody>
          <a:bodyPr/>
          <a:lstStyle/>
          <a:p>
            <a:fld id="{A60B5765-A483-C94A-A171-95BA188976F9}" type="datetimeFigureOut">
              <a:rPr lang="x-none" smtClean="0"/>
              <a:t>6/9/2025</a:t>
            </a:fld>
            <a:endParaRPr lang="x-none"/>
          </a:p>
        </p:txBody>
      </p:sp>
      <p:sp>
        <p:nvSpPr>
          <p:cNvPr id="5" name="Footer Placeholder 4">
            <a:extLst>
              <a:ext uri="{FF2B5EF4-FFF2-40B4-BE49-F238E27FC236}">
                <a16:creationId xmlns:a16="http://schemas.microsoft.com/office/drawing/2014/main" xmlns="" id="{B394563F-24D7-B740-939B-AFEBE613EC5C}"/>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D122E17A-627A-9447-87BD-BB6EFFE33E92}"/>
              </a:ext>
            </a:extLst>
          </p:cNvPr>
          <p:cNvSpPr>
            <a:spLocks noGrp="1"/>
          </p:cNvSpPr>
          <p:nvPr>
            <p:ph type="sldNum" sz="quarter" idx="12"/>
          </p:nvPr>
        </p:nvSpPr>
        <p:spPr/>
        <p:txBody>
          <a:bodyPr/>
          <a:lstStyle/>
          <a:p>
            <a:fld id="{65668553-E1B9-204A-A080-3CEC164A466C}" type="slidenum">
              <a:rPr lang="x-none" smtClean="0"/>
              <a:t>‹#›</a:t>
            </a:fld>
            <a:endParaRPr lang="x-none"/>
          </a:p>
        </p:txBody>
      </p:sp>
    </p:spTree>
    <p:extLst>
      <p:ext uri="{BB962C8B-B14F-4D97-AF65-F5344CB8AC3E}">
        <p14:creationId xmlns:p14="http://schemas.microsoft.com/office/powerpoint/2010/main" val="4066897738"/>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20.xml"/><Relationship Id="rId7"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907084"/>
          </a:xfrm>
          <a:prstGeom prst="rect">
            <a:avLst/>
          </a:prstGeom>
        </p:spPr>
        <p:txBody>
          <a:bodyPr vert="horz" lIns="91440" tIns="45720" rIns="91440" bIns="45720" rtlCol="0" anchor="ctr">
            <a:normAutofit/>
          </a:bodyPr>
          <a:lstStyle/>
          <a:p>
            <a:r>
              <a:rPr lang="en-US" dirty="0"/>
              <a:t>Click to edit Master title style</a:t>
            </a:r>
            <a:endParaRPr lang="en-ZA" dirty="0"/>
          </a:p>
        </p:txBody>
      </p:sp>
      <p:sp>
        <p:nvSpPr>
          <p:cNvPr id="6" name="Slide Number Placeholder 5"/>
          <p:cNvSpPr>
            <a:spLocks noGrp="1"/>
          </p:cNvSpPr>
          <p:nvPr>
            <p:ph type="sldNum" sz="quarter" idx="4"/>
          </p:nvPr>
        </p:nvSpPr>
        <p:spPr>
          <a:xfrm>
            <a:off x="6583878" y="6220763"/>
            <a:ext cx="593035" cy="365125"/>
          </a:xfrm>
          <a:prstGeom prst="rect">
            <a:avLst/>
          </a:prstGeom>
        </p:spPr>
        <p:txBody>
          <a:bodyPr vert="horz" lIns="91440" tIns="45720" rIns="91440" bIns="45720" rtlCol="0" anchor="ctr"/>
          <a:lstStyle>
            <a:lvl1pPr algn="r">
              <a:defRPr sz="1024">
                <a:solidFill>
                  <a:sysClr val="windowText" lastClr="000000"/>
                </a:solidFill>
              </a:defRPr>
            </a:lvl1pPr>
          </a:lstStyle>
          <a:p>
            <a:fld id="{5930B5CD-230D-41EA-8C44-E0031D6C1835}" type="slidenum">
              <a:rPr lang="en-ZA" smtClean="0"/>
              <a:pPr/>
              <a:t>‹#›</a:t>
            </a:fld>
            <a:endParaRPr lang="en-ZA" dirty="0"/>
          </a:p>
        </p:txBody>
      </p:sp>
      <p:pic>
        <p:nvPicPr>
          <p:cNvPr id="9" name="Picture 8">
            <a:extLst>
              <a:ext uri="{FF2B5EF4-FFF2-40B4-BE49-F238E27FC236}">
                <a16:creationId xmlns:a16="http://schemas.microsoft.com/office/drawing/2014/main" xmlns="" id="{F777F461-ECEF-49E5-B2DC-BA07FB84546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6681086"/>
            <a:ext cx="12192000" cy="219497"/>
          </a:xfrm>
          <a:prstGeom prst="rect">
            <a:avLst/>
          </a:prstGeom>
        </p:spPr>
      </p:pic>
    </p:spTree>
    <p:extLst>
      <p:ext uri="{BB962C8B-B14F-4D97-AF65-F5344CB8AC3E}">
        <p14:creationId xmlns:p14="http://schemas.microsoft.com/office/powerpoint/2010/main" val="23553312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Lst>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hf hdr="0" ftr="0" dt="0"/>
  <p:txStyles>
    <p:titleStyle>
      <a:lvl1pPr algn="l" defTabSz="891480" rtl="0" eaLnBrk="1" latinLnBrk="0" hangingPunct="1">
        <a:lnSpc>
          <a:spcPct val="90000"/>
        </a:lnSpc>
        <a:spcBef>
          <a:spcPct val="0"/>
        </a:spcBef>
        <a:buNone/>
        <a:defRPr sz="3120" b="1" kern="1200">
          <a:solidFill>
            <a:srgbClr val="EAAB00"/>
          </a:solidFill>
          <a:latin typeface="Frutiger LT 55 Roman" panose="020B0603030504020204" pitchFamily="34" charset="0"/>
          <a:ea typeface="+mj-ea"/>
          <a:cs typeface="+mj-cs"/>
        </a:defRPr>
      </a:lvl1pPr>
    </p:titleStyle>
    <p:bodyStyle>
      <a:lvl1pPr marL="222870" indent="-222870" algn="l" defTabSz="891480" rtl="0" eaLnBrk="1" latinLnBrk="0" hangingPunct="1">
        <a:lnSpc>
          <a:spcPct val="90000"/>
        </a:lnSpc>
        <a:spcBef>
          <a:spcPts val="975"/>
        </a:spcBef>
        <a:buFont typeface="Wingdings" panose="05000000000000000000" pitchFamily="2" charset="2"/>
        <a:buChar char="§"/>
        <a:defRPr sz="2730" kern="1200">
          <a:solidFill>
            <a:srgbClr val="032F5E"/>
          </a:solidFill>
          <a:latin typeface="Frutiger LT 45 Light" panose="020B0403030504020204" pitchFamily="34" charset="0"/>
          <a:ea typeface="+mn-ea"/>
          <a:cs typeface="+mn-cs"/>
        </a:defRPr>
      </a:lvl1pPr>
      <a:lvl2pPr marL="668610" indent="-222870" algn="l" defTabSz="891480" rtl="0" eaLnBrk="1" latinLnBrk="0" hangingPunct="1">
        <a:lnSpc>
          <a:spcPct val="90000"/>
        </a:lnSpc>
        <a:spcBef>
          <a:spcPts val="488"/>
        </a:spcBef>
        <a:buFont typeface="Wingdings" panose="05000000000000000000" pitchFamily="2" charset="2"/>
        <a:buChar char="§"/>
        <a:defRPr sz="2340" kern="1200">
          <a:solidFill>
            <a:srgbClr val="032F5E"/>
          </a:solidFill>
          <a:latin typeface="Frutiger LT 45 Light" panose="020B0403030504020204" pitchFamily="34" charset="0"/>
          <a:ea typeface="+mn-ea"/>
          <a:cs typeface="+mn-cs"/>
        </a:defRPr>
      </a:lvl2pPr>
      <a:lvl3pPr marL="1114349" indent="-222870" algn="l" defTabSz="891480" rtl="0" eaLnBrk="1" latinLnBrk="0" hangingPunct="1">
        <a:lnSpc>
          <a:spcPct val="90000"/>
        </a:lnSpc>
        <a:spcBef>
          <a:spcPts val="488"/>
        </a:spcBef>
        <a:buFont typeface="Wingdings" panose="05000000000000000000" pitchFamily="2" charset="2"/>
        <a:buChar char="§"/>
        <a:defRPr sz="1950" kern="1200">
          <a:solidFill>
            <a:srgbClr val="032F5E"/>
          </a:solidFill>
          <a:latin typeface="Frutiger LT 45 Light" panose="020B0403030504020204" pitchFamily="34" charset="0"/>
          <a:ea typeface="+mn-ea"/>
          <a:cs typeface="+mn-cs"/>
        </a:defRPr>
      </a:lvl3pPr>
      <a:lvl4pPr marL="1560089" indent="-222870" algn="l" defTabSz="891480" rtl="0" eaLnBrk="1" latinLnBrk="0" hangingPunct="1">
        <a:lnSpc>
          <a:spcPct val="90000"/>
        </a:lnSpc>
        <a:spcBef>
          <a:spcPts val="488"/>
        </a:spcBef>
        <a:buFont typeface="Wingdings" panose="05000000000000000000" pitchFamily="2" charset="2"/>
        <a:buChar char="§"/>
        <a:defRPr sz="1755" kern="1200">
          <a:solidFill>
            <a:srgbClr val="032F5E"/>
          </a:solidFill>
          <a:latin typeface="Frutiger LT 45 Light" panose="020B0403030504020204" pitchFamily="34" charset="0"/>
          <a:ea typeface="+mn-ea"/>
          <a:cs typeface="+mn-cs"/>
        </a:defRPr>
      </a:lvl4pPr>
      <a:lvl5pPr marL="2005829" indent="-222870" algn="l" defTabSz="891480" rtl="0" eaLnBrk="1" latinLnBrk="0" hangingPunct="1">
        <a:lnSpc>
          <a:spcPct val="90000"/>
        </a:lnSpc>
        <a:spcBef>
          <a:spcPts val="488"/>
        </a:spcBef>
        <a:buFont typeface="Wingdings" panose="05000000000000000000" pitchFamily="2" charset="2"/>
        <a:buChar char="§"/>
        <a:defRPr sz="1755" kern="1200">
          <a:solidFill>
            <a:srgbClr val="032F5E"/>
          </a:solidFill>
          <a:latin typeface="Frutiger LT 45 Light" panose="020B0403030504020204" pitchFamily="34" charset="0"/>
          <a:ea typeface="+mn-ea"/>
          <a:cs typeface="+mn-cs"/>
        </a:defRPr>
      </a:lvl5pPr>
      <a:lvl6pPr marL="2451569" indent="-222870" algn="l" defTabSz="89148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6pPr>
      <a:lvl7pPr marL="2897308" indent="-222870" algn="l" defTabSz="89148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7pPr>
      <a:lvl8pPr marL="3343048" indent="-222870" algn="l" defTabSz="89148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8pPr>
      <a:lvl9pPr marL="3788788" indent="-222870" algn="l" defTabSz="89148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9pPr>
    </p:bodyStyle>
    <p:otherStyle>
      <a:defPPr>
        <a:defRPr lang="en-US"/>
      </a:defPPr>
      <a:lvl1pPr marL="0" algn="l" defTabSz="891480" rtl="0" eaLnBrk="1" latinLnBrk="0" hangingPunct="1">
        <a:defRPr sz="1755" kern="1200">
          <a:solidFill>
            <a:schemeClr val="tx1"/>
          </a:solidFill>
          <a:latin typeface="+mn-lt"/>
          <a:ea typeface="+mn-ea"/>
          <a:cs typeface="+mn-cs"/>
        </a:defRPr>
      </a:lvl1pPr>
      <a:lvl2pPr marL="445740" algn="l" defTabSz="891480" rtl="0" eaLnBrk="1" latinLnBrk="0" hangingPunct="1">
        <a:defRPr sz="1755" kern="1200">
          <a:solidFill>
            <a:schemeClr val="tx1"/>
          </a:solidFill>
          <a:latin typeface="+mn-lt"/>
          <a:ea typeface="+mn-ea"/>
          <a:cs typeface="+mn-cs"/>
        </a:defRPr>
      </a:lvl2pPr>
      <a:lvl3pPr marL="891480" algn="l" defTabSz="891480" rtl="0" eaLnBrk="1" latinLnBrk="0" hangingPunct="1">
        <a:defRPr sz="1755" kern="1200">
          <a:solidFill>
            <a:schemeClr val="tx1"/>
          </a:solidFill>
          <a:latin typeface="+mn-lt"/>
          <a:ea typeface="+mn-ea"/>
          <a:cs typeface="+mn-cs"/>
        </a:defRPr>
      </a:lvl3pPr>
      <a:lvl4pPr marL="1337219" algn="l" defTabSz="891480" rtl="0" eaLnBrk="1" latinLnBrk="0" hangingPunct="1">
        <a:defRPr sz="1755" kern="1200">
          <a:solidFill>
            <a:schemeClr val="tx1"/>
          </a:solidFill>
          <a:latin typeface="+mn-lt"/>
          <a:ea typeface="+mn-ea"/>
          <a:cs typeface="+mn-cs"/>
        </a:defRPr>
      </a:lvl4pPr>
      <a:lvl5pPr marL="1782959" algn="l" defTabSz="891480" rtl="0" eaLnBrk="1" latinLnBrk="0" hangingPunct="1">
        <a:defRPr sz="1755" kern="1200">
          <a:solidFill>
            <a:schemeClr val="tx1"/>
          </a:solidFill>
          <a:latin typeface="+mn-lt"/>
          <a:ea typeface="+mn-ea"/>
          <a:cs typeface="+mn-cs"/>
        </a:defRPr>
      </a:lvl5pPr>
      <a:lvl6pPr marL="2228699" algn="l" defTabSz="891480" rtl="0" eaLnBrk="1" latinLnBrk="0" hangingPunct="1">
        <a:defRPr sz="1755" kern="1200">
          <a:solidFill>
            <a:schemeClr val="tx1"/>
          </a:solidFill>
          <a:latin typeface="+mn-lt"/>
          <a:ea typeface="+mn-ea"/>
          <a:cs typeface="+mn-cs"/>
        </a:defRPr>
      </a:lvl6pPr>
      <a:lvl7pPr marL="2674439" algn="l" defTabSz="891480" rtl="0" eaLnBrk="1" latinLnBrk="0" hangingPunct="1">
        <a:defRPr sz="1755" kern="1200">
          <a:solidFill>
            <a:schemeClr val="tx1"/>
          </a:solidFill>
          <a:latin typeface="+mn-lt"/>
          <a:ea typeface="+mn-ea"/>
          <a:cs typeface="+mn-cs"/>
        </a:defRPr>
      </a:lvl7pPr>
      <a:lvl8pPr marL="3120178" algn="l" defTabSz="891480" rtl="0" eaLnBrk="1" latinLnBrk="0" hangingPunct="1">
        <a:defRPr sz="1755" kern="1200">
          <a:solidFill>
            <a:schemeClr val="tx1"/>
          </a:solidFill>
          <a:latin typeface="+mn-lt"/>
          <a:ea typeface="+mn-ea"/>
          <a:cs typeface="+mn-cs"/>
        </a:defRPr>
      </a:lvl8pPr>
      <a:lvl9pPr marL="3565918" algn="l" defTabSz="891480" rtl="0" eaLnBrk="1" latinLnBrk="0" hangingPunct="1">
        <a:defRPr sz="175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AD5C9F1-CFE4-E141-A90D-29796A966E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x-none"/>
          </a:p>
        </p:txBody>
      </p:sp>
      <p:sp>
        <p:nvSpPr>
          <p:cNvPr id="3" name="Text Placeholder 2">
            <a:extLst>
              <a:ext uri="{FF2B5EF4-FFF2-40B4-BE49-F238E27FC236}">
                <a16:creationId xmlns:a16="http://schemas.microsoft.com/office/drawing/2014/main" xmlns="" id="{5C203440-846F-3446-8B45-786239B7D1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xmlns="" id="{BEF77D46-5F9C-F545-884F-8ED7FEE7F8E7}"/>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0B5765-A483-C94A-A171-95BA188976F9}" type="datetimeFigureOut">
              <a:rPr lang="x-none" smtClean="0"/>
              <a:t>6/9/2025</a:t>
            </a:fld>
            <a:endParaRPr lang="x-none"/>
          </a:p>
        </p:txBody>
      </p:sp>
      <p:sp>
        <p:nvSpPr>
          <p:cNvPr id="5" name="Footer Placeholder 4">
            <a:extLst>
              <a:ext uri="{FF2B5EF4-FFF2-40B4-BE49-F238E27FC236}">
                <a16:creationId xmlns:a16="http://schemas.microsoft.com/office/drawing/2014/main" xmlns="" id="{EAD0A29B-9452-A940-93DB-C8E3C3D590DF}"/>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xmlns="" id="{F5BD0915-F246-FA4D-8667-A49D9619AC93}"/>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668553-E1B9-204A-A080-3CEC164A466C}" type="slidenum">
              <a:rPr lang="x-none" smtClean="0"/>
              <a:t>‹#›</a:t>
            </a:fld>
            <a:endParaRPr lang="x-none"/>
          </a:p>
        </p:txBody>
      </p:sp>
    </p:spTree>
    <p:extLst>
      <p:ext uri="{BB962C8B-B14F-4D97-AF65-F5344CB8AC3E}">
        <p14:creationId xmlns:p14="http://schemas.microsoft.com/office/powerpoint/2010/main" val="1696941392"/>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txStyles>
    <p:titleStyle>
      <a:lvl1pPr algn="l" defTabSz="91433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5" indent="-228585" algn="l" defTabSz="91433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3" indent="-228585" algn="l" defTabSz="91433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3" indent="-228585" algn="l" defTabSz="91433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91"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6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3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9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6"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338" rtl="0" eaLnBrk="1" latinLnBrk="0" hangingPunct="1">
        <a:defRPr sz="1800" kern="1200">
          <a:solidFill>
            <a:schemeClr val="tx1"/>
          </a:solidFill>
          <a:latin typeface="+mn-lt"/>
          <a:ea typeface="+mn-ea"/>
          <a:cs typeface="+mn-cs"/>
        </a:defRPr>
      </a:lvl1pPr>
      <a:lvl2pPr marL="457169" algn="l" defTabSz="914338" rtl="0" eaLnBrk="1" latinLnBrk="0" hangingPunct="1">
        <a:defRPr sz="1800" kern="1200">
          <a:solidFill>
            <a:schemeClr val="tx1"/>
          </a:solidFill>
          <a:latin typeface="+mn-lt"/>
          <a:ea typeface="+mn-ea"/>
          <a:cs typeface="+mn-cs"/>
        </a:defRPr>
      </a:lvl2pPr>
      <a:lvl3pPr marL="914338" algn="l" defTabSz="914338" rtl="0" eaLnBrk="1" latinLnBrk="0" hangingPunct="1">
        <a:defRPr sz="1800" kern="1200">
          <a:solidFill>
            <a:schemeClr val="tx1"/>
          </a:solidFill>
          <a:latin typeface="+mn-lt"/>
          <a:ea typeface="+mn-ea"/>
          <a:cs typeface="+mn-cs"/>
        </a:defRPr>
      </a:lvl3pPr>
      <a:lvl4pPr marL="1371507" algn="l" defTabSz="914338" rtl="0" eaLnBrk="1" latinLnBrk="0" hangingPunct="1">
        <a:defRPr sz="1800" kern="1200">
          <a:solidFill>
            <a:schemeClr val="tx1"/>
          </a:solidFill>
          <a:latin typeface="+mn-lt"/>
          <a:ea typeface="+mn-ea"/>
          <a:cs typeface="+mn-cs"/>
        </a:defRPr>
      </a:lvl4pPr>
      <a:lvl5pPr marL="1828676" algn="l" defTabSz="914338" rtl="0" eaLnBrk="1" latinLnBrk="0" hangingPunct="1">
        <a:defRPr sz="1800" kern="1200">
          <a:solidFill>
            <a:schemeClr val="tx1"/>
          </a:solidFill>
          <a:latin typeface="+mn-lt"/>
          <a:ea typeface="+mn-ea"/>
          <a:cs typeface="+mn-cs"/>
        </a:defRPr>
      </a:lvl5pPr>
      <a:lvl6pPr marL="2285845" algn="l" defTabSz="914338" rtl="0" eaLnBrk="1" latinLnBrk="0" hangingPunct="1">
        <a:defRPr sz="1800" kern="1200">
          <a:solidFill>
            <a:schemeClr val="tx1"/>
          </a:solidFill>
          <a:latin typeface="+mn-lt"/>
          <a:ea typeface="+mn-ea"/>
          <a:cs typeface="+mn-cs"/>
        </a:defRPr>
      </a:lvl6pPr>
      <a:lvl7pPr marL="2743014" algn="l" defTabSz="914338" rtl="0" eaLnBrk="1" latinLnBrk="0" hangingPunct="1">
        <a:defRPr sz="1800" kern="1200">
          <a:solidFill>
            <a:schemeClr val="tx1"/>
          </a:solidFill>
          <a:latin typeface="+mn-lt"/>
          <a:ea typeface="+mn-ea"/>
          <a:cs typeface="+mn-cs"/>
        </a:defRPr>
      </a:lvl7pPr>
      <a:lvl8pPr marL="3200183" algn="l" defTabSz="914338" rtl="0" eaLnBrk="1" latinLnBrk="0" hangingPunct="1">
        <a:defRPr sz="1800" kern="1200">
          <a:solidFill>
            <a:schemeClr val="tx1"/>
          </a:solidFill>
          <a:latin typeface="+mn-lt"/>
          <a:ea typeface="+mn-ea"/>
          <a:cs typeface="+mn-cs"/>
        </a:defRPr>
      </a:lvl8pPr>
      <a:lvl9pPr marL="3657352" algn="l" defTabSz="91433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907084"/>
          </a:xfrm>
          <a:prstGeom prst="rect">
            <a:avLst/>
          </a:prstGeom>
        </p:spPr>
        <p:txBody>
          <a:bodyPr vert="horz" lIns="91440" tIns="45720" rIns="91440" bIns="45720" rtlCol="0" anchor="ctr">
            <a:normAutofit/>
          </a:bodyPr>
          <a:lstStyle/>
          <a:p>
            <a:r>
              <a:rPr lang="en-US" dirty="0"/>
              <a:t>Click to edit Master title style</a:t>
            </a:r>
            <a:endParaRPr lang="en-ZA" dirty="0"/>
          </a:p>
        </p:txBody>
      </p:sp>
      <p:sp>
        <p:nvSpPr>
          <p:cNvPr id="6" name="Slide Number Placeholder 5"/>
          <p:cNvSpPr>
            <a:spLocks noGrp="1"/>
          </p:cNvSpPr>
          <p:nvPr>
            <p:ph type="sldNum" sz="quarter" idx="4"/>
          </p:nvPr>
        </p:nvSpPr>
        <p:spPr>
          <a:xfrm>
            <a:off x="6583878" y="6220763"/>
            <a:ext cx="593035" cy="365125"/>
          </a:xfrm>
          <a:prstGeom prst="rect">
            <a:avLst/>
          </a:prstGeom>
        </p:spPr>
        <p:txBody>
          <a:bodyPr vert="horz" lIns="91440" tIns="45720" rIns="91440" bIns="45720" rtlCol="0" anchor="ctr"/>
          <a:lstStyle>
            <a:lvl1pPr algn="r">
              <a:defRPr sz="1024">
                <a:solidFill>
                  <a:sysClr val="windowText" lastClr="000000"/>
                </a:solidFill>
              </a:defRPr>
            </a:lvl1pPr>
          </a:lstStyle>
          <a:p>
            <a:fld id="{5930B5CD-230D-41EA-8C44-E0031D6C1835}" type="slidenum">
              <a:rPr lang="en-ZA" smtClean="0"/>
              <a:pPr/>
              <a:t>‹#›</a:t>
            </a:fld>
            <a:endParaRPr lang="en-ZA" dirty="0"/>
          </a:p>
        </p:txBody>
      </p:sp>
      <p:pic>
        <p:nvPicPr>
          <p:cNvPr id="9" name="Picture 8">
            <a:extLst>
              <a:ext uri="{FF2B5EF4-FFF2-40B4-BE49-F238E27FC236}">
                <a16:creationId xmlns:a16="http://schemas.microsoft.com/office/drawing/2014/main" xmlns="" id="{F777F461-ECEF-49E5-B2DC-BA07FB84546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6681086"/>
            <a:ext cx="12192000" cy="219497"/>
          </a:xfrm>
          <a:prstGeom prst="rect">
            <a:avLst/>
          </a:prstGeom>
        </p:spPr>
      </p:pic>
    </p:spTree>
    <p:extLst>
      <p:ext uri="{BB962C8B-B14F-4D97-AF65-F5344CB8AC3E}">
        <p14:creationId xmlns:p14="http://schemas.microsoft.com/office/powerpoint/2010/main" val="666991109"/>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Lst>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hf hdr="0" ftr="0" dt="0"/>
  <p:txStyles>
    <p:titleStyle>
      <a:lvl1pPr algn="l" defTabSz="891480" rtl="0" eaLnBrk="1" latinLnBrk="0" hangingPunct="1">
        <a:lnSpc>
          <a:spcPct val="90000"/>
        </a:lnSpc>
        <a:spcBef>
          <a:spcPct val="0"/>
        </a:spcBef>
        <a:buNone/>
        <a:defRPr sz="3120" b="1" kern="1200">
          <a:solidFill>
            <a:srgbClr val="EAAB00"/>
          </a:solidFill>
          <a:latin typeface="Frutiger LT 55 Roman" panose="020B0603030504020204" pitchFamily="34" charset="0"/>
          <a:ea typeface="+mj-ea"/>
          <a:cs typeface="+mj-cs"/>
        </a:defRPr>
      </a:lvl1pPr>
    </p:titleStyle>
    <p:bodyStyle>
      <a:lvl1pPr marL="222870" indent="-222870" algn="l" defTabSz="891480" rtl="0" eaLnBrk="1" latinLnBrk="0" hangingPunct="1">
        <a:lnSpc>
          <a:spcPct val="90000"/>
        </a:lnSpc>
        <a:spcBef>
          <a:spcPts val="975"/>
        </a:spcBef>
        <a:buFont typeface="Wingdings" panose="05000000000000000000" pitchFamily="2" charset="2"/>
        <a:buChar char="§"/>
        <a:defRPr sz="2730" kern="1200">
          <a:solidFill>
            <a:srgbClr val="032F5E"/>
          </a:solidFill>
          <a:latin typeface="Frutiger LT 45 Light" panose="020B0403030504020204" pitchFamily="34" charset="0"/>
          <a:ea typeface="+mn-ea"/>
          <a:cs typeface="+mn-cs"/>
        </a:defRPr>
      </a:lvl1pPr>
      <a:lvl2pPr marL="668610" indent="-222870" algn="l" defTabSz="891480" rtl="0" eaLnBrk="1" latinLnBrk="0" hangingPunct="1">
        <a:lnSpc>
          <a:spcPct val="90000"/>
        </a:lnSpc>
        <a:spcBef>
          <a:spcPts val="488"/>
        </a:spcBef>
        <a:buFont typeface="Wingdings" panose="05000000000000000000" pitchFamily="2" charset="2"/>
        <a:buChar char="§"/>
        <a:defRPr sz="2340" kern="1200">
          <a:solidFill>
            <a:srgbClr val="032F5E"/>
          </a:solidFill>
          <a:latin typeface="Frutiger LT 45 Light" panose="020B0403030504020204" pitchFamily="34" charset="0"/>
          <a:ea typeface="+mn-ea"/>
          <a:cs typeface="+mn-cs"/>
        </a:defRPr>
      </a:lvl2pPr>
      <a:lvl3pPr marL="1114349" indent="-222870" algn="l" defTabSz="891480" rtl="0" eaLnBrk="1" latinLnBrk="0" hangingPunct="1">
        <a:lnSpc>
          <a:spcPct val="90000"/>
        </a:lnSpc>
        <a:spcBef>
          <a:spcPts val="488"/>
        </a:spcBef>
        <a:buFont typeface="Wingdings" panose="05000000000000000000" pitchFamily="2" charset="2"/>
        <a:buChar char="§"/>
        <a:defRPr sz="1950" kern="1200">
          <a:solidFill>
            <a:srgbClr val="032F5E"/>
          </a:solidFill>
          <a:latin typeface="Frutiger LT 45 Light" panose="020B0403030504020204" pitchFamily="34" charset="0"/>
          <a:ea typeface="+mn-ea"/>
          <a:cs typeface="+mn-cs"/>
        </a:defRPr>
      </a:lvl3pPr>
      <a:lvl4pPr marL="1560089" indent="-222870" algn="l" defTabSz="891480" rtl="0" eaLnBrk="1" latinLnBrk="0" hangingPunct="1">
        <a:lnSpc>
          <a:spcPct val="90000"/>
        </a:lnSpc>
        <a:spcBef>
          <a:spcPts val="488"/>
        </a:spcBef>
        <a:buFont typeface="Wingdings" panose="05000000000000000000" pitchFamily="2" charset="2"/>
        <a:buChar char="§"/>
        <a:defRPr sz="1755" kern="1200">
          <a:solidFill>
            <a:srgbClr val="032F5E"/>
          </a:solidFill>
          <a:latin typeface="Frutiger LT 45 Light" panose="020B0403030504020204" pitchFamily="34" charset="0"/>
          <a:ea typeface="+mn-ea"/>
          <a:cs typeface="+mn-cs"/>
        </a:defRPr>
      </a:lvl4pPr>
      <a:lvl5pPr marL="2005829" indent="-222870" algn="l" defTabSz="891480" rtl="0" eaLnBrk="1" latinLnBrk="0" hangingPunct="1">
        <a:lnSpc>
          <a:spcPct val="90000"/>
        </a:lnSpc>
        <a:spcBef>
          <a:spcPts val="488"/>
        </a:spcBef>
        <a:buFont typeface="Wingdings" panose="05000000000000000000" pitchFamily="2" charset="2"/>
        <a:buChar char="§"/>
        <a:defRPr sz="1755" kern="1200">
          <a:solidFill>
            <a:srgbClr val="032F5E"/>
          </a:solidFill>
          <a:latin typeface="Frutiger LT 45 Light" panose="020B0403030504020204" pitchFamily="34" charset="0"/>
          <a:ea typeface="+mn-ea"/>
          <a:cs typeface="+mn-cs"/>
        </a:defRPr>
      </a:lvl5pPr>
      <a:lvl6pPr marL="2451569" indent="-222870" algn="l" defTabSz="89148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6pPr>
      <a:lvl7pPr marL="2897308" indent="-222870" algn="l" defTabSz="89148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7pPr>
      <a:lvl8pPr marL="3343048" indent="-222870" algn="l" defTabSz="89148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8pPr>
      <a:lvl9pPr marL="3788788" indent="-222870" algn="l" defTabSz="89148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9pPr>
    </p:bodyStyle>
    <p:otherStyle>
      <a:defPPr>
        <a:defRPr lang="en-US"/>
      </a:defPPr>
      <a:lvl1pPr marL="0" algn="l" defTabSz="891480" rtl="0" eaLnBrk="1" latinLnBrk="0" hangingPunct="1">
        <a:defRPr sz="1755" kern="1200">
          <a:solidFill>
            <a:schemeClr val="tx1"/>
          </a:solidFill>
          <a:latin typeface="+mn-lt"/>
          <a:ea typeface="+mn-ea"/>
          <a:cs typeface="+mn-cs"/>
        </a:defRPr>
      </a:lvl1pPr>
      <a:lvl2pPr marL="445740" algn="l" defTabSz="891480" rtl="0" eaLnBrk="1" latinLnBrk="0" hangingPunct="1">
        <a:defRPr sz="1755" kern="1200">
          <a:solidFill>
            <a:schemeClr val="tx1"/>
          </a:solidFill>
          <a:latin typeface="+mn-lt"/>
          <a:ea typeface="+mn-ea"/>
          <a:cs typeface="+mn-cs"/>
        </a:defRPr>
      </a:lvl2pPr>
      <a:lvl3pPr marL="891480" algn="l" defTabSz="891480" rtl="0" eaLnBrk="1" latinLnBrk="0" hangingPunct="1">
        <a:defRPr sz="1755" kern="1200">
          <a:solidFill>
            <a:schemeClr val="tx1"/>
          </a:solidFill>
          <a:latin typeface="+mn-lt"/>
          <a:ea typeface="+mn-ea"/>
          <a:cs typeface="+mn-cs"/>
        </a:defRPr>
      </a:lvl3pPr>
      <a:lvl4pPr marL="1337219" algn="l" defTabSz="891480" rtl="0" eaLnBrk="1" latinLnBrk="0" hangingPunct="1">
        <a:defRPr sz="1755" kern="1200">
          <a:solidFill>
            <a:schemeClr val="tx1"/>
          </a:solidFill>
          <a:latin typeface="+mn-lt"/>
          <a:ea typeface="+mn-ea"/>
          <a:cs typeface="+mn-cs"/>
        </a:defRPr>
      </a:lvl4pPr>
      <a:lvl5pPr marL="1782959" algn="l" defTabSz="891480" rtl="0" eaLnBrk="1" latinLnBrk="0" hangingPunct="1">
        <a:defRPr sz="1755" kern="1200">
          <a:solidFill>
            <a:schemeClr val="tx1"/>
          </a:solidFill>
          <a:latin typeface="+mn-lt"/>
          <a:ea typeface="+mn-ea"/>
          <a:cs typeface="+mn-cs"/>
        </a:defRPr>
      </a:lvl5pPr>
      <a:lvl6pPr marL="2228699" algn="l" defTabSz="891480" rtl="0" eaLnBrk="1" latinLnBrk="0" hangingPunct="1">
        <a:defRPr sz="1755" kern="1200">
          <a:solidFill>
            <a:schemeClr val="tx1"/>
          </a:solidFill>
          <a:latin typeface="+mn-lt"/>
          <a:ea typeface="+mn-ea"/>
          <a:cs typeface="+mn-cs"/>
        </a:defRPr>
      </a:lvl6pPr>
      <a:lvl7pPr marL="2674439" algn="l" defTabSz="891480" rtl="0" eaLnBrk="1" latinLnBrk="0" hangingPunct="1">
        <a:defRPr sz="1755" kern="1200">
          <a:solidFill>
            <a:schemeClr val="tx1"/>
          </a:solidFill>
          <a:latin typeface="+mn-lt"/>
          <a:ea typeface="+mn-ea"/>
          <a:cs typeface="+mn-cs"/>
        </a:defRPr>
      </a:lvl7pPr>
      <a:lvl8pPr marL="3120178" algn="l" defTabSz="891480" rtl="0" eaLnBrk="1" latinLnBrk="0" hangingPunct="1">
        <a:defRPr sz="1755" kern="1200">
          <a:solidFill>
            <a:schemeClr val="tx1"/>
          </a:solidFill>
          <a:latin typeface="+mn-lt"/>
          <a:ea typeface="+mn-ea"/>
          <a:cs typeface="+mn-cs"/>
        </a:defRPr>
      </a:lvl8pPr>
      <a:lvl9pPr marL="3565918" algn="l" defTabSz="891480" rtl="0" eaLnBrk="1" latinLnBrk="0" hangingPunct="1">
        <a:defRPr sz="175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B3AEF-2F4B-402D-9333-FA1FAD9540F6}" type="datetimeFigureOut">
              <a:rPr lang="en-US" smtClean="0"/>
              <a:t>6/9/2025</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B78D51-38AC-4FC7-A1A3-987014C540C6}" type="slidenum">
              <a:rPr lang="en-US" smtClean="0"/>
              <a:t>‹#›</a:t>
            </a:fld>
            <a:endParaRPr lang="en-US"/>
          </a:p>
        </p:txBody>
      </p:sp>
    </p:spTree>
    <p:extLst>
      <p:ext uri="{BB962C8B-B14F-4D97-AF65-F5344CB8AC3E}">
        <p14:creationId xmlns:p14="http://schemas.microsoft.com/office/powerpoint/2010/main" val="4122826735"/>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webp"/><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xmlns="" id="{3FDDE581-10F7-77C5-DE55-73AB159DFFEB}"/>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xmlns="" id="{91C2D5E7-EC2F-408B-9944-F707A30304A5}"/>
              </a:ext>
            </a:extLst>
          </p:cNvPr>
          <p:cNvGrpSpPr/>
          <p:nvPr/>
        </p:nvGrpSpPr>
        <p:grpSpPr>
          <a:xfrm>
            <a:off x="5556301" y="152074"/>
            <a:ext cx="8601876" cy="6203763"/>
            <a:chOff x="4364151" y="208918"/>
            <a:chExt cx="8601876" cy="6203763"/>
          </a:xfrm>
        </p:grpSpPr>
        <p:pic>
          <p:nvPicPr>
            <p:cNvPr id="23" name="Picture 22" descr="Image result for transparent image of maps">
              <a:extLst>
                <a:ext uri="{FF2B5EF4-FFF2-40B4-BE49-F238E27FC236}">
                  <a16:creationId xmlns:a16="http://schemas.microsoft.com/office/drawing/2014/main" xmlns="" id="{A1C079F8-DEC5-4DE0-8E95-F670710F9D8A}"/>
                </a:ext>
              </a:extLst>
            </p:cNvPr>
            <p:cNvPicPr>
              <a:picLocks noChangeAspect="1" noChangeArrowheads="1"/>
            </p:cNvPicPr>
            <p:nvPr/>
          </p:nvPicPr>
          <p:blipFill>
            <a:blip r:embed="rId2">
              <a:duotone>
                <a:prstClr val="black"/>
                <a:schemeClr val="tx2">
                  <a:tint val="45000"/>
                  <a:satMod val="400000"/>
                </a:schemeClr>
              </a:duotone>
              <a:alphaModFix amt="75000"/>
              <a:extLst>
                <a:ext uri="{28A0092B-C50C-407E-A947-70E740481C1C}">
                  <a14:useLocalDpi xmlns:a14="http://schemas.microsoft.com/office/drawing/2010/main" val="0"/>
                </a:ext>
              </a:extLst>
            </a:blip>
            <a:srcRect/>
            <a:stretch>
              <a:fillRect/>
            </a:stretch>
          </p:blipFill>
          <p:spPr bwMode="auto">
            <a:xfrm>
              <a:off x="4364151" y="208918"/>
              <a:ext cx="8601876" cy="496002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United Kingdom - Free flags icons">
              <a:extLst>
                <a:ext uri="{FF2B5EF4-FFF2-40B4-BE49-F238E27FC236}">
                  <a16:creationId xmlns:a16="http://schemas.microsoft.com/office/drawing/2014/main" xmlns="" id="{9D0B081C-6212-4675-8636-65AF9C8134A1}"/>
                </a:ext>
              </a:extLst>
            </p:cNvPr>
            <p:cNvPicPr>
              <a:picLocks noChangeAspect="1" noChangeArrowheads="1"/>
            </p:cNvPicPr>
            <p:nvPr/>
          </p:nvPicPr>
          <p:blipFill>
            <a:blip r:embed="rId3" cstate="print">
              <a:alphaModFix amt="40000"/>
              <a:extLst>
                <a:ext uri="{28A0092B-C50C-407E-A947-70E740481C1C}">
                  <a14:useLocalDpi xmlns:a14="http://schemas.microsoft.com/office/drawing/2010/main" val="0"/>
                </a:ext>
              </a:extLst>
            </a:blip>
            <a:srcRect/>
            <a:stretch>
              <a:fillRect/>
            </a:stretch>
          </p:blipFill>
          <p:spPr bwMode="auto">
            <a:xfrm flipH="1">
              <a:off x="7944133" y="5965220"/>
              <a:ext cx="444869" cy="44486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Canada Flag Icon Images - Free Download on Freepik">
              <a:extLst>
                <a:ext uri="{FF2B5EF4-FFF2-40B4-BE49-F238E27FC236}">
                  <a16:creationId xmlns:a16="http://schemas.microsoft.com/office/drawing/2014/main" xmlns="" id="{07B18ADB-5419-461D-A385-9619DC8136A0}"/>
                </a:ext>
              </a:extLst>
            </p:cNvPr>
            <p:cNvPicPr>
              <a:picLocks noChangeAspect="1" noChangeArrowheads="1"/>
            </p:cNvPicPr>
            <p:nvPr/>
          </p:nvPicPr>
          <p:blipFill>
            <a:blip r:embed="rId4" cstate="print">
              <a:alphaModFix amt="40000"/>
              <a:extLst>
                <a:ext uri="{28A0092B-C50C-407E-A947-70E740481C1C}">
                  <a14:useLocalDpi xmlns:a14="http://schemas.microsoft.com/office/drawing/2010/main" val="0"/>
                </a:ext>
              </a:extLst>
            </a:blip>
            <a:srcRect/>
            <a:stretch>
              <a:fillRect/>
            </a:stretch>
          </p:blipFill>
          <p:spPr bwMode="auto">
            <a:xfrm flipH="1">
              <a:off x="8641108" y="5965220"/>
              <a:ext cx="444869" cy="44486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Nigeria - Free flags icons">
              <a:extLst>
                <a:ext uri="{FF2B5EF4-FFF2-40B4-BE49-F238E27FC236}">
                  <a16:creationId xmlns:a16="http://schemas.microsoft.com/office/drawing/2014/main" xmlns="" id="{2B8A2589-1D26-4D83-91DA-922526B95B54}"/>
                </a:ext>
              </a:extLst>
            </p:cNvPr>
            <p:cNvPicPr>
              <a:picLocks noChangeAspect="1" noChangeArrowheads="1"/>
            </p:cNvPicPr>
            <p:nvPr/>
          </p:nvPicPr>
          <p:blipFill>
            <a:blip r:embed="rId5" cstate="print">
              <a:alphaModFix amt="90000"/>
              <a:extLst>
                <a:ext uri="{28A0092B-C50C-407E-A947-70E740481C1C}">
                  <a14:useLocalDpi xmlns:a14="http://schemas.microsoft.com/office/drawing/2010/main" val="0"/>
                </a:ext>
              </a:extLst>
            </a:blip>
            <a:srcRect/>
            <a:stretch>
              <a:fillRect/>
            </a:stretch>
          </p:blipFill>
          <p:spPr bwMode="auto">
            <a:xfrm flipH="1">
              <a:off x="9339208" y="5965220"/>
              <a:ext cx="444869" cy="44486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Kenya Flag PNGs for Free Download">
              <a:extLst>
                <a:ext uri="{FF2B5EF4-FFF2-40B4-BE49-F238E27FC236}">
                  <a16:creationId xmlns:a16="http://schemas.microsoft.com/office/drawing/2014/main" xmlns="" id="{FE17C891-E0CE-4D07-BED3-CCD072C9B54D}"/>
                </a:ext>
              </a:extLst>
            </p:cNvPr>
            <p:cNvPicPr>
              <a:picLocks noChangeAspect="1" noChangeArrowheads="1"/>
            </p:cNvPicPr>
            <p:nvPr/>
          </p:nvPicPr>
          <p:blipFill>
            <a:blip r:embed="rId6" cstate="print">
              <a:alphaModFix amt="40000"/>
              <a:extLst>
                <a:ext uri="{28A0092B-C50C-407E-A947-70E740481C1C}">
                  <a14:useLocalDpi xmlns:a14="http://schemas.microsoft.com/office/drawing/2010/main" val="0"/>
                </a:ext>
              </a:extLst>
            </a:blip>
            <a:srcRect/>
            <a:stretch>
              <a:fillRect/>
            </a:stretch>
          </p:blipFill>
          <p:spPr bwMode="auto">
            <a:xfrm flipH="1">
              <a:off x="10048480" y="5942893"/>
              <a:ext cx="469788" cy="46978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7" name="Straight Connector 6">
            <a:extLst>
              <a:ext uri="{FF2B5EF4-FFF2-40B4-BE49-F238E27FC236}">
                <a16:creationId xmlns:a16="http://schemas.microsoft.com/office/drawing/2014/main" xmlns="" id="{BA27A959-075B-C913-A3E7-2B2450A21225}"/>
              </a:ext>
            </a:extLst>
          </p:cNvPr>
          <p:cNvCxnSpPr>
            <a:cxnSpLocks/>
          </p:cNvCxnSpPr>
          <p:nvPr/>
        </p:nvCxnSpPr>
        <p:spPr>
          <a:xfrm>
            <a:off x="831850" y="4599192"/>
            <a:ext cx="8626049"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4" name="Title 3">
            <a:extLst>
              <a:ext uri="{FF2B5EF4-FFF2-40B4-BE49-F238E27FC236}">
                <a16:creationId xmlns:a16="http://schemas.microsoft.com/office/drawing/2014/main" xmlns="" id="{1F3213E4-6977-46BD-874A-E9E10E142421}"/>
              </a:ext>
            </a:extLst>
          </p:cNvPr>
          <p:cNvSpPr>
            <a:spLocks noGrp="1"/>
          </p:cNvSpPr>
          <p:nvPr>
            <p:ph type="title"/>
          </p:nvPr>
        </p:nvSpPr>
        <p:spPr>
          <a:xfrm>
            <a:off x="838200" y="1765394"/>
            <a:ext cx="10515600" cy="2852737"/>
          </a:xfrm>
          <a:ln>
            <a:noFill/>
          </a:ln>
        </p:spPr>
        <p:txBody>
          <a:bodyPr>
            <a:normAutofit/>
          </a:bodyPr>
          <a:lstStyle/>
          <a:p>
            <a:r>
              <a:rPr lang="en-US" sz="6000" dirty="0" smtClean="0">
                <a:solidFill>
                  <a:srgbClr val="FFECD1"/>
                </a:solidFill>
                <a:latin typeface="Gill Sans MT" panose="020B0502020104020203" pitchFamily="34" charset="0"/>
              </a:rPr>
              <a:t>AI  </a:t>
            </a:r>
            <a:r>
              <a:rPr lang="en-US" sz="6000" dirty="0">
                <a:solidFill>
                  <a:srgbClr val="FFECD1"/>
                </a:solidFill>
                <a:latin typeface="Gill Sans MT" panose="020B0502020104020203" pitchFamily="34" charset="0"/>
              </a:rPr>
              <a:t>ENGINEERING SPECIALIZATION</a:t>
            </a:r>
            <a:endParaRPr lang="aa-ET" sz="6000" dirty="0">
              <a:solidFill>
                <a:srgbClr val="FFECD1"/>
              </a:solidFill>
              <a:latin typeface="Gill Sans MT" panose="020B0502020104020203" pitchFamily="34" charset="0"/>
            </a:endParaRPr>
          </a:p>
        </p:txBody>
      </p:sp>
      <p:sp>
        <p:nvSpPr>
          <p:cNvPr id="6" name="Text Placeholder 5">
            <a:extLst>
              <a:ext uri="{FF2B5EF4-FFF2-40B4-BE49-F238E27FC236}">
                <a16:creationId xmlns:a16="http://schemas.microsoft.com/office/drawing/2014/main" xmlns="" id="{63B85BE4-62F9-40EA-80A4-6B238261FEC3}"/>
              </a:ext>
            </a:extLst>
          </p:cNvPr>
          <p:cNvSpPr>
            <a:spLocks noGrp="1"/>
          </p:cNvSpPr>
          <p:nvPr>
            <p:ph type="body" idx="1"/>
          </p:nvPr>
        </p:nvSpPr>
        <p:spPr>
          <a:xfrm>
            <a:off x="719328" y="4701077"/>
            <a:ext cx="10515600" cy="1500187"/>
          </a:xfrm>
        </p:spPr>
        <p:txBody>
          <a:bodyPr/>
          <a:lstStyle/>
          <a:p>
            <a:r>
              <a:rPr lang="en-US" dirty="0" smtClean="0">
                <a:solidFill>
                  <a:schemeClr val="accent5">
                    <a:lumMod val="20000"/>
                    <a:lumOff val="80000"/>
                  </a:schemeClr>
                </a:solidFill>
                <a:latin typeface="Gill Sans MT" panose="020B0502020104020203" pitchFamily="34" charset="0"/>
              </a:rPr>
              <a:t>AFOLABI OLAWALE</a:t>
            </a:r>
            <a:endParaRPr lang="aa-ET" dirty="0">
              <a:solidFill>
                <a:schemeClr val="accent5">
                  <a:lumMod val="20000"/>
                  <a:lumOff val="80000"/>
                </a:schemeClr>
              </a:solidFill>
              <a:latin typeface="Gill Sans MT" panose="020B0502020104020203" pitchFamily="34" charset="0"/>
            </a:endParaRPr>
          </a:p>
        </p:txBody>
      </p:sp>
      <p:grpSp>
        <p:nvGrpSpPr>
          <p:cNvPr id="29" name="Group 28">
            <a:extLst>
              <a:ext uri="{FF2B5EF4-FFF2-40B4-BE49-F238E27FC236}">
                <a16:creationId xmlns:a16="http://schemas.microsoft.com/office/drawing/2014/main" xmlns="" id="{B555C957-F25E-4FE9-9EF6-3F5BC957AC94}"/>
              </a:ext>
            </a:extLst>
          </p:cNvPr>
          <p:cNvGrpSpPr/>
          <p:nvPr/>
        </p:nvGrpSpPr>
        <p:grpSpPr>
          <a:xfrm>
            <a:off x="10293614" y="335166"/>
            <a:ext cx="1503979" cy="513874"/>
            <a:chOff x="10389414" y="188107"/>
            <a:chExt cx="1503979" cy="513874"/>
          </a:xfrm>
        </p:grpSpPr>
        <p:pic>
          <p:nvPicPr>
            <p:cNvPr id="30" name="Picture 29">
              <a:extLst>
                <a:ext uri="{FF2B5EF4-FFF2-40B4-BE49-F238E27FC236}">
                  <a16:creationId xmlns:a16="http://schemas.microsoft.com/office/drawing/2014/main" xmlns="" id="{C4FDCDA6-23C8-4FC8-AE76-DDB32C5DB3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31" name="Picture 30">
              <a:extLst>
                <a:ext uri="{FF2B5EF4-FFF2-40B4-BE49-F238E27FC236}">
                  <a16:creationId xmlns:a16="http://schemas.microsoft.com/office/drawing/2014/main" xmlns="" id="{51677584-923A-4A4C-B633-3B4D6B768A95}"/>
                </a:ext>
              </a:extLst>
            </p:cNvPr>
            <p:cNvPicPr>
              <a:picLocks noChangeAspect="1"/>
            </p:cNvPicPr>
            <p:nvPr/>
          </p:nvPicPr>
          <p:blipFill rotWithShape="1">
            <a:blip r:embed="rId7">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32" name="TextBox 31">
            <a:extLst>
              <a:ext uri="{FF2B5EF4-FFF2-40B4-BE49-F238E27FC236}">
                <a16:creationId xmlns:a16="http://schemas.microsoft.com/office/drawing/2014/main" xmlns="" id="{E7D2CDC4-7BEC-4F45-878D-B8067195A8D3}"/>
              </a:ext>
            </a:extLst>
          </p:cNvPr>
          <p:cNvSpPr txBox="1"/>
          <p:nvPr/>
        </p:nvSpPr>
        <p:spPr>
          <a:xfrm>
            <a:off x="9158657" y="849040"/>
            <a:ext cx="2714135" cy="368187"/>
          </a:xfrm>
          <a:prstGeom prst="rect">
            <a:avLst/>
          </a:prstGeom>
          <a:noFill/>
        </p:spPr>
        <p:txBody>
          <a:bodyPr wrap="square" rtlCol="0">
            <a:spAutoFit/>
          </a:bodyPr>
          <a:lstStyle/>
          <a:p>
            <a:pPr algn="r" defTabSz="457200"/>
            <a:r>
              <a:rPr lang="en-US" b="1" i="1" dirty="0">
                <a:solidFill>
                  <a:schemeClr val="bg2">
                    <a:lumMod val="50000"/>
                  </a:schemeClr>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Tech Skills Accelerator</a:t>
            </a:r>
          </a:p>
        </p:txBody>
      </p:sp>
    </p:spTree>
    <p:extLst>
      <p:ext uri="{BB962C8B-B14F-4D97-AF65-F5344CB8AC3E}">
        <p14:creationId xmlns:p14="http://schemas.microsoft.com/office/powerpoint/2010/main" val="1160304928"/>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a:extLst>
            <a:ext uri="{FF2B5EF4-FFF2-40B4-BE49-F238E27FC236}">
              <a16:creationId xmlns:a16="http://schemas.microsoft.com/office/drawing/2014/main" xmlns=""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xmlns=""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10</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5" name="TextBox 24">
            <a:extLst>
              <a:ext uri="{FF2B5EF4-FFF2-40B4-BE49-F238E27FC236}">
                <a16:creationId xmlns:a16="http://schemas.microsoft.com/office/drawing/2014/main" xmlns=""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1" dirty="0" smtClean="0">
                <a:solidFill>
                  <a:prstClr val="white"/>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AI </a:t>
            </a:r>
            <a:r>
              <a:rPr kumimoji="0" lang="en-US" sz="1400" b="1" i="1"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 </a:t>
            </a: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Engineering</a:t>
            </a:r>
          </a:p>
        </p:txBody>
      </p:sp>
      <p:sp>
        <p:nvSpPr>
          <p:cNvPr id="10" name="Content Placeholder 4">
            <a:extLst>
              <a:ext uri="{FF2B5EF4-FFF2-40B4-BE49-F238E27FC236}">
                <a16:creationId xmlns:a16="http://schemas.microsoft.com/office/drawing/2014/main" xmlns="" id="{F0A85605-2190-4FE7-905B-3293F54268BD}"/>
              </a:ext>
            </a:extLst>
          </p:cNvPr>
          <p:cNvSpPr txBox="1">
            <a:spLocks/>
          </p:cNvSpPr>
          <p:nvPr/>
        </p:nvSpPr>
        <p:spPr>
          <a:xfrm>
            <a:off x="6599582" y="1316182"/>
            <a:ext cx="4754217" cy="4858132"/>
          </a:xfrm>
          <a:prstGeom prst="rect">
            <a:avLst/>
          </a:prstGeom>
        </p:spPr>
        <p:txBody>
          <a:bodyPr vert="horz" lIns="91440" tIns="45720" rIns="91440" bIns="45720" rtlCol="0">
            <a:normAutofit/>
          </a:bodyPr>
          <a:lstStyle>
            <a:lvl1pPr marL="228585" indent="-228585" algn="l" defTabSz="91433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3" indent="-228585" algn="l" defTabSz="91433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3" indent="-228585" algn="l" defTabSz="91433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91"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6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3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9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6"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pt-BR" sz="2400" dirty="0">
              <a:solidFill>
                <a:schemeClr val="bg1"/>
              </a:solidFill>
              <a:latin typeface="Gill Sans MT" panose="020B0502020104020203" pitchFamily="34" charset="0"/>
            </a:endParaRPr>
          </a:p>
        </p:txBody>
      </p:sp>
      <p:sp>
        <p:nvSpPr>
          <p:cNvPr id="12" name="TextBox 11">
            <a:extLst>
              <a:ext uri="{FF2B5EF4-FFF2-40B4-BE49-F238E27FC236}">
                <a16:creationId xmlns:a16="http://schemas.microsoft.com/office/drawing/2014/main" xmlns="" id="{2298D87F-4909-495E-84AD-73A9A59A415E}"/>
              </a:ext>
            </a:extLst>
          </p:cNvPr>
          <p:cNvSpPr txBox="1"/>
          <p:nvPr/>
        </p:nvSpPr>
        <p:spPr>
          <a:xfrm>
            <a:off x="402218" y="324261"/>
            <a:ext cx="5840303" cy="461665"/>
          </a:xfrm>
          <a:prstGeom prst="rect">
            <a:avLst/>
          </a:prstGeom>
          <a:noFill/>
        </p:spPr>
        <p:txBody>
          <a:bodyPr wrap="square" rtlCol="0">
            <a:spAutoFit/>
          </a:bodyPr>
          <a:lstStyle/>
          <a:p>
            <a:r>
              <a:rPr lang="en-US" sz="2400" b="1" dirty="0">
                <a:solidFill>
                  <a:schemeClr val="bg1"/>
                </a:solidFill>
                <a:latin typeface="Gill Sans MT" panose="020B0502020104020203" pitchFamily="34" charset="0"/>
              </a:rPr>
              <a:t>The Money Magic Trick</a:t>
            </a:r>
          </a:p>
        </p:txBody>
      </p:sp>
      <p:sp>
        <p:nvSpPr>
          <p:cNvPr id="13" name="TextBox 12">
            <a:extLst>
              <a:ext uri="{FF2B5EF4-FFF2-40B4-BE49-F238E27FC236}">
                <a16:creationId xmlns:a16="http://schemas.microsoft.com/office/drawing/2014/main" xmlns="" id="{62424A2A-9F3A-42E2-AD3F-371E8B0F0A68}"/>
              </a:ext>
            </a:extLst>
          </p:cNvPr>
          <p:cNvSpPr txBox="1"/>
          <p:nvPr/>
        </p:nvSpPr>
        <p:spPr>
          <a:xfrm>
            <a:off x="402218" y="742107"/>
            <a:ext cx="4405309" cy="338554"/>
          </a:xfrm>
          <a:prstGeom prst="rect">
            <a:avLst/>
          </a:prstGeom>
          <a:noFill/>
        </p:spPr>
        <p:txBody>
          <a:bodyPr wrap="square" rtlCol="0">
            <a:spAutoFit/>
          </a:bodyPr>
          <a:lstStyle/>
          <a:p>
            <a:r>
              <a:rPr lang="en-US" sz="1600" dirty="0">
                <a:solidFill>
                  <a:schemeClr val="accent4">
                    <a:lumMod val="20000"/>
                    <a:lumOff val="80000"/>
                  </a:schemeClr>
                </a:solidFill>
              </a:rPr>
              <a:t>Crafting the Income-to-Loan Ratio</a:t>
            </a:r>
          </a:p>
        </p:txBody>
      </p:sp>
      <p:grpSp>
        <p:nvGrpSpPr>
          <p:cNvPr id="14" name="Group 13">
            <a:extLst>
              <a:ext uri="{FF2B5EF4-FFF2-40B4-BE49-F238E27FC236}">
                <a16:creationId xmlns:a16="http://schemas.microsoft.com/office/drawing/2014/main" xmlns="" id="{3BCE9359-A1B2-4214-931B-526D5D86E05E}"/>
              </a:ext>
            </a:extLst>
          </p:cNvPr>
          <p:cNvGrpSpPr/>
          <p:nvPr/>
        </p:nvGrpSpPr>
        <p:grpSpPr>
          <a:xfrm>
            <a:off x="9420774" y="390586"/>
            <a:ext cx="1503979" cy="513874"/>
            <a:chOff x="10389414" y="188107"/>
            <a:chExt cx="1503979" cy="513874"/>
          </a:xfrm>
        </p:grpSpPr>
        <p:pic>
          <p:nvPicPr>
            <p:cNvPr id="15" name="Picture 14">
              <a:extLst>
                <a:ext uri="{FF2B5EF4-FFF2-40B4-BE49-F238E27FC236}">
                  <a16:creationId xmlns:a16="http://schemas.microsoft.com/office/drawing/2014/main" xmlns="" id="{DC114AD8-4D76-4101-93C6-C332C0555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6" name="Picture 15">
              <a:extLst>
                <a:ext uri="{FF2B5EF4-FFF2-40B4-BE49-F238E27FC236}">
                  <a16:creationId xmlns:a16="http://schemas.microsoft.com/office/drawing/2014/main" xmlns="" id="{2A8264CD-50D4-470C-AA92-B2F31F99BCF2}"/>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9" name="Content Placeholder 8">
            <a:extLst>
              <a:ext uri="{FF2B5EF4-FFF2-40B4-BE49-F238E27FC236}">
                <a16:creationId xmlns:a16="http://schemas.microsoft.com/office/drawing/2014/main" xmlns="" id="{A8704F77-19C9-45C2-8FC1-57F6FAF14036}"/>
              </a:ext>
            </a:extLst>
          </p:cNvPr>
          <p:cNvSpPr>
            <a:spLocks noGrp="1"/>
          </p:cNvSpPr>
          <p:nvPr>
            <p:ph sz="half" idx="1"/>
          </p:nvPr>
        </p:nvSpPr>
        <p:spPr>
          <a:xfrm>
            <a:off x="402218" y="1426404"/>
            <a:ext cx="6796274" cy="4351338"/>
          </a:xfrm>
        </p:spPr>
        <p:txBody>
          <a:bodyPr>
            <a:normAutofit/>
          </a:bodyPr>
          <a:lstStyle/>
          <a:p>
            <a:pPr marL="0" indent="0">
              <a:buNone/>
            </a:pPr>
            <a:r>
              <a:rPr lang="en-US" sz="2000" dirty="0">
                <a:solidFill>
                  <a:schemeClr val="accent4"/>
                </a:solidFill>
              </a:rPr>
              <a:t>The Challenge: </a:t>
            </a:r>
            <a:r>
              <a:rPr lang="en-US" sz="2000" dirty="0">
                <a:solidFill>
                  <a:schemeClr val="bg1"/>
                </a:solidFill>
              </a:rPr>
              <a:t>Income and loan amounts were floating around separately</a:t>
            </a:r>
            <a:r>
              <a:rPr lang="en-US" sz="2000" dirty="0" smtClean="0">
                <a:solidFill>
                  <a:schemeClr val="bg1"/>
                </a:solidFill>
              </a:rPr>
              <a:t>.</a:t>
            </a:r>
          </a:p>
          <a:p>
            <a:endParaRPr lang="en-US" sz="2000" dirty="0">
              <a:solidFill>
                <a:schemeClr val="bg1"/>
              </a:solidFill>
            </a:endParaRPr>
          </a:p>
          <a:p>
            <a:pPr marL="0" indent="0">
              <a:buNone/>
            </a:pPr>
            <a:r>
              <a:rPr lang="en-US" sz="2000" dirty="0">
                <a:solidFill>
                  <a:schemeClr val="accent4"/>
                </a:solidFill>
              </a:rPr>
              <a:t>Our Trick: </a:t>
            </a:r>
            <a:r>
              <a:rPr lang="en-US" sz="2000" dirty="0">
                <a:solidFill>
                  <a:schemeClr val="bg1"/>
                </a:solidFill>
              </a:rPr>
              <a:t>We divided income by loan amount to create a “power ratio”—how much someone earns versus what they ask for</a:t>
            </a:r>
            <a:r>
              <a:rPr lang="en-US" sz="2000" dirty="0" smtClean="0">
                <a:solidFill>
                  <a:schemeClr val="bg1"/>
                </a:solidFill>
              </a:rPr>
              <a:t>.</a:t>
            </a:r>
          </a:p>
          <a:p>
            <a:pPr marL="0" indent="0">
              <a:buNone/>
            </a:pPr>
            <a:endParaRPr lang="en-US" sz="2000" dirty="0">
              <a:solidFill>
                <a:schemeClr val="bg1"/>
              </a:solidFill>
            </a:endParaRPr>
          </a:p>
          <a:p>
            <a:pPr marL="0" indent="0">
              <a:buNone/>
            </a:pPr>
            <a:r>
              <a:rPr lang="en-US" sz="2000" dirty="0" smtClean="0">
                <a:solidFill>
                  <a:schemeClr val="accent4"/>
                </a:solidFill>
              </a:rPr>
              <a:t>Why </a:t>
            </a:r>
            <a:r>
              <a:rPr lang="en-US" sz="2000" dirty="0">
                <a:solidFill>
                  <a:schemeClr val="accent4"/>
                </a:solidFill>
              </a:rPr>
              <a:t>It’s Awesome: </a:t>
            </a:r>
            <a:r>
              <a:rPr lang="en-US" sz="2000" dirty="0">
                <a:solidFill>
                  <a:schemeClr val="bg1"/>
                </a:solidFill>
              </a:rPr>
              <a:t>A higher ratio means they can handle the loan better—maybe they’ll e-sign</a:t>
            </a:r>
            <a:r>
              <a:rPr lang="en-US" sz="2000" dirty="0" smtClean="0">
                <a:solidFill>
                  <a:schemeClr val="bg1"/>
                </a:solidFill>
              </a:rPr>
              <a:t>!</a:t>
            </a:r>
          </a:p>
          <a:p>
            <a:endParaRPr lang="en-US" sz="2000" dirty="0">
              <a:solidFill>
                <a:schemeClr val="bg1"/>
              </a:solidFill>
            </a:endParaRPr>
          </a:p>
          <a:p>
            <a:pPr marL="0" indent="0">
              <a:buNone/>
            </a:pPr>
            <a:r>
              <a:rPr lang="en-US" sz="2000" dirty="0">
                <a:solidFill>
                  <a:schemeClr val="accent4"/>
                </a:solidFill>
              </a:rPr>
              <a:t>The Impact: </a:t>
            </a:r>
            <a:r>
              <a:rPr lang="en-US" sz="2000" dirty="0">
                <a:solidFill>
                  <a:schemeClr val="bg1"/>
                </a:solidFill>
              </a:rPr>
              <a:t>This new clue helps us predict who’s financially ready.</a:t>
            </a:r>
          </a:p>
        </p:txBody>
      </p:sp>
      <p:cxnSp>
        <p:nvCxnSpPr>
          <p:cNvPr id="28" name="Straight Connector 27">
            <a:extLst>
              <a:ext uri="{FF2B5EF4-FFF2-40B4-BE49-F238E27FC236}">
                <a16:creationId xmlns:a16="http://schemas.microsoft.com/office/drawing/2014/main" xmlns="" id="{9439E93C-2F4C-47CA-BB70-6E92998E3F63}"/>
              </a:ext>
            </a:extLst>
          </p:cNvPr>
          <p:cNvCxnSpPr/>
          <p:nvPr/>
        </p:nvCxnSpPr>
        <p:spPr>
          <a:xfrm>
            <a:off x="476219" y="1153637"/>
            <a:ext cx="8662616" cy="0"/>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
        <p:nvSpPr>
          <p:cNvPr id="4" name="Rectangle 3"/>
          <p:cNvSpPr/>
          <p:nvPr/>
        </p:nvSpPr>
        <p:spPr>
          <a:xfrm>
            <a:off x="1442632" y="5835449"/>
            <a:ext cx="8615768" cy="369332"/>
          </a:xfrm>
          <a:prstGeom prst="rect">
            <a:avLst/>
          </a:prstGeom>
        </p:spPr>
        <p:txBody>
          <a:bodyPr wrap="square">
            <a:spAutoFit/>
          </a:bodyPr>
          <a:lstStyle/>
          <a:p>
            <a:r>
              <a:rPr lang="en-US" dirty="0">
                <a:solidFill>
                  <a:schemeClr val="bg1"/>
                </a:solidFill>
              </a:rPr>
              <a:t>The magic trick captures the new feature creation, tying to financial insight.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5573" y="1783080"/>
            <a:ext cx="3781145" cy="3781145"/>
          </a:xfrm>
          <a:prstGeom prst="rect">
            <a:avLst/>
          </a:prstGeom>
        </p:spPr>
      </p:pic>
    </p:spTree>
    <p:extLst>
      <p:ext uri="{BB962C8B-B14F-4D97-AF65-F5344CB8AC3E}">
        <p14:creationId xmlns:p14="http://schemas.microsoft.com/office/powerpoint/2010/main" val="2317644752"/>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a:extLst>
            <a:ext uri="{FF2B5EF4-FFF2-40B4-BE49-F238E27FC236}">
              <a16:creationId xmlns:a16="http://schemas.microsoft.com/office/drawing/2014/main" xmlns=""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xmlns=""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11</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5" name="TextBox 24">
            <a:extLst>
              <a:ext uri="{FF2B5EF4-FFF2-40B4-BE49-F238E27FC236}">
                <a16:creationId xmlns:a16="http://schemas.microsoft.com/office/drawing/2014/main" xmlns=""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1" dirty="0" smtClean="0">
                <a:solidFill>
                  <a:prstClr val="white"/>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AI </a:t>
            </a:r>
            <a:r>
              <a:rPr kumimoji="0" lang="en-US" sz="1400" b="1" i="1"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 </a:t>
            </a: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Engineering</a:t>
            </a:r>
          </a:p>
        </p:txBody>
      </p:sp>
      <p:sp>
        <p:nvSpPr>
          <p:cNvPr id="10" name="Content Placeholder 4">
            <a:extLst>
              <a:ext uri="{FF2B5EF4-FFF2-40B4-BE49-F238E27FC236}">
                <a16:creationId xmlns:a16="http://schemas.microsoft.com/office/drawing/2014/main" xmlns="" id="{F0A85605-2190-4FE7-905B-3293F54268BD}"/>
              </a:ext>
            </a:extLst>
          </p:cNvPr>
          <p:cNvSpPr txBox="1">
            <a:spLocks/>
          </p:cNvSpPr>
          <p:nvPr/>
        </p:nvSpPr>
        <p:spPr>
          <a:xfrm>
            <a:off x="6599582" y="1316182"/>
            <a:ext cx="4754217" cy="4858132"/>
          </a:xfrm>
          <a:prstGeom prst="rect">
            <a:avLst/>
          </a:prstGeom>
        </p:spPr>
        <p:txBody>
          <a:bodyPr vert="horz" lIns="91440" tIns="45720" rIns="91440" bIns="45720" rtlCol="0">
            <a:normAutofit/>
          </a:bodyPr>
          <a:lstStyle>
            <a:lvl1pPr marL="228585" indent="-228585" algn="l" defTabSz="91433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3" indent="-228585" algn="l" defTabSz="91433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3" indent="-228585" algn="l" defTabSz="91433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91"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6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3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9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6"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pt-BR" sz="2400" dirty="0">
              <a:solidFill>
                <a:schemeClr val="bg1"/>
              </a:solidFill>
              <a:latin typeface="Gill Sans MT" panose="020B0502020104020203" pitchFamily="34" charset="0"/>
            </a:endParaRPr>
          </a:p>
        </p:txBody>
      </p:sp>
      <p:sp>
        <p:nvSpPr>
          <p:cNvPr id="12" name="TextBox 11">
            <a:extLst>
              <a:ext uri="{FF2B5EF4-FFF2-40B4-BE49-F238E27FC236}">
                <a16:creationId xmlns:a16="http://schemas.microsoft.com/office/drawing/2014/main" xmlns="" id="{2298D87F-4909-495E-84AD-73A9A59A415E}"/>
              </a:ext>
            </a:extLst>
          </p:cNvPr>
          <p:cNvSpPr txBox="1"/>
          <p:nvPr/>
        </p:nvSpPr>
        <p:spPr>
          <a:xfrm>
            <a:off x="402218" y="324261"/>
            <a:ext cx="5840303" cy="461665"/>
          </a:xfrm>
          <a:prstGeom prst="rect">
            <a:avLst/>
          </a:prstGeom>
          <a:noFill/>
        </p:spPr>
        <p:txBody>
          <a:bodyPr wrap="square" rtlCol="0">
            <a:spAutoFit/>
          </a:bodyPr>
          <a:lstStyle/>
          <a:p>
            <a:r>
              <a:rPr lang="en-US" sz="2400" dirty="0">
                <a:solidFill>
                  <a:schemeClr val="bg1"/>
                </a:solidFill>
                <a:latin typeface="Gill Sans MT" panose="020B0502020104020203" pitchFamily="34" charset="0"/>
              </a:rPr>
              <a:t>Blending Risks into a Master Score</a:t>
            </a:r>
          </a:p>
        </p:txBody>
      </p:sp>
      <p:sp>
        <p:nvSpPr>
          <p:cNvPr id="13" name="TextBox 12">
            <a:extLst>
              <a:ext uri="{FF2B5EF4-FFF2-40B4-BE49-F238E27FC236}">
                <a16:creationId xmlns:a16="http://schemas.microsoft.com/office/drawing/2014/main" xmlns="" id="{62424A2A-9F3A-42E2-AD3F-371E8B0F0A68}"/>
              </a:ext>
            </a:extLst>
          </p:cNvPr>
          <p:cNvSpPr txBox="1"/>
          <p:nvPr/>
        </p:nvSpPr>
        <p:spPr>
          <a:xfrm>
            <a:off x="402218" y="742107"/>
            <a:ext cx="4405309" cy="338554"/>
          </a:xfrm>
          <a:prstGeom prst="rect">
            <a:avLst/>
          </a:prstGeom>
          <a:noFill/>
        </p:spPr>
        <p:txBody>
          <a:bodyPr wrap="square" rtlCol="0">
            <a:spAutoFit/>
          </a:bodyPr>
          <a:lstStyle/>
          <a:p>
            <a:r>
              <a:rPr lang="en-US" sz="1600" dirty="0">
                <a:solidFill>
                  <a:schemeClr val="accent4">
                    <a:lumMod val="20000"/>
                    <a:lumOff val="80000"/>
                  </a:schemeClr>
                </a:solidFill>
                <a:latin typeface="Gill Sans MT" panose="020B0502020104020203" pitchFamily="34" charset="0"/>
              </a:rPr>
              <a:t>Creating the Composite Risk Score</a:t>
            </a:r>
          </a:p>
        </p:txBody>
      </p:sp>
      <p:grpSp>
        <p:nvGrpSpPr>
          <p:cNvPr id="14" name="Group 13">
            <a:extLst>
              <a:ext uri="{FF2B5EF4-FFF2-40B4-BE49-F238E27FC236}">
                <a16:creationId xmlns:a16="http://schemas.microsoft.com/office/drawing/2014/main" xmlns="" id="{3BCE9359-A1B2-4214-931B-526D5D86E05E}"/>
              </a:ext>
            </a:extLst>
          </p:cNvPr>
          <p:cNvGrpSpPr/>
          <p:nvPr/>
        </p:nvGrpSpPr>
        <p:grpSpPr>
          <a:xfrm>
            <a:off x="9420774" y="390586"/>
            <a:ext cx="1503979" cy="513874"/>
            <a:chOff x="10389414" y="188107"/>
            <a:chExt cx="1503979" cy="513874"/>
          </a:xfrm>
        </p:grpSpPr>
        <p:pic>
          <p:nvPicPr>
            <p:cNvPr id="15" name="Picture 14">
              <a:extLst>
                <a:ext uri="{FF2B5EF4-FFF2-40B4-BE49-F238E27FC236}">
                  <a16:creationId xmlns:a16="http://schemas.microsoft.com/office/drawing/2014/main" xmlns="" id="{DC114AD8-4D76-4101-93C6-C332C0555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6" name="Picture 15">
              <a:extLst>
                <a:ext uri="{FF2B5EF4-FFF2-40B4-BE49-F238E27FC236}">
                  <a16:creationId xmlns:a16="http://schemas.microsoft.com/office/drawing/2014/main" xmlns="" id="{2A8264CD-50D4-470C-AA92-B2F31F99BCF2}"/>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9" name="Content Placeholder 8">
            <a:extLst>
              <a:ext uri="{FF2B5EF4-FFF2-40B4-BE49-F238E27FC236}">
                <a16:creationId xmlns:a16="http://schemas.microsoft.com/office/drawing/2014/main" xmlns="" id="{A8704F77-19C9-45C2-8FC1-57F6FAF14036}"/>
              </a:ext>
            </a:extLst>
          </p:cNvPr>
          <p:cNvSpPr>
            <a:spLocks noGrp="1"/>
          </p:cNvSpPr>
          <p:nvPr>
            <p:ph sz="half" idx="1"/>
          </p:nvPr>
        </p:nvSpPr>
        <p:spPr>
          <a:xfrm>
            <a:off x="402218" y="1426404"/>
            <a:ext cx="6796274" cy="4351338"/>
          </a:xfrm>
        </p:spPr>
        <p:txBody>
          <a:bodyPr>
            <a:normAutofit/>
          </a:bodyPr>
          <a:lstStyle/>
          <a:p>
            <a:pPr marL="457168" lvl="1" indent="0">
              <a:buNone/>
            </a:pPr>
            <a:r>
              <a:rPr lang="en-US" sz="2000" dirty="0" smtClean="0">
                <a:solidFill>
                  <a:schemeClr val="accent4"/>
                </a:solidFill>
              </a:rPr>
              <a:t>The </a:t>
            </a:r>
            <a:r>
              <a:rPr lang="en-US" sz="2000" dirty="0">
                <a:solidFill>
                  <a:schemeClr val="accent4"/>
                </a:solidFill>
              </a:rPr>
              <a:t>Puzzle: </a:t>
            </a:r>
            <a:r>
              <a:rPr lang="en-US" sz="2000" dirty="0">
                <a:solidFill>
                  <a:schemeClr val="bg1"/>
                </a:solidFill>
              </a:rPr>
              <a:t>We had four risk scores, each telling a different story</a:t>
            </a:r>
            <a:r>
              <a:rPr lang="en-US" sz="2000" dirty="0" smtClean="0">
                <a:solidFill>
                  <a:schemeClr val="bg1"/>
                </a:solidFill>
              </a:rPr>
              <a:t>.</a:t>
            </a:r>
          </a:p>
          <a:p>
            <a:pPr marL="457168" lvl="1" indent="0">
              <a:buNone/>
            </a:pPr>
            <a:endParaRPr lang="en-US" sz="2000" dirty="0">
              <a:solidFill>
                <a:schemeClr val="bg1"/>
              </a:solidFill>
            </a:endParaRPr>
          </a:p>
          <a:p>
            <a:pPr marL="457168" lvl="1" indent="0">
              <a:buNone/>
            </a:pPr>
            <a:r>
              <a:rPr lang="en-US" sz="2000" dirty="0">
                <a:solidFill>
                  <a:schemeClr val="accent4"/>
                </a:solidFill>
              </a:rPr>
              <a:t>Our Blend: </a:t>
            </a:r>
            <a:r>
              <a:rPr lang="en-US" sz="2000" dirty="0">
                <a:solidFill>
                  <a:schemeClr val="bg1"/>
                </a:solidFill>
              </a:rPr>
              <a:t>We mixed them into one “composite risk score” by averaging them out</a:t>
            </a:r>
            <a:r>
              <a:rPr lang="en-US" sz="2000" dirty="0" smtClean="0">
                <a:solidFill>
                  <a:schemeClr val="bg1"/>
                </a:solidFill>
              </a:rPr>
              <a:t>.</a:t>
            </a:r>
          </a:p>
          <a:p>
            <a:pPr marL="457168" lvl="1" indent="0">
              <a:buNone/>
            </a:pPr>
            <a:endParaRPr lang="en-US" sz="2000" dirty="0" smtClean="0">
              <a:solidFill>
                <a:schemeClr val="bg1"/>
              </a:solidFill>
            </a:endParaRPr>
          </a:p>
          <a:p>
            <a:pPr marL="457168" lvl="1" indent="0">
              <a:buNone/>
            </a:pPr>
            <a:r>
              <a:rPr lang="en-US" sz="2000" dirty="0" smtClean="0">
                <a:solidFill>
                  <a:schemeClr val="accent4"/>
                </a:solidFill>
              </a:rPr>
              <a:t>Why </a:t>
            </a:r>
            <a:r>
              <a:rPr lang="en-US" sz="2000" dirty="0">
                <a:solidFill>
                  <a:schemeClr val="accent4"/>
                </a:solidFill>
              </a:rPr>
              <a:t>It Rocks: </a:t>
            </a:r>
            <a:r>
              <a:rPr lang="en-US" sz="2000" dirty="0">
                <a:solidFill>
                  <a:schemeClr val="bg1"/>
                </a:solidFill>
              </a:rPr>
              <a:t>One number cuts through the noise, showing a clearer risk picture</a:t>
            </a:r>
            <a:r>
              <a:rPr lang="en-US" sz="2000" dirty="0" smtClean="0">
                <a:solidFill>
                  <a:schemeClr val="bg1"/>
                </a:solidFill>
              </a:rPr>
              <a:t>.</a:t>
            </a:r>
          </a:p>
          <a:p>
            <a:pPr lvl="1"/>
            <a:endParaRPr lang="en-US" sz="2000" dirty="0">
              <a:solidFill>
                <a:schemeClr val="bg1"/>
              </a:solidFill>
            </a:endParaRPr>
          </a:p>
          <a:p>
            <a:pPr marL="457168" lvl="1" indent="0">
              <a:buNone/>
            </a:pPr>
            <a:r>
              <a:rPr lang="en-US" sz="2000" dirty="0">
                <a:solidFill>
                  <a:schemeClr val="accent4"/>
                </a:solidFill>
              </a:rPr>
              <a:t>The Win: </a:t>
            </a:r>
            <a:r>
              <a:rPr lang="en-US" sz="2000" dirty="0">
                <a:solidFill>
                  <a:schemeClr val="bg1"/>
                </a:solidFill>
              </a:rPr>
              <a:t>Helps us guess who might e-sign based on their overall risk level.</a:t>
            </a:r>
          </a:p>
        </p:txBody>
      </p:sp>
      <p:cxnSp>
        <p:nvCxnSpPr>
          <p:cNvPr id="28" name="Straight Connector 27">
            <a:extLst>
              <a:ext uri="{FF2B5EF4-FFF2-40B4-BE49-F238E27FC236}">
                <a16:creationId xmlns:a16="http://schemas.microsoft.com/office/drawing/2014/main" xmlns="" id="{9439E93C-2F4C-47CA-BB70-6E92998E3F63}"/>
              </a:ext>
            </a:extLst>
          </p:cNvPr>
          <p:cNvCxnSpPr/>
          <p:nvPr/>
        </p:nvCxnSpPr>
        <p:spPr>
          <a:xfrm>
            <a:off x="476219" y="1153637"/>
            <a:ext cx="8662616" cy="0"/>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
        <p:nvSpPr>
          <p:cNvPr id="4" name="Rectangle 3"/>
          <p:cNvSpPr/>
          <p:nvPr/>
        </p:nvSpPr>
        <p:spPr>
          <a:xfrm>
            <a:off x="1442632" y="5835449"/>
            <a:ext cx="8615768" cy="369332"/>
          </a:xfrm>
          <a:prstGeom prst="rect">
            <a:avLst/>
          </a:prstGeom>
        </p:spPr>
        <p:txBody>
          <a:bodyPr wrap="square">
            <a:spAutoFit/>
          </a:bodyPr>
          <a:lstStyle/>
          <a:p>
            <a:r>
              <a:rPr lang="en-US" dirty="0">
                <a:solidFill>
                  <a:schemeClr val="bg1">
                    <a:lumMod val="95000"/>
                  </a:schemeClr>
                </a:solidFill>
              </a:rPr>
              <a:t>Turns data fusion into </a:t>
            </a:r>
            <a:r>
              <a:rPr lang="en-US" dirty="0" smtClean="0">
                <a:solidFill>
                  <a:schemeClr val="bg1">
                    <a:lumMod val="95000"/>
                  </a:schemeClr>
                </a:solidFill>
              </a:rPr>
              <a:t>approachable </a:t>
            </a:r>
            <a:r>
              <a:rPr lang="en-US" dirty="0">
                <a:solidFill>
                  <a:schemeClr val="bg1">
                    <a:lumMod val="95000"/>
                  </a:schemeClr>
                </a:solidFill>
              </a:rPr>
              <a:t>process</a:t>
            </a:r>
            <a:r>
              <a:rPr lang="en-US" dirty="0" smtClean="0">
                <a:solidFill>
                  <a:schemeClr val="bg1">
                    <a:lumMod val="95000"/>
                  </a:schemeClr>
                </a:solidFill>
              </a:rPr>
              <a:t>.</a:t>
            </a:r>
            <a:endParaRPr lang="en-US" dirty="0">
              <a:solidFill>
                <a:schemeClr val="bg1">
                  <a:lumMod val="95000"/>
                </a:schemeClr>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4547" y="1287864"/>
            <a:ext cx="4135863" cy="4135863"/>
          </a:xfrm>
          <a:prstGeom prst="rect">
            <a:avLst/>
          </a:prstGeom>
        </p:spPr>
      </p:pic>
    </p:spTree>
    <p:extLst>
      <p:ext uri="{BB962C8B-B14F-4D97-AF65-F5344CB8AC3E}">
        <p14:creationId xmlns:p14="http://schemas.microsoft.com/office/powerpoint/2010/main" val="1964929308"/>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a:extLst>
            <a:ext uri="{FF2B5EF4-FFF2-40B4-BE49-F238E27FC236}">
              <a16:creationId xmlns:a16="http://schemas.microsoft.com/office/drawing/2014/main" xmlns=""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xmlns=""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12</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5" name="TextBox 24">
            <a:extLst>
              <a:ext uri="{FF2B5EF4-FFF2-40B4-BE49-F238E27FC236}">
                <a16:creationId xmlns:a16="http://schemas.microsoft.com/office/drawing/2014/main" xmlns=""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1" dirty="0" smtClean="0">
                <a:solidFill>
                  <a:prstClr val="white"/>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AI </a:t>
            </a:r>
            <a:r>
              <a:rPr kumimoji="0" lang="en-US" sz="1400" b="1" i="1"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 </a:t>
            </a: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Engineering</a:t>
            </a:r>
          </a:p>
        </p:txBody>
      </p:sp>
      <p:sp>
        <p:nvSpPr>
          <p:cNvPr id="10" name="Content Placeholder 4">
            <a:extLst>
              <a:ext uri="{FF2B5EF4-FFF2-40B4-BE49-F238E27FC236}">
                <a16:creationId xmlns:a16="http://schemas.microsoft.com/office/drawing/2014/main" xmlns="" id="{F0A85605-2190-4FE7-905B-3293F54268BD}"/>
              </a:ext>
            </a:extLst>
          </p:cNvPr>
          <p:cNvSpPr txBox="1">
            <a:spLocks/>
          </p:cNvSpPr>
          <p:nvPr/>
        </p:nvSpPr>
        <p:spPr>
          <a:xfrm>
            <a:off x="6599582" y="1316182"/>
            <a:ext cx="4754217" cy="4858132"/>
          </a:xfrm>
          <a:prstGeom prst="rect">
            <a:avLst/>
          </a:prstGeom>
        </p:spPr>
        <p:txBody>
          <a:bodyPr vert="horz" lIns="91440" tIns="45720" rIns="91440" bIns="45720" rtlCol="0">
            <a:normAutofit/>
          </a:bodyPr>
          <a:lstStyle>
            <a:lvl1pPr marL="228585" indent="-228585" algn="l" defTabSz="91433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3" indent="-228585" algn="l" defTabSz="91433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3" indent="-228585" algn="l" defTabSz="91433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91"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6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3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9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6"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pt-BR" sz="2400" dirty="0">
              <a:solidFill>
                <a:schemeClr val="bg1"/>
              </a:solidFill>
              <a:latin typeface="Gill Sans MT" panose="020B0502020104020203" pitchFamily="34" charset="0"/>
            </a:endParaRPr>
          </a:p>
        </p:txBody>
      </p:sp>
      <p:sp>
        <p:nvSpPr>
          <p:cNvPr id="12" name="TextBox 11">
            <a:extLst>
              <a:ext uri="{FF2B5EF4-FFF2-40B4-BE49-F238E27FC236}">
                <a16:creationId xmlns:a16="http://schemas.microsoft.com/office/drawing/2014/main" xmlns="" id="{2298D87F-4909-495E-84AD-73A9A59A415E}"/>
              </a:ext>
            </a:extLst>
          </p:cNvPr>
          <p:cNvSpPr txBox="1"/>
          <p:nvPr/>
        </p:nvSpPr>
        <p:spPr>
          <a:xfrm>
            <a:off x="402218" y="324261"/>
            <a:ext cx="5840303" cy="461665"/>
          </a:xfrm>
          <a:prstGeom prst="rect">
            <a:avLst/>
          </a:prstGeom>
          <a:noFill/>
        </p:spPr>
        <p:txBody>
          <a:bodyPr wrap="square" rtlCol="0">
            <a:spAutoFit/>
          </a:bodyPr>
          <a:lstStyle/>
          <a:p>
            <a:r>
              <a:rPr lang="en-US" sz="2400" b="1" dirty="0">
                <a:solidFill>
                  <a:schemeClr val="bg1"/>
                </a:solidFill>
                <a:latin typeface="Gill Sans MT" panose="020B0502020104020203" pitchFamily="34" charset="0"/>
              </a:rPr>
              <a:t>The Duplicate Detective Mission</a:t>
            </a:r>
          </a:p>
        </p:txBody>
      </p:sp>
      <p:sp>
        <p:nvSpPr>
          <p:cNvPr id="13" name="TextBox 12">
            <a:extLst>
              <a:ext uri="{FF2B5EF4-FFF2-40B4-BE49-F238E27FC236}">
                <a16:creationId xmlns:a16="http://schemas.microsoft.com/office/drawing/2014/main" xmlns="" id="{62424A2A-9F3A-42E2-AD3F-371E8B0F0A68}"/>
              </a:ext>
            </a:extLst>
          </p:cNvPr>
          <p:cNvSpPr txBox="1"/>
          <p:nvPr/>
        </p:nvSpPr>
        <p:spPr>
          <a:xfrm>
            <a:off x="402218" y="742107"/>
            <a:ext cx="4405309" cy="338554"/>
          </a:xfrm>
          <a:prstGeom prst="rect">
            <a:avLst/>
          </a:prstGeom>
          <a:noFill/>
        </p:spPr>
        <p:txBody>
          <a:bodyPr wrap="square" rtlCol="0">
            <a:spAutoFit/>
          </a:bodyPr>
          <a:lstStyle/>
          <a:p>
            <a:r>
              <a:rPr lang="en-US" sz="1600" dirty="0">
                <a:solidFill>
                  <a:schemeClr val="accent4">
                    <a:lumMod val="20000"/>
                    <a:lumOff val="80000"/>
                  </a:schemeClr>
                </a:solidFill>
              </a:rPr>
              <a:t>Cracking the Duplicate Code</a:t>
            </a:r>
          </a:p>
        </p:txBody>
      </p:sp>
      <p:grpSp>
        <p:nvGrpSpPr>
          <p:cNvPr id="14" name="Group 13">
            <a:extLst>
              <a:ext uri="{FF2B5EF4-FFF2-40B4-BE49-F238E27FC236}">
                <a16:creationId xmlns:a16="http://schemas.microsoft.com/office/drawing/2014/main" xmlns="" id="{3BCE9359-A1B2-4214-931B-526D5D86E05E}"/>
              </a:ext>
            </a:extLst>
          </p:cNvPr>
          <p:cNvGrpSpPr/>
          <p:nvPr/>
        </p:nvGrpSpPr>
        <p:grpSpPr>
          <a:xfrm>
            <a:off x="9420774" y="390586"/>
            <a:ext cx="1503979" cy="513874"/>
            <a:chOff x="10389414" y="188107"/>
            <a:chExt cx="1503979" cy="513874"/>
          </a:xfrm>
        </p:grpSpPr>
        <p:pic>
          <p:nvPicPr>
            <p:cNvPr id="15" name="Picture 14">
              <a:extLst>
                <a:ext uri="{FF2B5EF4-FFF2-40B4-BE49-F238E27FC236}">
                  <a16:creationId xmlns:a16="http://schemas.microsoft.com/office/drawing/2014/main" xmlns="" id="{DC114AD8-4D76-4101-93C6-C332C0555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6" name="Picture 15">
              <a:extLst>
                <a:ext uri="{FF2B5EF4-FFF2-40B4-BE49-F238E27FC236}">
                  <a16:creationId xmlns:a16="http://schemas.microsoft.com/office/drawing/2014/main" xmlns="" id="{2A8264CD-50D4-470C-AA92-B2F31F99BCF2}"/>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9" name="Content Placeholder 8">
            <a:extLst>
              <a:ext uri="{FF2B5EF4-FFF2-40B4-BE49-F238E27FC236}">
                <a16:creationId xmlns:a16="http://schemas.microsoft.com/office/drawing/2014/main" xmlns="" id="{A8704F77-19C9-45C2-8FC1-57F6FAF14036}"/>
              </a:ext>
            </a:extLst>
          </p:cNvPr>
          <p:cNvSpPr>
            <a:spLocks noGrp="1"/>
          </p:cNvSpPr>
          <p:nvPr>
            <p:ph sz="half" idx="1"/>
          </p:nvPr>
        </p:nvSpPr>
        <p:spPr>
          <a:xfrm>
            <a:off x="428113" y="1726410"/>
            <a:ext cx="6796274" cy="4351338"/>
          </a:xfrm>
        </p:spPr>
        <p:txBody>
          <a:bodyPr>
            <a:normAutofit/>
          </a:bodyPr>
          <a:lstStyle/>
          <a:p>
            <a:pPr marL="0" indent="0">
              <a:buNone/>
            </a:pPr>
            <a:r>
              <a:rPr lang="en-US" sz="2000" dirty="0">
                <a:solidFill>
                  <a:schemeClr val="accent4"/>
                </a:solidFill>
                <a:latin typeface="Gill Sans MT" panose="020B0502020104020203" pitchFamily="34" charset="0"/>
              </a:rPr>
              <a:t>The Mystery: </a:t>
            </a:r>
            <a:r>
              <a:rPr lang="en-US" sz="2000" dirty="0">
                <a:solidFill>
                  <a:schemeClr val="bg1"/>
                </a:solidFill>
                <a:latin typeface="Gill Sans MT" panose="020B0502020104020203" pitchFamily="34" charset="0"/>
              </a:rPr>
              <a:t>We found 12 duplicate Entry IDs—same number, different stories</a:t>
            </a:r>
            <a:r>
              <a:rPr lang="en-US" sz="2000" dirty="0" smtClean="0">
                <a:solidFill>
                  <a:schemeClr val="bg1"/>
                </a:solidFill>
                <a:latin typeface="Gill Sans MT" panose="020B0502020104020203" pitchFamily="34" charset="0"/>
              </a:rPr>
              <a:t>!</a:t>
            </a:r>
          </a:p>
          <a:p>
            <a:pPr marL="0" indent="0">
              <a:buNone/>
            </a:pPr>
            <a:endParaRPr lang="en-US" sz="2000" dirty="0">
              <a:solidFill>
                <a:schemeClr val="bg1"/>
              </a:solidFill>
              <a:latin typeface="Gill Sans MT" panose="020B0502020104020203" pitchFamily="34" charset="0"/>
            </a:endParaRPr>
          </a:p>
          <a:p>
            <a:pPr marL="0" indent="0">
              <a:buNone/>
            </a:pPr>
            <a:r>
              <a:rPr lang="en-US" sz="2000" dirty="0">
                <a:solidFill>
                  <a:schemeClr val="accent4"/>
                </a:solidFill>
                <a:latin typeface="Gill Sans MT" panose="020B0502020104020203" pitchFamily="34" charset="0"/>
              </a:rPr>
              <a:t>Our Sleuthing: </a:t>
            </a:r>
            <a:r>
              <a:rPr lang="en-US" sz="2000" dirty="0">
                <a:solidFill>
                  <a:schemeClr val="bg1"/>
                </a:solidFill>
                <a:latin typeface="Gill Sans MT" panose="020B0502020104020203" pitchFamily="34" charset="0"/>
              </a:rPr>
              <a:t>Kept the original ID and added tiny tags (like _1, _2) to the extras</a:t>
            </a:r>
            <a:r>
              <a:rPr lang="en-US" sz="2000" dirty="0" smtClean="0">
                <a:solidFill>
                  <a:schemeClr val="bg1"/>
                </a:solidFill>
                <a:latin typeface="Gill Sans MT" panose="020B0502020104020203" pitchFamily="34" charset="0"/>
              </a:rPr>
              <a:t>.</a:t>
            </a:r>
          </a:p>
          <a:p>
            <a:pPr marL="0" indent="0">
              <a:buNone/>
            </a:pPr>
            <a:endParaRPr lang="en-US" sz="2000" dirty="0">
              <a:solidFill>
                <a:schemeClr val="bg1"/>
              </a:solidFill>
              <a:latin typeface="Gill Sans MT" panose="020B0502020104020203" pitchFamily="34" charset="0"/>
            </a:endParaRPr>
          </a:p>
          <a:p>
            <a:pPr marL="0" indent="0">
              <a:buNone/>
            </a:pPr>
            <a:r>
              <a:rPr lang="en-US" sz="2000" dirty="0">
                <a:solidFill>
                  <a:schemeClr val="accent4"/>
                </a:solidFill>
                <a:latin typeface="Gill Sans MT" panose="020B0502020104020203" pitchFamily="34" charset="0"/>
              </a:rPr>
              <a:t>Why It’s Smart: </a:t>
            </a:r>
            <a:r>
              <a:rPr lang="en-US" sz="2000" dirty="0">
                <a:solidFill>
                  <a:schemeClr val="bg1"/>
                </a:solidFill>
                <a:latin typeface="Gill Sans MT" panose="020B0502020104020203" pitchFamily="34" charset="0"/>
              </a:rPr>
              <a:t>Now every applicant has a clear spot, avoiding mix-ups</a:t>
            </a:r>
            <a:r>
              <a:rPr lang="en-US" sz="2000" dirty="0" smtClean="0">
                <a:solidFill>
                  <a:schemeClr val="bg1"/>
                </a:solidFill>
                <a:latin typeface="Gill Sans MT" panose="020B0502020104020203" pitchFamily="34" charset="0"/>
              </a:rPr>
              <a:t>.</a:t>
            </a:r>
          </a:p>
          <a:p>
            <a:pPr marL="0" indent="0">
              <a:buNone/>
            </a:pPr>
            <a:endParaRPr lang="en-US" sz="2000" dirty="0">
              <a:solidFill>
                <a:schemeClr val="bg1"/>
              </a:solidFill>
              <a:latin typeface="Gill Sans MT" panose="020B0502020104020203" pitchFamily="34" charset="0"/>
            </a:endParaRPr>
          </a:p>
          <a:p>
            <a:pPr marL="0" indent="0">
              <a:buNone/>
            </a:pPr>
            <a:r>
              <a:rPr lang="en-US" sz="2000" dirty="0" smtClean="0">
                <a:solidFill>
                  <a:schemeClr val="accent4"/>
                </a:solidFill>
                <a:latin typeface="Gill Sans MT" panose="020B0502020104020203" pitchFamily="34" charset="0"/>
              </a:rPr>
              <a:t>The </a:t>
            </a:r>
            <a:r>
              <a:rPr lang="en-US" sz="2000" dirty="0">
                <a:solidFill>
                  <a:schemeClr val="accent4"/>
                </a:solidFill>
                <a:latin typeface="Gill Sans MT" panose="020B0502020104020203" pitchFamily="34" charset="0"/>
              </a:rPr>
              <a:t>Result: </a:t>
            </a:r>
            <a:r>
              <a:rPr lang="en-US" sz="2000" dirty="0">
                <a:solidFill>
                  <a:schemeClr val="bg1"/>
                </a:solidFill>
                <a:latin typeface="Gill Sans MT" panose="020B0502020104020203" pitchFamily="34" charset="0"/>
              </a:rPr>
              <a:t>Cleaner data means better predictions for e-signing.</a:t>
            </a:r>
          </a:p>
        </p:txBody>
      </p:sp>
      <p:cxnSp>
        <p:nvCxnSpPr>
          <p:cNvPr id="28" name="Straight Connector 27">
            <a:extLst>
              <a:ext uri="{FF2B5EF4-FFF2-40B4-BE49-F238E27FC236}">
                <a16:creationId xmlns:a16="http://schemas.microsoft.com/office/drawing/2014/main" xmlns="" id="{9439E93C-2F4C-47CA-BB70-6E92998E3F63}"/>
              </a:ext>
            </a:extLst>
          </p:cNvPr>
          <p:cNvCxnSpPr/>
          <p:nvPr/>
        </p:nvCxnSpPr>
        <p:spPr>
          <a:xfrm>
            <a:off x="476219" y="1153637"/>
            <a:ext cx="8662616" cy="0"/>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
        <p:nvSpPr>
          <p:cNvPr id="4" name="Rectangle 3"/>
          <p:cNvSpPr/>
          <p:nvPr/>
        </p:nvSpPr>
        <p:spPr>
          <a:xfrm>
            <a:off x="1442632" y="5835449"/>
            <a:ext cx="8615768" cy="369332"/>
          </a:xfrm>
          <a:prstGeom prst="rect">
            <a:avLst/>
          </a:prstGeom>
        </p:spPr>
        <p:txBody>
          <a:bodyPr wrap="square">
            <a:spAutoFit/>
          </a:bodyPr>
          <a:lstStyle/>
          <a:p>
            <a:r>
              <a:rPr lang="en-US" dirty="0">
                <a:solidFill>
                  <a:schemeClr val="bg1"/>
                </a:solidFill>
              </a:rPr>
              <a:t>Turns duplicate handling into a thrilling case, showing the fix.</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48537" y="1280608"/>
            <a:ext cx="4105262" cy="4105262"/>
          </a:xfrm>
          <a:prstGeom prst="rect">
            <a:avLst/>
          </a:prstGeom>
        </p:spPr>
      </p:pic>
    </p:spTree>
    <p:extLst>
      <p:ext uri="{BB962C8B-B14F-4D97-AF65-F5344CB8AC3E}">
        <p14:creationId xmlns:p14="http://schemas.microsoft.com/office/powerpoint/2010/main" val="303088023"/>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BA27A959-075B-C913-A3E7-2B2450A21225}"/>
              </a:ext>
            </a:extLst>
          </p:cNvPr>
          <p:cNvCxnSpPr>
            <a:cxnSpLocks/>
          </p:cNvCxnSpPr>
          <p:nvPr/>
        </p:nvCxnSpPr>
        <p:spPr>
          <a:xfrm>
            <a:off x="4104108" y="3329777"/>
            <a:ext cx="6451336" cy="0"/>
          </a:xfrm>
          <a:prstGeom prst="line">
            <a:avLst/>
          </a:prstGeom>
          <a:ln>
            <a:solidFill>
              <a:schemeClr val="accent2">
                <a:alpha val="56000"/>
              </a:schemeClr>
            </a:solidFill>
          </a:ln>
        </p:spPr>
        <p:style>
          <a:lnRef idx="1">
            <a:schemeClr val="accent2"/>
          </a:lnRef>
          <a:fillRef idx="0">
            <a:schemeClr val="accent2"/>
          </a:fillRef>
          <a:effectRef idx="0">
            <a:schemeClr val="accent2"/>
          </a:effectRef>
          <a:fontRef idx="minor">
            <a:schemeClr val="tx1"/>
          </a:fontRef>
        </p:style>
      </p:cxnSp>
      <p:sp>
        <p:nvSpPr>
          <p:cNvPr id="5" name="Rectangle 4"/>
          <p:cNvSpPr/>
          <p:nvPr/>
        </p:nvSpPr>
        <p:spPr>
          <a:xfrm>
            <a:off x="0" y="2845586"/>
            <a:ext cx="6504538" cy="584775"/>
          </a:xfrm>
          <a:prstGeom prst="rect">
            <a:avLst/>
          </a:prstGeom>
        </p:spPr>
        <p:txBody>
          <a:bodyPr wrap="none">
            <a:spAutoFit/>
          </a:bodyPr>
          <a:lstStyle/>
          <a:p>
            <a:r>
              <a:rPr lang="en-US" sz="3200" b="1" dirty="0">
                <a:latin typeface="Gill Sans MT" panose="020B0502020104020203" pitchFamily="34" charset="0"/>
              </a:rPr>
              <a:t>4</a:t>
            </a:r>
            <a:r>
              <a:rPr lang="en-US" sz="3200" b="1" dirty="0" smtClean="0">
                <a:latin typeface="Gill Sans MT" panose="020B0502020104020203" pitchFamily="34" charset="0"/>
              </a:rPr>
              <a:t>. </a:t>
            </a:r>
            <a:r>
              <a:rPr lang="en-US" sz="3200" b="1" dirty="0"/>
              <a:t>The Problem That Brought Us Here</a:t>
            </a:r>
          </a:p>
        </p:txBody>
      </p:sp>
      <p:grpSp>
        <p:nvGrpSpPr>
          <p:cNvPr id="6" name="Group 5">
            <a:extLst>
              <a:ext uri="{FF2B5EF4-FFF2-40B4-BE49-F238E27FC236}">
                <a16:creationId xmlns:a16="http://schemas.microsoft.com/office/drawing/2014/main" xmlns="" id="{B555C957-F25E-4FE9-9EF6-3F5BC957AC94}"/>
              </a:ext>
            </a:extLst>
          </p:cNvPr>
          <p:cNvGrpSpPr/>
          <p:nvPr/>
        </p:nvGrpSpPr>
        <p:grpSpPr>
          <a:xfrm>
            <a:off x="10293614" y="335166"/>
            <a:ext cx="1503979" cy="513874"/>
            <a:chOff x="10389414" y="188107"/>
            <a:chExt cx="1503979" cy="513874"/>
          </a:xfrm>
        </p:grpSpPr>
        <p:pic>
          <p:nvPicPr>
            <p:cNvPr id="7" name="Picture 6">
              <a:extLst>
                <a:ext uri="{FF2B5EF4-FFF2-40B4-BE49-F238E27FC236}">
                  <a16:creationId xmlns:a16="http://schemas.microsoft.com/office/drawing/2014/main" xmlns="" id="{C4FDCDA6-23C8-4FC8-AE76-DDB32C5DB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8" name="Picture 7">
              <a:extLst>
                <a:ext uri="{FF2B5EF4-FFF2-40B4-BE49-F238E27FC236}">
                  <a16:creationId xmlns:a16="http://schemas.microsoft.com/office/drawing/2014/main" xmlns="" id="{51677584-923A-4A4C-B633-3B4D6B768A95}"/>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2" name="Rectangle 1"/>
          <p:cNvSpPr/>
          <p:nvPr/>
        </p:nvSpPr>
        <p:spPr>
          <a:xfrm>
            <a:off x="323088" y="5810515"/>
            <a:ext cx="6096000" cy="800219"/>
          </a:xfrm>
          <a:prstGeom prst="rect">
            <a:avLst/>
          </a:prstGeom>
        </p:spPr>
        <p:txBody>
          <a:bodyPr>
            <a:spAutoFit/>
          </a:bodyPr>
          <a:lstStyle/>
          <a:p>
            <a:pPr defTabSz="457200"/>
            <a:r>
              <a:rPr lang="en-US" sz="2800" dirty="0">
                <a:solidFill>
                  <a:srgbClr val="FFC000"/>
                </a:solidFill>
                <a:latin typeface="Gill Sans MT Condensed" panose="020B0506020104020203" pitchFamily="34" charset="0"/>
              </a:rPr>
              <a:t>TESA</a:t>
            </a:r>
            <a:endParaRPr lang="en-US"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b="1" i="1" dirty="0">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AI  Engineering</a:t>
            </a:r>
          </a:p>
        </p:txBody>
      </p:sp>
      <p:sp>
        <p:nvSpPr>
          <p:cNvPr id="9" name="Oval 8">
            <a:extLst>
              <a:ext uri="{FF2B5EF4-FFF2-40B4-BE49-F238E27FC236}">
                <a16:creationId xmlns:a16="http://schemas.microsoft.com/office/drawing/2014/main" xmlns="" id="{2ED817B7-0DD3-0FA5-D63E-0D2F886403F0}"/>
              </a:ext>
            </a:extLst>
          </p:cNvPr>
          <p:cNvSpPr/>
          <p:nvPr/>
        </p:nvSpPr>
        <p:spPr>
          <a:xfrm>
            <a:off x="11266942" y="6001438"/>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r>
              <a:rPr kumimoji="0" lang="en-GB" sz="1538" b="1" i="1"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t>1</a:t>
            </a:r>
            <a:fld id="{ED02547D-C1EC-4DB1-9A47-41A915DF0D5C}" type="slidenum">
              <a:rPr kumimoji="0" lang="en-GB" sz="1538" b="1" i="1" u="none" strike="noStrike" kern="0" cap="none" spc="0" normalizeH="0" baseline="0" noProof="0" smtClean="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13</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Tree>
    <p:extLst>
      <p:ext uri="{BB962C8B-B14F-4D97-AF65-F5344CB8AC3E}">
        <p14:creationId xmlns:p14="http://schemas.microsoft.com/office/powerpoint/2010/main" val="1354560314"/>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xmlns=""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xmlns=""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14</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5" name="TextBox 24">
            <a:extLst>
              <a:ext uri="{FF2B5EF4-FFF2-40B4-BE49-F238E27FC236}">
                <a16:creationId xmlns:a16="http://schemas.microsoft.com/office/drawing/2014/main" xmlns=""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C000"/>
                </a:solidFill>
                <a:effectLst/>
                <a:uLnTx/>
                <a:uFillTx/>
                <a:latin typeface="Gill Sans MT Condensed" panose="020B0506020104020203" pitchFamily="34" charset="0"/>
                <a:ea typeface="+mn-ea"/>
                <a:cs typeface="+mn-cs"/>
              </a:rPr>
              <a:t>TESA</a:t>
            </a:r>
            <a:endParaRPr lang="en-US" sz="1400" b="1" i="1" dirty="0">
              <a:solidFill>
                <a:prstClr val="white"/>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AI </a:t>
            </a: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Engineering</a:t>
            </a:r>
          </a:p>
        </p:txBody>
      </p:sp>
      <p:sp>
        <p:nvSpPr>
          <p:cNvPr id="10" name="Content Placeholder 4">
            <a:extLst>
              <a:ext uri="{FF2B5EF4-FFF2-40B4-BE49-F238E27FC236}">
                <a16:creationId xmlns:a16="http://schemas.microsoft.com/office/drawing/2014/main" xmlns="" id="{F0A85605-2190-4FE7-905B-3293F54268BD}"/>
              </a:ext>
            </a:extLst>
          </p:cNvPr>
          <p:cNvSpPr txBox="1">
            <a:spLocks/>
          </p:cNvSpPr>
          <p:nvPr/>
        </p:nvSpPr>
        <p:spPr>
          <a:xfrm>
            <a:off x="6599582" y="1316182"/>
            <a:ext cx="4754217" cy="4858132"/>
          </a:xfrm>
          <a:prstGeom prst="rect">
            <a:avLst/>
          </a:prstGeom>
        </p:spPr>
        <p:txBody>
          <a:bodyPr vert="horz" lIns="91440" tIns="45720" rIns="91440" bIns="45720" rtlCol="0">
            <a:normAutofit/>
          </a:bodyPr>
          <a:lstStyle>
            <a:lvl1pPr marL="228585" indent="-228585" algn="l" defTabSz="91433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3" indent="-228585" algn="l" defTabSz="91433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3" indent="-228585" algn="l" defTabSz="91433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91"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6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3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9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6"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pt-BR" sz="2400" dirty="0">
              <a:solidFill>
                <a:schemeClr val="bg1"/>
              </a:solidFill>
              <a:latin typeface="Gill Sans MT" panose="020B0502020104020203" pitchFamily="34" charset="0"/>
            </a:endParaRPr>
          </a:p>
        </p:txBody>
      </p:sp>
      <p:sp>
        <p:nvSpPr>
          <p:cNvPr id="12" name="TextBox 11">
            <a:extLst>
              <a:ext uri="{FF2B5EF4-FFF2-40B4-BE49-F238E27FC236}">
                <a16:creationId xmlns:a16="http://schemas.microsoft.com/office/drawing/2014/main" xmlns="" id="{2298D87F-4909-495E-84AD-73A9A59A415E}"/>
              </a:ext>
            </a:extLst>
          </p:cNvPr>
          <p:cNvSpPr txBox="1"/>
          <p:nvPr/>
        </p:nvSpPr>
        <p:spPr>
          <a:xfrm>
            <a:off x="402218" y="324261"/>
            <a:ext cx="7516486" cy="830997"/>
          </a:xfrm>
          <a:prstGeom prst="rect">
            <a:avLst/>
          </a:prstGeom>
          <a:noFill/>
        </p:spPr>
        <p:txBody>
          <a:bodyPr wrap="square" rtlCol="0">
            <a:spAutoFit/>
          </a:bodyPr>
          <a:lstStyle/>
          <a:p>
            <a:pPr lvl="0" defTabSz="914338">
              <a:defRPr/>
            </a:pPr>
            <a:r>
              <a:rPr lang="en-US" sz="2400" dirty="0">
                <a:solidFill>
                  <a:schemeClr val="accent4"/>
                </a:solidFill>
              </a:rPr>
              <a:t>The Wake-Up Call: Why Customers Are Leaving </a:t>
            </a:r>
            <a:r>
              <a:rPr lang="en-US" sz="2400" dirty="0" smtClean="0">
                <a:solidFill>
                  <a:schemeClr val="accent4"/>
                </a:solidFill>
              </a:rPr>
              <a:t>Us</a:t>
            </a:r>
          </a:p>
          <a:p>
            <a:pPr lvl="0" defTabSz="914338">
              <a:defRPr/>
            </a:pPr>
            <a:endParaRPr lang="en-US" sz="2400" dirty="0">
              <a:solidFill>
                <a:schemeClr val="bg1"/>
              </a:solidFill>
              <a:latin typeface="Gill Sans MT" panose="020B0502020104020203" pitchFamily="34" charset="0"/>
            </a:endParaRPr>
          </a:p>
        </p:txBody>
      </p:sp>
      <p:sp>
        <p:nvSpPr>
          <p:cNvPr id="13" name="TextBox 12">
            <a:extLst>
              <a:ext uri="{FF2B5EF4-FFF2-40B4-BE49-F238E27FC236}">
                <a16:creationId xmlns:a16="http://schemas.microsoft.com/office/drawing/2014/main" xmlns="" id="{62424A2A-9F3A-42E2-AD3F-371E8B0F0A68}"/>
              </a:ext>
            </a:extLst>
          </p:cNvPr>
          <p:cNvSpPr txBox="1"/>
          <p:nvPr/>
        </p:nvSpPr>
        <p:spPr>
          <a:xfrm>
            <a:off x="402218" y="742107"/>
            <a:ext cx="4405309" cy="338554"/>
          </a:xfrm>
          <a:prstGeom prst="rect">
            <a:avLst/>
          </a:prstGeom>
          <a:noFill/>
        </p:spPr>
        <p:txBody>
          <a:bodyPr wrap="square" rtlCol="0">
            <a:spAutoFit/>
          </a:bodyPr>
          <a:lstStyle/>
          <a:p>
            <a:pPr lvl="0" defTabSz="914338">
              <a:defRPr/>
            </a:pPr>
            <a:r>
              <a:rPr lang="en-US" sz="1600" dirty="0">
                <a:solidFill>
                  <a:schemeClr val="accent4">
                    <a:lumMod val="20000"/>
                    <a:lumOff val="80000"/>
                  </a:schemeClr>
                </a:solidFill>
                <a:latin typeface="Gill Sans MT" panose="020B0502020104020203" pitchFamily="34" charset="0"/>
              </a:rPr>
              <a:t>What Makes Salaries Tick? Our Investigation</a:t>
            </a:r>
          </a:p>
        </p:txBody>
      </p:sp>
      <p:grpSp>
        <p:nvGrpSpPr>
          <p:cNvPr id="14" name="Group 13">
            <a:extLst>
              <a:ext uri="{FF2B5EF4-FFF2-40B4-BE49-F238E27FC236}">
                <a16:creationId xmlns:a16="http://schemas.microsoft.com/office/drawing/2014/main" xmlns="" id="{3BCE9359-A1B2-4214-931B-526D5D86E05E}"/>
              </a:ext>
            </a:extLst>
          </p:cNvPr>
          <p:cNvGrpSpPr/>
          <p:nvPr/>
        </p:nvGrpSpPr>
        <p:grpSpPr>
          <a:xfrm>
            <a:off x="9420774" y="390586"/>
            <a:ext cx="1503979" cy="513874"/>
            <a:chOff x="10389414" y="188107"/>
            <a:chExt cx="1503979" cy="513874"/>
          </a:xfrm>
        </p:grpSpPr>
        <p:pic>
          <p:nvPicPr>
            <p:cNvPr id="15" name="Picture 14">
              <a:extLst>
                <a:ext uri="{FF2B5EF4-FFF2-40B4-BE49-F238E27FC236}">
                  <a16:creationId xmlns:a16="http://schemas.microsoft.com/office/drawing/2014/main" xmlns="" id="{DC114AD8-4D76-4101-93C6-C332C0555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6" name="Picture 15">
              <a:extLst>
                <a:ext uri="{FF2B5EF4-FFF2-40B4-BE49-F238E27FC236}">
                  <a16:creationId xmlns:a16="http://schemas.microsoft.com/office/drawing/2014/main" xmlns="" id="{2A8264CD-50D4-470C-AA92-B2F31F99BCF2}"/>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pic>
        <p:nvPicPr>
          <p:cNvPr id="39" name="Picture 38">
            <a:extLst>
              <a:ext uri="{FF2B5EF4-FFF2-40B4-BE49-F238E27FC236}">
                <a16:creationId xmlns:a16="http://schemas.microsoft.com/office/drawing/2014/main" xmlns="" id="{B4EA2F9D-28C6-4BA2-A3D5-8808409A3425}"/>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8480"/>
                    </a14:imgEffect>
                  </a14:imgLayer>
                </a14:imgProps>
              </a:ext>
              <a:ext uri="{28A0092B-C50C-407E-A947-70E740481C1C}">
                <a14:useLocalDpi xmlns:a14="http://schemas.microsoft.com/office/drawing/2010/main" val="0"/>
              </a:ext>
            </a:extLst>
          </a:blip>
          <a:stretch>
            <a:fillRect/>
          </a:stretch>
        </p:blipFill>
        <p:spPr>
          <a:xfrm>
            <a:off x="9685156" y="2029967"/>
            <a:ext cx="684517" cy="684517"/>
          </a:xfrm>
          <a:prstGeom prst="rect">
            <a:avLst/>
          </a:prstGeom>
          <a:noFill/>
          <a:ln>
            <a:noFill/>
          </a:ln>
        </p:spPr>
      </p:pic>
      <p:cxnSp>
        <p:nvCxnSpPr>
          <p:cNvPr id="41" name="Straight Connector 40">
            <a:extLst>
              <a:ext uri="{FF2B5EF4-FFF2-40B4-BE49-F238E27FC236}">
                <a16:creationId xmlns:a16="http://schemas.microsoft.com/office/drawing/2014/main" xmlns="" id="{4032E95D-D2A6-4D3F-BA48-AFB4E1A5CE70}"/>
              </a:ext>
            </a:extLst>
          </p:cNvPr>
          <p:cNvCxnSpPr/>
          <p:nvPr/>
        </p:nvCxnSpPr>
        <p:spPr>
          <a:xfrm>
            <a:off x="476219" y="1153637"/>
            <a:ext cx="8662616" cy="0"/>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
        <p:nvSpPr>
          <p:cNvPr id="7" name="Oval 6"/>
          <p:cNvSpPr/>
          <p:nvPr/>
        </p:nvSpPr>
        <p:spPr>
          <a:xfrm>
            <a:off x="485497" y="1457472"/>
            <a:ext cx="704088" cy="8046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accent4"/>
                </a:solidFill>
              </a:rPr>
              <a:t>📞</a:t>
            </a:r>
          </a:p>
        </p:txBody>
      </p:sp>
      <p:sp>
        <p:nvSpPr>
          <p:cNvPr id="24" name="Oval 23"/>
          <p:cNvSpPr/>
          <p:nvPr/>
        </p:nvSpPr>
        <p:spPr>
          <a:xfrm>
            <a:off x="948640" y="2344353"/>
            <a:ext cx="704088" cy="8046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576388" y="3290409"/>
            <a:ext cx="704088" cy="8046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211115" y="4156830"/>
            <a:ext cx="704088" cy="8046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395023" y="1679204"/>
            <a:ext cx="6526787" cy="400110"/>
          </a:xfrm>
          <a:prstGeom prst="rect">
            <a:avLst/>
          </a:prstGeom>
        </p:spPr>
        <p:txBody>
          <a:bodyPr wrap="none">
            <a:spAutoFit/>
          </a:bodyPr>
          <a:lstStyle/>
          <a:p>
            <a:r>
              <a:rPr lang="en-US" sz="2000" b="1" dirty="0">
                <a:solidFill>
                  <a:schemeClr val="bg1"/>
                </a:solidFill>
                <a:latin typeface="Gill Sans MT" panose="020B0502020104020203" pitchFamily="34" charset="0"/>
              </a:rPr>
              <a:t>Customer Complaints:</a:t>
            </a:r>
            <a:r>
              <a:rPr lang="en-US" sz="2000" dirty="0">
                <a:solidFill>
                  <a:schemeClr val="bg1"/>
                </a:solidFill>
                <a:latin typeface="Gill Sans MT" panose="020B0502020104020203" pitchFamily="34" charset="0"/>
              </a:rPr>
              <a:t> "Your loan process takes forever!"</a:t>
            </a:r>
          </a:p>
        </p:txBody>
      </p:sp>
      <p:sp>
        <p:nvSpPr>
          <p:cNvPr id="11" name="Rectangle 10"/>
          <p:cNvSpPr/>
          <p:nvPr/>
        </p:nvSpPr>
        <p:spPr>
          <a:xfrm>
            <a:off x="1700776" y="2481243"/>
            <a:ext cx="9378696" cy="400110"/>
          </a:xfrm>
          <a:prstGeom prst="rect">
            <a:avLst/>
          </a:prstGeom>
        </p:spPr>
        <p:txBody>
          <a:bodyPr wrap="square">
            <a:spAutoFit/>
          </a:bodyPr>
          <a:lstStyle/>
          <a:p>
            <a:r>
              <a:rPr lang="en-US" sz="2000" b="1" dirty="0">
                <a:solidFill>
                  <a:schemeClr val="bg1"/>
                </a:solidFill>
                <a:latin typeface="Gill Sans MT" panose="020B0502020104020203" pitchFamily="34" charset="0"/>
              </a:rPr>
              <a:t>Traditional paper-based </a:t>
            </a:r>
            <a:r>
              <a:rPr lang="en-US" sz="2000" dirty="0">
                <a:solidFill>
                  <a:schemeClr val="bg1"/>
                </a:solidFill>
                <a:latin typeface="Gill Sans MT" panose="020B0502020104020203" pitchFamily="34" charset="0"/>
              </a:rPr>
              <a:t>lending is killing our customer experience</a:t>
            </a:r>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1430" y="2539376"/>
            <a:ext cx="350215" cy="350215"/>
          </a:xfrm>
          <a:prstGeom prst="rect">
            <a:avLst/>
          </a:prstGeom>
        </p:spPr>
      </p:pic>
      <p:sp>
        <p:nvSpPr>
          <p:cNvPr id="18" name="Rectangle 17"/>
          <p:cNvSpPr/>
          <p:nvPr/>
        </p:nvSpPr>
        <p:spPr>
          <a:xfrm>
            <a:off x="2301368" y="3454246"/>
            <a:ext cx="6989414" cy="400110"/>
          </a:xfrm>
          <a:prstGeom prst="rect">
            <a:avLst/>
          </a:prstGeom>
        </p:spPr>
        <p:txBody>
          <a:bodyPr wrap="none">
            <a:spAutoFit/>
          </a:bodyPr>
          <a:lstStyle/>
          <a:p>
            <a:r>
              <a:rPr lang="en-US" sz="2000" b="1" dirty="0">
                <a:solidFill>
                  <a:schemeClr val="bg1"/>
                </a:solidFill>
                <a:latin typeface="Gill Sans MT" panose="020B0502020104020203" pitchFamily="34" charset="0"/>
              </a:rPr>
              <a:t>The Impact:</a:t>
            </a:r>
            <a:r>
              <a:rPr lang="en-US" sz="2000" dirty="0">
                <a:solidFill>
                  <a:schemeClr val="bg1"/>
                </a:solidFill>
                <a:latin typeface="Gill Sans MT" panose="020B0502020104020203" pitchFamily="34" charset="0"/>
              </a:rPr>
              <a:t> Losing customers to faster, digital-first competitors</a:t>
            </a:r>
          </a:p>
        </p:txBody>
      </p:sp>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65410" y="3466023"/>
            <a:ext cx="546936" cy="546936"/>
          </a:xfrm>
          <a:prstGeom prst="rect">
            <a:avLst/>
          </a:prstGeom>
        </p:spPr>
      </p:pic>
      <p:sp>
        <p:nvSpPr>
          <p:cNvPr id="21" name="Rectangle 20"/>
          <p:cNvSpPr/>
          <p:nvPr/>
        </p:nvSpPr>
        <p:spPr>
          <a:xfrm>
            <a:off x="2937227" y="4220180"/>
            <a:ext cx="8859022" cy="707886"/>
          </a:xfrm>
          <a:prstGeom prst="rect">
            <a:avLst/>
          </a:prstGeom>
        </p:spPr>
        <p:txBody>
          <a:bodyPr wrap="square">
            <a:spAutoFit/>
          </a:bodyPr>
          <a:lstStyle/>
          <a:p>
            <a:r>
              <a:rPr lang="en-US" sz="2000" b="1" dirty="0">
                <a:solidFill>
                  <a:schemeClr val="bg1"/>
                </a:solidFill>
                <a:latin typeface="Gill Sans MT" panose="020B0502020104020203" pitchFamily="34" charset="0"/>
              </a:rPr>
              <a:t>The Opportunity:</a:t>
            </a:r>
            <a:r>
              <a:rPr lang="en-US" sz="2000" dirty="0">
                <a:solidFill>
                  <a:schemeClr val="bg1"/>
                </a:solidFill>
                <a:latin typeface="Gill Sans MT" panose="020B0502020104020203" pitchFamily="34" charset="0"/>
              </a:rPr>
              <a:t> 54% of our customers already choose digital signing - but what about the other 46%?</a:t>
            </a:r>
          </a:p>
        </p:txBody>
      </p:sp>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47052" y="4286516"/>
            <a:ext cx="515640" cy="515640"/>
          </a:xfrm>
          <a:prstGeom prst="rect">
            <a:avLst/>
          </a:prstGeom>
        </p:spPr>
      </p:pic>
      <p:sp>
        <p:nvSpPr>
          <p:cNvPr id="32" name="Rectangle 31"/>
          <p:cNvSpPr/>
          <p:nvPr/>
        </p:nvSpPr>
        <p:spPr>
          <a:xfrm>
            <a:off x="1652728" y="5360226"/>
            <a:ext cx="10063406" cy="1200329"/>
          </a:xfrm>
          <a:prstGeom prst="rect">
            <a:avLst/>
          </a:prstGeom>
        </p:spPr>
        <p:txBody>
          <a:bodyPr wrap="square">
            <a:spAutoFit/>
          </a:bodyPr>
          <a:lstStyle/>
          <a:p>
            <a:r>
              <a:rPr lang="en-US" b="1" dirty="0">
                <a:solidFill>
                  <a:schemeClr val="bg1"/>
                </a:solidFill>
                <a:latin typeface="Gill Sans MT" panose="020B0502020104020203" pitchFamily="34" charset="0"/>
              </a:rPr>
              <a:t>Imagine </a:t>
            </a:r>
            <a:r>
              <a:rPr lang="en-US" b="1" dirty="0" smtClean="0">
                <a:solidFill>
                  <a:schemeClr val="bg1"/>
                </a:solidFill>
                <a:latin typeface="Gill Sans MT" panose="020B0502020104020203" pitchFamily="34" charset="0"/>
              </a:rPr>
              <a:t>:</a:t>
            </a:r>
            <a:r>
              <a:rPr lang="en-US" dirty="0" smtClean="0">
                <a:solidFill>
                  <a:schemeClr val="bg1"/>
                </a:solidFill>
                <a:latin typeface="Gill Sans MT" panose="020B0502020104020203" pitchFamily="34" charset="0"/>
              </a:rPr>
              <a:t> </a:t>
            </a:r>
            <a:r>
              <a:rPr lang="en-US" dirty="0">
                <a:solidFill>
                  <a:schemeClr val="bg1"/>
                </a:solidFill>
                <a:latin typeface="Gill Sans MT" panose="020B0502020104020203" pitchFamily="34" charset="0"/>
              </a:rPr>
              <a:t>Sarah, a 34-year-old teacher, applies for a loan on Monday. By Friday, she’s still </a:t>
            </a:r>
            <a:r>
              <a:rPr lang="en-US" dirty="0" err="1" smtClean="0">
                <a:solidFill>
                  <a:schemeClr val="bg1"/>
                </a:solidFill>
                <a:latin typeface="Gill Sans MT" panose="020B0502020104020203" pitchFamily="34" charset="0"/>
              </a:rPr>
              <a:t>waitingwhile</a:t>
            </a:r>
            <a:r>
              <a:rPr lang="en-US" dirty="0" smtClean="0">
                <a:solidFill>
                  <a:schemeClr val="bg1"/>
                </a:solidFill>
                <a:latin typeface="Gill Sans MT" panose="020B0502020104020203" pitchFamily="34" charset="0"/>
              </a:rPr>
              <a:t> </a:t>
            </a:r>
            <a:r>
              <a:rPr lang="en-US" dirty="0">
                <a:solidFill>
                  <a:schemeClr val="bg1"/>
                </a:solidFill>
                <a:latin typeface="Gill Sans MT" panose="020B0502020104020203" pitchFamily="34" charset="0"/>
              </a:rPr>
              <a:t>a competitor approved her in 24 hours. We lost her.</a:t>
            </a:r>
          </a:p>
          <a:p>
            <a:r>
              <a:rPr lang="en-US" dirty="0">
                <a:solidFill>
                  <a:schemeClr val="bg1"/>
                </a:solidFill>
                <a:latin typeface="Gill Sans MT" panose="020B0502020104020203" pitchFamily="34" charset="0"/>
              </a:rPr>
              <a:t>But here’s the opportunity: </a:t>
            </a:r>
            <a:r>
              <a:rPr lang="en-US" b="1" dirty="0">
                <a:solidFill>
                  <a:schemeClr val="bg1"/>
                </a:solidFill>
                <a:latin typeface="Gill Sans MT" panose="020B0502020104020203" pitchFamily="34" charset="0"/>
              </a:rPr>
              <a:t>54% of our customers already use e-signing.</a:t>
            </a:r>
            <a:r>
              <a:rPr lang="en-US" dirty="0">
                <a:solidFill>
                  <a:schemeClr val="bg1"/>
                </a:solidFill>
                <a:latin typeface="Gill Sans MT" panose="020B0502020104020203" pitchFamily="34" charset="0"/>
              </a:rPr>
              <a:t/>
            </a:r>
            <a:br>
              <a:rPr lang="en-US" dirty="0">
                <a:solidFill>
                  <a:schemeClr val="bg1"/>
                </a:solidFill>
                <a:latin typeface="Gill Sans MT" panose="020B0502020104020203" pitchFamily="34" charset="0"/>
              </a:rPr>
            </a:br>
            <a:r>
              <a:rPr lang="en-US" dirty="0">
                <a:solidFill>
                  <a:schemeClr val="bg1"/>
                </a:solidFill>
                <a:latin typeface="Gill Sans MT" panose="020B0502020104020203" pitchFamily="34" charset="0"/>
              </a:rPr>
              <a:t>Can we predict who will go digital—and speed things up?</a:t>
            </a:r>
          </a:p>
        </p:txBody>
      </p:sp>
    </p:spTree>
    <p:extLst>
      <p:ext uri="{BB962C8B-B14F-4D97-AF65-F5344CB8AC3E}">
        <p14:creationId xmlns:p14="http://schemas.microsoft.com/office/powerpoint/2010/main" val="3942730629"/>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xmlns=""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xmlns=""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15</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5" name="TextBox 24">
            <a:extLst>
              <a:ext uri="{FF2B5EF4-FFF2-40B4-BE49-F238E27FC236}">
                <a16:creationId xmlns:a16="http://schemas.microsoft.com/office/drawing/2014/main" xmlns=""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1" dirty="0" smtClean="0">
                <a:solidFill>
                  <a:prstClr val="white"/>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AI</a:t>
            </a:r>
            <a:r>
              <a:rPr kumimoji="0" lang="en-US" sz="1400" b="1" i="1"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 </a:t>
            </a: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Engineering</a:t>
            </a:r>
          </a:p>
        </p:txBody>
      </p:sp>
      <p:sp>
        <p:nvSpPr>
          <p:cNvPr id="10" name="Content Placeholder 4">
            <a:extLst>
              <a:ext uri="{FF2B5EF4-FFF2-40B4-BE49-F238E27FC236}">
                <a16:creationId xmlns:a16="http://schemas.microsoft.com/office/drawing/2014/main" xmlns="" id="{F0A85605-2190-4FE7-905B-3293F54268BD}"/>
              </a:ext>
            </a:extLst>
          </p:cNvPr>
          <p:cNvSpPr txBox="1">
            <a:spLocks/>
          </p:cNvSpPr>
          <p:nvPr/>
        </p:nvSpPr>
        <p:spPr>
          <a:xfrm>
            <a:off x="6627292" y="1260762"/>
            <a:ext cx="4754217" cy="4858132"/>
          </a:xfrm>
          <a:prstGeom prst="rect">
            <a:avLst/>
          </a:prstGeom>
        </p:spPr>
        <p:txBody>
          <a:bodyPr vert="horz" lIns="91440" tIns="45720" rIns="91440" bIns="45720" rtlCol="0">
            <a:normAutofit/>
          </a:bodyPr>
          <a:lstStyle>
            <a:lvl1pPr marL="228585" indent="-228585" algn="l" defTabSz="91433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3" indent="-228585" algn="l" defTabSz="91433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3" indent="-228585" algn="l" defTabSz="91433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91"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6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3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9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6"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pt-BR" sz="2400" dirty="0">
              <a:solidFill>
                <a:schemeClr val="bg1"/>
              </a:solidFill>
              <a:latin typeface="Gill Sans MT" panose="020B0502020104020203" pitchFamily="34" charset="0"/>
            </a:endParaRPr>
          </a:p>
        </p:txBody>
      </p:sp>
      <p:sp>
        <p:nvSpPr>
          <p:cNvPr id="12" name="TextBox 11">
            <a:extLst>
              <a:ext uri="{FF2B5EF4-FFF2-40B4-BE49-F238E27FC236}">
                <a16:creationId xmlns:a16="http://schemas.microsoft.com/office/drawing/2014/main" xmlns="" id="{2298D87F-4909-495E-84AD-73A9A59A415E}"/>
              </a:ext>
            </a:extLst>
          </p:cNvPr>
          <p:cNvSpPr txBox="1"/>
          <p:nvPr/>
        </p:nvSpPr>
        <p:spPr>
          <a:xfrm>
            <a:off x="402218" y="324261"/>
            <a:ext cx="5840303" cy="461665"/>
          </a:xfrm>
          <a:prstGeom prst="rect">
            <a:avLst/>
          </a:prstGeom>
          <a:noFill/>
        </p:spPr>
        <p:txBody>
          <a:bodyPr wrap="square" rtlCol="0">
            <a:spAutoFit/>
          </a:bodyPr>
          <a:lstStyle/>
          <a:p>
            <a:pPr lvl="0" defTabSz="914338">
              <a:defRPr/>
            </a:pPr>
            <a:r>
              <a:rPr lang="en-US" sz="2400" dirty="0">
                <a:solidFill>
                  <a:schemeClr val="accent4"/>
                </a:solidFill>
                <a:latin typeface="Gill Sans MT" panose="020B0502020104020203" pitchFamily="34" charset="0"/>
              </a:rPr>
              <a:t>The Age of Digital Behavior</a:t>
            </a:r>
          </a:p>
        </p:txBody>
      </p:sp>
      <p:sp>
        <p:nvSpPr>
          <p:cNvPr id="13" name="TextBox 12">
            <a:extLst>
              <a:ext uri="{FF2B5EF4-FFF2-40B4-BE49-F238E27FC236}">
                <a16:creationId xmlns:a16="http://schemas.microsoft.com/office/drawing/2014/main" xmlns="" id="{62424A2A-9F3A-42E2-AD3F-371E8B0F0A68}"/>
              </a:ext>
            </a:extLst>
          </p:cNvPr>
          <p:cNvSpPr txBox="1"/>
          <p:nvPr/>
        </p:nvSpPr>
        <p:spPr>
          <a:xfrm>
            <a:off x="402218" y="742107"/>
            <a:ext cx="6090022" cy="338554"/>
          </a:xfrm>
          <a:prstGeom prst="rect">
            <a:avLst/>
          </a:prstGeom>
          <a:noFill/>
        </p:spPr>
        <p:txBody>
          <a:bodyPr wrap="square" rtlCol="0">
            <a:spAutoFit/>
          </a:bodyPr>
          <a:lstStyle/>
          <a:p>
            <a:pPr lvl="0" defTabSz="914338">
              <a:defRPr/>
            </a:pPr>
            <a:r>
              <a:rPr lang="en-US" sz="1600" dirty="0">
                <a:solidFill>
                  <a:schemeClr val="accent4">
                    <a:lumMod val="20000"/>
                    <a:lumOff val="80000"/>
                  </a:schemeClr>
                </a:solidFill>
              </a:rPr>
              <a:t>Surprising Discovery: It's Not About Age, It's About Attitude</a:t>
            </a:r>
            <a:endParaRPr lang="en-US" sz="1600" dirty="0">
              <a:solidFill>
                <a:schemeClr val="accent4">
                  <a:lumMod val="20000"/>
                  <a:lumOff val="80000"/>
                </a:schemeClr>
              </a:solidFill>
              <a:latin typeface="Gill Sans MT" panose="020B0502020104020203" pitchFamily="34" charset="0"/>
            </a:endParaRPr>
          </a:p>
        </p:txBody>
      </p:sp>
      <p:grpSp>
        <p:nvGrpSpPr>
          <p:cNvPr id="14" name="Group 13">
            <a:extLst>
              <a:ext uri="{FF2B5EF4-FFF2-40B4-BE49-F238E27FC236}">
                <a16:creationId xmlns:a16="http://schemas.microsoft.com/office/drawing/2014/main" xmlns="" id="{3BCE9359-A1B2-4214-931B-526D5D86E05E}"/>
              </a:ext>
            </a:extLst>
          </p:cNvPr>
          <p:cNvGrpSpPr/>
          <p:nvPr/>
        </p:nvGrpSpPr>
        <p:grpSpPr>
          <a:xfrm>
            <a:off x="9420774" y="390586"/>
            <a:ext cx="1503979" cy="513874"/>
            <a:chOff x="10389414" y="188107"/>
            <a:chExt cx="1503979" cy="513874"/>
          </a:xfrm>
        </p:grpSpPr>
        <p:pic>
          <p:nvPicPr>
            <p:cNvPr id="15" name="Picture 14">
              <a:extLst>
                <a:ext uri="{FF2B5EF4-FFF2-40B4-BE49-F238E27FC236}">
                  <a16:creationId xmlns:a16="http://schemas.microsoft.com/office/drawing/2014/main" xmlns="" id="{DC114AD8-4D76-4101-93C6-C332C0555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6" name="Picture 15">
              <a:extLst>
                <a:ext uri="{FF2B5EF4-FFF2-40B4-BE49-F238E27FC236}">
                  <a16:creationId xmlns:a16="http://schemas.microsoft.com/office/drawing/2014/main" xmlns="" id="{2A8264CD-50D4-470C-AA92-B2F31F99BCF2}"/>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4" name="Rectangle 3"/>
          <p:cNvSpPr/>
          <p:nvPr/>
        </p:nvSpPr>
        <p:spPr>
          <a:xfrm>
            <a:off x="836271" y="4938663"/>
            <a:ext cx="10545238" cy="1477328"/>
          </a:xfrm>
          <a:prstGeom prst="rect">
            <a:avLst/>
          </a:prstGeom>
        </p:spPr>
        <p:txBody>
          <a:bodyPr wrap="square">
            <a:spAutoFit/>
          </a:bodyPr>
          <a:lstStyle/>
          <a:p>
            <a:r>
              <a:rPr lang="en-US" dirty="0">
                <a:solidFill>
                  <a:schemeClr val="bg1"/>
                </a:solidFill>
              </a:rPr>
              <a:t>We assumed young, wealthy customers would dominate e-signing. </a:t>
            </a:r>
            <a:endParaRPr lang="en-US" dirty="0" smtClean="0">
              <a:solidFill>
                <a:schemeClr val="bg1"/>
              </a:solidFill>
            </a:endParaRPr>
          </a:p>
          <a:p>
            <a:endParaRPr lang="en-US" dirty="0">
              <a:solidFill>
                <a:schemeClr val="bg1"/>
              </a:solidFill>
            </a:endParaRPr>
          </a:p>
          <a:p>
            <a:r>
              <a:rPr lang="en-US" dirty="0" smtClean="0">
                <a:solidFill>
                  <a:schemeClr val="bg1"/>
                </a:solidFill>
              </a:rPr>
              <a:t>Wrong</a:t>
            </a:r>
            <a:r>
              <a:rPr lang="en-US" dirty="0">
                <a:solidFill>
                  <a:schemeClr val="bg1"/>
                </a:solidFill>
              </a:rPr>
              <a:t>! The difference is minimal - just 2 years in age and ₦119 in income. This means digital readiness isn't about who you are, it's about how you approach new experiences. This is actually great news - it means we can influence behavior regardless of age</a:t>
            </a:r>
          </a:p>
        </p:txBody>
      </p:sp>
      <p:sp>
        <p:nvSpPr>
          <p:cNvPr id="6" name="Rectangle 5"/>
          <p:cNvSpPr/>
          <p:nvPr/>
        </p:nvSpPr>
        <p:spPr>
          <a:xfrm>
            <a:off x="1048991" y="1370516"/>
            <a:ext cx="3912674" cy="369332"/>
          </a:xfrm>
          <a:prstGeom prst="rect">
            <a:avLst/>
          </a:prstGeom>
        </p:spPr>
        <p:txBody>
          <a:bodyPr wrap="none">
            <a:spAutoFit/>
          </a:bodyPr>
          <a:lstStyle/>
          <a:p>
            <a:r>
              <a:rPr lang="en-US" dirty="0">
                <a:solidFill>
                  <a:schemeClr val="bg1"/>
                </a:solidFill>
                <a:latin typeface="Gill Sans MT" panose="020B0502020104020203" pitchFamily="34" charset="0"/>
              </a:rPr>
              <a:t>What We Expected vs. What We Found:</a:t>
            </a:r>
          </a:p>
        </p:txBody>
      </p:sp>
      <p:graphicFrame>
        <p:nvGraphicFramePr>
          <p:cNvPr id="7" name="Table 6"/>
          <p:cNvGraphicFramePr>
            <a:graphicFrameLocks noGrp="1"/>
          </p:cNvGraphicFramePr>
          <p:nvPr>
            <p:extLst>
              <p:ext uri="{D42A27DB-BD31-4B8C-83A1-F6EECF244321}">
                <p14:modId xmlns:p14="http://schemas.microsoft.com/office/powerpoint/2010/main" val="3490115174"/>
              </p:ext>
            </p:extLst>
          </p:nvPr>
        </p:nvGraphicFramePr>
        <p:xfrm>
          <a:off x="751342" y="2096148"/>
          <a:ext cx="10515600" cy="2325200"/>
        </p:xfrm>
        <a:graphic>
          <a:graphicData uri="http://schemas.openxmlformats.org/drawingml/2006/table">
            <a:tbl>
              <a:tblPr/>
              <a:tblGrid>
                <a:gridCol w="5257800"/>
                <a:gridCol w="5257800"/>
              </a:tblGrid>
              <a:tr h="581300">
                <a:tc>
                  <a:txBody>
                    <a:bodyPr/>
                    <a:lstStyle/>
                    <a:p>
                      <a:r>
                        <a:rPr lang="en-US" dirty="0">
                          <a:solidFill>
                            <a:schemeClr val="bg1"/>
                          </a:solidFill>
                          <a:latin typeface="Gill Sans MT" panose="020B0502020104020203" pitchFamily="34" charset="0"/>
                        </a:rPr>
                        <a:t>What We Thought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solidFill>
                          <a:latin typeface="Gill Sans MT" panose="020B0502020104020203" pitchFamily="34" charset="0"/>
                        </a:rPr>
                        <a:t>What Data Revealed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1300">
                <a:tc>
                  <a:txBody>
                    <a:bodyPr/>
                    <a:lstStyle/>
                    <a:p>
                      <a:r>
                        <a:rPr lang="en-US" dirty="0">
                          <a:solidFill>
                            <a:schemeClr val="bg1"/>
                          </a:solidFill>
                          <a:latin typeface="Gill Sans MT" panose="020B0502020104020203" pitchFamily="34" charset="0"/>
                        </a:rPr>
                        <a:t>"Young people e-sign more"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bg1"/>
                          </a:solidFill>
                          <a:latin typeface="Gill Sans MT" panose="020B0502020104020203" pitchFamily="34" charset="0"/>
                        </a:rPr>
                        <a:t>E-signers: 42.1 years vs Non e-signers: 44.1 years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1300">
                <a:tc>
                  <a:txBody>
                    <a:bodyPr/>
                    <a:lstStyle/>
                    <a:p>
                      <a:r>
                        <a:rPr lang="en-US" dirty="0">
                          <a:solidFill>
                            <a:schemeClr val="bg1"/>
                          </a:solidFill>
                          <a:latin typeface="Gill Sans MT" panose="020B0502020104020203" pitchFamily="34" charset="0"/>
                        </a:rPr>
                        <a:t>"Rich people go digital"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bg1"/>
                          </a:solidFill>
                          <a:latin typeface="Gill Sans MT" panose="020B0502020104020203" pitchFamily="34" charset="0"/>
                        </a:rPr>
                        <a:t>E-signers earn just ₦119 more on average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1300">
                <a:tc>
                  <a:txBody>
                    <a:bodyPr/>
                    <a:lstStyle/>
                    <a:p>
                      <a:r>
                        <a:rPr lang="en-US" dirty="0">
                          <a:solidFill>
                            <a:schemeClr val="bg1"/>
                          </a:solidFill>
                          <a:latin typeface="Gill Sans MT" panose="020B0502020104020203" pitchFamily="34" charset="0"/>
                        </a:rPr>
                        <a:t>"Homeowners are traditional"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solidFill>
                          <a:latin typeface="Gill Sans MT" panose="020B0502020104020203" pitchFamily="34" charset="0"/>
                        </a:rPr>
                        <a:t>Both groups have similar home ownership rates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9" name="Straight Connector 8"/>
          <p:cNvCxnSpPr/>
          <p:nvPr/>
        </p:nvCxnSpPr>
        <p:spPr>
          <a:xfrm>
            <a:off x="5157216" y="2096148"/>
            <a:ext cx="9144" cy="272274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533103" y="2709298"/>
            <a:ext cx="10733839" cy="28921"/>
          </a:xfrm>
          <a:prstGeom prst="line">
            <a:avLst/>
          </a:prstGeom>
          <a:ln>
            <a:solidFill>
              <a:schemeClr val="accent4"/>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737716"/>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xmlns=""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xmlns=""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16</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5" name="TextBox 24">
            <a:extLst>
              <a:ext uri="{FF2B5EF4-FFF2-40B4-BE49-F238E27FC236}">
                <a16:creationId xmlns:a16="http://schemas.microsoft.com/office/drawing/2014/main" xmlns=""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1" dirty="0" smtClean="0">
                <a:solidFill>
                  <a:prstClr val="white"/>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AI</a:t>
            </a:r>
            <a:r>
              <a:rPr kumimoji="0" lang="en-US" sz="1400" b="1" i="1"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 </a:t>
            </a: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Engineering</a:t>
            </a:r>
          </a:p>
        </p:txBody>
      </p:sp>
      <p:sp>
        <p:nvSpPr>
          <p:cNvPr id="10" name="Content Placeholder 4">
            <a:extLst>
              <a:ext uri="{FF2B5EF4-FFF2-40B4-BE49-F238E27FC236}">
                <a16:creationId xmlns:a16="http://schemas.microsoft.com/office/drawing/2014/main" xmlns="" id="{F0A85605-2190-4FE7-905B-3293F54268BD}"/>
              </a:ext>
            </a:extLst>
          </p:cNvPr>
          <p:cNvSpPr txBox="1">
            <a:spLocks/>
          </p:cNvSpPr>
          <p:nvPr/>
        </p:nvSpPr>
        <p:spPr>
          <a:xfrm>
            <a:off x="6627292" y="1260762"/>
            <a:ext cx="4754217" cy="4858132"/>
          </a:xfrm>
          <a:prstGeom prst="rect">
            <a:avLst/>
          </a:prstGeom>
        </p:spPr>
        <p:txBody>
          <a:bodyPr vert="horz" lIns="91440" tIns="45720" rIns="91440" bIns="45720" rtlCol="0">
            <a:normAutofit/>
          </a:bodyPr>
          <a:lstStyle>
            <a:lvl1pPr marL="228585" indent="-228585" algn="l" defTabSz="91433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3" indent="-228585" algn="l" defTabSz="91433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3" indent="-228585" algn="l" defTabSz="91433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91"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6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3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9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6"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pt-BR" sz="2400" dirty="0">
              <a:solidFill>
                <a:schemeClr val="bg1"/>
              </a:solidFill>
              <a:latin typeface="Gill Sans MT" panose="020B0502020104020203" pitchFamily="34" charset="0"/>
            </a:endParaRPr>
          </a:p>
        </p:txBody>
      </p:sp>
      <p:sp>
        <p:nvSpPr>
          <p:cNvPr id="12" name="TextBox 11">
            <a:extLst>
              <a:ext uri="{FF2B5EF4-FFF2-40B4-BE49-F238E27FC236}">
                <a16:creationId xmlns:a16="http://schemas.microsoft.com/office/drawing/2014/main" xmlns="" id="{2298D87F-4909-495E-84AD-73A9A59A415E}"/>
              </a:ext>
            </a:extLst>
          </p:cNvPr>
          <p:cNvSpPr txBox="1"/>
          <p:nvPr/>
        </p:nvSpPr>
        <p:spPr>
          <a:xfrm>
            <a:off x="402218" y="324261"/>
            <a:ext cx="5840303" cy="461665"/>
          </a:xfrm>
          <a:prstGeom prst="rect">
            <a:avLst/>
          </a:prstGeom>
          <a:noFill/>
        </p:spPr>
        <p:txBody>
          <a:bodyPr wrap="square" rtlCol="0">
            <a:spAutoFit/>
          </a:bodyPr>
          <a:lstStyle/>
          <a:p>
            <a:pPr lvl="0" defTabSz="914338">
              <a:defRPr/>
            </a:pPr>
            <a:r>
              <a:rPr lang="en-US" sz="2400" dirty="0">
                <a:solidFill>
                  <a:schemeClr val="accent4"/>
                </a:solidFill>
              </a:rPr>
              <a:t>Building Our Crystal Ball</a:t>
            </a:r>
            <a:endParaRPr lang="en-US" sz="2400" dirty="0">
              <a:solidFill>
                <a:schemeClr val="accent4"/>
              </a:solidFill>
              <a:latin typeface="Gill Sans MT" panose="020B0502020104020203" pitchFamily="34" charset="0"/>
            </a:endParaRPr>
          </a:p>
        </p:txBody>
      </p:sp>
      <p:sp>
        <p:nvSpPr>
          <p:cNvPr id="13" name="TextBox 12">
            <a:extLst>
              <a:ext uri="{FF2B5EF4-FFF2-40B4-BE49-F238E27FC236}">
                <a16:creationId xmlns:a16="http://schemas.microsoft.com/office/drawing/2014/main" xmlns="" id="{62424A2A-9F3A-42E2-AD3F-371E8B0F0A68}"/>
              </a:ext>
            </a:extLst>
          </p:cNvPr>
          <p:cNvSpPr txBox="1"/>
          <p:nvPr/>
        </p:nvSpPr>
        <p:spPr>
          <a:xfrm>
            <a:off x="402218" y="742107"/>
            <a:ext cx="6090022" cy="338554"/>
          </a:xfrm>
          <a:prstGeom prst="rect">
            <a:avLst/>
          </a:prstGeom>
          <a:noFill/>
        </p:spPr>
        <p:txBody>
          <a:bodyPr wrap="square" rtlCol="0">
            <a:spAutoFit/>
          </a:bodyPr>
          <a:lstStyle/>
          <a:p>
            <a:pPr lvl="0" defTabSz="914338">
              <a:defRPr/>
            </a:pPr>
            <a:r>
              <a:rPr lang="en-US" sz="1600" dirty="0">
                <a:solidFill>
                  <a:schemeClr val="accent4">
                    <a:lumMod val="20000"/>
                    <a:lumOff val="80000"/>
                  </a:schemeClr>
                </a:solidFill>
              </a:rPr>
              <a:t>The Science Behind Prediction: How We Built Our Digital Crystal Ball</a:t>
            </a:r>
            <a:endParaRPr lang="en-US" sz="1600" dirty="0">
              <a:solidFill>
                <a:schemeClr val="accent4">
                  <a:lumMod val="20000"/>
                  <a:lumOff val="80000"/>
                </a:schemeClr>
              </a:solidFill>
              <a:latin typeface="Gill Sans MT" panose="020B0502020104020203" pitchFamily="34" charset="0"/>
            </a:endParaRPr>
          </a:p>
        </p:txBody>
      </p:sp>
      <p:grpSp>
        <p:nvGrpSpPr>
          <p:cNvPr id="14" name="Group 13">
            <a:extLst>
              <a:ext uri="{FF2B5EF4-FFF2-40B4-BE49-F238E27FC236}">
                <a16:creationId xmlns:a16="http://schemas.microsoft.com/office/drawing/2014/main" xmlns="" id="{3BCE9359-A1B2-4214-931B-526D5D86E05E}"/>
              </a:ext>
            </a:extLst>
          </p:cNvPr>
          <p:cNvGrpSpPr/>
          <p:nvPr/>
        </p:nvGrpSpPr>
        <p:grpSpPr>
          <a:xfrm>
            <a:off x="9420774" y="390586"/>
            <a:ext cx="1503979" cy="513874"/>
            <a:chOff x="10389414" y="188107"/>
            <a:chExt cx="1503979" cy="513874"/>
          </a:xfrm>
        </p:grpSpPr>
        <p:pic>
          <p:nvPicPr>
            <p:cNvPr id="15" name="Picture 14">
              <a:extLst>
                <a:ext uri="{FF2B5EF4-FFF2-40B4-BE49-F238E27FC236}">
                  <a16:creationId xmlns:a16="http://schemas.microsoft.com/office/drawing/2014/main" xmlns="" id="{DC114AD8-4D76-4101-93C6-C332C0555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6" name="Picture 15">
              <a:extLst>
                <a:ext uri="{FF2B5EF4-FFF2-40B4-BE49-F238E27FC236}">
                  <a16:creationId xmlns:a16="http://schemas.microsoft.com/office/drawing/2014/main" xmlns="" id="{2A8264CD-50D4-470C-AA92-B2F31F99BCF2}"/>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3" name="Rectangle 2"/>
          <p:cNvSpPr/>
          <p:nvPr/>
        </p:nvSpPr>
        <p:spPr>
          <a:xfrm>
            <a:off x="624194" y="1109159"/>
            <a:ext cx="2698175" cy="584775"/>
          </a:xfrm>
          <a:prstGeom prst="rect">
            <a:avLst/>
          </a:prstGeom>
        </p:spPr>
        <p:txBody>
          <a:bodyPr wrap="none">
            <a:spAutoFit/>
          </a:bodyPr>
          <a:lstStyle/>
          <a:p>
            <a:r>
              <a:rPr lang="en-US" sz="3200" dirty="0">
                <a:solidFill>
                  <a:schemeClr val="bg2"/>
                </a:solidFill>
                <a:latin typeface="Gill Sans MT" panose="020B0502020104020203" pitchFamily="34" charset="0"/>
              </a:rPr>
              <a:t>Our Approach </a:t>
            </a:r>
          </a:p>
        </p:txBody>
      </p:sp>
      <p:sp>
        <p:nvSpPr>
          <p:cNvPr id="8" name="Rectangle 7"/>
          <p:cNvSpPr/>
          <p:nvPr/>
        </p:nvSpPr>
        <p:spPr>
          <a:xfrm>
            <a:off x="920910" y="1918454"/>
            <a:ext cx="5004960" cy="369332"/>
          </a:xfrm>
          <a:prstGeom prst="rect">
            <a:avLst/>
          </a:prstGeom>
        </p:spPr>
        <p:txBody>
          <a:bodyPr wrap="none">
            <a:spAutoFit/>
          </a:bodyPr>
          <a:lstStyle/>
          <a:p>
            <a:r>
              <a:rPr lang="en-US" dirty="0">
                <a:solidFill>
                  <a:srgbClr val="FF0000"/>
                </a:solidFill>
                <a:latin typeface="Gill Sans MT" panose="020B0502020104020203" pitchFamily="34" charset="0"/>
              </a:rPr>
              <a:t>🎯</a:t>
            </a:r>
            <a:r>
              <a:rPr lang="en-US" dirty="0">
                <a:solidFill>
                  <a:schemeClr val="bg1"/>
                </a:solidFill>
                <a:latin typeface="Gill Sans MT" panose="020B0502020104020203" pitchFamily="34" charset="0"/>
              </a:rPr>
              <a:t> </a:t>
            </a:r>
            <a:r>
              <a:rPr lang="en-US" b="1" dirty="0">
                <a:solidFill>
                  <a:schemeClr val="bg1"/>
                </a:solidFill>
                <a:latin typeface="Gill Sans MT" panose="020B0502020104020203" pitchFamily="34" charset="0"/>
              </a:rPr>
              <a:t>Logistic Regression:</a:t>
            </a:r>
            <a:r>
              <a:rPr lang="en-US" dirty="0">
                <a:solidFill>
                  <a:schemeClr val="bg1"/>
                </a:solidFill>
                <a:latin typeface="Gill Sans MT" panose="020B0502020104020203" pitchFamily="34" charset="0"/>
              </a:rPr>
              <a:t> Simple, interpretable, fast</a:t>
            </a:r>
          </a:p>
        </p:txBody>
      </p:sp>
      <p:sp>
        <p:nvSpPr>
          <p:cNvPr id="11" name="Rectangle 10"/>
          <p:cNvSpPr/>
          <p:nvPr/>
        </p:nvSpPr>
        <p:spPr>
          <a:xfrm>
            <a:off x="920910" y="2369004"/>
            <a:ext cx="7019544" cy="369332"/>
          </a:xfrm>
          <a:prstGeom prst="rect">
            <a:avLst/>
          </a:prstGeom>
        </p:spPr>
        <p:txBody>
          <a:bodyPr wrap="square">
            <a:spAutoFit/>
          </a:bodyPr>
          <a:lstStyle/>
          <a:p>
            <a:r>
              <a:rPr lang="en-US" dirty="0">
                <a:solidFill>
                  <a:schemeClr val="accent6"/>
                </a:solidFill>
              </a:rPr>
              <a:t>✅ </a:t>
            </a:r>
            <a:r>
              <a:rPr lang="en-US" b="1" dirty="0">
                <a:solidFill>
                  <a:schemeClr val="bg1"/>
                </a:solidFill>
              </a:rPr>
              <a:t>Validation:</a:t>
            </a:r>
            <a:r>
              <a:rPr lang="en-US" dirty="0">
                <a:solidFill>
                  <a:schemeClr val="bg1"/>
                </a:solidFill>
              </a:rPr>
              <a:t> Test</a:t>
            </a:r>
            <a:r>
              <a:rPr lang="en-US" dirty="0">
                <a:solidFill>
                  <a:schemeClr val="bg1"/>
                </a:solidFill>
                <a:latin typeface="Gill Sans MT" panose="020B0502020104020203" pitchFamily="34" charset="0"/>
              </a:rPr>
              <a:t>ed on 20% of data we never showed the model</a:t>
            </a:r>
          </a:p>
        </p:txBody>
      </p:sp>
      <p:sp>
        <p:nvSpPr>
          <p:cNvPr id="18" name="Rectangle 17"/>
          <p:cNvSpPr/>
          <p:nvPr/>
        </p:nvSpPr>
        <p:spPr>
          <a:xfrm>
            <a:off x="711510" y="3071218"/>
            <a:ext cx="5692520" cy="523220"/>
          </a:xfrm>
          <a:prstGeom prst="rect">
            <a:avLst/>
          </a:prstGeom>
        </p:spPr>
        <p:txBody>
          <a:bodyPr wrap="none">
            <a:spAutoFit/>
          </a:bodyPr>
          <a:lstStyle/>
          <a:p>
            <a:r>
              <a:rPr lang="en-US" sz="2800" dirty="0">
                <a:solidFill>
                  <a:schemeClr val="bg1"/>
                </a:solidFill>
                <a:latin typeface="Gill Sans MT" panose="020B0502020104020203" pitchFamily="34" charset="0"/>
              </a:rPr>
              <a:t>Why Logistic Regression Makes Sense</a:t>
            </a:r>
          </a:p>
        </p:txBody>
      </p:sp>
      <p:sp>
        <p:nvSpPr>
          <p:cNvPr id="21" name="Rectangle 20"/>
          <p:cNvSpPr/>
          <p:nvPr/>
        </p:nvSpPr>
        <p:spPr>
          <a:xfrm>
            <a:off x="920910" y="3665070"/>
            <a:ext cx="6096000" cy="1477328"/>
          </a:xfrm>
          <a:prstGeom prst="rect">
            <a:avLst/>
          </a:prstGeom>
        </p:spPr>
        <p:txBody>
          <a:bodyPr>
            <a:spAutoFit/>
          </a:bodyPr>
          <a:lstStyle/>
          <a:p>
            <a:r>
              <a:rPr lang="en-US" b="1" dirty="0">
                <a:solidFill>
                  <a:schemeClr val="bg1"/>
                </a:solidFill>
                <a:latin typeface="Gill Sans MT" panose="020B0502020104020203" pitchFamily="34" charset="0"/>
              </a:rPr>
              <a:t>Target Variable is </a:t>
            </a:r>
            <a:r>
              <a:rPr lang="en-US" b="1" dirty="0" smtClean="0">
                <a:solidFill>
                  <a:schemeClr val="bg1"/>
                </a:solidFill>
                <a:latin typeface="Gill Sans MT" panose="020B0502020104020203" pitchFamily="34" charset="0"/>
              </a:rPr>
              <a:t>Binary</a:t>
            </a:r>
          </a:p>
          <a:p>
            <a:r>
              <a:rPr lang="en-US" dirty="0">
                <a:solidFill>
                  <a:schemeClr val="bg1"/>
                </a:solidFill>
                <a:latin typeface="Gill Sans MT" panose="020B0502020104020203" pitchFamily="34" charset="0"/>
              </a:rPr>
              <a:t/>
            </a:r>
            <a:br>
              <a:rPr lang="en-US" dirty="0">
                <a:solidFill>
                  <a:schemeClr val="bg1"/>
                </a:solidFill>
                <a:latin typeface="Gill Sans MT" panose="020B0502020104020203" pitchFamily="34" charset="0"/>
              </a:rPr>
            </a:br>
            <a:r>
              <a:rPr lang="en-US" dirty="0">
                <a:solidFill>
                  <a:schemeClr val="bg1"/>
                </a:solidFill>
                <a:latin typeface="Gill Sans MT" panose="020B0502020104020203" pitchFamily="34" charset="0"/>
              </a:rPr>
              <a:t>We’re classifying between two possible outcomes:</a:t>
            </a:r>
            <a:br>
              <a:rPr lang="en-US" dirty="0">
                <a:solidFill>
                  <a:schemeClr val="bg1"/>
                </a:solidFill>
                <a:latin typeface="Gill Sans MT" panose="020B0502020104020203" pitchFamily="34" charset="0"/>
              </a:rPr>
            </a:br>
            <a:r>
              <a:rPr lang="en-US" dirty="0">
                <a:solidFill>
                  <a:schemeClr val="accent6"/>
                </a:solidFill>
                <a:latin typeface="Gill Sans MT" panose="020B0502020104020203" pitchFamily="34" charset="0"/>
              </a:rPr>
              <a:t>➤</a:t>
            </a:r>
            <a:r>
              <a:rPr lang="en-US" dirty="0">
                <a:solidFill>
                  <a:schemeClr val="bg1"/>
                </a:solidFill>
                <a:latin typeface="Gill Sans MT" panose="020B0502020104020203" pitchFamily="34" charset="0"/>
              </a:rPr>
              <a:t> E-signed (1)</a:t>
            </a:r>
            <a:br>
              <a:rPr lang="en-US" dirty="0">
                <a:solidFill>
                  <a:schemeClr val="bg1"/>
                </a:solidFill>
                <a:latin typeface="Gill Sans MT" panose="020B0502020104020203" pitchFamily="34" charset="0"/>
              </a:rPr>
            </a:br>
            <a:r>
              <a:rPr lang="en-US" dirty="0">
                <a:solidFill>
                  <a:srgbClr val="FF0000"/>
                </a:solidFill>
                <a:latin typeface="Gill Sans MT" panose="020B0502020104020203" pitchFamily="34" charset="0"/>
              </a:rPr>
              <a:t>➤</a:t>
            </a:r>
            <a:r>
              <a:rPr lang="en-US" dirty="0">
                <a:solidFill>
                  <a:schemeClr val="bg1"/>
                </a:solidFill>
                <a:latin typeface="Gill Sans MT" panose="020B0502020104020203" pitchFamily="34" charset="0"/>
              </a:rPr>
              <a:t> Not E-signed (0)</a:t>
            </a:r>
          </a:p>
        </p:txBody>
      </p:sp>
      <p:sp>
        <p:nvSpPr>
          <p:cNvPr id="22" name="Rectangle 21"/>
          <p:cNvSpPr/>
          <p:nvPr/>
        </p:nvSpPr>
        <p:spPr>
          <a:xfrm>
            <a:off x="951902" y="5362005"/>
            <a:ext cx="10299754" cy="923330"/>
          </a:xfrm>
          <a:prstGeom prst="rect">
            <a:avLst/>
          </a:prstGeom>
        </p:spPr>
        <p:txBody>
          <a:bodyPr wrap="square">
            <a:spAutoFit/>
          </a:bodyPr>
          <a:lstStyle/>
          <a:p>
            <a:r>
              <a:rPr lang="en-US" b="1" dirty="0">
                <a:solidFill>
                  <a:schemeClr val="bg1">
                    <a:lumMod val="95000"/>
                  </a:schemeClr>
                </a:solidFill>
                <a:latin typeface="Gill Sans MT" panose="020B0502020104020203" pitchFamily="34" charset="0"/>
              </a:rPr>
              <a:t>We Want Probabilities, Not Just Labels</a:t>
            </a:r>
            <a:r>
              <a:rPr lang="en-US" dirty="0">
                <a:solidFill>
                  <a:schemeClr val="bg1"/>
                </a:solidFill>
                <a:latin typeface="Gill Sans MT" panose="020B0502020104020203" pitchFamily="34" charset="0"/>
              </a:rPr>
              <a:t/>
            </a:r>
            <a:br>
              <a:rPr lang="en-US" dirty="0">
                <a:solidFill>
                  <a:schemeClr val="bg1"/>
                </a:solidFill>
                <a:latin typeface="Gill Sans MT" panose="020B0502020104020203" pitchFamily="34" charset="0"/>
              </a:rPr>
            </a:br>
            <a:r>
              <a:rPr lang="en-US" dirty="0">
                <a:solidFill>
                  <a:schemeClr val="bg1"/>
                </a:solidFill>
                <a:latin typeface="Gill Sans MT" panose="020B0502020104020203" pitchFamily="34" charset="0"/>
              </a:rPr>
              <a:t>Logistic Regression doesn’t just say “yes” or “no” — it tells us </a:t>
            </a:r>
            <a:r>
              <a:rPr lang="en-US" b="1" dirty="0">
                <a:solidFill>
                  <a:schemeClr val="bg1"/>
                </a:solidFill>
                <a:latin typeface="Gill Sans MT" panose="020B0502020104020203" pitchFamily="34" charset="0"/>
              </a:rPr>
              <a:t>how confident</a:t>
            </a:r>
            <a:r>
              <a:rPr lang="en-US" dirty="0">
                <a:solidFill>
                  <a:schemeClr val="bg1"/>
                </a:solidFill>
                <a:latin typeface="Gill Sans MT" panose="020B0502020104020203" pitchFamily="34" charset="0"/>
              </a:rPr>
              <a:t> it is. This probability insight can help drive smarter decisions.</a:t>
            </a:r>
          </a:p>
        </p:txBody>
      </p:sp>
    </p:spTree>
    <p:extLst>
      <p:ext uri="{BB962C8B-B14F-4D97-AF65-F5344CB8AC3E}">
        <p14:creationId xmlns:p14="http://schemas.microsoft.com/office/powerpoint/2010/main" val="2774198785"/>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xmlns=""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xmlns=""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17</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11" name="TextBox 10">
            <a:extLst>
              <a:ext uri="{FF2B5EF4-FFF2-40B4-BE49-F238E27FC236}">
                <a16:creationId xmlns:a16="http://schemas.microsoft.com/office/drawing/2014/main" xmlns="" id="{B18FD599-61E7-CEED-053C-FF530AC01437}"/>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smtClean="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AI  </a:t>
            </a:r>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Engineering</a:t>
            </a:r>
          </a:p>
        </p:txBody>
      </p:sp>
      <p:sp>
        <p:nvSpPr>
          <p:cNvPr id="12" name="TextBox 11">
            <a:extLst>
              <a:ext uri="{FF2B5EF4-FFF2-40B4-BE49-F238E27FC236}">
                <a16:creationId xmlns:a16="http://schemas.microsoft.com/office/drawing/2014/main" xmlns="" id="{D155AA96-459C-40C8-AA1A-A506B43F5209}"/>
              </a:ext>
            </a:extLst>
          </p:cNvPr>
          <p:cNvSpPr txBox="1"/>
          <p:nvPr/>
        </p:nvSpPr>
        <p:spPr>
          <a:xfrm>
            <a:off x="402218" y="390586"/>
            <a:ext cx="7543918" cy="461665"/>
          </a:xfrm>
          <a:prstGeom prst="rect">
            <a:avLst/>
          </a:prstGeom>
          <a:noFill/>
        </p:spPr>
        <p:txBody>
          <a:bodyPr wrap="square" rtlCol="0">
            <a:spAutoFit/>
          </a:bodyPr>
          <a:lstStyle/>
          <a:p>
            <a:pPr lvl="0" defTabSz="586105">
              <a:defRPr/>
            </a:pPr>
            <a:r>
              <a:rPr lang="en-US" sz="2400" dirty="0">
                <a:solidFill>
                  <a:schemeClr val="accent4"/>
                </a:solidFill>
                <a:latin typeface="Gill Sans MT" panose="020B0502020104020203" pitchFamily="34" charset="0"/>
              </a:rPr>
              <a:t>The Moment of Truth - Our Results</a:t>
            </a:r>
            <a:endParaRPr lang="en-US" sz="2400" b="1" dirty="0">
              <a:solidFill>
                <a:schemeClr val="accent4"/>
              </a:solidFill>
              <a:latin typeface="Gill Sans MT" panose="020B0502020104020203" pitchFamily="34" charset="0"/>
            </a:endParaRPr>
          </a:p>
        </p:txBody>
      </p:sp>
      <p:sp>
        <p:nvSpPr>
          <p:cNvPr id="13" name="TextBox 12">
            <a:extLst>
              <a:ext uri="{FF2B5EF4-FFF2-40B4-BE49-F238E27FC236}">
                <a16:creationId xmlns:a16="http://schemas.microsoft.com/office/drawing/2014/main" xmlns="" id="{977E865B-5C79-47FF-9072-A2A9F5DDCB7C}"/>
              </a:ext>
            </a:extLst>
          </p:cNvPr>
          <p:cNvSpPr txBox="1"/>
          <p:nvPr/>
        </p:nvSpPr>
        <p:spPr>
          <a:xfrm>
            <a:off x="383335" y="798368"/>
            <a:ext cx="5495662" cy="338554"/>
          </a:xfrm>
          <a:prstGeom prst="rect">
            <a:avLst/>
          </a:prstGeom>
          <a:noFill/>
        </p:spPr>
        <p:txBody>
          <a:bodyPr wrap="square" rtlCol="0">
            <a:spAutoFit/>
          </a:bodyPr>
          <a:lstStyle/>
          <a:p>
            <a:pPr lvl="0" defTabSz="914338">
              <a:defRPr/>
            </a:pPr>
            <a:r>
              <a:rPr lang="en-US" sz="1600" dirty="0">
                <a:solidFill>
                  <a:schemeClr val="accent4">
                    <a:lumMod val="20000"/>
                    <a:lumOff val="80000"/>
                  </a:schemeClr>
                </a:solidFill>
              </a:rPr>
              <a:t>The Verdict: How Well Can We Predict Digital Behavior?</a:t>
            </a:r>
            <a:endParaRPr lang="en-US" sz="1600" dirty="0">
              <a:solidFill>
                <a:schemeClr val="accent4">
                  <a:lumMod val="20000"/>
                  <a:lumOff val="80000"/>
                </a:schemeClr>
              </a:solidFill>
              <a:latin typeface="Gill Sans MT" panose="020B0502020104020203" pitchFamily="34" charset="0"/>
            </a:endParaRPr>
          </a:p>
        </p:txBody>
      </p:sp>
      <p:grpSp>
        <p:nvGrpSpPr>
          <p:cNvPr id="16" name="Group 15">
            <a:extLst>
              <a:ext uri="{FF2B5EF4-FFF2-40B4-BE49-F238E27FC236}">
                <a16:creationId xmlns:a16="http://schemas.microsoft.com/office/drawing/2014/main" xmlns="" id="{5E551D19-FDCF-4B91-872B-B4DA6E646B01}"/>
              </a:ext>
            </a:extLst>
          </p:cNvPr>
          <p:cNvGrpSpPr/>
          <p:nvPr/>
        </p:nvGrpSpPr>
        <p:grpSpPr>
          <a:xfrm>
            <a:off x="9420774" y="390586"/>
            <a:ext cx="1503979" cy="513874"/>
            <a:chOff x="10389414" y="188107"/>
            <a:chExt cx="1503979" cy="513874"/>
          </a:xfrm>
        </p:grpSpPr>
        <p:pic>
          <p:nvPicPr>
            <p:cNvPr id="20" name="Picture 19">
              <a:extLst>
                <a:ext uri="{FF2B5EF4-FFF2-40B4-BE49-F238E27FC236}">
                  <a16:creationId xmlns:a16="http://schemas.microsoft.com/office/drawing/2014/main" xmlns="" id="{CEB1DE8D-3ACE-46F6-8AF7-1FF6F6F8C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21" name="Picture 20">
              <a:extLst>
                <a:ext uri="{FF2B5EF4-FFF2-40B4-BE49-F238E27FC236}">
                  <a16:creationId xmlns:a16="http://schemas.microsoft.com/office/drawing/2014/main" xmlns="" id="{9537B314-499C-4B0A-B117-9AEC6BE72001}"/>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cxnSp>
        <p:nvCxnSpPr>
          <p:cNvPr id="15" name="Straight Connector 14">
            <a:extLst>
              <a:ext uri="{FF2B5EF4-FFF2-40B4-BE49-F238E27FC236}">
                <a16:creationId xmlns:a16="http://schemas.microsoft.com/office/drawing/2014/main" xmlns="" id="{BAF00813-67B6-452E-B9D2-EC558EDFFD5D}"/>
              </a:ext>
            </a:extLst>
          </p:cNvPr>
          <p:cNvCxnSpPr>
            <a:cxnSpLocks/>
          </p:cNvCxnSpPr>
          <p:nvPr/>
        </p:nvCxnSpPr>
        <p:spPr>
          <a:xfrm>
            <a:off x="476219" y="1153637"/>
            <a:ext cx="6437199" cy="12581"/>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
        <p:nvSpPr>
          <p:cNvPr id="19" name="Rectangle 18"/>
          <p:cNvSpPr/>
          <p:nvPr/>
        </p:nvSpPr>
        <p:spPr>
          <a:xfrm>
            <a:off x="692758" y="1897776"/>
            <a:ext cx="5872441" cy="369332"/>
          </a:xfrm>
          <a:prstGeom prst="rect">
            <a:avLst/>
          </a:prstGeom>
        </p:spPr>
        <p:txBody>
          <a:bodyPr wrap="none">
            <a:spAutoFit/>
          </a:bodyPr>
          <a:lstStyle/>
          <a:p>
            <a:r>
              <a:rPr lang="en-US" dirty="0">
                <a:solidFill>
                  <a:srgbClr val="92D050"/>
                </a:solidFill>
              </a:rPr>
              <a:t>✅ </a:t>
            </a:r>
            <a:r>
              <a:rPr lang="en-US" dirty="0" smtClean="0"/>
              <a:t> </a:t>
            </a:r>
            <a:r>
              <a:rPr lang="en-US" b="1" dirty="0" smtClean="0">
                <a:solidFill>
                  <a:schemeClr val="bg1"/>
                </a:solidFill>
                <a:latin typeface="Gill Sans MT" panose="020B0502020104020203" pitchFamily="34" charset="0"/>
              </a:rPr>
              <a:t>Correctly </a:t>
            </a:r>
            <a:r>
              <a:rPr lang="en-US" b="1" dirty="0">
                <a:solidFill>
                  <a:schemeClr val="bg1"/>
                </a:solidFill>
                <a:latin typeface="Gill Sans MT" panose="020B0502020104020203" pitchFamily="34" charset="0"/>
              </a:rPr>
              <a:t>predicted 636</a:t>
            </a:r>
            <a:r>
              <a:rPr lang="en-US" dirty="0">
                <a:solidFill>
                  <a:schemeClr val="bg1"/>
                </a:solidFill>
                <a:latin typeface="Gill Sans MT" panose="020B0502020104020203" pitchFamily="34" charset="0"/>
              </a:rPr>
              <a:t> customers would NOT e-sign</a:t>
            </a:r>
          </a:p>
        </p:txBody>
      </p:sp>
      <p:sp>
        <p:nvSpPr>
          <p:cNvPr id="22" name="Rectangle 21"/>
          <p:cNvSpPr/>
          <p:nvPr/>
        </p:nvSpPr>
        <p:spPr>
          <a:xfrm>
            <a:off x="692758" y="2477217"/>
            <a:ext cx="5584670" cy="369332"/>
          </a:xfrm>
          <a:prstGeom prst="rect">
            <a:avLst/>
          </a:prstGeom>
        </p:spPr>
        <p:txBody>
          <a:bodyPr wrap="none">
            <a:spAutoFit/>
          </a:bodyPr>
          <a:lstStyle/>
          <a:p>
            <a:r>
              <a:rPr lang="en-US" dirty="0">
                <a:solidFill>
                  <a:srgbClr val="92D050"/>
                </a:solidFill>
              </a:rPr>
              <a:t>✅ </a:t>
            </a:r>
            <a:r>
              <a:rPr lang="en-US" b="1" dirty="0" smtClean="0">
                <a:solidFill>
                  <a:schemeClr val="bg1"/>
                </a:solidFill>
                <a:latin typeface="Gill Sans MT" panose="020B0502020104020203" pitchFamily="34" charset="0"/>
              </a:rPr>
              <a:t>Correctly </a:t>
            </a:r>
            <a:r>
              <a:rPr lang="en-US" b="1" dirty="0">
                <a:solidFill>
                  <a:schemeClr val="bg1"/>
                </a:solidFill>
                <a:latin typeface="Gill Sans MT" panose="020B0502020104020203" pitchFamily="34" charset="0"/>
              </a:rPr>
              <a:t>predicted 789</a:t>
            </a:r>
            <a:r>
              <a:rPr lang="en-US" dirty="0">
                <a:solidFill>
                  <a:schemeClr val="bg1"/>
                </a:solidFill>
                <a:latin typeface="Gill Sans MT" panose="020B0502020104020203" pitchFamily="34" charset="0"/>
              </a:rPr>
              <a:t> customers WOULD e-sign</a:t>
            </a:r>
          </a:p>
        </p:txBody>
      </p:sp>
      <p:sp>
        <p:nvSpPr>
          <p:cNvPr id="23" name="Rectangle 22"/>
          <p:cNvSpPr/>
          <p:nvPr/>
        </p:nvSpPr>
        <p:spPr>
          <a:xfrm>
            <a:off x="692758" y="3083218"/>
            <a:ext cx="5432064" cy="369332"/>
          </a:xfrm>
          <a:prstGeom prst="rect">
            <a:avLst/>
          </a:prstGeom>
        </p:spPr>
        <p:txBody>
          <a:bodyPr wrap="none">
            <a:spAutoFit/>
          </a:bodyPr>
          <a:lstStyle/>
          <a:p>
            <a:r>
              <a:rPr lang="en-US" dirty="0">
                <a:solidFill>
                  <a:srgbClr val="FF0000"/>
                </a:solidFill>
              </a:rPr>
              <a:t>❌ </a:t>
            </a:r>
            <a:r>
              <a:rPr lang="en-US" dirty="0" smtClean="0"/>
              <a:t> </a:t>
            </a:r>
            <a:r>
              <a:rPr lang="en-US" b="1" dirty="0" smtClean="0">
                <a:solidFill>
                  <a:schemeClr val="bg1"/>
                </a:solidFill>
                <a:latin typeface="Gill Sans MT" panose="020B0502020104020203" pitchFamily="34" charset="0"/>
              </a:rPr>
              <a:t>Missed </a:t>
            </a:r>
            <a:r>
              <a:rPr lang="en-US" b="1" dirty="0">
                <a:solidFill>
                  <a:schemeClr val="bg1"/>
                </a:solidFill>
                <a:latin typeface="Gill Sans MT" panose="020B0502020104020203" pitchFamily="34" charset="0"/>
              </a:rPr>
              <a:t>514 </a:t>
            </a:r>
            <a:r>
              <a:rPr lang="en-US" dirty="0">
                <a:solidFill>
                  <a:schemeClr val="bg1"/>
                </a:solidFill>
                <a:latin typeface="Gill Sans MT" panose="020B0502020104020203" pitchFamily="34" charset="0"/>
              </a:rPr>
              <a:t>who actually e-signed (opportunity lost)</a:t>
            </a:r>
          </a:p>
        </p:txBody>
      </p:sp>
      <p:sp>
        <p:nvSpPr>
          <p:cNvPr id="24" name="Rectangle 23"/>
          <p:cNvSpPr/>
          <p:nvPr/>
        </p:nvSpPr>
        <p:spPr>
          <a:xfrm>
            <a:off x="747756" y="3698054"/>
            <a:ext cx="4755597" cy="369332"/>
          </a:xfrm>
          <a:prstGeom prst="rect">
            <a:avLst/>
          </a:prstGeom>
        </p:spPr>
        <p:txBody>
          <a:bodyPr wrap="none">
            <a:spAutoFit/>
          </a:bodyPr>
          <a:lstStyle/>
          <a:p>
            <a:r>
              <a:rPr lang="en-US" dirty="0">
                <a:solidFill>
                  <a:srgbClr val="FF0000"/>
                </a:solidFill>
              </a:rPr>
              <a:t>❌ </a:t>
            </a:r>
            <a:r>
              <a:rPr lang="en-US" b="1" dirty="0" smtClean="0">
                <a:solidFill>
                  <a:schemeClr val="bg1"/>
                </a:solidFill>
                <a:latin typeface="Gill Sans MT" panose="020B0502020104020203" pitchFamily="34" charset="0"/>
              </a:rPr>
              <a:t>Missed </a:t>
            </a:r>
            <a:r>
              <a:rPr lang="en-US" b="1" dirty="0">
                <a:solidFill>
                  <a:schemeClr val="bg1"/>
                </a:solidFill>
                <a:latin typeface="Gill Sans MT" panose="020B0502020104020203" pitchFamily="34" charset="0"/>
              </a:rPr>
              <a:t>565 </a:t>
            </a:r>
            <a:r>
              <a:rPr lang="en-US" dirty="0">
                <a:solidFill>
                  <a:schemeClr val="bg1"/>
                </a:solidFill>
                <a:latin typeface="Gill Sans MT" panose="020B0502020104020203" pitchFamily="34" charset="0"/>
              </a:rPr>
              <a:t>who didn't e-sign (wasted effort)</a:t>
            </a:r>
          </a:p>
        </p:txBody>
      </p:sp>
      <p:pic>
        <p:nvPicPr>
          <p:cNvPr id="25" name="Picture 24"/>
          <p:cNvPicPr>
            <a:picLocks noChangeAspect="1"/>
          </p:cNvPicPr>
          <p:nvPr/>
        </p:nvPicPr>
        <p:blipFill>
          <a:blip r:embed="rId3"/>
          <a:stretch>
            <a:fillRect/>
          </a:stretch>
        </p:blipFill>
        <p:spPr>
          <a:xfrm>
            <a:off x="6839722" y="1615770"/>
            <a:ext cx="5067300" cy="4533900"/>
          </a:xfrm>
          <a:prstGeom prst="rect">
            <a:avLst/>
          </a:prstGeom>
        </p:spPr>
      </p:pic>
      <p:sp>
        <p:nvSpPr>
          <p:cNvPr id="26" name="Rectangle 25"/>
          <p:cNvSpPr/>
          <p:nvPr/>
        </p:nvSpPr>
        <p:spPr>
          <a:xfrm>
            <a:off x="692758" y="4994701"/>
            <a:ext cx="6096000" cy="923330"/>
          </a:xfrm>
          <a:prstGeom prst="rect">
            <a:avLst/>
          </a:prstGeom>
        </p:spPr>
        <p:txBody>
          <a:bodyPr>
            <a:spAutoFit/>
          </a:bodyPr>
          <a:lstStyle/>
          <a:p>
            <a:r>
              <a:rPr lang="en-US" dirty="0">
                <a:solidFill>
                  <a:schemeClr val="bg1"/>
                </a:solidFill>
                <a:latin typeface="Gill Sans MT" panose="020B0502020104020203" pitchFamily="34" charset="0"/>
              </a:rPr>
              <a:t>When we predict someone WON'T e-sign, we can proactively offer support or incentives. When we predict they WILL e-sign, we can streamline their experience."</a:t>
            </a:r>
          </a:p>
        </p:txBody>
      </p:sp>
    </p:spTree>
    <p:extLst>
      <p:ext uri="{BB962C8B-B14F-4D97-AF65-F5344CB8AC3E}">
        <p14:creationId xmlns:p14="http://schemas.microsoft.com/office/powerpoint/2010/main" val="162560181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p159:morph option="byObject"/>
      </p:transition>
    </mc:Choice>
    <mc:Fallback>
      <p:transition spd="slow" advClick="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xmlns=""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xmlns=""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18</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5" name="TextBox 24">
            <a:extLst>
              <a:ext uri="{FF2B5EF4-FFF2-40B4-BE49-F238E27FC236}">
                <a16:creationId xmlns:a16="http://schemas.microsoft.com/office/drawing/2014/main" xmlns=""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1" dirty="0" smtClean="0">
                <a:solidFill>
                  <a:prstClr val="white"/>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AI</a:t>
            </a:r>
            <a:r>
              <a:rPr kumimoji="0" lang="en-US" sz="1400" b="1" i="1"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 </a:t>
            </a: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Engineering</a:t>
            </a:r>
          </a:p>
        </p:txBody>
      </p:sp>
      <p:sp>
        <p:nvSpPr>
          <p:cNvPr id="10" name="Content Placeholder 4">
            <a:extLst>
              <a:ext uri="{FF2B5EF4-FFF2-40B4-BE49-F238E27FC236}">
                <a16:creationId xmlns:a16="http://schemas.microsoft.com/office/drawing/2014/main" xmlns="" id="{F0A85605-2190-4FE7-905B-3293F54268BD}"/>
              </a:ext>
            </a:extLst>
          </p:cNvPr>
          <p:cNvSpPr txBox="1">
            <a:spLocks/>
          </p:cNvSpPr>
          <p:nvPr/>
        </p:nvSpPr>
        <p:spPr>
          <a:xfrm>
            <a:off x="6627292" y="1260762"/>
            <a:ext cx="4754217" cy="4858132"/>
          </a:xfrm>
          <a:prstGeom prst="rect">
            <a:avLst/>
          </a:prstGeom>
        </p:spPr>
        <p:txBody>
          <a:bodyPr vert="horz" lIns="91440" tIns="45720" rIns="91440" bIns="45720" rtlCol="0">
            <a:normAutofit/>
          </a:bodyPr>
          <a:lstStyle>
            <a:lvl1pPr marL="228585" indent="-228585" algn="l" defTabSz="91433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3" indent="-228585" algn="l" defTabSz="91433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3" indent="-228585" algn="l" defTabSz="91433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91"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6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3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9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6"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pt-BR" sz="2400" dirty="0">
              <a:solidFill>
                <a:schemeClr val="bg1"/>
              </a:solidFill>
              <a:latin typeface="Gill Sans MT" panose="020B0502020104020203" pitchFamily="34" charset="0"/>
            </a:endParaRPr>
          </a:p>
        </p:txBody>
      </p:sp>
      <p:sp>
        <p:nvSpPr>
          <p:cNvPr id="12" name="TextBox 11">
            <a:extLst>
              <a:ext uri="{FF2B5EF4-FFF2-40B4-BE49-F238E27FC236}">
                <a16:creationId xmlns:a16="http://schemas.microsoft.com/office/drawing/2014/main" xmlns="" id="{2298D87F-4909-495E-84AD-73A9A59A415E}"/>
              </a:ext>
            </a:extLst>
          </p:cNvPr>
          <p:cNvSpPr txBox="1"/>
          <p:nvPr/>
        </p:nvSpPr>
        <p:spPr>
          <a:xfrm>
            <a:off x="402218" y="324261"/>
            <a:ext cx="5840303" cy="461665"/>
          </a:xfrm>
          <a:prstGeom prst="rect">
            <a:avLst/>
          </a:prstGeom>
          <a:noFill/>
        </p:spPr>
        <p:txBody>
          <a:bodyPr wrap="square" rtlCol="0">
            <a:spAutoFit/>
          </a:bodyPr>
          <a:lstStyle/>
          <a:p>
            <a:pPr lvl="0" defTabSz="914338">
              <a:defRPr/>
            </a:pPr>
            <a:r>
              <a:rPr lang="en-US" sz="2400" dirty="0">
                <a:solidFill>
                  <a:schemeClr val="accent4"/>
                </a:solidFill>
                <a:latin typeface="Gill Sans MT" panose="020B0502020104020203" pitchFamily="34" charset="0"/>
              </a:rPr>
              <a:t>What Makes Customers Go Digital?</a:t>
            </a:r>
          </a:p>
        </p:txBody>
      </p:sp>
      <p:sp>
        <p:nvSpPr>
          <p:cNvPr id="13" name="TextBox 12">
            <a:extLst>
              <a:ext uri="{FF2B5EF4-FFF2-40B4-BE49-F238E27FC236}">
                <a16:creationId xmlns:a16="http://schemas.microsoft.com/office/drawing/2014/main" xmlns="" id="{62424A2A-9F3A-42E2-AD3F-371E8B0F0A68}"/>
              </a:ext>
            </a:extLst>
          </p:cNvPr>
          <p:cNvSpPr txBox="1"/>
          <p:nvPr/>
        </p:nvSpPr>
        <p:spPr>
          <a:xfrm>
            <a:off x="402218" y="742107"/>
            <a:ext cx="6090022" cy="338554"/>
          </a:xfrm>
          <a:prstGeom prst="rect">
            <a:avLst/>
          </a:prstGeom>
          <a:noFill/>
        </p:spPr>
        <p:txBody>
          <a:bodyPr wrap="square" rtlCol="0">
            <a:spAutoFit/>
          </a:bodyPr>
          <a:lstStyle/>
          <a:p>
            <a:pPr lvl="0" defTabSz="914338">
              <a:defRPr/>
            </a:pPr>
            <a:r>
              <a:rPr lang="en-US" sz="1600" dirty="0">
                <a:solidFill>
                  <a:schemeClr val="accent4">
                    <a:lumMod val="20000"/>
                    <a:lumOff val="80000"/>
                  </a:schemeClr>
                </a:solidFill>
              </a:rPr>
              <a:t>The Digital DNA: What Our Model Learned About E-Signing Behavior</a:t>
            </a:r>
            <a:endParaRPr lang="en-US" sz="1600" dirty="0">
              <a:solidFill>
                <a:schemeClr val="accent4">
                  <a:lumMod val="20000"/>
                  <a:lumOff val="80000"/>
                </a:schemeClr>
              </a:solidFill>
              <a:latin typeface="Gill Sans MT" panose="020B0502020104020203" pitchFamily="34" charset="0"/>
            </a:endParaRPr>
          </a:p>
        </p:txBody>
      </p:sp>
      <p:grpSp>
        <p:nvGrpSpPr>
          <p:cNvPr id="14" name="Group 13">
            <a:extLst>
              <a:ext uri="{FF2B5EF4-FFF2-40B4-BE49-F238E27FC236}">
                <a16:creationId xmlns:a16="http://schemas.microsoft.com/office/drawing/2014/main" xmlns="" id="{3BCE9359-A1B2-4214-931B-526D5D86E05E}"/>
              </a:ext>
            </a:extLst>
          </p:cNvPr>
          <p:cNvGrpSpPr/>
          <p:nvPr/>
        </p:nvGrpSpPr>
        <p:grpSpPr>
          <a:xfrm>
            <a:off x="9420774" y="390586"/>
            <a:ext cx="1503979" cy="513874"/>
            <a:chOff x="10389414" y="188107"/>
            <a:chExt cx="1503979" cy="513874"/>
          </a:xfrm>
        </p:grpSpPr>
        <p:pic>
          <p:nvPicPr>
            <p:cNvPr id="15" name="Picture 14">
              <a:extLst>
                <a:ext uri="{FF2B5EF4-FFF2-40B4-BE49-F238E27FC236}">
                  <a16:creationId xmlns:a16="http://schemas.microsoft.com/office/drawing/2014/main" xmlns="" id="{DC114AD8-4D76-4101-93C6-C332C0555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6" name="Picture 15">
              <a:extLst>
                <a:ext uri="{FF2B5EF4-FFF2-40B4-BE49-F238E27FC236}">
                  <a16:creationId xmlns:a16="http://schemas.microsoft.com/office/drawing/2014/main" xmlns="" id="{2A8264CD-50D4-470C-AA92-B2F31F99BCF2}"/>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22" name="Rectangle 21"/>
          <p:cNvSpPr/>
          <p:nvPr/>
        </p:nvSpPr>
        <p:spPr>
          <a:xfrm>
            <a:off x="746806" y="5184885"/>
            <a:ext cx="10520136" cy="923330"/>
          </a:xfrm>
          <a:prstGeom prst="rect">
            <a:avLst/>
          </a:prstGeom>
        </p:spPr>
        <p:txBody>
          <a:bodyPr wrap="square">
            <a:spAutoFit/>
          </a:bodyPr>
          <a:lstStyle/>
          <a:p>
            <a:r>
              <a:rPr lang="en-US" dirty="0">
                <a:solidFill>
                  <a:schemeClr val="bg1"/>
                </a:solidFill>
                <a:latin typeface="Gill Sans MT" panose="020B0502020104020203" pitchFamily="34" charset="0"/>
              </a:rPr>
              <a:t>Our model discovered something beautiful - customers who are financially stable and confident are more likely to embrace digital tools. This makes perfect sense! When you're secure in your financial position, you're more willing to try new technologies.</a:t>
            </a:r>
          </a:p>
        </p:txBody>
      </p:sp>
      <p:sp>
        <p:nvSpPr>
          <p:cNvPr id="5" name="Rectangle 4"/>
          <p:cNvSpPr/>
          <p:nvPr/>
        </p:nvSpPr>
        <p:spPr>
          <a:xfrm>
            <a:off x="493306" y="1709256"/>
            <a:ext cx="6699334" cy="2585323"/>
          </a:xfrm>
          <a:prstGeom prst="rect">
            <a:avLst/>
          </a:prstGeom>
        </p:spPr>
        <p:txBody>
          <a:bodyPr wrap="none">
            <a:spAutoFit/>
          </a:bodyPr>
          <a:lstStyle/>
          <a:p>
            <a:r>
              <a:rPr lang="en-US" dirty="0">
                <a:solidFill>
                  <a:schemeClr val="bg1"/>
                </a:solidFill>
                <a:latin typeface="Gill Sans MT" panose="020B0502020104020203" pitchFamily="34" charset="0"/>
              </a:rPr>
              <a:t>💰 </a:t>
            </a:r>
            <a:r>
              <a:rPr lang="en-US" b="1" dirty="0">
                <a:solidFill>
                  <a:schemeClr val="accent4"/>
                </a:solidFill>
                <a:latin typeface="Gill Sans MT" panose="020B0502020104020203" pitchFamily="34" charset="0"/>
              </a:rPr>
              <a:t>Income-to-Loan Ratio</a:t>
            </a:r>
            <a:r>
              <a:rPr lang="en-US" b="1" dirty="0">
                <a:solidFill>
                  <a:schemeClr val="bg1"/>
                </a:solidFill>
                <a:latin typeface="Gill Sans MT" panose="020B0502020104020203" pitchFamily="34" charset="0"/>
              </a:rPr>
              <a:t>:</a:t>
            </a:r>
            <a:r>
              <a:rPr lang="en-US" dirty="0">
                <a:solidFill>
                  <a:schemeClr val="bg1"/>
                </a:solidFill>
                <a:latin typeface="Gill Sans MT" panose="020B0502020104020203" pitchFamily="34" charset="0"/>
              </a:rPr>
              <a:t> Higher ratio = more likely to </a:t>
            </a:r>
            <a:r>
              <a:rPr lang="en-US" dirty="0" smtClean="0">
                <a:solidFill>
                  <a:schemeClr val="bg1"/>
                </a:solidFill>
                <a:latin typeface="Gill Sans MT" panose="020B0502020104020203" pitchFamily="34" charset="0"/>
              </a:rPr>
              <a:t>e-sign</a:t>
            </a:r>
          </a:p>
          <a:p>
            <a:endParaRPr lang="en-US" dirty="0" smtClean="0">
              <a:solidFill>
                <a:schemeClr val="bg1"/>
              </a:solidFill>
              <a:latin typeface="Gill Sans MT" panose="020B0502020104020203" pitchFamily="34" charset="0"/>
            </a:endParaRPr>
          </a:p>
          <a:p>
            <a:r>
              <a:rPr lang="en-US" dirty="0">
                <a:solidFill>
                  <a:schemeClr val="bg1"/>
                </a:solidFill>
                <a:latin typeface="Gill Sans MT" panose="020B0502020104020203" pitchFamily="34" charset="0"/>
              </a:rPr>
              <a:t>🏠 </a:t>
            </a:r>
            <a:r>
              <a:rPr lang="en-US" b="1" dirty="0">
                <a:solidFill>
                  <a:schemeClr val="accent4"/>
                </a:solidFill>
                <a:latin typeface="Gill Sans MT" panose="020B0502020104020203" pitchFamily="34" charset="0"/>
              </a:rPr>
              <a:t>Home Ownership</a:t>
            </a:r>
            <a:r>
              <a:rPr lang="en-US" b="1" dirty="0">
                <a:solidFill>
                  <a:schemeClr val="bg1"/>
                </a:solidFill>
                <a:latin typeface="Gill Sans MT" panose="020B0502020104020203" pitchFamily="34" charset="0"/>
              </a:rPr>
              <a:t>:</a:t>
            </a:r>
            <a:r>
              <a:rPr lang="en-US" dirty="0">
                <a:solidFill>
                  <a:schemeClr val="bg1"/>
                </a:solidFill>
                <a:latin typeface="Gill Sans MT" panose="020B0502020104020203" pitchFamily="34" charset="0"/>
              </a:rPr>
              <a:t> Homeowners slightly prefer </a:t>
            </a:r>
            <a:r>
              <a:rPr lang="en-US" dirty="0" smtClean="0">
                <a:solidFill>
                  <a:schemeClr val="bg1"/>
                </a:solidFill>
                <a:latin typeface="Gill Sans MT" panose="020B0502020104020203" pitchFamily="34" charset="0"/>
              </a:rPr>
              <a:t>digital</a:t>
            </a:r>
          </a:p>
          <a:p>
            <a:endParaRPr lang="en-US" dirty="0" smtClean="0">
              <a:solidFill>
                <a:schemeClr val="bg1"/>
              </a:solidFill>
              <a:latin typeface="Gill Sans MT" panose="020B0502020104020203" pitchFamily="34" charset="0"/>
            </a:endParaRPr>
          </a:p>
          <a:p>
            <a:r>
              <a:rPr lang="en-US" dirty="0">
                <a:solidFill>
                  <a:schemeClr val="bg1"/>
                </a:solidFill>
                <a:latin typeface="Gill Sans MT" panose="020B0502020104020203" pitchFamily="34" charset="0"/>
              </a:rPr>
              <a:t>📊 </a:t>
            </a:r>
            <a:r>
              <a:rPr lang="en-US" b="1" dirty="0">
                <a:solidFill>
                  <a:schemeClr val="accent4"/>
                </a:solidFill>
                <a:latin typeface="Gill Sans MT" panose="020B0502020104020203" pitchFamily="34" charset="0"/>
              </a:rPr>
              <a:t>Risk Scores</a:t>
            </a:r>
            <a:r>
              <a:rPr lang="en-US" b="1" dirty="0">
                <a:solidFill>
                  <a:schemeClr val="bg1"/>
                </a:solidFill>
                <a:latin typeface="Gill Sans MT" panose="020B0502020104020203" pitchFamily="34" charset="0"/>
              </a:rPr>
              <a:t>:</a:t>
            </a:r>
            <a:r>
              <a:rPr lang="en-US" dirty="0">
                <a:solidFill>
                  <a:schemeClr val="bg1"/>
                </a:solidFill>
                <a:latin typeface="Gill Sans MT" panose="020B0502020104020203" pitchFamily="34" charset="0"/>
              </a:rPr>
              <a:t> Lower risk customers embrace </a:t>
            </a:r>
            <a:r>
              <a:rPr lang="en-US" dirty="0" smtClean="0">
                <a:solidFill>
                  <a:schemeClr val="bg1"/>
                </a:solidFill>
                <a:latin typeface="Gill Sans MT" panose="020B0502020104020203" pitchFamily="34" charset="0"/>
              </a:rPr>
              <a:t>e-signing</a:t>
            </a:r>
          </a:p>
          <a:p>
            <a:endParaRPr lang="en-US" dirty="0" smtClean="0">
              <a:solidFill>
                <a:schemeClr val="bg1"/>
              </a:solidFill>
              <a:latin typeface="Gill Sans MT" panose="020B0502020104020203" pitchFamily="34" charset="0"/>
            </a:endParaRPr>
          </a:p>
          <a:p>
            <a:r>
              <a:rPr lang="en-US" dirty="0">
                <a:solidFill>
                  <a:schemeClr val="bg1"/>
                </a:solidFill>
                <a:latin typeface="Gill Sans MT" panose="020B0502020104020203" pitchFamily="34" charset="0"/>
              </a:rPr>
              <a:t>💳 </a:t>
            </a:r>
            <a:r>
              <a:rPr lang="en-US" b="1" dirty="0">
                <a:solidFill>
                  <a:schemeClr val="accent4"/>
                </a:solidFill>
                <a:latin typeface="Gill Sans MT" panose="020B0502020104020203" pitchFamily="34" charset="0"/>
              </a:rPr>
              <a:t>Credit Inquiries</a:t>
            </a:r>
            <a:r>
              <a:rPr lang="en-US" b="1" dirty="0">
                <a:solidFill>
                  <a:schemeClr val="bg1"/>
                </a:solidFill>
                <a:latin typeface="Gill Sans MT" panose="020B0502020104020203" pitchFamily="34" charset="0"/>
              </a:rPr>
              <a:t>:</a:t>
            </a:r>
            <a:r>
              <a:rPr lang="en-US" dirty="0">
                <a:solidFill>
                  <a:schemeClr val="bg1"/>
                </a:solidFill>
                <a:latin typeface="Gill Sans MT" panose="020B0502020104020203" pitchFamily="34" charset="0"/>
              </a:rPr>
              <a:t> Fewer recent inquiries = more </a:t>
            </a:r>
            <a:r>
              <a:rPr lang="en-US" dirty="0" smtClean="0">
                <a:solidFill>
                  <a:schemeClr val="bg1"/>
                </a:solidFill>
                <a:latin typeface="Gill Sans MT" panose="020B0502020104020203" pitchFamily="34" charset="0"/>
              </a:rPr>
              <a:t>e-signing</a:t>
            </a:r>
          </a:p>
          <a:p>
            <a:endParaRPr lang="en-US" dirty="0" smtClean="0">
              <a:solidFill>
                <a:schemeClr val="bg1"/>
              </a:solidFill>
              <a:latin typeface="Gill Sans MT" panose="020B0502020104020203" pitchFamily="34" charset="0"/>
            </a:endParaRPr>
          </a:p>
          <a:p>
            <a:r>
              <a:rPr lang="en-US" dirty="0">
                <a:solidFill>
                  <a:schemeClr val="bg1"/>
                </a:solidFill>
                <a:latin typeface="Gill Sans MT" panose="020B0502020104020203" pitchFamily="34" charset="0"/>
              </a:rPr>
              <a:t>👤 </a:t>
            </a:r>
            <a:r>
              <a:rPr lang="en-US" b="1" dirty="0">
                <a:solidFill>
                  <a:schemeClr val="accent4"/>
                </a:solidFill>
                <a:latin typeface="Gill Sans MT" panose="020B0502020104020203" pitchFamily="34" charset="0"/>
              </a:rPr>
              <a:t>Employment Stability</a:t>
            </a:r>
            <a:r>
              <a:rPr lang="en-US" b="1" dirty="0">
                <a:solidFill>
                  <a:schemeClr val="bg1"/>
                </a:solidFill>
                <a:latin typeface="Gill Sans MT" panose="020B0502020104020203" pitchFamily="34" charset="0"/>
              </a:rPr>
              <a:t>:</a:t>
            </a:r>
            <a:r>
              <a:rPr lang="en-US" dirty="0">
                <a:solidFill>
                  <a:schemeClr val="bg1"/>
                </a:solidFill>
                <a:latin typeface="Gill Sans MT" panose="020B0502020104020203" pitchFamily="34" charset="0"/>
              </a:rPr>
              <a:t> Longer employment = digital confidence</a:t>
            </a:r>
          </a:p>
        </p:txBody>
      </p:sp>
      <p:pic>
        <p:nvPicPr>
          <p:cNvPr id="7" name="Picture 6"/>
          <p:cNvPicPr>
            <a:picLocks noChangeAspect="1"/>
          </p:cNvPicPr>
          <p:nvPr/>
        </p:nvPicPr>
        <p:blipFill>
          <a:blip r:embed="rId3"/>
          <a:stretch>
            <a:fillRect/>
          </a:stretch>
        </p:blipFill>
        <p:spPr>
          <a:xfrm>
            <a:off x="7290393" y="1276313"/>
            <a:ext cx="3890019" cy="3433572"/>
          </a:xfrm>
          <a:prstGeom prst="rect">
            <a:avLst/>
          </a:prstGeom>
        </p:spPr>
      </p:pic>
    </p:spTree>
    <p:extLst>
      <p:ext uri="{BB962C8B-B14F-4D97-AF65-F5344CB8AC3E}">
        <p14:creationId xmlns:p14="http://schemas.microsoft.com/office/powerpoint/2010/main" val="1739576576"/>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BA27A959-075B-C913-A3E7-2B2450A21225}"/>
              </a:ext>
            </a:extLst>
          </p:cNvPr>
          <p:cNvCxnSpPr>
            <a:cxnSpLocks/>
          </p:cNvCxnSpPr>
          <p:nvPr/>
        </p:nvCxnSpPr>
        <p:spPr>
          <a:xfrm>
            <a:off x="4104108" y="3329777"/>
            <a:ext cx="6451336" cy="0"/>
          </a:xfrm>
          <a:prstGeom prst="line">
            <a:avLst/>
          </a:prstGeom>
          <a:ln>
            <a:solidFill>
              <a:schemeClr val="accent2">
                <a:alpha val="56000"/>
              </a:schemeClr>
            </a:solidFill>
          </a:ln>
        </p:spPr>
        <p:style>
          <a:lnRef idx="1">
            <a:schemeClr val="accent2"/>
          </a:lnRef>
          <a:fillRef idx="0">
            <a:schemeClr val="accent2"/>
          </a:fillRef>
          <a:effectRef idx="0">
            <a:schemeClr val="accent2"/>
          </a:effectRef>
          <a:fontRef idx="minor">
            <a:schemeClr val="tx1"/>
          </a:fontRef>
        </p:style>
      </p:cxnSp>
      <p:sp>
        <p:nvSpPr>
          <p:cNvPr id="5" name="Rectangle 4"/>
          <p:cNvSpPr/>
          <p:nvPr/>
        </p:nvSpPr>
        <p:spPr>
          <a:xfrm>
            <a:off x="0" y="2845586"/>
            <a:ext cx="10046148" cy="584775"/>
          </a:xfrm>
          <a:prstGeom prst="rect">
            <a:avLst/>
          </a:prstGeom>
        </p:spPr>
        <p:txBody>
          <a:bodyPr wrap="none">
            <a:spAutoFit/>
          </a:bodyPr>
          <a:lstStyle/>
          <a:p>
            <a:r>
              <a:rPr lang="en-US" sz="3200" b="1" dirty="0" smtClean="0">
                <a:latin typeface="Gill Sans MT" panose="020B0502020104020203" pitchFamily="34" charset="0"/>
              </a:rPr>
              <a:t>5. </a:t>
            </a:r>
            <a:r>
              <a:rPr lang="en-US" sz="3200" b="1" dirty="0"/>
              <a:t>The Business Impact </a:t>
            </a:r>
            <a:r>
              <a:rPr lang="en-US" sz="3200" b="1" dirty="0" smtClean="0"/>
              <a:t>Translation and Recommendations</a:t>
            </a:r>
            <a:endParaRPr lang="en-US" sz="3200" b="1" dirty="0"/>
          </a:p>
        </p:txBody>
      </p:sp>
      <p:grpSp>
        <p:nvGrpSpPr>
          <p:cNvPr id="6" name="Group 5">
            <a:extLst>
              <a:ext uri="{FF2B5EF4-FFF2-40B4-BE49-F238E27FC236}">
                <a16:creationId xmlns:a16="http://schemas.microsoft.com/office/drawing/2014/main" xmlns="" id="{B555C957-F25E-4FE9-9EF6-3F5BC957AC94}"/>
              </a:ext>
            </a:extLst>
          </p:cNvPr>
          <p:cNvGrpSpPr/>
          <p:nvPr/>
        </p:nvGrpSpPr>
        <p:grpSpPr>
          <a:xfrm>
            <a:off x="10293614" y="335166"/>
            <a:ext cx="1503979" cy="513874"/>
            <a:chOff x="10389414" y="188107"/>
            <a:chExt cx="1503979" cy="513874"/>
          </a:xfrm>
        </p:grpSpPr>
        <p:pic>
          <p:nvPicPr>
            <p:cNvPr id="7" name="Picture 6">
              <a:extLst>
                <a:ext uri="{FF2B5EF4-FFF2-40B4-BE49-F238E27FC236}">
                  <a16:creationId xmlns:a16="http://schemas.microsoft.com/office/drawing/2014/main" xmlns="" id="{C4FDCDA6-23C8-4FC8-AE76-DDB32C5DB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8" name="Picture 7">
              <a:extLst>
                <a:ext uri="{FF2B5EF4-FFF2-40B4-BE49-F238E27FC236}">
                  <a16:creationId xmlns:a16="http://schemas.microsoft.com/office/drawing/2014/main" xmlns="" id="{51677584-923A-4A4C-B633-3B4D6B768A95}"/>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2" name="Rectangle 1"/>
          <p:cNvSpPr/>
          <p:nvPr/>
        </p:nvSpPr>
        <p:spPr>
          <a:xfrm>
            <a:off x="231648" y="5810515"/>
            <a:ext cx="6096000" cy="800219"/>
          </a:xfrm>
          <a:prstGeom prst="rect">
            <a:avLst/>
          </a:prstGeom>
        </p:spPr>
        <p:txBody>
          <a:bodyPr>
            <a:spAutoFit/>
          </a:bodyPr>
          <a:lstStyle/>
          <a:p>
            <a:pPr defTabSz="457200"/>
            <a:r>
              <a:rPr lang="en-US" sz="2800" dirty="0">
                <a:solidFill>
                  <a:srgbClr val="FFC000"/>
                </a:solidFill>
                <a:latin typeface="Gill Sans MT Condensed" panose="020B0506020104020203" pitchFamily="34" charset="0"/>
              </a:rPr>
              <a:t>TESA</a:t>
            </a:r>
            <a:endParaRPr lang="en-US"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b="1" i="1" dirty="0">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AI  Engineering</a:t>
            </a:r>
          </a:p>
        </p:txBody>
      </p:sp>
      <p:sp>
        <p:nvSpPr>
          <p:cNvPr id="9" name="Oval 8">
            <a:extLst>
              <a:ext uri="{FF2B5EF4-FFF2-40B4-BE49-F238E27FC236}">
                <a16:creationId xmlns:a16="http://schemas.microsoft.com/office/drawing/2014/main" xmlns="" id="{2ED817B7-0DD3-0FA5-D63E-0D2F886403F0}"/>
              </a:ext>
            </a:extLst>
          </p:cNvPr>
          <p:cNvSpPr/>
          <p:nvPr/>
        </p:nvSpPr>
        <p:spPr>
          <a:xfrm>
            <a:off x="11266942" y="6001438"/>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r>
              <a:rPr lang="en-GB" sz="1538" b="1" i="1" kern="0" dirty="0" smtClean="0">
                <a:solidFill>
                  <a:prstClr val="white"/>
                </a:solidFill>
                <a:effectLst>
                  <a:outerShdw blurRad="38100" dist="38100" dir="2700000" algn="tl">
                    <a:srgbClr val="000000">
                      <a:alpha val="43137"/>
                    </a:srgbClr>
                  </a:outerShdw>
                </a:effectLst>
                <a:latin typeface="Gill Sans MT" panose="020B0502020104020203" pitchFamily="34" charset="0"/>
                <a:ea typeface="MS PGothic" panose="020B0600070205080204" pitchFamily="34" charset="-128"/>
              </a:rPr>
              <a:t>19</a:t>
            </a:r>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Tree>
    <p:extLst>
      <p:ext uri="{BB962C8B-B14F-4D97-AF65-F5344CB8AC3E}">
        <p14:creationId xmlns:p14="http://schemas.microsoft.com/office/powerpoint/2010/main" val="3911291189"/>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BA27A959-075B-C913-A3E7-2B2450A21225}"/>
              </a:ext>
            </a:extLst>
          </p:cNvPr>
          <p:cNvCxnSpPr>
            <a:cxnSpLocks/>
          </p:cNvCxnSpPr>
          <p:nvPr/>
        </p:nvCxnSpPr>
        <p:spPr>
          <a:xfrm>
            <a:off x="4052072" y="3329777"/>
            <a:ext cx="6451336" cy="0"/>
          </a:xfrm>
          <a:prstGeom prst="line">
            <a:avLst/>
          </a:prstGeom>
          <a:ln>
            <a:solidFill>
              <a:schemeClr val="accent2">
                <a:alpha val="56000"/>
              </a:schemeClr>
            </a:solidFill>
          </a:ln>
        </p:spPr>
        <p:style>
          <a:lnRef idx="1">
            <a:schemeClr val="accent2"/>
          </a:lnRef>
          <a:fillRef idx="0">
            <a:schemeClr val="accent2"/>
          </a:fillRef>
          <a:effectRef idx="0">
            <a:schemeClr val="accent2"/>
          </a:effectRef>
          <a:fontRef idx="minor">
            <a:schemeClr val="tx1"/>
          </a:fontRef>
        </p:style>
      </p:cxnSp>
      <p:sp>
        <p:nvSpPr>
          <p:cNvPr id="5" name="Rectangle 4"/>
          <p:cNvSpPr/>
          <p:nvPr/>
        </p:nvSpPr>
        <p:spPr>
          <a:xfrm>
            <a:off x="0" y="2745002"/>
            <a:ext cx="8392682" cy="584775"/>
          </a:xfrm>
          <a:prstGeom prst="rect">
            <a:avLst/>
          </a:prstGeom>
        </p:spPr>
        <p:txBody>
          <a:bodyPr wrap="none">
            <a:spAutoFit/>
          </a:bodyPr>
          <a:lstStyle/>
          <a:p>
            <a:r>
              <a:rPr lang="en-US" sz="3200" b="1" dirty="0" smtClean="0">
                <a:latin typeface="Gill Sans MT" panose="020B0502020104020203" pitchFamily="34" charset="0"/>
              </a:rPr>
              <a:t>1. Project Overview - Transforming Lending</a:t>
            </a:r>
            <a:endParaRPr lang="en-US" sz="3200" b="1" dirty="0">
              <a:latin typeface="Gill Sans MT" panose="020B0502020104020203" pitchFamily="34" charset="0"/>
            </a:endParaRPr>
          </a:p>
        </p:txBody>
      </p:sp>
      <p:grpSp>
        <p:nvGrpSpPr>
          <p:cNvPr id="7" name="Group 6">
            <a:extLst>
              <a:ext uri="{FF2B5EF4-FFF2-40B4-BE49-F238E27FC236}">
                <a16:creationId xmlns:a16="http://schemas.microsoft.com/office/drawing/2014/main" xmlns="" id="{B555C957-F25E-4FE9-9EF6-3F5BC957AC94}"/>
              </a:ext>
            </a:extLst>
          </p:cNvPr>
          <p:cNvGrpSpPr/>
          <p:nvPr/>
        </p:nvGrpSpPr>
        <p:grpSpPr>
          <a:xfrm>
            <a:off x="10019294" y="252870"/>
            <a:ext cx="1503979" cy="513874"/>
            <a:chOff x="10389414" y="188107"/>
            <a:chExt cx="1503979" cy="513874"/>
          </a:xfrm>
        </p:grpSpPr>
        <p:pic>
          <p:nvPicPr>
            <p:cNvPr id="8" name="Picture 7">
              <a:extLst>
                <a:ext uri="{FF2B5EF4-FFF2-40B4-BE49-F238E27FC236}">
                  <a16:creationId xmlns:a16="http://schemas.microsoft.com/office/drawing/2014/main" xmlns="" id="{C4FDCDA6-23C8-4FC8-AE76-DDB32C5DB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9" name="Picture 8">
              <a:extLst>
                <a:ext uri="{FF2B5EF4-FFF2-40B4-BE49-F238E27FC236}">
                  <a16:creationId xmlns:a16="http://schemas.microsoft.com/office/drawing/2014/main" xmlns="" id="{51677584-923A-4A4C-B633-3B4D6B768A95}"/>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10" name="Rectangle 9"/>
          <p:cNvSpPr/>
          <p:nvPr/>
        </p:nvSpPr>
        <p:spPr>
          <a:xfrm>
            <a:off x="249936" y="5892810"/>
            <a:ext cx="6096000" cy="800219"/>
          </a:xfrm>
          <a:prstGeom prst="rect">
            <a:avLst/>
          </a:prstGeom>
        </p:spPr>
        <p:txBody>
          <a:bodyPr>
            <a:spAutoFit/>
          </a:bodyPr>
          <a:lstStyle/>
          <a:p>
            <a:pPr defTabSz="457200"/>
            <a:r>
              <a:rPr lang="en-US" sz="2800" dirty="0">
                <a:solidFill>
                  <a:srgbClr val="FFC000"/>
                </a:solidFill>
                <a:latin typeface="Gill Sans MT Condensed" panose="020B0506020104020203" pitchFamily="34" charset="0"/>
              </a:rPr>
              <a:t>TESA</a:t>
            </a:r>
            <a:endParaRPr lang="en-US"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b="1" i="1" dirty="0">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AI  Engineering</a:t>
            </a:r>
          </a:p>
        </p:txBody>
      </p:sp>
      <p:sp>
        <p:nvSpPr>
          <p:cNvPr id="11" name="Oval 10">
            <a:extLst>
              <a:ext uri="{FF2B5EF4-FFF2-40B4-BE49-F238E27FC236}">
                <a16:creationId xmlns:a16="http://schemas.microsoft.com/office/drawing/2014/main" xmlns="" id="{2ED817B7-0DD3-0FA5-D63E-0D2F886403F0}"/>
              </a:ext>
            </a:extLst>
          </p:cNvPr>
          <p:cNvSpPr/>
          <p:nvPr/>
        </p:nvSpPr>
        <p:spPr>
          <a:xfrm>
            <a:off x="11266942" y="6001438"/>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r>
              <a:rPr lang="en-GB" sz="1538" b="1" i="1" kern="0" dirty="0">
                <a:solidFill>
                  <a:prstClr val="white"/>
                </a:solidFill>
                <a:effectLst>
                  <a:outerShdw blurRad="38100" dist="38100" dir="2700000" algn="tl">
                    <a:srgbClr val="000000">
                      <a:alpha val="43137"/>
                    </a:srgbClr>
                  </a:outerShdw>
                </a:effectLst>
                <a:latin typeface="Gill Sans MT" panose="020B0502020104020203" pitchFamily="34" charset="0"/>
                <a:ea typeface="MS PGothic" panose="020B0600070205080204" pitchFamily="34" charset="-128"/>
              </a:rPr>
              <a:t>2</a:t>
            </a:r>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Tree>
    <p:extLst>
      <p:ext uri="{BB962C8B-B14F-4D97-AF65-F5344CB8AC3E}">
        <p14:creationId xmlns:p14="http://schemas.microsoft.com/office/powerpoint/2010/main" val="4010472889"/>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xmlns=""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xmlns=""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20</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11" name="TextBox 10">
            <a:extLst>
              <a:ext uri="{FF2B5EF4-FFF2-40B4-BE49-F238E27FC236}">
                <a16:creationId xmlns:a16="http://schemas.microsoft.com/office/drawing/2014/main" xmlns="" id="{B18FD599-61E7-CEED-053C-FF530AC01437}"/>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smtClean="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AI  </a:t>
            </a:r>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Engineering</a:t>
            </a:r>
          </a:p>
        </p:txBody>
      </p:sp>
      <p:sp>
        <p:nvSpPr>
          <p:cNvPr id="12" name="TextBox 11">
            <a:extLst>
              <a:ext uri="{FF2B5EF4-FFF2-40B4-BE49-F238E27FC236}">
                <a16:creationId xmlns:a16="http://schemas.microsoft.com/office/drawing/2014/main" xmlns="" id="{D155AA96-459C-40C8-AA1A-A506B43F5209}"/>
              </a:ext>
            </a:extLst>
          </p:cNvPr>
          <p:cNvSpPr txBox="1"/>
          <p:nvPr/>
        </p:nvSpPr>
        <p:spPr>
          <a:xfrm>
            <a:off x="402217" y="390586"/>
            <a:ext cx="8999673" cy="461665"/>
          </a:xfrm>
          <a:prstGeom prst="rect">
            <a:avLst/>
          </a:prstGeom>
          <a:noFill/>
        </p:spPr>
        <p:txBody>
          <a:bodyPr wrap="square" rtlCol="0">
            <a:spAutoFit/>
          </a:bodyPr>
          <a:lstStyle/>
          <a:p>
            <a:pPr lvl="0" defTabSz="586105">
              <a:defRPr/>
            </a:pPr>
            <a:r>
              <a:rPr lang="en-US" sz="2400" dirty="0" smtClean="0">
                <a:solidFill>
                  <a:schemeClr val="accent4"/>
                </a:solidFill>
                <a:latin typeface="Gill Sans MT" panose="020B0502020104020203" pitchFamily="34" charset="0"/>
              </a:rPr>
              <a:t>What </a:t>
            </a:r>
            <a:r>
              <a:rPr lang="en-US" sz="2400" dirty="0">
                <a:solidFill>
                  <a:schemeClr val="accent4"/>
                </a:solidFill>
                <a:latin typeface="Gill Sans MT" panose="020B0502020104020203" pitchFamily="34" charset="0"/>
              </a:rPr>
              <a:t>This Means for </a:t>
            </a:r>
            <a:r>
              <a:rPr lang="en-US" sz="2400" dirty="0" err="1">
                <a:solidFill>
                  <a:schemeClr val="accent4"/>
                </a:solidFill>
                <a:latin typeface="Gill Sans MT" panose="020B0502020104020203" pitchFamily="34" charset="0"/>
              </a:rPr>
              <a:t>BorrowMe's</a:t>
            </a:r>
            <a:r>
              <a:rPr lang="en-US" sz="2400" dirty="0">
                <a:solidFill>
                  <a:schemeClr val="accent4"/>
                </a:solidFill>
                <a:latin typeface="Gill Sans MT" panose="020B0502020104020203" pitchFamily="34" charset="0"/>
              </a:rPr>
              <a:t> Bottom Line</a:t>
            </a:r>
            <a:endParaRPr lang="en-US" sz="2400" b="1" dirty="0">
              <a:solidFill>
                <a:schemeClr val="accent4"/>
              </a:solidFill>
              <a:latin typeface="Gill Sans MT" panose="020B0502020104020203" pitchFamily="34" charset="0"/>
            </a:endParaRPr>
          </a:p>
        </p:txBody>
      </p:sp>
      <p:grpSp>
        <p:nvGrpSpPr>
          <p:cNvPr id="16" name="Group 15">
            <a:extLst>
              <a:ext uri="{FF2B5EF4-FFF2-40B4-BE49-F238E27FC236}">
                <a16:creationId xmlns:a16="http://schemas.microsoft.com/office/drawing/2014/main" xmlns="" id="{5E551D19-FDCF-4B91-872B-B4DA6E646B01}"/>
              </a:ext>
            </a:extLst>
          </p:cNvPr>
          <p:cNvGrpSpPr/>
          <p:nvPr/>
        </p:nvGrpSpPr>
        <p:grpSpPr>
          <a:xfrm>
            <a:off x="9420774" y="390586"/>
            <a:ext cx="1503979" cy="513874"/>
            <a:chOff x="10389414" y="188107"/>
            <a:chExt cx="1503979" cy="513874"/>
          </a:xfrm>
        </p:grpSpPr>
        <p:pic>
          <p:nvPicPr>
            <p:cNvPr id="20" name="Picture 19">
              <a:extLst>
                <a:ext uri="{FF2B5EF4-FFF2-40B4-BE49-F238E27FC236}">
                  <a16:creationId xmlns:a16="http://schemas.microsoft.com/office/drawing/2014/main" xmlns="" id="{CEB1DE8D-3ACE-46F6-8AF7-1FF6F6F8C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21" name="Picture 20">
              <a:extLst>
                <a:ext uri="{FF2B5EF4-FFF2-40B4-BE49-F238E27FC236}">
                  <a16:creationId xmlns:a16="http://schemas.microsoft.com/office/drawing/2014/main" xmlns="" id="{9537B314-499C-4B0A-B117-9AEC6BE72001}"/>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cxnSp>
        <p:nvCxnSpPr>
          <p:cNvPr id="15" name="Straight Connector 14">
            <a:extLst>
              <a:ext uri="{FF2B5EF4-FFF2-40B4-BE49-F238E27FC236}">
                <a16:creationId xmlns:a16="http://schemas.microsoft.com/office/drawing/2014/main" xmlns="" id="{BAF00813-67B6-452E-B9D2-EC558EDFFD5D}"/>
              </a:ext>
            </a:extLst>
          </p:cNvPr>
          <p:cNvCxnSpPr>
            <a:cxnSpLocks/>
          </p:cNvCxnSpPr>
          <p:nvPr/>
        </p:nvCxnSpPr>
        <p:spPr>
          <a:xfrm>
            <a:off x="476219" y="1153637"/>
            <a:ext cx="6437199" cy="12581"/>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
        <p:nvSpPr>
          <p:cNvPr id="6" name="Rectangle 5"/>
          <p:cNvSpPr/>
          <p:nvPr/>
        </p:nvSpPr>
        <p:spPr>
          <a:xfrm>
            <a:off x="717575" y="1432182"/>
            <a:ext cx="2556918" cy="369332"/>
          </a:xfrm>
          <a:prstGeom prst="rect">
            <a:avLst/>
          </a:prstGeom>
        </p:spPr>
        <p:txBody>
          <a:bodyPr wrap="none">
            <a:spAutoFit/>
          </a:bodyPr>
          <a:lstStyle/>
          <a:p>
            <a:pPr lvl="0" defTabSz="914338">
              <a:defRPr/>
            </a:pPr>
            <a:r>
              <a:rPr lang="en-US" dirty="0">
                <a:solidFill>
                  <a:schemeClr val="accent4">
                    <a:lumMod val="20000"/>
                    <a:lumOff val="80000"/>
                  </a:schemeClr>
                </a:solidFill>
                <a:latin typeface="Gill Sans MT" panose="020B0502020104020203" pitchFamily="34" charset="0"/>
              </a:rPr>
              <a:t>Immediate Opportunities</a:t>
            </a:r>
          </a:p>
        </p:txBody>
      </p:sp>
      <p:sp>
        <p:nvSpPr>
          <p:cNvPr id="9" name="Rectangle 8"/>
          <p:cNvSpPr/>
          <p:nvPr/>
        </p:nvSpPr>
        <p:spPr>
          <a:xfrm>
            <a:off x="1280036" y="5215662"/>
            <a:ext cx="9953017" cy="1200329"/>
          </a:xfrm>
          <a:prstGeom prst="rect">
            <a:avLst/>
          </a:prstGeom>
        </p:spPr>
        <p:txBody>
          <a:bodyPr wrap="square">
            <a:spAutoFit/>
          </a:bodyPr>
          <a:lstStyle/>
          <a:p>
            <a:r>
              <a:rPr lang="en-US" dirty="0">
                <a:solidFill>
                  <a:schemeClr val="bg1"/>
                </a:solidFill>
              </a:rPr>
              <a:t>Every e-signed application costs us 70% less to process than traditional paper applications. If we can convert just 20% more customers to e-signing using our predictions, we're looking at processing 1,354 additional applications digitally. That's real money saved and real time returned to both us and our customers.</a:t>
            </a:r>
            <a:endParaRPr lang="en-US" dirty="0">
              <a:solidFill>
                <a:schemeClr val="bg1"/>
              </a:solidFill>
              <a:latin typeface="Gill Sans MT" panose="020B0502020104020203" pitchFamily="34" charset="0"/>
            </a:endParaRPr>
          </a:p>
        </p:txBody>
      </p:sp>
      <p:sp>
        <p:nvSpPr>
          <p:cNvPr id="17" name="Rectangle: Rounded Corners 30">
            <a:extLst>
              <a:ext uri="{FF2B5EF4-FFF2-40B4-BE49-F238E27FC236}">
                <a16:creationId xmlns:a16="http://schemas.microsoft.com/office/drawing/2014/main" xmlns="" id="{AE771260-3654-4B31-8D3E-A7E5D813BCE2}"/>
              </a:ext>
            </a:extLst>
          </p:cNvPr>
          <p:cNvSpPr/>
          <p:nvPr/>
        </p:nvSpPr>
        <p:spPr>
          <a:xfrm>
            <a:off x="455433" y="1913226"/>
            <a:ext cx="2802115" cy="3028771"/>
          </a:xfrm>
          <a:prstGeom prst="roundRect">
            <a:avLst>
              <a:gd name="adj" fmla="val 3538"/>
            </a:avLst>
          </a:prstGeom>
          <a:solidFill>
            <a:srgbClr val="1A202C"/>
          </a:solidFill>
          <a:ln w="2857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defTabSz="914338">
              <a:defRPr/>
            </a:pPr>
            <a:r>
              <a:rPr lang="en-US" sz="2400" dirty="0">
                <a:solidFill>
                  <a:srgbClr val="FF0000"/>
                </a:solidFill>
              </a:rPr>
              <a:t>🚀</a:t>
            </a:r>
            <a:r>
              <a:rPr lang="en-US" sz="2400" dirty="0"/>
              <a:t> </a:t>
            </a:r>
            <a:r>
              <a:rPr lang="en-US" sz="2400" b="1" dirty="0"/>
              <a:t>Process </a:t>
            </a:r>
            <a:r>
              <a:rPr lang="en-US" sz="2400" b="1" dirty="0" smtClean="0"/>
              <a:t>Acceleration</a:t>
            </a:r>
          </a:p>
          <a:p>
            <a:pPr marL="285750" indent="-285750" defTabSz="914338">
              <a:buFont typeface="Arial" panose="020B0604020202020204" pitchFamily="34" charset="0"/>
              <a:buChar char="•"/>
              <a:defRPr/>
            </a:pPr>
            <a:r>
              <a:rPr lang="en-US" sz="1600" dirty="0"/>
              <a:t>Target likely e-signers with streamlined digital </a:t>
            </a:r>
            <a:r>
              <a:rPr lang="en-US" sz="1600" dirty="0" smtClean="0"/>
              <a:t>flow</a:t>
            </a:r>
          </a:p>
          <a:p>
            <a:pPr marL="285750" indent="-285750" defTabSz="914338">
              <a:buFont typeface="Arial" panose="020B0604020202020204" pitchFamily="34" charset="0"/>
              <a:buChar char="•"/>
              <a:defRPr/>
            </a:pPr>
            <a:endParaRPr lang="en-US" sz="1600" b="1" dirty="0"/>
          </a:p>
          <a:p>
            <a:pPr marL="285750" indent="-285750" defTabSz="914338">
              <a:buFont typeface="Arial" panose="020B0604020202020204" pitchFamily="34" charset="0"/>
              <a:buChar char="•"/>
              <a:defRPr/>
            </a:pPr>
            <a:r>
              <a:rPr lang="en-US" sz="1600" dirty="0"/>
              <a:t>Pre-populate forms for predicted digital </a:t>
            </a:r>
            <a:r>
              <a:rPr lang="en-US" sz="1600" dirty="0" smtClean="0"/>
              <a:t>adopters</a:t>
            </a:r>
          </a:p>
          <a:p>
            <a:pPr marL="285750" indent="-285750" defTabSz="914338">
              <a:buFont typeface="Arial" panose="020B0604020202020204" pitchFamily="34" charset="0"/>
              <a:buChar char="•"/>
              <a:defRPr/>
            </a:pPr>
            <a:endParaRPr lang="en-US" sz="1600" b="1" dirty="0"/>
          </a:p>
          <a:p>
            <a:pPr marL="285750" indent="-285750" defTabSz="914338">
              <a:buFont typeface="Arial" panose="020B0604020202020204" pitchFamily="34" charset="0"/>
              <a:buChar char="•"/>
              <a:defRPr/>
            </a:pPr>
            <a:r>
              <a:rPr lang="en-US" sz="1600" b="1" dirty="0"/>
              <a:t>Result:</a:t>
            </a:r>
            <a:r>
              <a:rPr lang="en-US" sz="1600" dirty="0"/>
              <a:t> 40% faster processing for 54% of customers</a:t>
            </a:r>
            <a:endParaRPr lang="en-US" sz="1600" b="1" dirty="0" smtClean="0"/>
          </a:p>
        </p:txBody>
      </p:sp>
      <p:sp>
        <p:nvSpPr>
          <p:cNvPr id="18" name="Rectangle: Rounded Corners 30">
            <a:extLst>
              <a:ext uri="{FF2B5EF4-FFF2-40B4-BE49-F238E27FC236}">
                <a16:creationId xmlns:a16="http://schemas.microsoft.com/office/drawing/2014/main" xmlns="" id="{AE771260-3654-4B31-8D3E-A7E5D813BCE2}"/>
              </a:ext>
            </a:extLst>
          </p:cNvPr>
          <p:cNvSpPr/>
          <p:nvPr/>
        </p:nvSpPr>
        <p:spPr>
          <a:xfrm>
            <a:off x="4509148" y="1913227"/>
            <a:ext cx="2802115" cy="3028770"/>
          </a:xfrm>
          <a:prstGeom prst="roundRect">
            <a:avLst>
              <a:gd name="adj" fmla="val 3538"/>
            </a:avLst>
          </a:prstGeom>
          <a:solidFill>
            <a:srgbClr val="1A202C"/>
          </a:solidFill>
          <a:ln w="2857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defTabSz="914338">
              <a:defRPr/>
            </a:pPr>
            <a:r>
              <a:rPr lang="en-US" sz="2400" dirty="0">
                <a:solidFill>
                  <a:schemeClr val="accent4"/>
                </a:solidFill>
              </a:rPr>
              <a:t>💡</a:t>
            </a:r>
            <a:r>
              <a:rPr lang="en-US" sz="2400" dirty="0"/>
              <a:t> </a:t>
            </a:r>
            <a:r>
              <a:rPr lang="en-US" sz="2400" b="1" dirty="0"/>
              <a:t>Smart Interventions </a:t>
            </a:r>
            <a:endParaRPr lang="en-US" sz="2400" b="1" dirty="0" smtClean="0"/>
          </a:p>
          <a:p>
            <a:pPr marL="285750" indent="-285750" defTabSz="914338">
              <a:buFont typeface="Arial" panose="020B0604020202020204" pitchFamily="34" charset="0"/>
              <a:buChar char="•"/>
              <a:defRPr/>
            </a:pPr>
            <a:r>
              <a:rPr lang="en-US" sz="1600" dirty="0"/>
              <a:t>Identify reluctant customers </a:t>
            </a:r>
            <a:r>
              <a:rPr lang="en-US" sz="1600" dirty="0" smtClean="0"/>
              <a:t>early</a:t>
            </a:r>
          </a:p>
          <a:p>
            <a:pPr marL="285750" indent="-285750" defTabSz="914338">
              <a:buFont typeface="Arial" panose="020B0604020202020204" pitchFamily="34" charset="0"/>
              <a:buChar char="•"/>
              <a:defRPr/>
            </a:pPr>
            <a:endParaRPr lang="en-US" sz="1600" b="1" dirty="0"/>
          </a:p>
          <a:p>
            <a:pPr marL="285750" indent="-285750" defTabSz="914338">
              <a:buFont typeface="Arial" panose="020B0604020202020204" pitchFamily="34" charset="0"/>
              <a:buChar char="•"/>
              <a:defRPr/>
            </a:pPr>
            <a:r>
              <a:rPr lang="en-US" sz="1600" dirty="0"/>
              <a:t>Offer digital tutorials or </a:t>
            </a:r>
            <a:r>
              <a:rPr lang="en-US" sz="1600" dirty="0" smtClean="0"/>
              <a:t>incentives</a:t>
            </a:r>
          </a:p>
          <a:p>
            <a:pPr marL="285750" indent="-285750" defTabSz="914338">
              <a:buFont typeface="Arial" panose="020B0604020202020204" pitchFamily="34" charset="0"/>
              <a:buChar char="•"/>
              <a:defRPr/>
            </a:pPr>
            <a:endParaRPr lang="en-US" sz="1600" dirty="0"/>
          </a:p>
          <a:p>
            <a:pPr marL="285750" indent="-285750" defTabSz="914338">
              <a:buFont typeface="Arial" panose="020B0604020202020204" pitchFamily="34" charset="0"/>
              <a:buChar char="•"/>
              <a:defRPr/>
            </a:pPr>
            <a:r>
              <a:rPr lang="en-US" sz="1600" b="1" dirty="0"/>
              <a:t>Target:</a:t>
            </a:r>
            <a:r>
              <a:rPr lang="en-US" sz="1600" dirty="0"/>
              <a:t> Convert 20% of non-e-signers </a:t>
            </a:r>
            <a:r>
              <a:rPr lang="en-US" sz="1600" dirty="0" smtClean="0"/>
              <a:t>customers</a:t>
            </a:r>
          </a:p>
          <a:p>
            <a:pPr marL="285750" indent="-285750" defTabSz="914338">
              <a:buFont typeface="Arial" panose="020B0604020202020204" pitchFamily="34" charset="0"/>
              <a:buChar char="•"/>
              <a:defRPr/>
            </a:pPr>
            <a:endParaRPr lang="en-US" sz="1600" b="1" dirty="0" smtClean="0"/>
          </a:p>
        </p:txBody>
      </p:sp>
      <p:sp>
        <p:nvSpPr>
          <p:cNvPr id="19" name="Rectangle: Rounded Corners 30">
            <a:extLst>
              <a:ext uri="{FF2B5EF4-FFF2-40B4-BE49-F238E27FC236}">
                <a16:creationId xmlns:a16="http://schemas.microsoft.com/office/drawing/2014/main" xmlns="" id="{AE771260-3654-4B31-8D3E-A7E5D813BCE2}"/>
              </a:ext>
            </a:extLst>
          </p:cNvPr>
          <p:cNvSpPr/>
          <p:nvPr/>
        </p:nvSpPr>
        <p:spPr>
          <a:xfrm>
            <a:off x="8687228" y="1938551"/>
            <a:ext cx="2802115" cy="3055655"/>
          </a:xfrm>
          <a:prstGeom prst="roundRect">
            <a:avLst>
              <a:gd name="adj" fmla="val 3538"/>
            </a:avLst>
          </a:prstGeom>
          <a:solidFill>
            <a:srgbClr val="1A202C"/>
          </a:solidFill>
          <a:ln w="2857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defTabSz="914338">
              <a:defRPr/>
            </a:pPr>
            <a:r>
              <a:rPr lang="en-US" sz="2400" dirty="0">
                <a:solidFill>
                  <a:schemeClr val="accent6"/>
                </a:solidFill>
              </a:rPr>
              <a:t>💰</a:t>
            </a:r>
            <a:r>
              <a:rPr lang="en-US" sz="2400" dirty="0"/>
              <a:t> </a:t>
            </a:r>
            <a:r>
              <a:rPr lang="en-US" sz="2400" b="1" dirty="0"/>
              <a:t>Cost Savings </a:t>
            </a:r>
            <a:endParaRPr lang="en-US" sz="2400" b="1" dirty="0" smtClean="0"/>
          </a:p>
          <a:p>
            <a:pPr defTabSz="914338">
              <a:defRPr/>
            </a:pPr>
            <a:endParaRPr lang="en-US" sz="2400" b="1" dirty="0" smtClean="0"/>
          </a:p>
          <a:p>
            <a:pPr marL="285750" indent="-285750" defTabSz="914338">
              <a:buFont typeface="Arial" panose="020B0604020202020204" pitchFamily="34" charset="0"/>
              <a:buChar char="•"/>
              <a:defRPr/>
            </a:pPr>
            <a:r>
              <a:rPr lang="en-US" sz="1600" b="1" dirty="0" smtClean="0"/>
              <a:t>Reduce paper processing cost</a:t>
            </a:r>
          </a:p>
          <a:p>
            <a:pPr marL="285750" indent="-285750" defTabSz="914338">
              <a:buFont typeface="Arial" panose="020B0604020202020204" pitchFamily="34" charset="0"/>
              <a:buChar char="•"/>
              <a:defRPr/>
            </a:pPr>
            <a:endParaRPr lang="en-US" sz="1600" b="1" dirty="0"/>
          </a:p>
          <a:p>
            <a:pPr marL="285750" indent="-285750" defTabSz="914338">
              <a:buFont typeface="Arial" panose="020B0604020202020204" pitchFamily="34" charset="0"/>
              <a:buChar char="•"/>
              <a:defRPr/>
            </a:pPr>
            <a:r>
              <a:rPr lang="en-US" sz="1600" dirty="0"/>
              <a:t>Lower manual verification </a:t>
            </a:r>
            <a:r>
              <a:rPr lang="en-US" sz="1600" dirty="0" smtClean="0"/>
              <a:t>time</a:t>
            </a:r>
          </a:p>
          <a:p>
            <a:pPr marL="285750" indent="-285750" defTabSz="914338">
              <a:buFont typeface="Arial" panose="020B0604020202020204" pitchFamily="34" charset="0"/>
              <a:buChar char="•"/>
              <a:defRPr/>
            </a:pPr>
            <a:endParaRPr lang="en-US" sz="1600" b="1" dirty="0"/>
          </a:p>
          <a:p>
            <a:pPr marL="285750" indent="-285750" defTabSz="914338">
              <a:buFont typeface="Arial" panose="020B0604020202020204" pitchFamily="34" charset="0"/>
              <a:buChar char="•"/>
              <a:defRPr/>
            </a:pPr>
            <a:r>
              <a:rPr lang="en-US" sz="1600" b="1" dirty="0"/>
              <a:t>Estimate:</a:t>
            </a:r>
            <a:r>
              <a:rPr lang="en-US" sz="1600" dirty="0"/>
              <a:t> 30% reduction in processing costs for e-signed applications</a:t>
            </a:r>
            <a:endParaRPr lang="en-US" sz="1600" b="1" dirty="0" smtClean="0"/>
          </a:p>
        </p:txBody>
      </p:sp>
      <p:sp>
        <p:nvSpPr>
          <p:cNvPr id="10" name="Rectangle 2"/>
          <p:cNvSpPr>
            <a:spLocks noChangeArrowheads="1"/>
          </p:cNvSpPr>
          <p:nvPr/>
        </p:nvSpPr>
        <p:spPr bwMode="auto">
          <a:xfrm>
            <a:off x="0" y="-323165"/>
            <a:ext cx="40991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 Experience</a:t>
            </a:r>
            <a:r>
              <a:rPr kumimoji="0" lang="en-US" altLang="en-US" sz="1800" b="0" i="0" u="none" strike="noStrike" cap="none" normalizeH="0" baseline="0" dirty="0" smtClean="0">
                <a:ln>
                  <a:noFill/>
                </a:ln>
                <a:solidFill>
                  <a:schemeClr val="tx1"/>
                </a:solidFill>
                <a:effectLst/>
                <a:latin typeface="Arial" panose="020B0604020202020204" pitchFamily="34" charset="0"/>
              </a:rPr>
              <a:t> - </a:t>
            </a:r>
            <a:r>
              <a:rPr kumimoji="0" lang="en-US" altLang="en-US" sz="1800" b="0" i="1" u="none" strike="noStrike" cap="none" normalizeH="0" baseline="0" dirty="0" smtClean="0">
                <a:ln>
                  <a:noFill/>
                </a:ln>
                <a:solidFill>
                  <a:schemeClr val="tx1"/>
                </a:solidFill>
                <a:effectLst/>
                <a:latin typeface="Arial" panose="020B0604020202020204" pitchFamily="34" charset="0"/>
              </a:rPr>
              <a:t>The Steady Climber</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26554288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p159:morph option="byObject"/>
      </p:transition>
    </mc:Choice>
    <mc:Fallback>
      <p:transition spd="slow" advClick="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xmlns=""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xmlns=""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21</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5" name="TextBox 24">
            <a:extLst>
              <a:ext uri="{FF2B5EF4-FFF2-40B4-BE49-F238E27FC236}">
                <a16:creationId xmlns:a16="http://schemas.microsoft.com/office/drawing/2014/main" xmlns=""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1" dirty="0" smtClean="0">
                <a:solidFill>
                  <a:prstClr val="white"/>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AI</a:t>
            </a:r>
            <a:r>
              <a:rPr kumimoji="0" lang="en-US" sz="1400" b="1" i="1"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 </a:t>
            </a: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Engineering</a:t>
            </a:r>
          </a:p>
        </p:txBody>
      </p:sp>
      <p:sp>
        <p:nvSpPr>
          <p:cNvPr id="10" name="Content Placeholder 4">
            <a:extLst>
              <a:ext uri="{FF2B5EF4-FFF2-40B4-BE49-F238E27FC236}">
                <a16:creationId xmlns:a16="http://schemas.microsoft.com/office/drawing/2014/main" xmlns="" id="{F0A85605-2190-4FE7-905B-3293F54268BD}"/>
              </a:ext>
            </a:extLst>
          </p:cNvPr>
          <p:cNvSpPr txBox="1">
            <a:spLocks/>
          </p:cNvSpPr>
          <p:nvPr/>
        </p:nvSpPr>
        <p:spPr>
          <a:xfrm>
            <a:off x="6627292" y="1260762"/>
            <a:ext cx="4754217" cy="4858132"/>
          </a:xfrm>
          <a:prstGeom prst="rect">
            <a:avLst/>
          </a:prstGeom>
        </p:spPr>
        <p:txBody>
          <a:bodyPr vert="horz" lIns="91440" tIns="45720" rIns="91440" bIns="45720" rtlCol="0">
            <a:normAutofit/>
          </a:bodyPr>
          <a:lstStyle>
            <a:lvl1pPr marL="228585" indent="-228585" algn="l" defTabSz="91433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3" indent="-228585" algn="l" defTabSz="91433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3" indent="-228585" algn="l" defTabSz="91433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91"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6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3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9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6"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pt-BR" sz="2400" dirty="0">
              <a:solidFill>
                <a:schemeClr val="bg1"/>
              </a:solidFill>
              <a:latin typeface="Gill Sans MT" panose="020B0502020104020203" pitchFamily="34" charset="0"/>
            </a:endParaRPr>
          </a:p>
        </p:txBody>
      </p:sp>
      <p:sp>
        <p:nvSpPr>
          <p:cNvPr id="12" name="TextBox 11">
            <a:extLst>
              <a:ext uri="{FF2B5EF4-FFF2-40B4-BE49-F238E27FC236}">
                <a16:creationId xmlns:a16="http://schemas.microsoft.com/office/drawing/2014/main" xmlns="" id="{2298D87F-4909-495E-84AD-73A9A59A415E}"/>
              </a:ext>
            </a:extLst>
          </p:cNvPr>
          <p:cNvSpPr txBox="1"/>
          <p:nvPr/>
        </p:nvSpPr>
        <p:spPr>
          <a:xfrm>
            <a:off x="402218" y="324261"/>
            <a:ext cx="5840303" cy="461665"/>
          </a:xfrm>
          <a:prstGeom prst="rect">
            <a:avLst/>
          </a:prstGeom>
          <a:noFill/>
        </p:spPr>
        <p:txBody>
          <a:bodyPr wrap="square" rtlCol="0">
            <a:spAutoFit/>
          </a:bodyPr>
          <a:lstStyle/>
          <a:p>
            <a:pPr lvl="0" defTabSz="914338">
              <a:defRPr/>
            </a:pPr>
            <a:r>
              <a:rPr lang="en-US" sz="2400" dirty="0">
                <a:solidFill>
                  <a:schemeClr val="accent4"/>
                </a:solidFill>
                <a:latin typeface="Gill Sans MT" panose="020B0502020104020203" pitchFamily="34" charset="0"/>
              </a:rPr>
              <a:t>The Roadmap Forward</a:t>
            </a:r>
          </a:p>
        </p:txBody>
      </p:sp>
      <p:sp>
        <p:nvSpPr>
          <p:cNvPr id="13" name="TextBox 12">
            <a:extLst>
              <a:ext uri="{FF2B5EF4-FFF2-40B4-BE49-F238E27FC236}">
                <a16:creationId xmlns:a16="http://schemas.microsoft.com/office/drawing/2014/main" xmlns="" id="{62424A2A-9F3A-42E2-AD3F-371E8B0F0A68}"/>
              </a:ext>
            </a:extLst>
          </p:cNvPr>
          <p:cNvSpPr txBox="1"/>
          <p:nvPr/>
        </p:nvSpPr>
        <p:spPr>
          <a:xfrm>
            <a:off x="402218" y="742107"/>
            <a:ext cx="4405309" cy="338554"/>
          </a:xfrm>
          <a:prstGeom prst="rect">
            <a:avLst/>
          </a:prstGeom>
          <a:noFill/>
        </p:spPr>
        <p:txBody>
          <a:bodyPr wrap="square" rtlCol="0">
            <a:spAutoFit/>
          </a:bodyPr>
          <a:lstStyle/>
          <a:p>
            <a:pPr lvl="0" defTabSz="914338">
              <a:defRPr/>
            </a:pPr>
            <a:r>
              <a:rPr lang="en-US" sz="1600" dirty="0">
                <a:solidFill>
                  <a:schemeClr val="accent4">
                    <a:lumMod val="20000"/>
                    <a:lumOff val="80000"/>
                  </a:schemeClr>
                </a:solidFill>
              </a:rPr>
              <a:t>Making Our Model Even </a:t>
            </a:r>
            <a:r>
              <a:rPr lang="en-US" sz="1600" dirty="0" smtClean="0">
                <a:solidFill>
                  <a:schemeClr val="accent4">
                    <a:lumMod val="20000"/>
                    <a:lumOff val="80000"/>
                  </a:schemeClr>
                </a:solidFill>
              </a:rPr>
              <a:t>Smarter</a:t>
            </a:r>
            <a:endParaRPr lang="en-US" sz="1600" dirty="0">
              <a:solidFill>
                <a:schemeClr val="accent4">
                  <a:lumMod val="20000"/>
                  <a:lumOff val="80000"/>
                </a:schemeClr>
              </a:solidFill>
              <a:latin typeface="Gill Sans MT" panose="020B0502020104020203" pitchFamily="34" charset="0"/>
            </a:endParaRPr>
          </a:p>
        </p:txBody>
      </p:sp>
      <p:grpSp>
        <p:nvGrpSpPr>
          <p:cNvPr id="14" name="Group 13">
            <a:extLst>
              <a:ext uri="{FF2B5EF4-FFF2-40B4-BE49-F238E27FC236}">
                <a16:creationId xmlns:a16="http://schemas.microsoft.com/office/drawing/2014/main" xmlns="" id="{3BCE9359-A1B2-4214-931B-526D5D86E05E}"/>
              </a:ext>
            </a:extLst>
          </p:cNvPr>
          <p:cNvGrpSpPr/>
          <p:nvPr/>
        </p:nvGrpSpPr>
        <p:grpSpPr>
          <a:xfrm>
            <a:off x="9420774" y="390586"/>
            <a:ext cx="1503979" cy="513874"/>
            <a:chOff x="10389414" y="188107"/>
            <a:chExt cx="1503979" cy="513874"/>
          </a:xfrm>
        </p:grpSpPr>
        <p:pic>
          <p:nvPicPr>
            <p:cNvPr id="15" name="Picture 14">
              <a:extLst>
                <a:ext uri="{FF2B5EF4-FFF2-40B4-BE49-F238E27FC236}">
                  <a16:creationId xmlns:a16="http://schemas.microsoft.com/office/drawing/2014/main" xmlns="" id="{DC114AD8-4D76-4101-93C6-C332C0555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6" name="Picture 15">
              <a:extLst>
                <a:ext uri="{FF2B5EF4-FFF2-40B4-BE49-F238E27FC236}">
                  <a16:creationId xmlns:a16="http://schemas.microsoft.com/office/drawing/2014/main" xmlns="" id="{2A8264CD-50D4-470C-AA92-B2F31F99BCF2}"/>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4" name="Rectangle 3"/>
          <p:cNvSpPr/>
          <p:nvPr/>
        </p:nvSpPr>
        <p:spPr>
          <a:xfrm>
            <a:off x="1184296" y="5587562"/>
            <a:ext cx="10545238" cy="923330"/>
          </a:xfrm>
          <a:prstGeom prst="rect">
            <a:avLst/>
          </a:prstGeom>
        </p:spPr>
        <p:txBody>
          <a:bodyPr wrap="square">
            <a:spAutoFit/>
          </a:bodyPr>
          <a:lstStyle/>
          <a:p>
            <a:r>
              <a:rPr lang="en-US" dirty="0">
                <a:solidFill>
                  <a:schemeClr val="bg1"/>
                </a:solidFill>
                <a:latin typeface="Gill Sans MT" panose="020B0502020104020203" pitchFamily="34" charset="0"/>
              </a:rPr>
              <a:t>We're just getting started. Our current 60% accuracy is the foundation, not the ceiling. With additional behavioral data - like how customers navigate our app or website - we can reach 75-80% accuracy. Imagine knowing with 80% certainty whether a customer will e-sign before they even complete their application. </a:t>
            </a:r>
          </a:p>
        </p:txBody>
      </p:sp>
      <p:sp>
        <p:nvSpPr>
          <p:cNvPr id="5" name="Rectangle 4"/>
          <p:cNvSpPr/>
          <p:nvPr/>
        </p:nvSpPr>
        <p:spPr>
          <a:xfrm>
            <a:off x="425956" y="1231982"/>
            <a:ext cx="5685724" cy="369332"/>
          </a:xfrm>
          <a:prstGeom prst="rect">
            <a:avLst/>
          </a:prstGeom>
        </p:spPr>
        <p:txBody>
          <a:bodyPr wrap="none">
            <a:spAutoFit/>
          </a:bodyPr>
          <a:lstStyle/>
          <a:p>
            <a:r>
              <a:rPr lang="en-US" b="1" dirty="0">
                <a:solidFill>
                  <a:schemeClr val="accent6">
                    <a:lumMod val="20000"/>
                    <a:lumOff val="80000"/>
                  </a:schemeClr>
                </a:solidFill>
                <a:latin typeface="Gill Sans MT" panose="020B0502020104020203" pitchFamily="34" charset="0"/>
              </a:rPr>
              <a:t>Phase 1 (Current):</a:t>
            </a:r>
            <a:r>
              <a:rPr lang="en-US" dirty="0">
                <a:solidFill>
                  <a:schemeClr val="accent6">
                    <a:lumMod val="20000"/>
                    <a:lumOff val="80000"/>
                  </a:schemeClr>
                </a:solidFill>
                <a:latin typeface="Gill Sans MT" panose="020B0502020104020203" pitchFamily="34" charset="0"/>
              </a:rPr>
              <a:t> 60% accuracy baseline established ✅</a:t>
            </a:r>
          </a:p>
        </p:txBody>
      </p:sp>
      <p:sp>
        <p:nvSpPr>
          <p:cNvPr id="7" name="Rectangle 6"/>
          <p:cNvSpPr/>
          <p:nvPr/>
        </p:nvSpPr>
        <p:spPr>
          <a:xfrm>
            <a:off x="425956" y="1938313"/>
            <a:ext cx="4854919" cy="1477328"/>
          </a:xfrm>
          <a:prstGeom prst="rect">
            <a:avLst/>
          </a:prstGeom>
        </p:spPr>
        <p:txBody>
          <a:bodyPr wrap="none">
            <a:spAutoFit/>
          </a:bodyPr>
          <a:lstStyle/>
          <a:p>
            <a:r>
              <a:rPr lang="en-US" dirty="0">
                <a:solidFill>
                  <a:schemeClr val="accent6">
                    <a:lumMod val="20000"/>
                    <a:lumOff val="80000"/>
                  </a:schemeClr>
                </a:solidFill>
                <a:latin typeface="Gill Sans MT" panose="020B0502020104020203" pitchFamily="34" charset="0"/>
              </a:rPr>
              <a:t>Phase 2 (Next 3 months</a:t>
            </a:r>
            <a:r>
              <a:rPr lang="en-US" dirty="0" smtClean="0">
                <a:solidFill>
                  <a:schemeClr val="accent6">
                    <a:lumMod val="20000"/>
                    <a:lumOff val="80000"/>
                  </a:schemeClr>
                </a:solidFill>
                <a:latin typeface="Gill Sans MT" panose="020B0502020104020203" pitchFamily="34" charset="0"/>
              </a:rPr>
              <a:t>):</a:t>
            </a:r>
          </a:p>
          <a:p>
            <a:pPr marL="285750" indent="-285750">
              <a:buFont typeface="Arial" panose="020B0604020202020204" pitchFamily="34" charset="0"/>
              <a:buChar char="•"/>
            </a:pPr>
            <a:r>
              <a:rPr lang="en-US" dirty="0">
                <a:solidFill>
                  <a:schemeClr val="bg1"/>
                </a:solidFill>
              </a:rPr>
              <a:t>Add behavioral data (app usage, click patterns</a:t>
            </a:r>
            <a:r>
              <a:rPr lang="en-US" dirty="0" smtClean="0">
                <a:solidFill>
                  <a:schemeClr val="bg1"/>
                </a:solidFill>
              </a:rPr>
              <a:t>)</a:t>
            </a:r>
          </a:p>
          <a:p>
            <a:pPr marL="285750" indent="-285750">
              <a:buFont typeface="Arial" panose="020B0604020202020204" pitchFamily="34" charset="0"/>
              <a:buChar char="•"/>
            </a:pPr>
            <a:r>
              <a:rPr lang="en-US" dirty="0">
                <a:solidFill>
                  <a:schemeClr val="bg1"/>
                </a:solidFill>
              </a:rPr>
              <a:t>Include geographic/cultural </a:t>
            </a:r>
            <a:r>
              <a:rPr lang="en-US" dirty="0" smtClean="0">
                <a:solidFill>
                  <a:schemeClr val="bg1"/>
                </a:solidFill>
              </a:rPr>
              <a:t>factors</a:t>
            </a:r>
          </a:p>
          <a:p>
            <a:pPr marL="285750" indent="-285750">
              <a:buFont typeface="Arial" panose="020B0604020202020204" pitchFamily="34" charset="0"/>
              <a:buChar char="•"/>
            </a:pPr>
            <a:r>
              <a:rPr lang="en-US" dirty="0">
                <a:solidFill>
                  <a:schemeClr val="bg1"/>
                </a:solidFill>
              </a:rPr>
              <a:t>Integrate customer service interaction </a:t>
            </a:r>
            <a:r>
              <a:rPr lang="en-US" dirty="0" smtClean="0">
                <a:solidFill>
                  <a:schemeClr val="bg1"/>
                </a:solidFill>
              </a:rPr>
              <a:t>history</a:t>
            </a:r>
          </a:p>
          <a:p>
            <a:pPr marL="285750" indent="-285750">
              <a:buFont typeface="Arial" panose="020B0604020202020204" pitchFamily="34" charset="0"/>
              <a:buChar char="•"/>
            </a:pPr>
            <a:r>
              <a:rPr lang="en-US" b="1" dirty="0">
                <a:solidFill>
                  <a:schemeClr val="bg1"/>
                </a:solidFill>
              </a:rPr>
              <a:t>Target:</a:t>
            </a:r>
            <a:r>
              <a:rPr lang="en-US" dirty="0">
                <a:solidFill>
                  <a:schemeClr val="bg1"/>
                </a:solidFill>
              </a:rPr>
              <a:t> 75% accuracy</a:t>
            </a:r>
            <a:endParaRPr lang="en-US" dirty="0">
              <a:solidFill>
                <a:schemeClr val="bg1"/>
              </a:solidFill>
              <a:latin typeface="Gill Sans MT" panose="020B0502020104020203" pitchFamily="34" charset="0"/>
            </a:endParaRPr>
          </a:p>
        </p:txBody>
      </p:sp>
      <p:sp>
        <p:nvSpPr>
          <p:cNvPr id="9" name="Rectangle 8"/>
          <p:cNvSpPr/>
          <p:nvPr/>
        </p:nvSpPr>
        <p:spPr>
          <a:xfrm>
            <a:off x="425956" y="3806133"/>
            <a:ext cx="5459764" cy="1200329"/>
          </a:xfrm>
          <a:prstGeom prst="rect">
            <a:avLst/>
          </a:prstGeom>
        </p:spPr>
        <p:txBody>
          <a:bodyPr wrap="none">
            <a:spAutoFit/>
          </a:bodyPr>
          <a:lstStyle/>
          <a:p>
            <a:r>
              <a:rPr lang="en-US" dirty="0">
                <a:solidFill>
                  <a:schemeClr val="accent6">
                    <a:lumMod val="20000"/>
                    <a:lumOff val="80000"/>
                  </a:schemeClr>
                </a:solidFill>
              </a:rPr>
              <a:t>Phase 3 (6 months</a:t>
            </a:r>
            <a:r>
              <a:rPr lang="en-US" dirty="0" smtClean="0">
                <a:solidFill>
                  <a:schemeClr val="accent6">
                    <a:lumMod val="20000"/>
                    <a:lumOff val="80000"/>
                  </a:schemeClr>
                </a:solidFill>
              </a:rPr>
              <a:t>):</a:t>
            </a:r>
          </a:p>
          <a:p>
            <a:pPr marL="285750" indent="-285750">
              <a:buFont typeface="Arial" panose="020B0604020202020204" pitchFamily="34" charset="0"/>
              <a:buChar char="•"/>
            </a:pPr>
            <a:r>
              <a:rPr lang="en-US" dirty="0" smtClean="0">
                <a:solidFill>
                  <a:schemeClr val="bg1"/>
                </a:solidFill>
              </a:rPr>
              <a:t>Real time prediction during application</a:t>
            </a:r>
          </a:p>
          <a:p>
            <a:pPr marL="285750" indent="-285750">
              <a:buFont typeface="Arial" panose="020B0604020202020204" pitchFamily="34" charset="0"/>
              <a:buChar char="•"/>
            </a:pPr>
            <a:r>
              <a:rPr lang="en-US" dirty="0">
                <a:solidFill>
                  <a:schemeClr val="bg1"/>
                </a:solidFill>
              </a:rPr>
              <a:t>Personalized communication </a:t>
            </a:r>
            <a:r>
              <a:rPr lang="en-US" dirty="0" smtClean="0">
                <a:solidFill>
                  <a:schemeClr val="bg1"/>
                </a:solidFill>
              </a:rPr>
              <a:t>strategies</a:t>
            </a:r>
          </a:p>
          <a:p>
            <a:pPr marL="285750" indent="-285750">
              <a:buFont typeface="Arial" panose="020B0604020202020204" pitchFamily="34" charset="0"/>
              <a:buChar char="•"/>
            </a:pPr>
            <a:r>
              <a:rPr lang="en-US" b="1" dirty="0">
                <a:solidFill>
                  <a:schemeClr val="bg1"/>
                </a:solidFill>
              </a:rPr>
              <a:t>Target:</a:t>
            </a:r>
            <a:r>
              <a:rPr lang="en-US" dirty="0">
                <a:solidFill>
                  <a:schemeClr val="bg1"/>
                </a:solidFill>
              </a:rPr>
              <a:t> 80% accuracy + 25% conversion improvement</a:t>
            </a: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915" y="1843552"/>
            <a:ext cx="5094970" cy="3281909"/>
          </a:xfrm>
          <a:prstGeom prst="rect">
            <a:avLst/>
          </a:prstGeom>
        </p:spPr>
      </p:pic>
    </p:spTree>
    <p:extLst>
      <p:ext uri="{BB962C8B-B14F-4D97-AF65-F5344CB8AC3E}">
        <p14:creationId xmlns:p14="http://schemas.microsoft.com/office/powerpoint/2010/main" val="4145960124"/>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xmlns=""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xmlns=""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22</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5" name="TextBox 24">
            <a:extLst>
              <a:ext uri="{FF2B5EF4-FFF2-40B4-BE49-F238E27FC236}">
                <a16:creationId xmlns:a16="http://schemas.microsoft.com/office/drawing/2014/main" xmlns=""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1" dirty="0" smtClean="0">
                <a:solidFill>
                  <a:prstClr val="white"/>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AI</a:t>
            </a:r>
            <a:r>
              <a:rPr kumimoji="0" lang="en-US" sz="1400" b="1" i="1"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 </a:t>
            </a: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Engineering</a:t>
            </a:r>
          </a:p>
        </p:txBody>
      </p:sp>
      <p:sp>
        <p:nvSpPr>
          <p:cNvPr id="10" name="Content Placeholder 4">
            <a:extLst>
              <a:ext uri="{FF2B5EF4-FFF2-40B4-BE49-F238E27FC236}">
                <a16:creationId xmlns:a16="http://schemas.microsoft.com/office/drawing/2014/main" xmlns="" id="{F0A85605-2190-4FE7-905B-3293F54268BD}"/>
              </a:ext>
            </a:extLst>
          </p:cNvPr>
          <p:cNvSpPr txBox="1">
            <a:spLocks/>
          </p:cNvSpPr>
          <p:nvPr/>
        </p:nvSpPr>
        <p:spPr>
          <a:xfrm>
            <a:off x="6627292" y="1260762"/>
            <a:ext cx="4754217" cy="4858132"/>
          </a:xfrm>
          <a:prstGeom prst="rect">
            <a:avLst/>
          </a:prstGeom>
        </p:spPr>
        <p:txBody>
          <a:bodyPr vert="horz" lIns="91440" tIns="45720" rIns="91440" bIns="45720" rtlCol="0">
            <a:normAutofit/>
          </a:bodyPr>
          <a:lstStyle>
            <a:lvl1pPr marL="228585" indent="-228585" algn="l" defTabSz="91433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3" indent="-228585" algn="l" defTabSz="91433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3" indent="-228585" algn="l" defTabSz="91433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91"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6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3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9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6"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pt-BR" sz="2400" dirty="0">
              <a:solidFill>
                <a:schemeClr val="bg1"/>
              </a:solidFill>
              <a:latin typeface="Gill Sans MT" panose="020B0502020104020203" pitchFamily="34" charset="0"/>
            </a:endParaRPr>
          </a:p>
        </p:txBody>
      </p:sp>
      <p:sp>
        <p:nvSpPr>
          <p:cNvPr id="12" name="TextBox 11">
            <a:extLst>
              <a:ext uri="{FF2B5EF4-FFF2-40B4-BE49-F238E27FC236}">
                <a16:creationId xmlns:a16="http://schemas.microsoft.com/office/drawing/2014/main" xmlns="" id="{2298D87F-4909-495E-84AD-73A9A59A415E}"/>
              </a:ext>
            </a:extLst>
          </p:cNvPr>
          <p:cNvSpPr txBox="1"/>
          <p:nvPr/>
        </p:nvSpPr>
        <p:spPr>
          <a:xfrm>
            <a:off x="402218" y="324261"/>
            <a:ext cx="5840303" cy="461665"/>
          </a:xfrm>
          <a:prstGeom prst="rect">
            <a:avLst/>
          </a:prstGeom>
          <a:noFill/>
        </p:spPr>
        <p:txBody>
          <a:bodyPr wrap="square" rtlCol="0">
            <a:spAutoFit/>
          </a:bodyPr>
          <a:lstStyle/>
          <a:p>
            <a:pPr lvl="0" defTabSz="914338">
              <a:defRPr/>
            </a:pPr>
            <a:r>
              <a:rPr lang="en-US" sz="2400" dirty="0">
                <a:solidFill>
                  <a:schemeClr val="accent4"/>
                </a:solidFill>
              </a:rPr>
              <a:t>Recommendations - Your Action Items</a:t>
            </a:r>
            <a:endParaRPr lang="en-US" sz="2400" dirty="0">
              <a:solidFill>
                <a:schemeClr val="accent4"/>
              </a:solidFill>
              <a:latin typeface="Gill Sans MT" panose="020B0502020104020203" pitchFamily="34" charset="0"/>
            </a:endParaRPr>
          </a:p>
        </p:txBody>
      </p:sp>
      <p:sp>
        <p:nvSpPr>
          <p:cNvPr id="13" name="TextBox 12">
            <a:extLst>
              <a:ext uri="{FF2B5EF4-FFF2-40B4-BE49-F238E27FC236}">
                <a16:creationId xmlns:a16="http://schemas.microsoft.com/office/drawing/2014/main" xmlns="" id="{62424A2A-9F3A-42E2-AD3F-371E8B0F0A68}"/>
              </a:ext>
            </a:extLst>
          </p:cNvPr>
          <p:cNvSpPr txBox="1"/>
          <p:nvPr/>
        </p:nvSpPr>
        <p:spPr>
          <a:xfrm>
            <a:off x="402218" y="742107"/>
            <a:ext cx="6675238" cy="338554"/>
          </a:xfrm>
          <a:prstGeom prst="rect">
            <a:avLst/>
          </a:prstGeom>
          <a:noFill/>
        </p:spPr>
        <p:txBody>
          <a:bodyPr wrap="square" rtlCol="0">
            <a:spAutoFit/>
          </a:bodyPr>
          <a:lstStyle/>
          <a:p>
            <a:pPr lvl="0" defTabSz="914338">
              <a:defRPr/>
            </a:pPr>
            <a:r>
              <a:rPr lang="en-US" sz="1600" dirty="0">
                <a:solidFill>
                  <a:schemeClr val="accent4">
                    <a:lumMod val="20000"/>
                    <a:lumOff val="80000"/>
                  </a:schemeClr>
                </a:solidFill>
              </a:rPr>
              <a:t>My Recommendations: 5 Actions to Transform Our Customer Experience</a:t>
            </a:r>
            <a:endParaRPr lang="en-US" sz="1600" dirty="0">
              <a:solidFill>
                <a:schemeClr val="accent4">
                  <a:lumMod val="20000"/>
                  <a:lumOff val="80000"/>
                </a:schemeClr>
              </a:solidFill>
              <a:latin typeface="Gill Sans MT" panose="020B0502020104020203" pitchFamily="34" charset="0"/>
            </a:endParaRPr>
          </a:p>
        </p:txBody>
      </p:sp>
      <p:grpSp>
        <p:nvGrpSpPr>
          <p:cNvPr id="14" name="Group 13">
            <a:extLst>
              <a:ext uri="{FF2B5EF4-FFF2-40B4-BE49-F238E27FC236}">
                <a16:creationId xmlns:a16="http://schemas.microsoft.com/office/drawing/2014/main" xmlns="" id="{3BCE9359-A1B2-4214-931B-526D5D86E05E}"/>
              </a:ext>
            </a:extLst>
          </p:cNvPr>
          <p:cNvGrpSpPr/>
          <p:nvPr/>
        </p:nvGrpSpPr>
        <p:grpSpPr>
          <a:xfrm>
            <a:off x="9420774" y="390586"/>
            <a:ext cx="1503979" cy="513874"/>
            <a:chOff x="10389414" y="188107"/>
            <a:chExt cx="1503979" cy="513874"/>
          </a:xfrm>
        </p:grpSpPr>
        <p:pic>
          <p:nvPicPr>
            <p:cNvPr id="15" name="Picture 14">
              <a:extLst>
                <a:ext uri="{FF2B5EF4-FFF2-40B4-BE49-F238E27FC236}">
                  <a16:creationId xmlns:a16="http://schemas.microsoft.com/office/drawing/2014/main" xmlns="" id="{DC114AD8-4D76-4101-93C6-C332C0555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6" name="Picture 15">
              <a:extLst>
                <a:ext uri="{FF2B5EF4-FFF2-40B4-BE49-F238E27FC236}">
                  <a16:creationId xmlns:a16="http://schemas.microsoft.com/office/drawing/2014/main" xmlns="" id="{2A8264CD-50D4-470C-AA92-B2F31F99BCF2}"/>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3" name="Rectangle 2"/>
          <p:cNvSpPr/>
          <p:nvPr/>
        </p:nvSpPr>
        <p:spPr>
          <a:xfrm>
            <a:off x="402218" y="1284144"/>
            <a:ext cx="6096000" cy="1323439"/>
          </a:xfrm>
          <a:prstGeom prst="rect">
            <a:avLst/>
          </a:prstGeom>
        </p:spPr>
        <p:txBody>
          <a:bodyPr>
            <a:spAutoFit/>
          </a:bodyPr>
          <a:lstStyle/>
          <a:p>
            <a:r>
              <a:rPr lang="en-US" sz="1600" b="1" dirty="0">
                <a:solidFill>
                  <a:srgbClr val="FF0000"/>
                </a:solidFill>
              </a:rPr>
              <a:t>🎯</a:t>
            </a:r>
            <a:r>
              <a:rPr lang="en-US" sz="1600" b="1" dirty="0">
                <a:solidFill>
                  <a:schemeClr val="bg1"/>
                </a:solidFill>
              </a:rPr>
              <a:t> Immediate Actions (This Month</a:t>
            </a:r>
            <a:r>
              <a:rPr lang="en-US" sz="1600" b="1" dirty="0" smtClean="0">
                <a:solidFill>
                  <a:schemeClr val="bg1"/>
                </a:solidFill>
              </a:rPr>
              <a:t>)</a:t>
            </a:r>
            <a:endParaRPr lang="en-US" sz="1600" dirty="0">
              <a:solidFill>
                <a:schemeClr val="bg1"/>
              </a:solidFill>
            </a:endParaRPr>
          </a:p>
          <a:p>
            <a:pPr>
              <a:buFont typeface="+mj-lt"/>
              <a:buAutoNum type="arabicPeriod"/>
            </a:pPr>
            <a:r>
              <a:rPr lang="en-US" sz="1600" b="1" dirty="0">
                <a:solidFill>
                  <a:schemeClr val="bg1"/>
                </a:solidFill>
              </a:rPr>
              <a:t>Deploy Prediction System:</a:t>
            </a:r>
            <a:r>
              <a:rPr lang="en-US" sz="1600" dirty="0">
                <a:solidFill>
                  <a:schemeClr val="bg1"/>
                </a:solidFill>
              </a:rPr>
              <a:t> Integrate model into application </a:t>
            </a:r>
            <a:r>
              <a:rPr lang="en-US" sz="1600" dirty="0" smtClean="0">
                <a:solidFill>
                  <a:schemeClr val="bg1"/>
                </a:solidFill>
              </a:rPr>
              <a:t>flow</a:t>
            </a:r>
          </a:p>
          <a:p>
            <a:pPr>
              <a:buFont typeface="+mj-lt"/>
              <a:buAutoNum type="arabicPeriod"/>
            </a:pPr>
            <a:endParaRPr lang="en-US" sz="1600" dirty="0">
              <a:solidFill>
                <a:schemeClr val="bg1"/>
              </a:solidFill>
            </a:endParaRPr>
          </a:p>
          <a:p>
            <a:pPr>
              <a:buFont typeface="+mj-lt"/>
              <a:buAutoNum type="arabicPeriod"/>
            </a:pPr>
            <a:r>
              <a:rPr lang="en-US" sz="1600" b="1" dirty="0">
                <a:solidFill>
                  <a:schemeClr val="bg1"/>
                </a:solidFill>
              </a:rPr>
              <a:t>Create Digital Champions:</a:t>
            </a:r>
            <a:r>
              <a:rPr lang="en-US" sz="1600" dirty="0">
                <a:solidFill>
                  <a:schemeClr val="bg1"/>
                </a:solidFill>
              </a:rPr>
              <a:t> Identify high-probability e-signers and fast-track them</a:t>
            </a:r>
          </a:p>
        </p:txBody>
      </p:sp>
      <p:sp>
        <p:nvSpPr>
          <p:cNvPr id="6" name="Rectangle 5"/>
          <p:cNvSpPr/>
          <p:nvPr/>
        </p:nvSpPr>
        <p:spPr>
          <a:xfrm>
            <a:off x="402218" y="2742577"/>
            <a:ext cx="6096000" cy="1815882"/>
          </a:xfrm>
          <a:prstGeom prst="rect">
            <a:avLst/>
          </a:prstGeom>
        </p:spPr>
        <p:txBody>
          <a:bodyPr>
            <a:spAutoFit/>
          </a:bodyPr>
          <a:lstStyle/>
          <a:p>
            <a:r>
              <a:rPr lang="en-US" sz="1600" b="1" dirty="0">
                <a:solidFill>
                  <a:schemeClr val="accent6"/>
                </a:solidFill>
              </a:rPr>
              <a:t>📈 </a:t>
            </a:r>
            <a:r>
              <a:rPr lang="en-US" sz="1600" b="1" dirty="0">
                <a:solidFill>
                  <a:schemeClr val="bg1"/>
                </a:solidFill>
              </a:rPr>
              <a:t>Short-term (Next Quarter</a:t>
            </a:r>
            <a:r>
              <a:rPr lang="en-US" sz="1600" b="1" dirty="0" smtClean="0">
                <a:solidFill>
                  <a:schemeClr val="bg1"/>
                </a:solidFill>
              </a:rPr>
              <a:t>)</a:t>
            </a:r>
          </a:p>
          <a:p>
            <a:endParaRPr lang="en-US" sz="1600" b="1" dirty="0">
              <a:solidFill>
                <a:schemeClr val="bg1"/>
              </a:solidFill>
            </a:endParaRPr>
          </a:p>
          <a:p>
            <a:r>
              <a:rPr lang="en-US" sz="1600" dirty="0" smtClean="0">
                <a:solidFill>
                  <a:schemeClr val="bg1"/>
                </a:solidFill>
              </a:rPr>
              <a:t> </a:t>
            </a:r>
            <a:r>
              <a:rPr lang="en-US" sz="1600" dirty="0">
                <a:solidFill>
                  <a:schemeClr val="bg1"/>
                </a:solidFill>
              </a:rPr>
              <a:t>3. </a:t>
            </a:r>
            <a:r>
              <a:rPr lang="en-US" sz="1600" b="1" dirty="0">
                <a:solidFill>
                  <a:schemeClr val="bg1"/>
                </a:solidFill>
              </a:rPr>
              <a:t>Launch Conversion Campaign:</a:t>
            </a:r>
            <a:r>
              <a:rPr lang="en-US" sz="1600" dirty="0">
                <a:solidFill>
                  <a:schemeClr val="bg1"/>
                </a:solidFill>
              </a:rPr>
              <a:t> Target predicted non-e-signers with digital incentives </a:t>
            </a:r>
            <a:endParaRPr lang="en-US" sz="1600" dirty="0" smtClean="0">
              <a:solidFill>
                <a:schemeClr val="bg1"/>
              </a:solidFill>
            </a:endParaRPr>
          </a:p>
          <a:p>
            <a:endParaRPr lang="en-US" sz="1600" dirty="0">
              <a:solidFill>
                <a:schemeClr val="bg1"/>
              </a:solidFill>
            </a:endParaRPr>
          </a:p>
          <a:p>
            <a:r>
              <a:rPr lang="en-US" sz="1600" dirty="0" smtClean="0">
                <a:solidFill>
                  <a:schemeClr val="bg1"/>
                </a:solidFill>
              </a:rPr>
              <a:t>4</a:t>
            </a:r>
            <a:r>
              <a:rPr lang="en-US" sz="1600" dirty="0">
                <a:solidFill>
                  <a:schemeClr val="bg1"/>
                </a:solidFill>
              </a:rPr>
              <a:t>. </a:t>
            </a:r>
            <a:r>
              <a:rPr lang="en-US" sz="1600" b="1" dirty="0">
                <a:solidFill>
                  <a:schemeClr val="bg1"/>
                </a:solidFill>
              </a:rPr>
              <a:t>Develop Support Materials:</a:t>
            </a:r>
            <a:r>
              <a:rPr lang="en-US" sz="1600" dirty="0">
                <a:solidFill>
                  <a:schemeClr val="bg1"/>
                </a:solidFill>
              </a:rPr>
              <a:t> Create tutorials for digital-hesitant customers</a:t>
            </a:r>
          </a:p>
        </p:txBody>
      </p:sp>
      <p:sp>
        <p:nvSpPr>
          <p:cNvPr id="8" name="Rectangle 7"/>
          <p:cNvSpPr/>
          <p:nvPr/>
        </p:nvSpPr>
        <p:spPr>
          <a:xfrm>
            <a:off x="402218" y="4810253"/>
            <a:ext cx="7205590" cy="1077218"/>
          </a:xfrm>
          <a:prstGeom prst="rect">
            <a:avLst/>
          </a:prstGeom>
        </p:spPr>
        <p:txBody>
          <a:bodyPr wrap="square">
            <a:spAutoFit/>
          </a:bodyPr>
          <a:lstStyle/>
          <a:p>
            <a:r>
              <a:rPr lang="en-US" sz="1600" b="1" dirty="0">
                <a:solidFill>
                  <a:srgbClr val="FF0000"/>
                </a:solidFill>
              </a:rPr>
              <a:t>🚀 </a:t>
            </a:r>
            <a:r>
              <a:rPr lang="en-US" sz="1600" b="1" dirty="0">
                <a:solidFill>
                  <a:schemeClr val="bg1"/>
                </a:solidFill>
              </a:rPr>
              <a:t>Long-term (6 months):</a:t>
            </a:r>
            <a:r>
              <a:rPr lang="en-US" sz="1600" dirty="0">
                <a:solidFill>
                  <a:schemeClr val="bg1"/>
                </a:solidFill>
              </a:rPr>
              <a:t> 5. </a:t>
            </a:r>
            <a:r>
              <a:rPr lang="en-US" sz="1600" b="1" dirty="0">
                <a:solidFill>
                  <a:schemeClr val="bg1"/>
                </a:solidFill>
              </a:rPr>
              <a:t>Build Adaptive System:</a:t>
            </a:r>
            <a:r>
              <a:rPr lang="en-US" sz="1600" dirty="0">
                <a:solidFill>
                  <a:schemeClr val="bg1"/>
                </a:solidFill>
              </a:rPr>
              <a:t> Real-time learning from every customer interaction</a:t>
            </a:r>
          </a:p>
          <a:p>
            <a:r>
              <a:rPr lang="en-US" sz="1600" b="1" dirty="0">
                <a:solidFill>
                  <a:schemeClr val="bg1"/>
                </a:solidFill>
              </a:rPr>
              <a:t>Expected ROI:</a:t>
            </a:r>
            <a:r>
              <a:rPr lang="en-US" sz="1600" dirty="0">
                <a:solidFill>
                  <a:schemeClr val="bg1"/>
                </a:solidFill>
              </a:rPr>
              <a:t> 25% faster processing, 30% cost reduction, 40% improvement in customer satisfaction</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3848" y="1284144"/>
            <a:ext cx="4250417" cy="4250417"/>
          </a:xfrm>
          <a:prstGeom prst="rect">
            <a:avLst/>
          </a:prstGeom>
        </p:spPr>
      </p:pic>
    </p:spTree>
    <p:extLst>
      <p:ext uri="{BB962C8B-B14F-4D97-AF65-F5344CB8AC3E}">
        <p14:creationId xmlns:p14="http://schemas.microsoft.com/office/powerpoint/2010/main" val="2902884989"/>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xmlns=""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xmlns="" id="{DDF27897-4ECC-CC91-2D8B-B3543471E8D0}"/>
              </a:ext>
            </a:extLst>
          </p:cNvPr>
          <p:cNvSpPr/>
          <p:nvPr/>
        </p:nvSpPr>
        <p:spPr>
          <a:xfrm>
            <a:off x="11193790" y="264380"/>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23</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11" name="TextBox 10">
            <a:extLst>
              <a:ext uri="{FF2B5EF4-FFF2-40B4-BE49-F238E27FC236}">
                <a16:creationId xmlns:a16="http://schemas.microsoft.com/office/drawing/2014/main" xmlns="" id="{B18FD599-61E7-CEED-053C-FF530AC01437}"/>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smtClean="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AI  </a:t>
            </a:r>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Engineering</a:t>
            </a:r>
          </a:p>
        </p:txBody>
      </p:sp>
      <p:sp>
        <p:nvSpPr>
          <p:cNvPr id="12" name="TextBox 11">
            <a:extLst>
              <a:ext uri="{FF2B5EF4-FFF2-40B4-BE49-F238E27FC236}">
                <a16:creationId xmlns:a16="http://schemas.microsoft.com/office/drawing/2014/main" xmlns="" id="{D155AA96-459C-40C8-AA1A-A506B43F5209}"/>
              </a:ext>
            </a:extLst>
          </p:cNvPr>
          <p:cNvSpPr txBox="1"/>
          <p:nvPr/>
        </p:nvSpPr>
        <p:spPr>
          <a:xfrm>
            <a:off x="402218" y="390586"/>
            <a:ext cx="7543918" cy="461665"/>
          </a:xfrm>
          <a:prstGeom prst="rect">
            <a:avLst/>
          </a:prstGeom>
          <a:noFill/>
        </p:spPr>
        <p:txBody>
          <a:bodyPr wrap="square" rtlCol="0">
            <a:spAutoFit/>
          </a:bodyPr>
          <a:lstStyle/>
          <a:p>
            <a:pPr lvl="0" defTabSz="586105">
              <a:defRPr/>
            </a:pPr>
            <a:r>
              <a:rPr lang="en-US" sz="2400" dirty="0">
                <a:solidFill>
                  <a:schemeClr val="accent4"/>
                </a:solidFill>
              </a:rPr>
              <a:t>The ROC Curve - Our Model's Performance Map</a:t>
            </a:r>
            <a:endParaRPr lang="en-US" sz="2400" b="1" dirty="0">
              <a:solidFill>
                <a:schemeClr val="accent4"/>
              </a:solidFill>
              <a:latin typeface="Gill Sans MT" panose="020B0502020104020203" pitchFamily="34" charset="0"/>
            </a:endParaRPr>
          </a:p>
        </p:txBody>
      </p:sp>
      <p:sp>
        <p:nvSpPr>
          <p:cNvPr id="13" name="TextBox 12">
            <a:extLst>
              <a:ext uri="{FF2B5EF4-FFF2-40B4-BE49-F238E27FC236}">
                <a16:creationId xmlns:a16="http://schemas.microsoft.com/office/drawing/2014/main" xmlns="" id="{977E865B-5C79-47FF-9072-A2A9F5DDCB7C}"/>
              </a:ext>
            </a:extLst>
          </p:cNvPr>
          <p:cNvSpPr txBox="1"/>
          <p:nvPr/>
        </p:nvSpPr>
        <p:spPr>
          <a:xfrm>
            <a:off x="427304" y="811949"/>
            <a:ext cx="6802405" cy="861774"/>
          </a:xfrm>
          <a:prstGeom prst="rect">
            <a:avLst/>
          </a:prstGeom>
          <a:noFill/>
        </p:spPr>
        <p:txBody>
          <a:bodyPr wrap="square" rtlCol="0">
            <a:spAutoFit/>
          </a:bodyPr>
          <a:lstStyle/>
          <a:p>
            <a:pPr lvl="0" defTabSz="914338">
              <a:defRPr/>
            </a:pPr>
            <a:r>
              <a:rPr lang="en-US" sz="1600" dirty="0">
                <a:solidFill>
                  <a:schemeClr val="accent4">
                    <a:lumMod val="20000"/>
                    <a:lumOff val="80000"/>
                  </a:schemeClr>
                </a:solidFill>
              </a:rPr>
              <a:t>"Understanding Our Model's Strength: The ROC </a:t>
            </a:r>
            <a:r>
              <a:rPr lang="en-US" sz="1600" dirty="0" smtClean="0">
                <a:solidFill>
                  <a:schemeClr val="accent4">
                    <a:lumMod val="20000"/>
                    <a:lumOff val="80000"/>
                  </a:schemeClr>
                </a:solidFill>
              </a:rPr>
              <a:t>Story“</a:t>
            </a:r>
          </a:p>
          <a:p>
            <a:pPr lvl="0" defTabSz="914338">
              <a:defRPr/>
            </a:pPr>
            <a:endParaRPr lang="en-US" sz="1600" dirty="0">
              <a:solidFill>
                <a:schemeClr val="accent4">
                  <a:lumMod val="20000"/>
                  <a:lumOff val="80000"/>
                </a:schemeClr>
              </a:solidFill>
              <a:latin typeface="Gill Sans MT" panose="020B0502020104020203" pitchFamily="34" charset="0"/>
            </a:endParaRPr>
          </a:p>
          <a:p>
            <a:pPr lvl="0" defTabSz="914338">
              <a:defRPr/>
            </a:pPr>
            <a:r>
              <a:rPr lang="en-US" sz="1600" dirty="0">
                <a:solidFill>
                  <a:schemeClr val="accent4">
                    <a:lumMod val="20000"/>
                    <a:lumOff val="80000"/>
                  </a:schemeClr>
                </a:solidFill>
              </a:rPr>
              <a:t>What is ROC-AUC in Simple Terms</a:t>
            </a:r>
            <a:endParaRPr lang="en-US" sz="1600" dirty="0">
              <a:solidFill>
                <a:schemeClr val="accent4">
                  <a:lumMod val="20000"/>
                  <a:lumOff val="80000"/>
                </a:schemeClr>
              </a:solidFill>
              <a:latin typeface="Gill Sans MT" panose="020B0502020104020203" pitchFamily="34" charset="0"/>
            </a:endParaRPr>
          </a:p>
        </p:txBody>
      </p:sp>
      <p:grpSp>
        <p:nvGrpSpPr>
          <p:cNvPr id="16" name="Group 15">
            <a:extLst>
              <a:ext uri="{FF2B5EF4-FFF2-40B4-BE49-F238E27FC236}">
                <a16:creationId xmlns:a16="http://schemas.microsoft.com/office/drawing/2014/main" xmlns="" id="{5E551D19-FDCF-4B91-872B-B4DA6E646B01}"/>
              </a:ext>
            </a:extLst>
          </p:cNvPr>
          <p:cNvGrpSpPr/>
          <p:nvPr/>
        </p:nvGrpSpPr>
        <p:grpSpPr>
          <a:xfrm>
            <a:off x="9420774" y="390586"/>
            <a:ext cx="1503979" cy="513874"/>
            <a:chOff x="10389414" y="188107"/>
            <a:chExt cx="1503979" cy="513874"/>
          </a:xfrm>
        </p:grpSpPr>
        <p:pic>
          <p:nvPicPr>
            <p:cNvPr id="20" name="Picture 19">
              <a:extLst>
                <a:ext uri="{FF2B5EF4-FFF2-40B4-BE49-F238E27FC236}">
                  <a16:creationId xmlns:a16="http://schemas.microsoft.com/office/drawing/2014/main" xmlns="" id="{CEB1DE8D-3ACE-46F6-8AF7-1FF6F6F8C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21" name="Picture 20">
              <a:extLst>
                <a:ext uri="{FF2B5EF4-FFF2-40B4-BE49-F238E27FC236}">
                  <a16:creationId xmlns:a16="http://schemas.microsoft.com/office/drawing/2014/main" xmlns="" id="{9537B314-499C-4B0A-B117-9AEC6BE72001}"/>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cxnSp>
        <p:nvCxnSpPr>
          <p:cNvPr id="15" name="Straight Connector 14">
            <a:extLst>
              <a:ext uri="{FF2B5EF4-FFF2-40B4-BE49-F238E27FC236}">
                <a16:creationId xmlns:a16="http://schemas.microsoft.com/office/drawing/2014/main" xmlns="" id="{BAF00813-67B6-452E-B9D2-EC558EDFFD5D}"/>
              </a:ext>
            </a:extLst>
          </p:cNvPr>
          <p:cNvCxnSpPr>
            <a:cxnSpLocks/>
          </p:cNvCxnSpPr>
          <p:nvPr/>
        </p:nvCxnSpPr>
        <p:spPr>
          <a:xfrm>
            <a:off x="540227" y="1034494"/>
            <a:ext cx="6437199" cy="12581"/>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
        <p:nvSpPr>
          <p:cNvPr id="17" name="Rectangle: Rounded Corners 30">
            <a:extLst>
              <a:ext uri="{FF2B5EF4-FFF2-40B4-BE49-F238E27FC236}">
                <a16:creationId xmlns:a16="http://schemas.microsoft.com/office/drawing/2014/main" xmlns="" id="{AE771260-3654-4B31-8D3E-A7E5D813BCE2}"/>
              </a:ext>
            </a:extLst>
          </p:cNvPr>
          <p:cNvSpPr/>
          <p:nvPr/>
        </p:nvSpPr>
        <p:spPr>
          <a:xfrm>
            <a:off x="402218" y="1700889"/>
            <a:ext cx="5971150" cy="4526176"/>
          </a:xfrm>
          <a:prstGeom prst="roundRect">
            <a:avLst>
              <a:gd name="adj" fmla="val 3538"/>
            </a:avLst>
          </a:prstGeom>
          <a:solidFill>
            <a:srgbClr val="1A202C"/>
          </a:solidFill>
          <a:ln w="2857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2000" b="1" dirty="0">
                <a:solidFill>
                  <a:schemeClr val="bg1"/>
                </a:solidFill>
                <a:latin typeface="Gill Sans MT" panose="020B0502020104020203" pitchFamily="34" charset="0"/>
              </a:rPr>
              <a:t>Think of it like a medical test</a:t>
            </a:r>
            <a:r>
              <a:rPr lang="en-US" sz="2000" b="1" dirty="0" smtClean="0">
                <a:solidFill>
                  <a:schemeClr val="bg1"/>
                </a:solidFill>
                <a:latin typeface="Gill Sans MT" panose="020B0502020104020203" pitchFamily="34" charset="0"/>
              </a:rPr>
              <a:t>:</a:t>
            </a:r>
          </a:p>
          <a:p>
            <a:endParaRPr lang="en-US" sz="2000" dirty="0">
              <a:solidFill>
                <a:schemeClr val="bg1"/>
              </a:solidFill>
              <a:latin typeface="Gill Sans MT" panose="020B0502020104020203" pitchFamily="34" charset="0"/>
            </a:endParaRPr>
          </a:p>
          <a:p>
            <a:r>
              <a:rPr lang="en-US" sz="2000" dirty="0">
                <a:solidFill>
                  <a:srgbClr val="FF0000"/>
                </a:solidFill>
                <a:latin typeface="Gill Sans MT" panose="020B0502020104020203" pitchFamily="34" charset="0"/>
              </a:rPr>
              <a:t>🎯</a:t>
            </a:r>
            <a:r>
              <a:rPr lang="en-US" sz="2000" dirty="0">
                <a:solidFill>
                  <a:schemeClr val="bg1"/>
                </a:solidFill>
                <a:latin typeface="Gill Sans MT" panose="020B0502020104020203" pitchFamily="34" charset="0"/>
              </a:rPr>
              <a:t> </a:t>
            </a:r>
            <a:r>
              <a:rPr lang="en-US" sz="2000" b="1" dirty="0">
                <a:solidFill>
                  <a:schemeClr val="bg1"/>
                </a:solidFill>
                <a:latin typeface="Gill Sans MT" panose="020B0502020104020203" pitchFamily="34" charset="0"/>
              </a:rPr>
              <a:t>Perfect Score (1.0):</a:t>
            </a:r>
            <a:r>
              <a:rPr lang="en-US" sz="2000" dirty="0">
                <a:solidFill>
                  <a:schemeClr val="bg1"/>
                </a:solidFill>
                <a:latin typeface="Gill Sans MT" panose="020B0502020104020203" pitchFamily="34" charset="0"/>
              </a:rPr>
              <a:t> Never makes mistakes</a:t>
            </a:r>
          </a:p>
          <a:p>
            <a:r>
              <a:rPr lang="en-US" sz="2000" dirty="0">
                <a:solidFill>
                  <a:schemeClr val="bg1"/>
                </a:solidFill>
                <a:latin typeface="Gill Sans MT" panose="020B0502020104020203" pitchFamily="34" charset="0"/>
              </a:rPr>
              <a:t>📊 </a:t>
            </a:r>
            <a:r>
              <a:rPr lang="en-US" sz="2000" b="1" dirty="0">
                <a:solidFill>
                  <a:schemeClr val="bg1"/>
                </a:solidFill>
                <a:latin typeface="Gill Sans MT" panose="020B0502020104020203" pitchFamily="34" charset="0"/>
              </a:rPr>
              <a:t>Our Score (0.60):</a:t>
            </a:r>
            <a:r>
              <a:rPr lang="en-US" sz="2000" dirty="0">
                <a:solidFill>
                  <a:schemeClr val="bg1"/>
                </a:solidFill>
                <a:latin typeface="Gill Sans MT" panose="020B0502020104020203" pitchFamily="34" charset="0"/>
              </a:rPr>
              <a:t> Better than random guessing (0.5)</a:t>
            </a:r>
          </a:p>
          <a:p>
            <a:r>
              <a:rPr lang="en-US" sz="2000" dirty="0">
                <a:solidFill>
                  <a:schemeClr val="accent6"/>
                </a:solidFill>
                <a:latin typeface="Gill Sans MT" panose="020B0502020104020203" pitchFamily="34" charset="0"/>
              </a:rPr>
              <a:t>🎲 </a:t>
            </a:r>
            <a:r>
              <a:rPr lang="en-US" sz="2000" b="1" dirty="0">
                <a:solidFill>
                  <a:schemeClr val="bg1"/>
                </a:solidFill>
                <a:latin typeface="Gill Sans MT" panose="020B0502020104020203" pitchFamily="34" charset="0"/>
              </a:rPr>
              <a:t>Random (0.5):</a:t>
            </a:r>
            <a:r>
              <a:rPr lang="en-US" sz="2000" dirty="0">
                <a:solidFill>
                  <a:schemeClr val="bg1"/>
                </a:solidFill>
                <a:latin typeface="Gill Sans MT" panose="020B0502020104020203" pitchFamily="34" charset="0"/>
              </a:rPr>
              <a:t> Like flipping a </a:t>
            </a:r>
            <a:r>
              <a:rPr lang="en-US" sz="2000" dirty="0" smtClean="0">
                <a:solidFill>
                  <a:schemeClr val="bg1"/>
                </a:solidFill>
                <a:latin typeface="Gill Sans MT" panose="020B0502020104020203" pitchFamily="34" charset="0"/>
              </a:rPr>
              <a:t>coin</a:t>
            </a:r>
          </a:p>
          <a:p>
            <a:pPr>
              <a:buFont typeface="Arial" panose="020B0604020202020204" pitchFamily="34" charset="0"/>
              <a:buChar char="•"/>
            </a:pPr>
            <a:endParaRPr lang="en-US" sz="2000" dirty="0">
              <a:solidFill>
                <a:schemeClr val="bg1"/>
              </a:solidFill>
              <a:latin typeface="Gill Sans MT" panose="020B0502020104020203" pitchFamily="34" charset="0"/>
            </a:endParaRPr>
          </a:p>
          <a:p>
            <a:r>
              <a:rPr lang="en-US" sz="2000" dirty="0">
                <a:solidFill>
                  <a:schemeClr val="bg1"/>
                </a:solidFill>
                <a:latin typeface="Gill Sans MT" panose="020B0502020104020203" pitchFamily="34" charset="0"/>
              </a:rPr>
              <a:t>What Our 0.60 Score Means</a:t>
            </a:r>
            <a:r>
              <a:rPr lang="en-US" sz="2000" dirty="0" smtClean="0">
                <a:solidFill>
                  <a:schemeClr val="bg1"/>
                </a:solidFill>
                <a:latin typeface="Gill Sans MT" panose="020B0502020104020203" pitchFamily="34" charset="0"/>
              </a:rPr>
              <a:t>:</a:t>
            </a:r>
          </a:p>
          <a:p>
            <a:endParaRPr lang="en-US" sz="2000" dirty="0">
              <a:solidFill>
                <a:schemeClr val="bg1"/>
              </a:solidFill>
              <a:latin typeface="Gill Sans MT" panose="020B0502020104020203" pitchFamily="34" charset="0"/>
            </a:endParaRPr>
          </a:p>
          <a:p>
            <a:r>
              <a:rPr lang="en-US" sz="2000" dirty="0">
                <a:solidFill>
                  <a:schemeClr val="accent6"/>
                </a:solidFill>
                <a:latin typeface="Gill Sans MT" panose="020B0502020104020203" pitchFamily="34" charset="0"/>
              </a:rPr>
              <a:t>✅</a:t>
            </a:r>
            <a:r>
              <a:rPr lang="en-US" sz="2000" dirty="0">
                <a:solidFill>
                  <a:schemeClr val="bg1"/>
                </a:solidFill>
                <a:latin typeface="Gill Sans MT" panose="020B0502020104020203" pitchFamily="34" charset="0"/>
              </a:rPr>
              <a:t> We correctly identify digital adopters 60% of the time</a:t>
            </a:r>
          </a:p>
          <a:p>
            <a:r>
              <a:rPr lang="en-US" sz="2000" dirty="0">
                <a:solidFill>
                  <a:srgbClr val="FF0000"/>
                </a:solidFill>
                <a:latin typeface="Gill Sans MT" panose="020B0502020104020203" pitchFamily="34" charset="0"/>
              </a:rPr>
              <a:t>📈 </a:t>
            </a:r>
            <a:r>
              <a:rPr lang="en-US" sz="2000" dirty="0">
                <a:solidFill>
                  <a:schemeClr val="bg1"/>
                </a:solidFill>
                <a:latin typeface="Gill Sans MT" panose="020B0502020104020203" pitchFamily="34" charset="0"/>
              </a:rPr>
              <a:t>There's room for improvement, but we're on the right track</a:t>
            </a:r>
          </a:p>
          <a:p>
            <a:r>
              <a:rPr lang="en-US" sz="2000" dirty="0">
                <a:solidFill>
                  <a:schemeClr val="accent4"/>
                </a:solidFill>
                <a:latin typeface="Gill Sans MT" panose="020B0502020104020203" pitchFamily="34" charset="0"/>
              </a:rPr>
              <a:t>💪 </a:t>
            </a:r>
            <a:r>
              <a:rPr lang="en-US" sz="2000" dirty="0">
                <a:solidFill>
                  <a:schemeClr val="bg1"/>
                </a:solidFill>
                <a:latin typeface="Gill Sans MT" panose="020B0502020104020203" pitchFamily="34" charset="0"/>
              </a:rPr>
              <a:t>This is a solid foundation to build upon</a:t>
            </a:r>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chemeClr val="tx1"/>
                </a:solidFill>
                <a:effectLst/>
                <a:latin typeface="Arial" panose="020B0604020202020204" pitchFamily="34" charset="0"/>
              </a:rPr>
              <a:t>most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 Experience</a:t>
            </a:r>
            <a:r>
              <a:rPr kumimoji="0" lang="en-US" altLang="en-US" sz="1800" b="0" i="0" u="none" strike="noStrike" cap="none" normalizeH="0" baseline="0" smtClean="0">
                <a:ln>
                  <a:noFill/>
                </a:ln>
                <a:solidFill>
                  <a:schemeClr val="tx1"/>
                </a:solidFill>
                <a:effectLst/>
                <a:latin typeface="Arial" panose="020B0604020202020204" pitchFamily="34" charset="0"/>
              </a:rPr>
              <a:t> - </a:t>
            </a:r>
            <a:r>
              <a:rPr kumimoji="0" lang="en-US" altLang="en-US" sz="1800" b="0" i="1" u="none" strike="noStrike" cap="none" normalizeH="0" baseline="0" smtClean="0">
                <a:ln>
                  <a:noFill/>
                </a:ln>
                <a:solidFill>
                  <a:schemeClr val="tx1"/>
                </a:solidFill>
                <a:effectLst/>
                <a:latin typeface="Arial" panose="020B0604020202020204" pitchFamily="34" charset="0"/>
              </a:rPr>
              <a:t>The Steady Climber</a:t>
            </a:r>
            <a:r>
              <a:rPr kumimoji="0" lang="en-US" altLang="en-US" sz="1800" b="0" i="0" u="none" strike="noStrike" cap="none" normalizeH="0" baseline="0" smtClean="0">
                <a:ln>
                  <a:noFill/>
                </a:ln>
                <a:solidFill>
                  <a:schemeClr val="tx1"/>
                </a:solidFill>
                <a:effectLst/>
                <a:latin typeface="Arial" panose="020B0604020202020204" pitchFamily="34" charset="0"/>
              </a:rPr>
              <a:t> </a:t>
            </a:r>
          </a:p>
        </p:txBody>
      </p:sp>
      <p:pic>
        <p:nvPicPr>
          <p:cNvPr id="4" name="Picture 3"/>
          <p:cNvPicPr>
            <a:picLocks noChangeAspect="1"/>
          </p:cNvPicPr>
          <p:nvPr/>
        </p:nvPicPr>
        <p:blipFill>
          <a:blip r:embed="rId3"/>
          <a:stretch>
            <a:fillRect/>
          </a:stretch>
        </p:blipFill>
        <p:spPr>
          <a:xfrm>
            <a:off x="6541815" y="1771384"/>
            <a:ext cx="5494068" cy="4693423"/>
          </a:xfrm>
          <a:prstGeom prst="rect">
            <a:avLst/>
          </a:prstGeom>
        </p:spPr>
      </p:pic>
    </p:spTree>
    <p:extLst>
      <p:ext uri="{BB962C8B-B14F-4D97-AF65-F5344CB8AC3E}">
        <p14:creationId xmlns:p14="http://schemas.microsoft.com/office/powerpoint/2010/main" val="126907844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p159:morph option="byObject"/>
      </p:transition>
    </mc:Choice>
    <mc:Fallback>
      <p:transition spd="slow" advClick="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xmlns=""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xmlns=""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24</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11" name="TextBox 10">
            <a:extLst>
              <a:ext uri="{FF2B5EF4-FFF2-40B4-BE49-F238E27FC236}">
                <a16:creationId xmlns:a16="http://schemas.microsoft.com/office/drawing/2014/main" xmlns="" id="{B18FD599-61E7-CEED-053C-FF530AC01437}"/>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smtClean="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AI  </a:t>
            </a:r>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Engineering</a:t>
            </a:r>
          </a:p>
        </p:txBody>
      </p:sp>
      <p:sp>
        <p:nvSpPr>
          <p:cNvPr id="12" name="TextBox 11">
            <a:extLst>
              <a:ext uri="{FF2B5EF4-FFF2-40B4-BE49-F238E27FC236}">
                <a16:creationId xmlns:a16="http://schemas.microsoft.com/office/drawing/2014/main" xmlns="" id="{D155AA96-459C-40C8-AA1A-A506B43F5209}"/>
              </a:ext>
            </a:extLst>
          </p:cNvPr>
          <p:cNvSpPr txBox="1"/>
          <p:nvPr/>
        </p:nvSpPr>
        <p:spPr>
          <a:xfrm>
            <a:off x="402217" y="390586"/>
            <a:ext cx="8999673" cy="461665"/>
          </a:xfrm>
          <a:prstGeom prst="rect">
            <a:avLst/>
          </a:prstGeom>
          <a:noFill/>
        </p:spPr>
        <p:txBody>
          <a:bodyPr wrap="square" rtlCol="0">
            <a:spAutoFit/>
          </a:bodyPr>
          <a:lstStyle/>
          <a:p>
            <a:pPr lvl="0" defTabSz="586105">
              <a:defRPr/>
            </a:pPr>
            <a:r>
              <a:rPr lang="en-US" sz="2400" dirty="0">
                <a:solidFill>
                  <a:schemeClr val="accent4"/>
                </a:solidFill>
              </a:rPr>
              <a:t>Real Customer Impact Stories</a:t>
            </a:r>
            <a:endParaRPr lang="en-US" sz="2400" b="1" dirty="0">
              <a:solidFill>
                <a:schemeClr val="accent4"/>
              </a:solidFill>
              <a:latin typeface="Gill Sans MT" panose="020B0502020104020203" pitchFamily="34" charset="0"/>
            </a:endParaRPr>
          </a:p>
        </p:txBody>
      </p:sp>
      <p:grpSp>
        <p:nvGrpSpPr>
          <p:cNvPr id="16" name="Group 15">
            <a:extLst>
              <a:ext uri="{FF2B5EF4-FFF2-40B4-BE49-F238E27FC236}">
                <a16:creationId xmlns:a16="http://schemas.microsoft.com/office/drawing/2014/main" xmlns="" id="{5E551D19-FDCF-4B91-872B-B4DA6E646B01}"/>
              </a:ext>
            </a:extLst>
          </p:cNvPr>
          <p:cNvGrpSpPr/>
          <p:nvPr/>
        </p:nvGrpSpPr>
        <p:grpSpPr>
          <a:xfrm>
            <a:off x="9420774" y="390586"/>
            <a:ext cx="1503979" cy="513874"/>
            <a:chOff x="10389414" y="188107"/>
            <a:chExt cx="1503979" cy="513874"/>
          </a:xfrm>
        </p:grpSpPr>
        <p:pic>
          <p:nvPicPr>
            <p:cNvPr id="20" name="Picture 19">
              <a:extLst>
                <a:ext uri="{FF2B5EF4-FFF2-40B4-BE49-F238E27FC236}">
                  <a16:creationId xmlns:a16="http://schemas.microsoft.com/office/drawing/2014/main" xmlns="" id="{CEB1DE8D-3ACE-46F6-8AF7-1FF6F6F8C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21" name="Picture 20">
              <a:extLst>
                <a:ext uri="{FF2B5EF4-FFF2-40B4-BE49-F238E27FC236}">
                  <a16:creationId xmlns:a16="http://schemas.microsoft.com/office/drawing/2014/main" xmlns="" id="{9537B314-499C-4B0A-B117-9AEC6BE72001}"/>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cxnSp>
        <p:nvCxnSpPr>
          <p:cNvPr id="15" name="Straight Connector 14">
            <a:extLst>
              <a:ext uri="{FF2B5EF4-FFF2-40B4-BE49-F238E27FC236}">
                <a16:creationId xmlns:a16="http://schemas.microsoft.com/office/drawing/2014/main" xmlns="" id="{BAF00813-67B6-452E-B9D2-EC558EDFFD5D}"/>
              </a:ext>
            </a:extLst>
          </p:cNvPr>
          <p:cNvCxnSpPr>
            <a:cxnSpLocks/>
          </p:cNvCxnSpPr>
          <p:nvPr/>
        </p:nvCxnSpPr>
        <p:spPr>
          <a:xfrm>
            <a:off x="476219" y="1153637"/>
            <a:ext cx="6437199" cy="12581"/>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
        <p:nvSpPr>
          <p:cNvPr id="6" name="Rectangle 5"/>
          <p:cNvSpPr/>
          <p:nvPr/>
        </p:nvSpPr>
        <p:spPr>
          <a:xfrm>
            <a:off x="719859" y="1166218"/>
            <a:ext cx="5637954" cy="369332"/>
          </a:xfrm>
          <a:prstGeom prst="rect">
            <a:avLst/>
          </a:prstGeom>
        </p:spPr>
        <p:txBody>
          <a:bodyPr wrap="none">
            <a:spAutoFit/>
          </a:bodyPr>
          <a:lstStyle/>
          <a:p>
            <a:pPr lvl="0" defTabSz="914338">
              <a:defRPr/>
            </a:pPr>
            <a:r>
              <a:rPr lang="en-US" dirty="0">
                <a:solidFill>
                  <a:schemeClr val="accent4">
                    <a:lumMod val="20000"/>
                    <a:lumOff val="80000"/>
                  </a:schemeClr>
                </a:solidFill>
              </a:rPr>
              <a:t>Putting Faces to Numbers: How This Helps Real Customers</a:t>
            </a:r>
            <a:endParaRPr lang="en-US" dirty="0">
              <a:solidFill>
                <a:schemeClr val="accent4">
                  <a:lumMod val="20000"/>
                  <a:lumOff val="80000"/>
                </a:schemeClr>
              </a:solidFill>
              <a:latin typeface="Gill Sans MT" panose="020B0502020104020203" pitchFamily="34" charset="0"/>
            </a:endParaRPr>
          </a:p>
        </p:txBody>
      </p:sp>
      <p:sp>
        <p:nvSpPr>
          <p:cNvPr id="9" name="Rectangle 8"/>
          <p:cNvSpPr/>
          <p:nvPr/>
        </p:nvSpPr>
        <p:spPr>
          <a:xfrm>
            <a:off x="1024128" y="5467152"/>
            <a:ext cx="10419237" cy="923330"/>
          </a:xfrm>
          <a:prstGeom prst="rect">
            <a:avLst/>
          </a:prstGeom>
        </p:spPr>
        <p:txBody>
          <a:bodyPr wrap="square">
            <a:spAutoFit/>
          </a:bodyPr>
          <a:lstStyle/>
          <a:p>
            <a:r>
              <a:rPr lang="en-US" dirty="0">
                <a:solidFill>
                  <a:schemeClr val="bg1"/>
                </a:solidFill>
              </a:rPr>
              <a:t>This slide shows real cases where predictions guide how we serve customers. </a:t>
            </a:r>
            <a:r>
              <a:rPr lang="en-US" dirty="0" err="1">
                <a:solidFill>
                  <a:schemeClr val="bg1"/>
                </a:solidFill>
              </a:rPr>
              <a:t>Chinedu’s</a:t>
            </a:r>
            <a:r>
              <a:rPr lang="en-US" dirty="0">
                <a:solidFill>
                  <a:schemeClr val="bg1"/>
                </a:solidFill>
              </a:rPr>
              <a:t> prediction was a bit uncertain but he did e-sign, so we prioritize a quick digital process for him. </a:t>
            </a:r>
            <a:r>
              <a:rPr lang="en-US" dirty="0" err="1">
                <a:solidFill>
                  <a:schemeClr val="bg1"/>
                </a:solidFill>
              </a:rPr>
              <a:t>Folake’s</a:t>
            </a:r>
            <a:r>
              <a:rPr lang="en-US" dirty="0">
                <a:solidFill>
                  <a:schemeClr val="bg1"/>
                </a:solidFill>
              </a:rPr>
              <a:t> lower likelihood and risk factors tell us she needs more support, so we schedule personalized follow-up. </a:t>
            </a:r>
            <a:endParaRPr lang="en-US" dirty="0">
              <a:solidFill>
                <a:schemeClr val="bg1"/>
              </a:solidFill>
              <a:latin typeface="Gill Sans MT" panose="020B0502020104020203" pitchFamily="34" charset="0"/>
            </a:endParaRPr>
          </a:p>
        </p:txBody>
      </p:sp>
      <p:sp>
        <p:nvSpPr>
          <p:cNvPr id="17" name="Rectangle: Rounded Corners 30">
            <a:extLst>
              <a:ext uri="{FF2B5EF4-FFF2-40B4-BE49-F238E27FC236}">
                <a16:creationId xmlns:a16="http://schemas.microsoft.com/office/drawing/2014/main" xmlns="" id="{AE771260-3654-4B31-8D3E-A7E5D813BCE2}"/>
              </a:ext>
            </a:extLst>
          </p:cNvPr>
          <p:cNvSpPr/>
          <p:nvPr/>
        </p:nvSpPr>
        <p:spPr>
          <a:xfrm>
            <a:off x="719859" y="1524758"/>
            <a:ext cx="5196309" cy="3638695"/>
          </a:xfrm>
          <a:prstGeom prst="roundRect">
            <a:avLst>
              <a:gd name="adj" fmla="val 3538"/>
            </a:avLst>
          </a:prstGeom>
          <a:solidFill>
            <a:srgbClr val="1A202C"/>
          </a:solidFill>
          <a:ln w="2857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defTabSz="914338">
              <a:defRPr/>
            </a:pPr>
            <a:r>
              <a:rPr lang="en-US" sz="1600" b="1" dirty="0">
                <a:latin typeface="Gill Sans MT" panose="020B0502020104020203" pitchFamily="34" charset="0"/>
              </a:rPr>
              <a:t>Meet </a:t>
            </a:r>
            <a:r>
              <a:rPr lang="en-US" sz="1600" b="1" dirty="0" err="1">
                <a:latin typeface="Gill Sans MT" panose="020B0502020104020203" pitchFamily="34" charset="0"/>
              </a:rPr>
              <a:t>Chinedu</a:t>
            </a:r>
            <a:r>
              <a:rPr lang="en-US" sz="1600" b="1" dirty="0">
                <a:latin typeface="Gill Sans MT" panose="020B0502020104020203" pitchFamily="34" charset="0"/>
              </a:rPr>
              <a:t> (</a:t>
            </a:r>
            <a:r>
              <a:rPr lang="en-US" sz="1600" b="1" dirty="0" err="1">
                <a:latin typeface="Gill Sans MT" panose="020B0502020104020203" pitchFamily="34" charset="0"/>
              </a:rPr>
              <a:t>Entry_id</a:t>
            </a:r>
            <a:r>
              <a:rPr lang="en-US" sz="1600" b="1" dirty="0">
                <a:latin typeface="Gill Sans MT" panose="020B0502020104020203" pitchFamily="34" charset="0"/>
              </a:rPr>
              <a:t>: </a:t>
            </a:r>
            <a:r>
              <a:rPr lang="en-US" sz="1600" dirty="0"/>
              <a:t>7948313</a:t>
            </a:r>
            <a:r>
              <a:rPr lang="en-US" sz="1600" b="1" dirty="0" smtClean="0">
                <a:latin typeface="Gill Sans MT" panose="020B0502020104020203" pitchFamily="34" charset="0"/>
              </a:rPr>
              <a:t>)</a:t>
            </a:r>
            <a:endParaRPr lang="en-US" sz="1600" b="1" dirty="0" smtClean="0">
              <a:latin typeface="Gill Sans MT" panose="020B0502020104020203" pitchFamily="34" charset="0"/>
            </a:endParaRPr>
          </a:p>
          <a:p>
            <a:r>
              <a:rPr lang="en-US" sz="1600" dirty="0">
                <a:latin typeface="Gill Sans MT" panose="020B0502020104020203" pitchFamily="34" charset="0"/>
              </a:rPr>
              <a:t/>
            </a:r>
            <a:br>
              <a:rPr lang="en-US" sz="1600" dirty="0">
                <a:latin typeface="Gill Sans MT" panose="020B0502020104020203" pitchFamily="34" charset="0"/>
              </a:rPr>
            </a:br>
            <a:r>
              <a:rPr lang="en-US" sz="1600" dirty="0">
                <a:solidFill>
                  <a:schemeClr val="accent5"/>
                </a:solidFill>
                <a:latin typeface="Gill Sans MT" panose="020B0502020104020203" pitchFamily="34" charset="0"/>
              </a:rPr>
              <a:t>👤</a:t>
            </a:r>
            <a:r>
              <a:rPr lang="en-US" sz="1600" dirty="0">
                <a:latin typeface="Gill Sans MT" panose="020B0502020104020203" pitchFamily="34" charset="0"/>
              </a:rPr>
              <a:t> </a:t>
            </a:r>
            <a:r>
              <a:rPr lang="en-US" sz="1600" dirty="0"/>
              <a:t>Age </a:t>
            </a:r>
            <a:r>
              <a:rPr lang="en-US" sz="1600" dirty="0" smtClean="0"/>
              <a:t>26, </a:t>
            </a:r>
            <a:r>
              <a:rPr lang="en-US" sz="1600" dirty="0"/>
              <a:t>Income </a:t>
            </a:r>
            <a:r>
              <a:rPr lang="en-US" sz="1600" dirty="0" smtClean="0"/>
              <a:t>₦2795, </a:t>
            </a:r>
            <a:r>
              <a:rPr lang="en-US" sz="1600" dirty="0"/>
              <a:t>Homeowner</a:t>
            </a:r>
          </a:p>
          <a:p>
            <a:pPr defTabSz="914338">
              <a:defRPr/>
            </a:pPr>
            <a:r>
              <a:rPr lang="en-US" sz="1600" dirty="0">
                <a:latin typeface="Gill Sans MT" panose="020B0502020104020203" pitchFamily="34" charset="0"/>
              </a:rPr>
              <a:t/>
            </a:r>
            <a:br>
              <a:rPr lang="en-US" sz="1600" dirty="0">
                <a:latin typeface="Gill Sans MT" panose="020B0502020104020203" pitchFamily="34" charset="0"/>
              </a:rPr>
            </a:br>
            <a:r>
              <a:rPr lang="en-US" sz="1600" dirty="0" smtClean="0">
                <a:latin typeface="Gill Sans MT" panose="020B0502020104020203" pitchFamily="34" charset="0"/>
              </a:rPr>
              <a:t> </a:t>
            </a:r>
            <a:r>
              <a:rPr lang="en-US" sz="1600" dirty="0">
                <a:latin typeface="Gill Sans MT" panose="020B0502020104020203" pitchFamily="34" charset="0"/>
              </a:rPr>
              <a:t>Model Prediction: WILL </a:t>
            </a:r>
            <a:r>
              <a:rPr lang="en-US" sz="1600" dirty="0" smtClean="0">
                <a:latin typeface="Gill Sans MT" panose="020B0502020104020203" pitchFamily="34" charset="0"/>
              </a:rPr>
              <a:t>E-SIGN</a:t>
            </a:r>
            <a:endParaRPr lang="en-US" sz="1600" dirty="0" smtClean="0">
              <a:latin typeface="Gill Sans MT" panose="020B0502020104020203" pitchFamily="34" charset="0"/>
            </a:endParaRPr>
          </a:p>
          <a:p>
            <a:pPr defTabSz="914338">
              <a:defRPr/>
            </a:pPr>
            <a:r>
              <a:rPr lang="en-US" sz="1600" dirty="0">
                <a:latin typeface="Gill Sans MT" panose="020B0502020104020203" pitchFamily="34" charset="0"/>
              </a:rPr>
              <a:t/>
            </a:r>
            <a:br>
              <a:rPr lang="en-US" sz="1600" dirty="0">
                <a:latin typeface="Gill Sans MT" panose="020B0502020104020203" pitchFamily="34" charset="0"/>
              </a:rPr>
            </a:br>
            <a:r>
              <a:rPr lang="en-US" sz="1600" dirty="0">
                <a:solidFill>
                  <a:schemeClr val="accent6"/>
                </a:solidFill>
                <a:latin typeface="Gill Sans MT" panose="020B0502020104020203" pitchFamily="34" charset="0"/>
              </a:rPr>
              <a:t>✅</a:t>
            </a:r>
            <a:r>
              <a:rPr lang="en-US" sz="1600" dirty="0">
                <a:latin typeface="Gill Sans MT" panose="020B0502020104020203" pitchFamily="34" charset="0"/>
              </a:rPr>
              <a:t> Actual Behavior: </a:t>
            </a:r>
            <a:r>
              <a:rPr lang="en-US" sz="1600" dirty="0" smtClean="0">
                <a:latin typeface="Gill Sans MT" panose="020B0502020104020203" pitchFamily="34" charset="0"/>
              </a:rPr>
              <a:t>E-SIGNED</a:t>
            </a:r>
          </a:p>
          <a:p>
            <a:pPr defTabSz="914338">
              <a:defRPr/>
            </a:pPr>
            <a:r>
              <a:rPr lang="en-US" sz="1600" dirty="0">
                <a:latin typeface="Gill Sans MT" panose="020B0502020104020203" pitchFamily="34" charset="0"/>
              </a:rPr>
              <a:t/>
            </a:r>
            <a:br>
              <a:rPr lang="en-US" sz="1600" dirty="0">
                <a:latin typeface="Gill Sans MT" panose="020B0502020104020203" pitchFamily="34" charset="0"/>
              </a:rPr>
            </a:br>
            <a:r>
              <a:rPr lang="en-US" sz="1600" dirty="0">
                <a:solidFill>
                  <a:schemeClr val="accent4"/>
                </a:solidFill>
                <a:latin typeface="Gill Sans MT" panose="020B0502020104020203" pitchFamily="34" charset="0"/>
              </a:rPr>
              <a:t>💡</a:t>
            </a:r>
            <a:r>
              <a:rPr lang="en-US" sz="1600" dirty="0">
                <a:latin typeface="Gill Sans MT" panose="020B0502020104020203" pitchFamily="34" charset="0"/>
              </a:rPr>
              <a:t> Recommendation: Likely to e-sign — fast-tracked for digital </a:t>
            </a:r>
            <a:r>
              <a:rPr lang="en-US" sz="1600" dirty="0" smtClean="0">
                <a:latin typeface="Gill Sans MT" panose="020B0502020104020203" pitchFamily="34" charset="0"/>
              </a:rPr>
              <a:t>signing</a:t>
            </a:r>
          </a:p>
          <a:p>
            <a:pPr defTabSz="914338">
              <a:defRPr/>
            </a:pPr>
            <a:r>
              <a:rPr lang="en-US" sz="1600" dirty="0">
                <a:latin typeface="Gill Sans MT" panose="020B0502020104020203" pitchFamily="34" charset="0"/>
              </a:rPr>
              <a:t/>
            </a:r>
            <a:br>
              <a:rPr lang="en-US" sz="1600" dirty="0">
                <a:latin typeface="Gill Sans MT" panose="020B0502020104020203" pitchFamily="34" charset="0"/>
              </a:rPr>
            </a:br>
            <a:r>
              <a:rPr lang="en-US" sz="1600" dirty="0">
                <a:solidFill>
                  <a:schemeClr val="accent6"/>
                </a:solidFill>
                <a:latin typeface="Gill Sans MT" panose="020B0502020104020203" pitchFamily="34" charset="0"/>
              </a:rPr>
              <a:t>✅ </a:t>
            </a:r>
            <a:r>
              <a:rPr lang="en-US" sz="1600" dirty="0">
                <a:latin typeface="Gill Sans MT" panose="020B0502020104020203" pitchFamily="34" charset="0"/>
              </a:rPr>
              <a:t>Result: Process completed smoothly, improved customer experience</a:t>
            </a:r>
            <a:endParaRPr lang="en-US" sz="1600" b="1" dirty="0" smtClean="0">
              <a:latin typeface="Gill Sans MT" panose="020B0502020104020203" pitchFamily="34" charset="0"/>
            </a:endParaRPr>
          </a:p>
        </p:txBody>
      </p:sp>
      <p:sp>
        <p:nvSpPr>
          <p:cNvPr id="18" name="Rectangle: Rounded Corners 30">
            <a:extLst>
              <a:ext uri="{FF2B5EF4-FFF2-40B4-BE49-F238E27FC236}">
                <a16:creationId xmlns:a16="http://schemas.microsoft.com/office/drawing/2014/main" xmlns="" id="{AE771260-3654-4B31-8D3E-A7E5D813BCE2}"/>
              </a:ext>
            </a:extLst>
          </p:cNvPr>
          <p:cNvSpPr/>
          <p:nvPr/>
        </p:nvSpPr>
        <p:spPr>
          <a:xfrm>
            <a:off x="6491725" y="1525282"/>
            <a:ext cx="5523491" cy="3680112"/>
          </a:xfrm>
          <a:prstGeom prst="roundRect">
            <a:avLst>
              <a:gd name="adj" fmla="val 3538"/>
            </a:avLst>
          </a:prstGeom>
          <a:solidFill>
            <a:srgbClr val="1A202C"/>
          </a:solidFill>
          <a:ln w="2857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defTabSz="914338">
              <a:defRPr/>
            </a:pPr>
            <a:r>
              <a:rPr lang="en-US" sz="1600" b="1" dirty="0">
                <a:latin typeface="Gill Sans MT" panose="020B0502020104020203" pitchFamily="34" charset="0"/>
              </a:rPr>
              <a:t>Meet </a:t>
            </a:r>
            <a:r>
              <a:rPr lang="en-US" sz="1600" b="1" dirty="0" err="1">
                <a:latin typeface="Gill Sans MT" panose="020B0502020104020203" pitchFamily="34" charset="0"/>
              </a:rPr>
              <a:t>Folake</a:t>
            </a:r>
            <a:r>
              <a:rPr lang="en-US" sz="1600" b="1" dirty="0">
                <a:latin typeface="Gill Sans MT" panose="020B0502020104020203" pitchFamily="34" charset="0"/>
              </a:rPr>
              <a:t> (</a:t>
            </a:r>
            <a:r>
              <a:rPr lang="en-US" sz="1600" b="1" dirty="0" err="1">
                <a:latin typeface="Gill Sans MT" panose="020B0502020104020203" pitchFamily="34" charset="0"/>
              </a:rPr>
              <a:t>Entry_id</a:t>
            </a:r>
            <a:r>
              <a:rPr lang="en-US" sz="1600" b="1" dirty="0">
                <a:latin typeface="Gill Sans MT" panose="020B0502020104020203" pitchFamily="34" charset="0"/>
              </a:rPr>
              <a:t>: </a:t>
            </a:r>
            <a:r>
              <a:rPr lang="en-US" sz="1600" dirty="0"/>
              <a:t>5335819</a:t>
            </a:r>
            <a:r>
              <a:rPr lang="en-US" sz="1600" b="1" dirty="0" smtClean="0">
                <a:latin typeface="Gill Sans MT" panose="020B0502020104020203" pitchFamily="34" charset="0"/>
              </a:rPr>
              <a:t>)</a:t>
            </a:r>
            <a:endParaRPr lang="en-US" sz="1600" b="1" dirty="0" smtClean="0">
              <a:latin typeface="Gill Sans MT" panose="020B0502020104020203" pitchFamily="34" charset="0"/>
            </a:endParaRPr>
          </a:p>
          <a:p>
            <a:pPr defTabSz="914338">
              <a:defRPr/>
            </a:pPr>
            <a:r>
              <a:rPr lang="en-US" sz="1600" dirty="0">
                <a:latin typeface="Gill Sans MT" panose="020B0502020104020203" pitchFamily="34" charset="0"/>
              </a:rPr>
              <a:t/>
            </a:r>
            <a:br>
              <a:rPr lang="en-US" sz="1600" dirty="0">
                <a:latin typeface="Gill Sans MT" panose="020B0502020104020203" pitchFamily="34" charset="0"/>
              </a:rPr>
            </a:br>
            <a:r>
              <a:rPr lang="en-US" sz="1600" dirty="0">
                <a:solidFill>
                  <a:schemeClr val="accent1"/>
                </a:solidFill>
                <a:latin typeface="Gill Sans MT" panose="020B0502020104020203" pitchFamily="34" charset="0"/>
              </a:rPr>
              <a:t>👤</a:t>
            </a:r>
            <a:r>
              <a:rPr lang="en-US" sz="1600" dirty="0">
                <a:latin typeface="Gill Sans MT" panose="020B0502020104020203" pitchFamily="34" charset="0"/>
              </a:rPr>
              <a:t> Age: </a:t>
            </a:r>
            <a:r>
              <a:rPr lang="en-US" sz="1600" dirty="0" smtClean="0">
                <a:latin typeface="Gill Sans MT" panose="020B0502020104020203" pitchFamily="34" charset="0"/>
              </a:rPr>
              <a:t>33</a:t>
            </a:r>
            <a:r>
              <a:rPr lang="en-US" sz="1600" dirty="0" smtClean="0">
                <a:latin typeface="Gill Sans MT" panose="020B0502020104020203" pitchFamily="34" charset="0"/>
              </a:rPr>
              <a:t>, </a:t>
            </a:r>
            <a:r>
              <a:rPr lang="en-US" sz="1600" dirty="0">
                <a:latin typeface="Gill Sans MT" panose="020B0502020104020203" pitchFamily="34" charset="0"/>
              </a:rPr>
              <a:t>Income: </a:t>
            </a:r>
            <a:r>
              <a:rPr lang="en-US" sz="1600" dirty="0" smtClean="0">
                <a:latin typeface="Gill Sans MT" panose="020B0502020104020203" pitchFamily="34" charset="0"/>
              </a:rPr>
              <a:t>₦</a:t>
            </a:r>
            <a:r>
              <a:rPr lang="en-US" sz="1600" dirty="0" smtClean="0">
                <a:latin typeface="Gill Sans MT" panose="020B0502020104020203" pitchFamily="34" charset="0"/>
              </a:rPr>
              <a:t>3590</a:t>
            </a:r>
            <a:r>
              <a:rPr lang="en-US" sz="1600" dirty="0" smtClean="0">
                <a:latin typeface="Gill Sans MT" panose="020B0502020104020203" pitchFamily="34" charset="0"/>
              </a:rPr>
              <a:t>, </a:t>
            </a:r>
            <a:r>
              <a:rPr lang="en-US" sz="1600" dirty="0">
                <a:latin typeface="Gill Sans MT" panose="020B0502020104020203" pitchFamily="34" charset="0"/>
              </a:rPr>
              <a:t>Retail business </a:t>
            </a:r>
            <a:r>
              <a:rPr lang="en-US" sz="1600" dirty="0" smtClean="0">
                <a:latin typeface="Gill Sans MT" panose="020B0502020104020203" pitchFamily="34" charset="0"/>
              </a:rPr>
              <a:t>owner</a:t>
            </a:r>
          </a:p>
          <a:p>
            <a:pPr defTabSz="914338">
              <a:defRPr/>
            </a:pPr>
            <a:r>
              <a:rPr lang="en-US" sz="1600" dirty="0">
                <a:latin typeface="Gill Sans MT" panose="020B0502020104020203" pitchFamily="34" charset="0"/>
              </a:rPr>
              <a:t/>
            </a:r>
            <a:br>
              <a:rPr lang="en-US" sz="1600" dirty="0">
                <a:latin typeface="Gill Sans MT" panose="020B0502020104020203" pitchFamily="34" charset="0"/>
              </a:rPr>
            </a:br>
            <a:r>
              <a:rPr lang="en-US" sz="1600" dirty="0" smtClean="0">
                <a:latin typeface="Gill Sans MT" panose="020B0502020104020203" pitchFamily="34" charset="0"/>
              </a:rPr>
              <a:t> </a:t>
            </a:r>
            <a:r>
              <a:rPr lang="en-US" sz="1600" dirty="0">
                <a:latin typeface="Gill Sans MT" panose="020B0502020104020203" pitchFamily="34" charset="0"/>
              </a:rPr>
              <a:t>Model Prediction: MAY NOT </a:t>
            </a:r>
            <a:r>
              <a:rPr lang="en-US" sz="1600" dirty="0" smtClean="0">
                <a:latin typeface="Gill Sans MT" panose="020B0502020104020203" pitchFamily="34" charset="0"/>
              </a:rPr>
              <a:t>E-SIGN</a:t>
            </a:r>
            <a:endParaRPr lang="en-US" sz="1600" dirty="0" smtClean="0">
              <a:latin typeface="Gill Sans MT" panose="020B0502020104020203" pitchFamily="34" charset="0"/>
            </a:endParaRPr>
          </a:p>
          <a:p>
            <a:pPr defTabSz="914338">
              <a:defRPr/>
            </a:pPr>
            <a:r>
              <a:rPr lang="en-US" sz="1600" dirty="0">
                <a:latin typeface="Gill Sans MT" panose="020B0502020104020203" pitchFamily="34" charset="0"/>
              </a:rPr>
              <a:t/>
            </a:r>
            <a:br>
              <a:rPr lang="en-US" sz="1600" dirty="0">
                <a:latin typeface="Gill Sans MT" panose="020B0502020104020203" pitchFamily="34" charset="0"/>
              </a:rPr>
            </a:br>
            <a:r>
              <a:rPr lang="en-US" sz="1600" dirty="0">
                <a:solidFill>
                  <a:schemeClr val="accent6"/>
                </a:solidFill>
                <a:latin typeface="Gill Sans MT" panose="020B0502020104020203" pitchFamily="34" charset="0"/>
              </a:rPr>
              <a:t>✅</a:t>
            </a:r>
            <a:r>
              <a:rPr lang="en-US" sz="1600" dirty="0">
                <a:latin typeface="Gill Sans MT" panose="020B0502020104020203" pitchFamily="34" charset="0"/>
              </a:rPr>
              <a:t> Actual Behavior: NOT </a:t>
            </a:r>
            <a:r>
              <a:rPr lang="en-US" sz="1600" dirty="0" smtClean="0">
                <a:latin typeface="Gill Sans MT" panose="020B0502020104020203" pitchFamily="34" charset="0"/>
              </a:rPr>
              <a:t>E-SIGNED</a:t>
            </a:r>
            <a:r>
              <a:rPr lang="en-US" sz="1600" dirty="0">
                <a:latin typeface="Gill Sans MT" panose="020B0502020104020203" pitchFamily="34" charset="0"/>
              </a:rPr>
              <a:t/>
            </a:r>
            <a:br>
              <a:rPr lang="en-US" sz="1600" dirty="0">
                <a:latin typeface="Gill Sans MT" panose="020B0502020104020203" pitchFamily="34" charset="0"/>
              </a:rPr>
            </a:br>
            <a:r>
              <a:rPr lang="en-US" sz="1600" dirty="0">
                <a:solidFill>
                  <a:schemeClr val="accent4"/>
                </a:solidFill>
                <a:latin typeface="Gill Sans MT" panose="020B0502020104020203" pitchFamily="34" charset="0"/>
              </a:rPr>
              <a:t>💡 </a:t>
            </a:r>
            <a:r>
              <a:rPr lang="en-US" sz="1600" dirty="0">
                <a:latin typeface="Gill Sans MT" panose="020B0502020104020203" pitchFamily="34" charset="0"/>
              </a:rPr>
              <a:t>Recommendation: Needs follow-up with personalized assistance</a:t>
            </a:r>
            <a:br>
              <a:rPr lang="en-US" sz="1600" dirty="0">
                <a:latin typeface="Gill Sans MT" panose="020B0502020104020203" pitchFamily="34" charset="0"/>
              </a:rPr>
            </a:br>
            <a:r>
              <a:rPr lang="en-US" sz="1600" dirty="0">
                <a:solidFill>
                  <a:srgbClr val="FF0000"/>
                </a:solidFill>
                <a:latin typeface="Gill Sans MT" panose="020B0502020104020203" pitchFamily="34" charset="0"/>
              </a:rPr>
              <a:t>⚠️</a:t>
            </a:r>
            <a:r>
              <a:rPr lang="en-US" sz="1600" dirty="0">
                <a:latin typeface="Gill Sans MT" panose="020B0502020104020203" pitchFamily="34" charset="0"/>
              </a:rPr>
              <a:t> Risk Factors: 3, Positive Factors: 2 — targeted outreach planned</a:t>
            </a:r>
            <a:br>
              <a:rPr lang="en-US" sz="1600" dirty="0">
                <a:latin typeface="Gill Sans MT" panose="020B0502020104020203" pitchFamily="34" charset="0"/>
              </a:rPr>
            </a:br>
            <a:r>
              <a:rPr lang="en-US" sz="1600" dirty="0">
                <a:solidFill>
                  <a:schemeClr val="accent6"/>
                </a:solidFill>
                <a:latin typeface="Gill Sans MT" panose="020B0502020104020203" pitchFamily="34" charset="0"/>
              </a:rPr>
              <a:t>✅</a:t>
            </a:r>
            <a:r>
              <a:rPr lang="en-US" sz="1600" dirty="0">
                <a:latin typeface="Gill Sans MT" panose="020B0502020104020203" pitchFamily="34" charset="0"/>
              </a:rPr>
              <a:t> Result: Follow-up scheduled to assist and increase conversion chances</a:t>
            </a:r>
            <a:endParaRPr lang="en-US" sz="1600" b="1" dirty="0" smtClean="0">
              <a:latin typeface="Gill Sans MT" panose="020B0502020104020203" pitchFamily="34" charset="0"/>
            </a:endParaRPr>
          </a:p>
        </p:txBody>
      </p:sp>
      <p:sp>
        <p:nvSpPr>
          <p:cNvPr id="10" name="Rectangle 2"/>
          <p:cNvSpPr>
            <a:spLocks noChangeArrowheads="1"/>
          </p:cNvSpPr>
          <p:nvPr/>
        </p:nvSpPr>
        <p:spPr bwMode="auto">
          <a:xfrm>
            <a:off x="0" y="-323165"/>
            <a:ext cx="40991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 Experience</a:t>
            </a:r>
            <a:r>
              <a:rPr kumimoji="0" lang="en-US" altLang="en-US" sz="1800" b="0" i="0" u="none" strike="noStrike" cap="none" normalizeH="0" baseline="0" dirty="0" smtClean="0">
                <a:ln>
                  <a:noFill/>
                </a:ln>
                <a:solidFill>
                  <a:schemeClr val="tx1"/>
                </a:solidFill>
                <a:effectLst/>
                <a:latin typeface="Arial" panose="020B0604020202020204" pitchFamily="34" charset="0"/>
              </a:rPr>
              <a:t> - </a:t>
            </a:r>
            <a:r>
              <a:rPr kumimoji="0" lang="en-US" altLang="en-US" sz="1800" b="0" i="1" u="none" strike="noStrike" cap="none" normalizeH="0" baseline="0" dirty="0" smtClean="0">
                <a:ln>
                  <a:noFill/>
                </a:ln>
                <a:solidFill>
                  <a:schemeClr val="tx1"/>
                </a:solidFill>
                <a:effectLst/>
                <a:latin typeface="Arial" panose="020B0604020202020204" pitchFamily="34" charset="0"/>
              </a:rPr>
              <a:t>The Steady Climber</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89636929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p159:morph option="byObject"/>
      </p:transition>
    </mc:Choice>
    <mc:Fallback>
      <p:transition spd="slow" advClick="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BA27A959-075B-C913-A3E7-2B2450A21225}"/>
              </a:ext>
            </a:extLst>
          </p:cNvPr>
          <p:cNvCxnSpPr>
            <a:cxnSpLocks/>
          </p:cNvCxnSpPr>
          <p:nvPr/>
        </p:nvCxnSpPr>
        <p:spPr>
          <a:xfrm>
            <a:off x="4104108" y="3329777"/>
            <a:ext cx="6451336" cy="0"/>
          </a:xfrm>
          <a:prstGeom prst="line">
            <a:avLst/>
          </a:prstGeom>
          <a:ln>
            <a:solidFill>
              <a:schemeClr val="accent2">
                <a:alpha val="56000"/>
              </a:schemeClr>
            </a:solidFill>
          </a:ln>
        </p:spPr>
        <p:style>
          <a:lnRef idx="1">
            <a:schemeClr val="accent2"/>
          </a:lnRef>
          <a:fillRef idx="0">
            <a:schemeClr val="accent2"/>
          </a:fillRef>
          <a:effectRef idx="0">
            <a:schemeClr val="accent2"/>
          </a:effectRef>
          <a:fontRef idx="minor">
            <a:schemeClr val="tx1"/>
          </a:fontRef>
        </p:style>
      </p:cxnSp>
      <p:sp>
        <p:nvSpPr>
          <p:cNvPr id="5" name="Rectangle 4"/>
          <p:cNvSpPr/>
          <p:nvPr/>
        </p:nvSpPr>
        <p:spPr>
          <a:xfrm>
            <a:off x="0" y="2845586"/>
            <a:ext cx="4578241" cy="584775"/>
          </a:xfrm>
          <a:prstGeom prst="rect">
            <a:avLst/>
          </a:prstGeom>
        </p:spPr>
        <p:txBody>
          <a:bodyPr wrap="none">
            <a:spAutoFit/>
          </a:bodyPr>
          <a:lstStyle/>
          <a:p>
            <a:r>
              <a:rPr lang="en-US" sz="3200" b="1" dirty="0">
                <a:latin typeface="Gill Sans MT" panose="020B0502020104020203" pitchFamily="34" charset="0"/>
              </a:rPr>
              <a:t>6</a:t>
            </a:r>
            <a:r>
              <a:rPr lang="en-US" sz="3200" b="1" dirty="0" smtClean="0">
                <a:latin typeface="Gill Sans MT" panose="020B0502020104020203" pitchFamily="34" charset="0"/>
              </a:rPr>
              <a:t>. </a:t>
            </a:r>
            <a:r>
              <a:rPr lang="en-US" sz="3200" b="1" dirty="0"/>
              <a:t>Competitive Advantage</a:t>
            </a:r>
          </a:p>
        </p:txBody>
      </p:sp>
      <p:sp>
        <p:nvSpPr>
          <p:cNvPr id="2" name="Rectangle 1"/>
          <p:cNvSpPr/>
          <p:nvPr/>
        </p:nvSpPr>
        <p:spPr>
          <a:xfrm>
            <a:off x="341376" y="5890963"/>
            <a:ext cx="6096000" cy="800219"/>
          </a:xfrm>
          <a:prstGeom prst="rect">
            <a:avLst/>
          </a:prstGeom>
        </p:spPr>
        <p:txBody>
          <a:bodyPr>
            <a:spAutoFit/>
          </a:bodyPr>
          <a:lstStyle/>
          <a:p>
            <a:pPr defTabSz="457200"/>
            <a:r>
              <a:rPr lang="en-US" sz="2800" dirty="0">
                <a:solidFill>
                  <a:srgbClr val="FFC000"/>
                </a:solidFill>
                <a:latin typeface="Gill Sans MT Condensed" panose="020B0506020104020203" pitchFamily="34" charset="0"/>
              </a:rPr>
              <a:t>TESA</a:t>
            </a:r>
            <a:endParaRPr lang="en-US"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b="1" i="1" dirty="0">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AI  Engineering</a:t>
            </a:r>
          </a:p>
        </p:txBody>
      </p:sp>
      <p:grpSp>
        <p:nvGrpSpPr>
          <p:cNvPr id="6" name="Group 5">
            <a:extLst>
              <a:ext uri="{FF2B5EF4-FFF2-40B4-BE49-F238E27FC236}">
                <a16:creationId xmlns:a16="http://schemas.microsoft.com/office/drawing/2014/main" xmlns="" id="{5E551D19-FDCF-4B91-872B-B4DA6E646B01}"/>
              </a:ext>
            </a:extLst>
          </p:cNvPr>
          <p:cNvGrpSpPr/>
          <p:nvPr/>
        </p:nvGrpSpPr>
        <p:grpSpPr>
          <a:xfrm>
            <a:off x="9420774" y="390586"/>
            <a:ext cx="1503979" cy="513874"/>
            <a:chOff x="10389414" y="188107"/>
            <a:chExt cx="1503979" cy="513874"/>
          </a:xfrm>
        </p:grpSpPr>
        <p:pic>
          <p:nvPicPr>
            <p:cNvPr id="7" name="Picture 6">
              <a:extLst>
                <a:ext uri="{FF2B5EF4-FFF2-40B4-BE49-F238E27FC236}">
                  <a16:creationId xmlns:a16="http://schemas.microsoft.com/office/drawing/2014/main" xmlns="" id="{CEB1DE8D-3ACE-46F6-8AF7-1FF6F6F8C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8" name="Picture 7">
              <a:extLst>
                <a:ext uri="{FF2B5EF4-FFF2-40B4-BE49-F238E27FC236}">
                  <a16:creationId xmlns:a16="http://schemas.microsoft.com/office/drawing/2014/main" xmlns="" id="{9537B314-499C-4B0A-B117-9AEC6BE72001}"/>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9" name="Oval 8">
            <a:extLst>
              <a:ext uri="{FF2B5EF4-FFF2-40B4-BE49-F238E27FC236}">
                <a16:creationId xmlns:a16="http://schemas.microsoft.com/office/drawing/2014/main" xmlns="" id="{2ED817B7-0DD3-0FA5-D63E-0D2F886403F0}"/>
              </a:ext>
            </a:extLst>
          </p:cNvPr>
          <p:cNvSpPr/>
          <p:nvPr/>
        </p:nvSpPr>
        <p:spPr>
          <a:xfrm>
            <a:off x="11266942" y="6001438"/>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r>
              <a:rPr lang="en-GB" sz="1538" b="1" i="1" kern="0" dirty="0" smtClean="0">
                <a:solidFill>
                  <a:prstClr val="white"/>
                </a:solidFill>
                <a:effectLst>
                  <a:outerShdw blurRad="38100" dist="38100" dir="2700000" algn="tl">
                    <a:srgbClr val="000000">
                      <a:alpha val="43137"/>
                    </a:srgbClr>
                  </a:outerShdw>
                </a:effectLst>
                <a:latin typeface="Gill Sans MT" panose="020B0502020104020203" pitchFamily="34" charset="0"/>
                <a:ea typeface="MS PGothic" panose="020B0600070205080204" pitchFamily="34" charset="-128"/>
              </a:rPr>
              <a:t>25</a:t>
            </a:r>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Tree>
    <p:extLst>
      <p:ext uri="{BB962C8B-B14F-4D97-AF65-F5344CB8AC3E}">
        <p14:creationId xmlns:p14="http://schemas.microsoft.com/office/powerpoint/2010/main" val="1999342393"/>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xmlns=""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xmlns=""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26</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11" name="TextBox 10">
            <a:extLst>
              <a:ext uri="{FF2B5EF4-FFF2-40B4-BE49-F238E27FC236}">
                <a16:creationId xmlns:a16="http://schemas.microsoft.com/office/drawing/2014/main" xmlns="" id="{B18FD599-61E7-CEED-053C-FF530AC01437}"/>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smtClean="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AI  </a:t>
            </a:r>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Engineering</a:t>
            </a:r>
          </a:p>
        </p:txBody>
      </p:sp>
      <p:sp>
        <p:nvSpPr>
          <p:cNvPr id="12" name="TextBox 11">
            <a:extLst>
              <a:ext uri="{FF2B5EF4-FFF2-40B4-BE49-F238E27FC236}">
                <a16:creationId xmlns:a16="http://schemas.microsoft.com/office/drawing/2014/main" xmlns="" id="{D155AA96-459C-40C8-AA1A-A506B43F5209}"/>
              </a:ext>
            </a:extLst>
          </p:cNvPr>
          <p:cNvSpPr txBox="1"/>
          <p:nvPr/>
        </p:nvSpPr>
        <p:spPr>
          <a:xfrm>
            <a:off x="402218" y="390586"/>
            <a:ext cx="7543918" cy="461665"/>
          </a:xfrm>
          <a:prstGeom prst="rect">
            <a:avLst/>
          </a:prstGeom>
          <a:noFill/>
        </p:spPr>
        <p:txBody>
          <a:bodyPr wrap="square" rtlCol="0">
            <a:spAutoFit/>
          </a:bodyPr>
          <a:lstStyle/>
          <a:p>
            <a:pPr lvl="0" defTabSz="586105">
              <a:defRPr/>
            </a:pPr>
            <a:r>
              <a:rPr lang="en-US" sz="2400" dirty="0">
                <a:solidFill>
                  <a:schemeClr val="accent4"/>
                </a:solidFill>
                <a:latin typeface="Gill Sans MT" panose="020B0502020104020203" pitchFamily="34" charset="0"/>
              </a:rPr>
              <a:t>How This Makes </a:t>
            </a:r>
            <a:r>
              <a:rPr lang="en-US" sz="2400" dirty="0" err="1">
                <a:solidFill>
                  <a:schemeClr val="accent4"/>
                </a:solidFill>
                <a:latin typeface="Gill Sans MT" panose="020B0502020104020203" pitchFamily="34" charset="0"/>
              </a:rPr>
              <a:t>BorrowMe</a:t>
            </a:r>
            <a:r>
              <a:rPr lang="en-US" sz="2400" dirty="0">
                <a:solidFill>
                  <a:schemeClr val="accent4"/>
                </a:solidFill>
                <a:latin typeface="Gill Sans MT" panose="020B0502020104020203" pitchFamily="34" charset="0"/>
              </a:rPr>
              <a:t> Unbeatable</a:t>
            </a:r>
            <a:endParaRPr lang="en-US" sz="2400" b="1" dirty="0">
              <a:solidFill>
                <a:schemeClr val="accent4"/>
              </a:solidFill>
              <a:latin typeface="Gill Sans MT" panose="020B0502020104020203" pitchFamily="34" charset="0"/>
            </a:endParaRPr>
          </a:p>
        </p:txBody>
      </p:sp>
      <p:sp>
        <p:nvSpPr>
          <p:cNvPr id="13" name="TextBox 12">
            <a:extLst>
              <a:ext uri="{FF2B5EF4-FFF2-40B4-BE49-F238E27FC236}">
                <a16:creationId xmlns:a16="http://schemas.microsoft.com/office/drawing/2014/main" xmlns="" id="{977E865B-5C79-47FF-9072-A2A9F5DDCB7C}"/>
              </a:ext>
            </a:extLst>
          </p:cNvPr>
          <p:cNvSpPr txBox="1"/>
          <p:nvPr/>
        </p:nvSpPr>
        <p:spPr>
          <a:xfrm>
            <a:off x="540227" y="1113453"/>
            <a:ext cx="4845589" cy="338554"/>
          </a:xfrm>
          <a:prstGeom prst="rect">
            <a:avLst/>
          </a:prstGeom>
          <a:noFill/>
        </p:spPr>
        <p:txBody>
          <a:bodyPr wrap="square" rtlCol="0">
            <a:spAutoFit/>
          </a:bodyPr>
          <a:lstStyle/>
          <a:p>
            <a:pPr lvl="0" defTabSz="914338">
              <a:defRPr/>
            </a:pPr>
            <a:r>
              <a:rPr lang="en-US" sz="1600" dirty="0">
                <a:solidFill>
                  <a:schemeClr val="accent4">
                    <a:lumMod val="20000"/>
                    <a:lumOff val="80000"/>
                  </a:schemeClr>
                </a:solidFill>
              </a:rPr>
              <a:t>Our New Competitive Edges</a:t>
            </a:r>
            <a:endParaRPr lang="en-US" sz="1600" dirty="0">
              <a:solidFill>
                <a:schemeClr val="accent4">
                  <a:lumMod val="20000"/>
                  <a:lumOff val="80000"/>
                </a:schemeClr>
              </a:solidFill>
              <a:latin typeface="Gill Sans MT" panose="020B0502020104020203" pitchFamily="34" charset="0"/>
            </a:endParaRPr>
          </a:p>
        </p:txBody>
      </p:sp>
      <p:grpSp>
        <p:nvGrpSpPr>
          <p:cNvPr id="16" name="Group 15">
            <a:extLst>
              <a:ext uri="{FF2B5EF4-FFF2-40B4-BE49-F238E27FC236}">
                <a16:creationId xmlns:a16="http://schemas.microsoft.com/office/drawing/2014/main" xmlns="" id="{5E551D19-FDCF-4B91-872B-B4DA6E646B01}"/>
              </a:ext>
            </a:extLst>
          </p:cNvPr>
          <p:cNvGrpSpPr/>
          <p:nvPr/>
        </p:nvGrpSpPr>
        <p:grpSpPr>
          <a:xfrm>
            <a:off x="9420774" y="390586"/>
            <a:ext cx="1503979" cy="513874"/>
            <a:chOff x="10389414" y="188107"/>
            <a:chExt cx="1503979" cy="513874"/>
          </a:xfrm>
        </p:grpSpPr>
        <p:pic>
          <p:nvPicPr>
            <p:cNvPr id="20" name="Picture 19">
              <a:extLst>
                <a:ext uri="{FF2B5EF4-FFF2-40B4-BE49-F238E27FC236}">
                  <a16:creationId xmlns:a16="http://schemas.microsoft.com/office/drawing/2014/main" xmlns="" id="{CEB1DE8D-3ACE-46F6-8AF7-1FF6F6F8C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21" name="Picture 20">
              <a:extLst>
                <a:ext uri="{FF2B5EF4-FFF2-40B4-BE49-F238E27FC236}">
                  <a16:creationId xmlns:a16="http://schemas.microsoft.com/office/drawing/2014/main" xmlns="" id="{9537B314-499C-4B0A-B117-9AEC6BE72001}"/>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cxnSp>
        <p:nvCxnSpPr>
          <p:cNvPr id="15" name="Straight Connector 14">
            <a:extLst>
              <a:ext uri="{FF2B5EF4-FFF2-40B4-BE49-F238E27FC236}">
                <a16:creationId xmlns:a16="http://schemas.microsoft.com/office/drawing/2014/main" xmlns="" id="{BAF00813-67B6-452E-B9D2-EC558EDFFD5D}"/>
              </a:ext>
            </a:extLst>
          </p:cNvPr>
          <p:cNvCxnSpPr>
            <a:cxnSpLocks/>
          </p:cNvCxnSpPr>
          <p:nvPr/>
        </p:nvCxnSpPr>
        <p:spPr>
          <a:xfrm>
            <a:off x="540227" y="1034494"/>
            <a:ext cx="6437199" cy="12581"/>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
        <p:nvSpPr>
          <p:cNvPr id="9" name="Rectangle 8"/>
          <p:cNvSpPr/>
          <p:nvPr/>
        </p:nvSpPr>
        <p:spPr>
          <a:xfrm>
            <a:off x="1362589" y="5255965"/>
            <a:ext cx="9562163" cy="1200329"/>
          </a:xfrm>
          <a:prstGeom prst="rect">
            <a:avLst/>
          </a:prstGeom>
        </p:spPr>
        <p:txBody>
          <a:bodyPr wrap="square">
            <a:spAutoFit/>
          </a:bodyPr>
          <a:lstStyle/>
          <a:p>
            <a:r>
              <a:rPr lang="en-US" dirty="0">
                <a:solidFill>
                  <a:schemeClr val="bg1"/>
                </a:solidFill>
                <a:latin typeface="Gill Sans MT" panose="020B0502020104020203" pitchFamily="34" charset="0"/>
              </a:rPr>
              <a:t>Six months ago, we were behind the competition because of slow processes. Now, we have the opportunity to leap ahead. While competitors are still using one-size-fits-all approaches, we can personalize every customer's journey from the moment they apply. This isn't just about catching up - this is about setting the standard for intelligent, customer-centric lending.</a:t>
            </a:r>
          </a:p>
        </p:txBody>
      </p:sp>
      <p:sp>
        <p:nvSpPr>
          <p:cNvPr id="17" name="Rectangle: Rounded Corners 30">
            <a:extLst>
              <a:ext uri="{FF2B5EF4-FFF2-40B4-BE49-F238E27FC236}">
                <a16:creationId xmlns:a16="http://schemas.microsoft.com/office/drawing/2014/main" xmlns="" id="{AE771260-3654-4B31-8D3E-A7E5D813BCE2}"/>
              </a:ext>
            </a:extLst>
          </p:cNvPr>
          <p:cNvSpPr/>
          <p:nvPr/>
        </p:nvSpPr>
        <p:spPr>
          <a:xfrm>
            <a:off x="160906" y="1830726"/>
            <a:ext cx="2802115" cy="2558394"/>
          </a:xfrm>
          <a:prstGeom prst="roundRect">
            <a:avLst>
              <a:gd name="adj" fmla="val 3538"/>
            </a:avLst>
          </a:prstGeom>
          <a:solidFill>
            <a:srgbClr val="1A202C"/>
          </a:solidFill>
          <a:ln w="2857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accent2"/>
                </a:solidFill>
                <a:latin typeface="Gill Sans MT" panose="020B0502020104020203" pitchFamily="34" charset="0"/>
              </a:rPr>
              <a:t>🏃‍♂️ </a:t>
            </a:r>
            <a:r>
              <a:rPr lang="en-US" sz="2400" b="1" dirty="0">
                <a:latin typeface="Gill Sans MT" panose="020B0502020104020203" pitchFamily="34" charset="0"/>
              </a:rPr>
              <a:t>Speed </a:t>
            </a:r>
            <a:r>
              <a:rPr lang="en-US" sz="2400" b="1" dirty="0" smtClean="0">
                <a:latin typeface="Gill Sans MT" panose="020B0502020104020203" pitchFamily="34" charset="0"/>
              </a:rPr>
              <a:t>Advantage</a:t>
            </a:r>
          </a:p>
          <a:p>
            <a:endParaRPr lang="en-US" sz="2400" dirty="0">
              <a:latin typeface="Gill Sans MT" panose="020B0502020104020203" pitchFamily="34" charset="0"/>
            </a:endParaRPr>
          </a:p>
          <a:p>
            <a:pPr marL="285750" indent="-285750">
              <a:buFont typeface="Arial" panose="020B0604020202020204" pitchFamily="34" charset="0"/>
              <a:buChar char="•"/>
            </a:pPr>
            <a:r>
              <a:rPr lang="en-US" sz="1600" dirty="0">
                <a:latin typeface="Gill Sans MT" panose="020B0502020104020203" pitchFamily="34" charset="0"/>
              </a:rPr>
              <a:t>Traditional lenders: One-size-fits-all </a:t>
            </a:r>
            <a:r>
              <a:rPr lang="en-US" sz="1600" dirty="0" smtClean="0">
                <a:latin typeface="Gill Sans MT" panose="020B0502020104020203" pitchFamily="34" charset="0"/>
              </a:rPr>
              <a:t>approach</a:t>
            </a:r>
          </a:p>
          <a:p>
            <a:pPr marL="285750" indent="-285750">
              <a:buFont typeface="Arial" panose="020B0604020202020204" pitchFamily="34" charset="0"/>
              <a:buChar char="•"/>
            </a:pPr>
            <a:endParaRPr lang="en-US" sz="1600" dirty="0">
              <a:latin typeface="Gill Sans MT" panose="020B0502020104020203" pitchFamily="34" charset="0"/>
            </a:endParaRPr>
          </a:p>
          <a:p>
            <a:pPr marL="285750" indent="-285750">
              <a:buFont typeface="Arial" panose="020B0604020202020204" pitchFamily="34" charset="0"/>
              <a:buChar char="•"/>
            </a:pPr>
            <a:r>
              <a:rPr lang="en-US" sz="1600" b="1" dirty="0" err="1">
                <a:latin typeface="Gill Sans MT" panose="020B0502020104020203" pitchFamily="34" charset="0"/>
              </a:rPr>
              <a:t>BorrowMe</a:t>
            </a:r>
            <a:r>
              <a:rPr lang="en-US" sz="1600" b="1" dirty="0">
                <a:latin typeface="Gill Sans MT" panose="020B0502020104020203" pitchFamily="34" charset="0"/>
              </a:rPr>
              <a:t>:</a:t>
            </a:r>
            <a:r>
              <a:rPr lang="en-US" sz="1600" dirty="0">
                <a:latin typeface="Gill Sans MT" panose="020B0502020104020203" pitchFamily="34" charset="0"/>
              </a:rPr>
              <a:t> Personalized experience in real-time</a:t>
            </a:r>
          </a:p>
        </p:txBody>
      </p:sp>
      <p:sp>
        <p:nvSpPr>
          <p:cNvPr id="18" name="Rectangle: Rounded Corners 30">
            <a:extLst>
              <a:ext uri="{FF2B5EF4-FFF2-40B4-BE49-F238E27FC236}">
                <a16:creationId xmlns:a16="http://schemas.microsoft.com/office/drawing/2014/main" xmlns="" id="{AE771260-3654-4B31-8D3E-A7E5D813BCE2}"/>
              </a:ext>
            </a:extLst>
          </p:cNvPr>
          <p:cNvSpPr/>
          <p:nvPr/>
        </p:nvSpPr>
        <p:spPr>
          <a:xfrm>
            <a:off x="3157122" y="1832458"/>
            <a:ext cx="3024205" cy="2556662"/>
          </a:xfrm>
          <a:prstGeom prst="roundRect">
            <a:avLst>
              <a:gd name="adj" fmla="val 3538"/>
            </a:avLst>
          </a:prstGeom>
          <a:solidFill>
            <a:srgbClr val="1A202C"/>
          </a:solidFill>
          <a:ln w="2857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accent1"/>
                </a:solidFill>
              </a:rPr>
              <a:t>🔍</a:t>
            </a:r>
            <a:r>
              <a:rPr lang="en-US" sz="2400" dirty="0">
                <a:solidFill>
                  <a:schemeClr val="bg1"/>
                </a:solidFill>
              </a:rPr>
              <a:t> I</a:t>
            </a:r>
            <a:r>
              <a:rPr lang="en-US" sz="2400" b="1" dirty="0" smtClean="0">
                <a:solidFill>
                  <a:schemeClr val="bg1"/>
                </a:solidFill>
              </a:rPr>
              <a:t>ntelligence </a:t>
            </a:r>
            <a:r>
              <a:rPr lang="en-US" sz="2400" b="1" dirty="0" smtClean="0"/>
              <a:t>Advantage</a:t>
            </a:r>
          </a:p>
          <a:p>
            <a:endParaRPr lang="en-US" sz="1600" dirty="0">
              <a:latin typeface="Gill Sans MT" panose="020B0502020104020203" pitchFamily="34" charset="0"/>
            </a:endParaRPr>
          </a:p>
          <a:p>
            <a:pPr marL="285750" indent="-285750">
              <a:buFont typeface="Arial" panose="020B0604020202020204" pitchFamily="34" charset="0"/>
              <a:buChar char="•"/>
            </a:pPr>
            <a:r>
              <a:rPr lang="en-US" sz="1600" dirty="0">
                <a:latin typeface="Gill Sans MT" panose="020B0502020104020203" pitchFamily="34" charset="0"/>
              </a:rPr>
              <a:t>Competitors: React to customer </a:t>
            </a:r>
            <a:r>
              <a:rPr lang="en-US" sz="1600" dirty="0" smtClean="0">
                <a:latin typeface="Gill Sans MT" panose="020B0502020104020203" pitchFamily="34" charset="0"/>
              </a:rPr>
              <a:t>behavior</a:t>
            </a:r>
          </a:p>
          <a:p>
            <a:pPr marL="285750" indent="-285750">
              <a:buFont typeface="Arial" panose="020B0604020202020204" pitchFamily="34" charset="0"/>
              <a:buChar char="•"/>
            </a:pPr>
            <a:endParaRPr lang="en-US" sz="1600" dirty="0">
              <a:latin typeface="Gill Sans MT" panose="020B0502020104020203" pitchFamily="34" charset="0"/>
            </a:endParaRPr>
          </a:p>
          <a:p>
            <a:pPr marL="285750" indent="-285750">
              <a:buFont typeface="Arial" panose="020B0604020202020204" pitchFamily="34" charset="0"/>
              <a:buChar char="•"/>
            </a:pPr>
            <a:r>
              <a:rPr lang="en-US" sz="1600" b="1" dirty="0" err="1">
                <a:latin typeface="Gill Sans MT" panose="020B0502020104020203" pitchFamily="34" charset="0"/>
              </a:rPr>
              <a:t>BorrowMe</a:t>
            </a:r>
            <a:r>
              <a:rPr lang="en-US" sz="1600" b="1" dirty="0">
                <a:latin typeface="Gill Sans MT" panose="020B0502020104020203" pitchFamily="34" charset="0"/>
              </a:rPr>
              <a:t>:</a:t>
            </a:r>
            <a:r>
              <a:rPr lang="en-US" sz="1600" dirty="0">
                <a:latin typeface="Gill Sans MT" panose="020B0502020104020203" pitchFamily="34" charset="0"/>
              </a:rPr>
              <a:t> Predict and proactively serve</a:t>
            </a:r>
          </a:p>
        </p:txBody>
      </p:sp>
      <p:sp>
        <p:nvSpPr>
          <p:cNvPr id="19" name="Rectangle: Rounded Corners 30">
            <a:extLst>
              <a:ext uri="{FF2B5EF4-FFF2-40B4-BE49-F238E27FC236}">
                <a16:creationId xmlns:a16="http://schemas.microsoft.com/office/drawing/2014/main" xmlns="" id="{AE771260-3654-4B31-8D3E-A7E5D813BCE2}"/>
              </a:ext>
            </a:extLst>
          </p:cNvPr>
          <p:cNvSpPr/>
          <p:nvPr/>
        </p:nvSpPr>
        <p:spPr>
          <a:xfrm>
            <a:off x="6410720" y="1801513"/>
            <a:ext cx="2802115" cy="2602201"/>
          </a:xfrm>
          <a:prstGeom prst="roundRect">
            <a:avLst>
              <a:gd name="adj" fmla="val 3538"/>
            </a:avLst>
          </a:prstGeom>
          <a:solidFill>
            <a:srgbClr val="1A202C"/>
          </a:solidFill>
          <a:ln w="2857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2400" dirty="0">
                <a:solidFill>
                  <a:srgbClr val="FF0000"/>
                </a:solidFill>
                <a:latin typeface="Gill Sans MT" panose="020B0502020104020203" pitchFamily="34" charset="0"/>
              </a:rPr>
              <a:t>💰</a:t>
            </a:r>
            <a:r>
              <a:rPr lang="en-US" sz="2400" dirty="0">
                <a:latin typeface="Gill Sans MT" panose="020B0502020104020203" pitchFamily="34" charset="0"/>
              </a:rPr>
              <a:t> </a:t>
            </a:r>
            <a:r>
              <a:rPr lang="en-US" sz="2400" b="1" dirty="0">
                <a:latin typeface="Gill Sans MT" panose="020B0502020104020203" pitchFamily="34" charset="0"/>
              </a:rPr>
              <a:t>Cost </a:t>
            </a:r>
            <a:r>
              <a:rPr lang="en-US" sz="2400" b="1" dirty="0" smtClean="0">
                <a:latin typeface="Gill Sans MT" panose="020B0502020104020203" pitchFamily="34" charset="0"/>
              </a:rPr>
              <a:t>Advantage</a:t>
            </a:r>
          </a:p>
          <a:p>
            <a:endParaRPr lang="en-US" sz="2400" dirty="0">
              <a:latin typeface="Gill Sans MT" panose="020B0502020104020203" pitchFamily="34" charset="0"/>
            </a:endParaRPr>
          </a:p>
          <a:p>
            <a:pPr marL="285750" indent="-285750">
              <a:buFont typeface="Arial" panose="020B0604020202020204" pitchFamily="34" charset="0"/>
              <a:buChar char="•"/>
            </a:pPr>
            <a:r>
              <a:rPr lang="en-US" sz="1600" dirty="0">
                <a:latin typeface="Gill Sans MT" panose="020B0502020104020203" pitchFamily="34" charset="0"/>
              </a:rPr>
              <a:t>Others: High processing costs for all </a:t>
            </a:r>
            <a:r>
              <a:rPr lang="en-US" sz="1600" dirty="0" smtClean="0">
                <a:latin typeface="Gill Sans MT" panose="020B0502020104020203" pitchFamily="34" charset="0"/>
              </a:rPr>
              <a:t>applications</a:t>
            </a:r>
          </a:p>
          <a:p>
            <a:pPr marL="285750" indent="-285750">
              <a:buFont typeface="Arial" panose="020B0604020202020204" pitchFamily="34" charset="0"/>
              <a:buChar char="•"/>
            </a:pPr>
            <a:endParaRPr lang="en-US" sz="1600" dirty="0">
              <a:latin typeface="Gill Sans MT" panose="020B0502020104020203" pitchFamily="34" charset="0"/>
            </a:endParaRPr>
          </a:p>
          <a:p>
            <a:pPr marL="285750" indent="-285750">
              <a:buFont typeface="Arial" panose="020B0604020202020204" pitchFamily="34" charset="0"/>
              <a:buChar char="•"/>
            </a:pPr>
            <a:r>
              <a:rPr lang="en-US" sz="1600" b="1" dirty="0" err="1">
                <a:latin typeface="Gill Sans MT" panose="020B0502020104020203" pitchFamily="34" charset="0"/>
              </a:rPr>
              <a:t>BorrowMe</a:t>
            </a:r>
            <a:r>
              <a:rPr lang="en-US" sz="1600" b="1" dirty="0">
                <a:latin typeface="Gill Sans MT" panose="020B0502020104020203" pitchFamily="34" charset="0"/>
              </a:rPr>
              <a:t>:</a:t>
            </a:r>
            <a:r>
              <a:rPr lang="en-US" sz="1600" dirty="0">
                <a:latin typeface="Gill Sans MT" panose="020B0502020104020203" pitchFamily="34" charset="0"/>
              </a:rPr>
              <a:t> Optimized costs through smart routing</a:t>
            </a:r>
          </a:p>
        </p:txBody>
      </p:sp>
      <p:sp>
        <p:nvSpPr>
          <p:cNvPr id="22" name="Rectangle: Rounded Corners 30">
            <a:extLst>
              <a:ext uri="{FF2B5EF4-FFF2-40B4-BE49-F238E27FC236}">
                <a16:creationId xmlns:a16="http://schemas.microsoft.com/office/drawing/2014/main" xmlns="" id="{AE771260-3654-4B31-8D3E-A7E5D813BCE2}"/>
              </a:ext>
            </a:extLst>
          </p:cNvPr>
          <p:cNvSpPr/>
          <p:nvPr/>
        </p:nvSpPr>
        <p:spPr>
          <a:xfrm>
            <a:off x="9389885" y="1801514"/>
            <a:ext cx="2802115" cy="2602200"/>
          </a:xfrm>
          <a:prstGeom prst="roundRect">
            <a:avLst>
              <a:gd name="adj" fmla="val 3538"/>
            </a:avLst>
          </a:prstGeom>
          <a:solidFill>
            <a:srgbClr val="1A202C"/>
          </a:solidFill>
          <a:ln w="2857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accent6"/>
                </a:solidFill>
                <a:latin typeface="Gill Sans MT" panose="020B0502020104020203" pitchFamily="34" charset="0"/>
              </a:rPr>
              <a:t>🎯</a:t>
            </a:r>
            <a:r>
              <a:rPr lang="en-US" sz="2400" dirty="0">
                <a:latin typeface="Gill Sans MT" panose="020B0502020104020203" pitchFamily="34" charset="0"/>
              </a:rPr>
              <a:t> </a:t>
            </a:r>
            <a:r>
              <a:rPr lang="en-US" sz="2400" b="1" dirty="0">
                <a:latin typeface="Gill Sans MT" panose="020B0502020104020203" pitchFamily="34" charset="0"/>
              </a:rPr>
              <a:t>Customer Experience </a:t>
            </a:r>
            <a:r>
              <a:rPr lang="en-US" sz="2400" b="1" dirty="0" smtClean="0">
                <a:latin typeface="Gill Sans MT" panose="020B0502020104020203" pitchFamily="34" charset="0"/>
              </a:rPr>
              <a:t>Advantage</a:t>
            </a:r>
          </a:p>
          <a:p>
            <a:endParaRPr lang="en-US" sz="1600" dirty="0">
              <a:latin typeface="Gill Sans MT" panose="020B0502020104020203" pitchFamily="34" charset="0"/>
            </a:endParaRPr>
          </a:p>
          <a:p>
            <a:pPr marL="285750" indent="-285750">
              <a:buFont typeface="Arial" panose="020B0604020202020204" pitchFamily="34" charset="0"/>
              <a:buChar char="•"/>
            </a:pPr>
            <a:r>
              <a:rPr lang="en-US" sz="1600" dirty="0">
                <a:latin typeface="Gill Sans MT" panose="020B0502020104020203" pitchFamily="34" charset="0"/>
              </a:rPr>
              <a:t>Market: Frustrating, slow </a:t>
            </a:r>
            <a:r>
              <a:rPr lang="en-US" sz="1600" dirty="0" smtClean="0">
                <a:latin typeface="Gill Sans MT" panose="020B0502020104020203" pitchFamily="34" charset="0"/>
              </a:rPr>
              <a:t>processes</a:t>
            </a:r>
          </a:p>
          <a:p>
            <a:pPr marL="285750" indent="-285750">
              <a:buFont typeface="Arial" panose="020B0604020202020204" pitchFamily="34" charset="0"/>
              <a:buChar char="•"/>
            </a:pPr>
            <a:endParaRPr lang="en-US" sz="1600" dirty="0">
              <a:latin typeface="Gill Sans MT" panose="020B0502020104020203" pitchFamily="34" charset="0"/>
            </a:endParaRPr>
          </a:p>
          <a:p>
            <a:pPr marL="285750" indent="-285750">
              <a:buFont typeface="Arial" panose="020B0604020202020204" pitchFamily="34" charset="0"/>
              <a:buChar char="•"/>
            </a:pPr>
            <a:r>
              <a:rPr lang="en-US" sz="1600" b="1" dirty="0" err="1">
                <a:latin typeface="Gill Sans MT" panose="020B0502020104020203" pitchFamily="34" charset="0"/>
              </a:rPr>
              <a:t>BorrowMe</a:t>
            </a:r>
            <a:r>
              <a:rPr lang="en-US" sz="1600" b="1" dirty="0">
                <a:latin typeface="Gill Sans MT" panose="020B0502020104020203" pitchFamily="34" charset="0"/>
              </a:rPr>
              <a:t>:</a:t>
            </a:r>
            <a:r>
              <a:rPr lang="en-US" sz="1600" dirty="0">
                <a:latin typeface="Gill Sans MT" panose="020B0502020104020203" pitchFamily="34" charset="0"/>
              </a:rPr>
              <a:t> Anticipate needs, reduce friction</a:t>
            </a:r>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chemeClr val="tx1"/>
                </a:solidFill>
                <a:effectLst/>
                <a:latin typeface="Arial" panose="020B0604020202020204" pitchFamily="34" charset="0"/>
              </a:rPr>
              <a:t>most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 Experience</a:t>
            </a:r>
            <a:r>
              <a:rPr kumimoji="0" lang="en-US" altLang="en-US" sz="1800" b="0" i="0" u="none" strike="noStrike" cap="none" normalizeH="0" baseline="0" smtClean="0">
                <a:ln>
                  <a:noFill/>
                </a:ln>
                <a:solidFill>
                  <a:schemeClr val="tx1"/>
                </a:solidFill>
                <a:effectLst/>
                <a:latin typeface="Arial" panose="020B0604020202020204" pitchFamily="34" charset="0"/>
              </a:rPr>
              <a:t> - </a:t>
            </a:r>
            <a:r>
              <a:rPr kumimoji="0" lang="en-US" altLang="en-US" sz="1800" b="0" i="1" u="none" strike="noStrike" cap="none" normalizeH="0" baseline="0" smtClean="0">
                <a:ln>
                  <a:noFill/>
                </a:ln>
                <a:solidFill>
                  <a:schemeClr val="tx1"/>
                </a:solidFill>
                <a:effectLst/>
                <a:latin typeface="Arial" panose="020B0604020202020204" pitchFamily="34" charset="0"/>
              </a:rPr>
              <a:t>The Steady Climber</a:t>
            </a:r>
            <a:r>
              <a:rPr kumimoji="0" lang="en-US" altLang="en-US" sz="1800" b="0" i="0" u="none" strike="noStrike" cap="none" normalizeH="0" baseline="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70577401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p159:morph option="byObject"/>
      </p:transition>
    </mc:Choice>
    <mc:Fallback>
      <p:transition spd="slow" advClick="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xmlns=""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xmlns=""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27</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11" name="TextBox 10">
            <a:extLst>
              <a:ext uri="{FF2B5EF4-FFF2-40B4-BE49-F238E27FC236}">
                <a16:creationId xmlns:a16="http://schemas.microsoft.com/office/drawing/2014/main" xmlns="" id="{B18FD599-61E7-CEED-053C-FF530AC01437}"/>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smtClean="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AI  </a:t>
            </a:r>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Engineering</a:t>
            </a:r>
          </a:p>
        </p:txBody>
      </p:sp>
      <p:sp>
        <p:nvSpPr>
          <p:cNvPr id="12" name="TextBox 11">
            <a:extLst>
              <a:ext uri="{FF2B5EF4-FFF2-40B4-BE49-F238E27FC236}">
                <a16:creationId xmlns:a16="http://schemas.microsoft.com/office/drawing/2014/main" xmlns="" id="{D155AA96-459C-40C8-AA1A-A506B43F5209}"/>
              </a:ext>
            </a:extLst>
          </p:cNvPr>
          <p:cNvSpPr txBox="1"/>
          <p:nvPr/>
        </p:nvSpPr>
        <p:spPr>
          <a:xfrm>
            <a:off x="402218" y="390586"/>
            <a:ext cx="7543918" cy="461665"/>
          </a:xfrm>
          <a:prstGeom prst="rect">
            <a:avLst/>
          </a:prstGeom>
          <a:noFill/>
        </p:spPr>
        <p:txBody>
          <a:bodyPr wrap="square" rtlCol="0">
            <a:spAutoFit/>
          </a:bodyPr>
          <a:lstStyle/>
          <a:p>
            <a:pPr lvl="0" defTabSz="586105">
              <a:defRPr/>
            </a:pPr>
            <a:r>
              <a:rPr lang="en-US" sz="2400" dirty="0">
                <a:solidFill>
                  <a:schemeClr val="accent4"/>
                </a:solidFill>
              </a:rPr>
              <a:t>Success Metrics &amp; Timeline</a:t>
            </a:r>
            <a:endParaRPr lang="en-US" sz="2400" b="1" dirty="0">
              <a:solidFill>
                <a:schemeClr val="accent4"/>
              </a:solidFill>
              <a:latin typeface="Gill Sans MT" panose="020B0502020104020203" pitchFamily="34" charset="0"/>
            </a:endParaRPr>
          </a:p>
        </p:txBody>
      </p:sp>
      <p:sp>
        <p:nvSpPr>
          <p:cNvPr id="13" name="TextBox 12">
            <a:extLst>
              <a:ext uri="{FF2B5EF4-FFF2-40B4-BE49-F238E27FC236}">
                <a16:creationId xmlns:a16="http://schemas.microsoft.com/office/drawing/2014/main" xmlns="" id="{977E865B-5C79-47FF-9072-A2A9F5DDCB7C}"/>
              </a:ext>
            </a:extLst>
          </p:cNvPr>
          <p:cNvSpPr txBox="1"/>
          <p:nvPr/>
        </p:nvSpPr>
        <p:spPr>
          <a:xfrm>
            <a:off x="540227" y="1113453"/>
            <a:ext cx="4845589" cy="338554"/>
          </a:xfrm>
          <a:prstGeom prst="rect">
            <a:avLst/>
          </a:prstGeom>
          <a:noFill/>
        </p:spPr>
        <p:txBody>
          <a:bodyPr wrap="square" rtlCol="0">
            <a:spAutoFit/>
          </a:bodyPr>
          <a:lstStyle/>
          <a:p>
            <a:pPr lvl="0" defTabSz="914338">
              <a:defRPr/>
            </a:pPr>
            <a:r>
              <a:rPr lang="en-US" sz="1600" dirty="0">
                <a:solidFill>
                  <a:schemeClr val="accent4">
                    <a:lumMod val="20000"/>
                    <a:lumOff val="80000"/>
                  </a:schemeClr>
                </a:solidFill>
              </a:rPr>
              <a:t>How We'll Measure Success: The Scorecard</a:t>
            </a:r>
            <a:endParaRPr lang="en-US" sz="1600" dirty="0">
              <a:solidFill>
                <a:schemeClr val="accent4">
                  <a:lumMod val="20000"/>
                  <a:lumOff val="80000"/>
                </a:schemeClr>
              </a:solidFill>
              <a:latin typeface="Gill Sans MT" panose="020B0502020104020203" pitchFamily="34" charset="0"/>
            </a:endParaRPr>
          </a:p>
        </p:txBody>
      </p:sp>
      <p:grpSp>
        <p:nvGrpSpPr>
          <p:cNvPr id="16" name="Group 15">
            <a:extLst>
              <a:ext uri="{FF2B5EF4-FFF2-40B4-BE49-F238E27FC236}">
                <a16:creationId xmlns:a16="http://schemas.microsoft.com/office/drawing/2014/main" xmlns="" id="{5E551D19-FDCF-4B91-872B-B4DA6E646B01}"/>
              </a:ext>
            </a:extLst>
          </p:cNvPr>
          <p:cNvGrpSpPr/>
          <p:nvPr/>
        </p:nvGrpSpPr>
        <p:grpSpPr>
          <a:xfrm>
            <a:off x="9420774" y="390586"/>
            <a:ext cx="1503979" cy="513874"/>
            <a:chOff x="10389414" y="188107"/>
            <a:chExt cx="1503979" cy="513874"/>
          </a:xfrm>
        </p:grpSpPr>
        <p:pic>
          <p:nvPicPr>
            <p:cNvPr id="20" name="Picture 19">
              <a:extLst>
                <a:ext uri="{FF2B5EF4-FFF2-40B4-BE49-F238E27FC236}">
                  <a16:creationId xmlns:a16="http://schemas.microsoft.com/office/drawing/2014/main" xmlns="" id="{CEB1DE8D-3ACE-46F6-8AF7-1FF6F6F8C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21" name="Picture 20">
              <a:extLst>
                <a:ext uri="{FF2B5EF4-FFF2-40B4-BE49-F238E27FC236}">
                  <a16:creationId xmlns:a16="http://schemas.microsoft.com/office/drawing/2014/main" xmlns="" id="{9537B314-499C-4B0A-B117-9AEC6BE72001}"/>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cxnSp>
        <p:nvCxnSpPr>
          <p:cNvPr id="15" name="Straight Connector 14">
            <a:extLst>
              <a:ext uri="{FF2B5EF4-FFF2-40B4-BE49-F238E27FC236}">
                <a16:creationId xmlns:a16="http://schemas.microsoft.com/office/drawing/2014/main" xmlns="" id="{BAF00813-67B6-452E-B9D2-EC558EDFFD5D}"/>
              </a:ext>
            </a:extLst>
          </p:cNvPr>
          <p:cNvCxnSpPr>
            <a:cxnSpLocks/>
          </p:cNvCxnSpPr>
          <p:nvPr/>
        </p:nvCxnSpPr>
        <p:spPr>
          <a:xfrm>
            <a:off x="540227" y="1034494"/>
            <a:ext cx="6437199" cy="12581"/>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
        <p:nvSpPr>
          <p:cNvPr id="9" name="Rectangle 8"/>
          <p:cNvSpPr/>
          <p:nvPr/>
        </p:nvSpPr>
        <p:spPr>
          <a:xfrm>
            <a:off x="1362589" y="5255965"/>
            <a:ext cx="9562163" cy="1200329"/>
          </a:xfrm>
          <a:prstGeom prst="rect">
            <a:avLst/>
          </a:prstGeom>
        </p:spPr>
        <p:txBody>
          <a:bodyPr wrap="square">
            <a:spAutoFit/>
          </a:bodyPr>
          <a:lstStyle/>
          <a:p>
            <a:r>
              <a:rPr lang="en-US" dirty="0">
                <a:solidFill>
                  <a:schemeClr val="bg1"/>
                </a:solidFill>
                <a:latin typeface="Gill Sans MT" panose="020B0502020104020203" pitchFamily="34" charset="0"/>
              </a:rPr>
              <a:t>Success isn't just about model accuracy - it's about real business impact. We'll track everything from customer satisfaction to cost savings. The beauty is that many of these improvements will be visible immediately. Within three months, we should see clear trends in customer satisfaction and processing efficiency</a:t>
            </a:r>
          </a:p>
        </p:txBody>
      </p:sp>
      <p:sp>
        <p:nvSpPr>
          <p:cNvPr id="17" name="Rectangle: Rounded Corners 30">
            <a:extLst>
              <a:ext uri="{FF2B5EF4-FFF2-40B4-BE49-F238E27FC236}">
                <a16:creationId xmlns:a16="http://schemas.microsoft.com/office/drawing/2014/main" xmlns="" id="{AE771260-3654-4B31-8D3E-A7E5D813BCE2}"/>
              </a:ext>
            </a:extLst>
          </p:cNvPr>
          <p:cNvSpPr/>
          <p:nvPr/>
        </p:nvSpPr>
        <p:spPr>
          <a:xfrm>
            <a:off x="402218" y="1804269"/>
            <a:ext cx="2802115" cy="2558394"/>
          </a:xfrm>
          <a:prstGeom prst="roundRect">
            <a:avLst>
              <a:gd name="adj" fmla="val 3538"/>
            </a:avLst>
          </a:prstGeom>
          <a:solidFill>
            <a:srgbClr val="1A202C"/>
          </a:solidFill>
          <a:ln w="2857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b="1" dirty="0">
                <a:solidFill>
                  <a:srgbClr val="FF0000"/>
                </a:solidFill>
                <a:latin typeface="Gill Sans MT" panose="020B0502020104020203" pitchFamily="34" charset="0"/>
              </a:rPr>
              <a:t>📊</a:t>
            </a:r>
            <a:r>
              <a:rPr lang="en-US" b="1" dirty="0">
                <a:latin typeface="Gill Sans MT" panose="020B0502020104020203" pitchFamily="34" charset="0"/>
              </a:rPr>
              <a:t> Customer </a:t>
            </a:r>
            <a:r>
              <a:rPr lang="en-US" b="1" dirty="0" smtClean="0">
                <a:latin typeface="Gill Sans MT" panose="020B0502020104020203" pitchFamily="34" charset="0"/>
              </a:rPr>
              <a:t>Experience</a:t>
            </a:r>
          </a:p>
          <a:p>
            <a:endParaRPr lang="en-US" sz="1200" dirty="0">
              <a:latin typeface="Gill Sans MT" panose="020B0502020104020203" pitchFamily="34" charset="0"/>
            </a:endParaRPr>
          </a:p>
          <a:p>
            <a:pPr marL="171450" indent="-171450">
              <a:buFont typeface="Arial" panose="020B0604020202020204" pitchFamily="34" charset="0"/>
              <a:buChar char="•"/>
            </a:pPr>
            <a:r>
              <a:rPr lang="en-US" sz="1200" dirty="0" smtClean="0">
                <a:latin typeface="Gill Sans MT" panose="020B0502020104020203" pitchFamily="34" charset="0"/>
              </a:rPr>
              <a:t> </a:t>
            </a:r>
            <a:r>
              <a:rPr lang="en-US" sz="1400" b="1" dirty="0">
                <a:latin typeface="Gill Sans MT" panose="020B0502020104020203" pitchFamily="34" charset="0"/>
              </a:rPr>
              <a:t>Processing Time:</a:t>
            </a:r>
            <a:r>
              <a:rPr lang="en-US" sz="1400" dirty="0">
                <a:latin typeface="Gill Sans MT" panose="020B0502020104020203" pitchFamily="34" charset="0"/>
              </a:rPr>
              <a:t> Reduce by 40% for e-signers</a:t>
            </a:r>
          </a:p>
          <a:p>
            <a:pPr marL="171450" indent="-171450">
              <a:buFont typeface="Arial" panose="020B0604020202020204" pitchFamily="34" charset="0"/>
              <a:buChar char="•"/>
            </a:pPr>
            <a:r>
              <a:rPr lang="en-US" sz="1400" b="1" dirty="0" smtClean="0">
                <a:latin typeface="Gill Sans MT" panose="020B0502020104020203" pitchFamily="34" charset="0"/>
              </a:rPr>
              <a:t>Satisfaction </a:t>
            </a:r>
            <a:r>
              <a:rPr lang="en-US" sz="1400" b="1" dirty="0">
                <a:latin typeface="Gill Sans MT" panose="020B0502020104020203" pitchFamily="34" charset="0"/>
              </a:rPr>
              <a:t>Score:</a:t>
            </a:r>
            <a:r>
              <a:rPr lang="en-US" sz="1400" dirty="0">
                <a:latin typeface="Gill Sans MT" panose="020B0502020104020203" pitchFamily="34" charset="0"/>
              </a:rPr>
              <a:t> Increase by 25%</a:t>
            </a:r>
          </a:p>
          <a:p>
            <a:pPr marL="171450" indent="-171450">
              <a:buFont typeface="Arial" panose="020B0604020202020204" pitchFamily="34" charset="0"/>
              <a:buChar char="•"/>
            </a:pPr>
            <a:r>
              <a:rPr lang="en-US" sz="1400" dirty="0" smtClean="0">
                <a:latin typeface="Gill Sans MT" panose="020B0502020104020203" pitchFamily="34" charset="0"/>
              </a:rPr>
              <a:t> </a:t>
            </a:r>
            <a:r>
              <a:rPr lang="en-US" sz="1400" b="1" dirty="0">
                <a:latin typeface="Gill Sans MT" panose="020B0502020104020203" pitchFamily="34" charset="0"/>
              </a:rPr>
              <a:t>Digital Adoption:</a:t>
            </a:r>
            <a:r>
              <a:rPr lang="en-US" sz="1400" dirty="0">
                <a:latin typeface="Gill Sans MT" panose="020B0502020104020203" pitchFamily="34" charset="0"/>
              </a:rPr>
              <a:t> Increase from 54% to 70%</a:t>
            </a:r>
          </a:p>
        </p:txBody>
      </p:sp>
      <p:sp>
        <p:nvSpPr>
          <p:cNvPr id="18" name="Rectangle: Rounded Corners 30">
            <a:extLst>
              <a:ext uri="{FF2B5EF4-FFF2-40B4-BE49-F238E27FC236}">
                <a16:creationId xmlns:a16="http://schemas.microsoft.com/office/drawing/2014/main" xmlns="" id="{AE771260-3654-4B31-8D3E-A7E5D813BCE2}"/>
              </a:ext>
            </a:extLst>
          </p:cNvPr>
          <p:cNvSpPr/>
          <p:nvPr/>
        </p:nvSpPr>
        <p:spPr>
          <a:xfrm>
            <a:off x="4473858" y="1850419"/>
            <a:ext cx="3024205" cy="2578102"/>
          </a:xfrm>
          <a:prstGeom prst="roundRect">
            <a:avLst>
              <a:gd name="adj" fmla="val 3538"/>
            </a:avLst>
          </a:prstGeom>
          <a:solidFill>
            <a:srgbClr val="1A202C"/>
          </a:solidFill>
          <a:ln w="2857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accent6"/>
                </a:solidFill>
              </a:rPr>
              <a:t>💰</a:t>
            </a:r>
            <a:r>
              <a:rPr lang="en-US" sz="2400" dirty="0"/>
              <a:t> Business </a:t>
            </a:r>
            <a:r>
              <a:rPr lang="en-US" sz="2400" dirty="0" smtClean="0"/>
              <a:t>Impact</a:t>
            </a:r>
            <a:endParaRPr lang="en-US" sz="2400" dirty="0"/>
          </a:p>
          <a:p>
            <a:endParaRPr lang="en-US" sz="2400" dirty="0" smtClean="0"/>
          </a:p>
          <a:p>
            <a:pPr marL="285750" indent="-285750">
              <a:buFont typeface="Arial" panose="020B0604020202020204" pitchFamily="34" charset="0"/>
              <a:buChar char="•"/>
            </a:pPr>
            <a:r>
              <a:rPr lang="en-US" sz="1400" b="1" dirty="0"/>
              <a:t>Processing Costs:</a:t>
            </a:r>
            <a:r>
              <a:rPr lang="en-US" sz="1400" dirty="0"/>
              <a:t> Reduce by 30</a:t>
            </a:r>
            <a:r>
              <a:rPr lang="en-US" sz="1400" dirty="0" smtClean="0"/>
              <a:t>%</a:t>
            </a:r>
          </a:p>
          <a:p>
            <a:pPr marL="285750" indent="-285750">
              <a:buFont typeface="Arial" panose="020B0604020202020204" pitchFamily="34" charset="0"/>
              <a:buChar char="•"/>
            </a:pPr>
            <a:r>
              <a:rPr lang="en-US" sz="1400" b="1" dirty="0"/>
              <a:t>Application Volume:</a:t>
            </a:r>
            <a:r>
              <a:rPr lang="en-US" sz="1400" dirty="0"/>
              <a:t> Increase by 20% (better experience = more referrals</a:t>
            </a:r>
            <a:r>
              <a:rPr lang="en-US" sz="1400" dirty="0" smtClean="0"/>
              <a:t>)</a:t>
            </a:r>
          </a:p>
          <a:p>
            <a:pPr marL="285750" indent="-285750">
              <a:buFont typeface="Arial" panose="020B0604020202020204" pitchFamily="34" charset="0"/>
              <a:buChar char="•"/>
            </a:pPr>
            <a:r>
              <a:rPr lang="en-US" sz="1400" b="1" dirty="0"/>
              <a:t>Approval Speed:</a:t>
            </a:r>
            <a:r>
              <a:rPr lang="en-US" sz="1400" dirty="0"/>
              <a:t> Average 24 hours instead of 3-5 days</a:t>
            </a:r>
            <a:endParaRPr lang="en-US" sz="1400" dirty="0" smtClean="0"/>
          </a:p>
          <a:p>
            <a:pPr marL="342900" indent="-342900">
              <a:buFont typeface="Arial" panose="020B0604020202020204" pitchFamily="34" charset="0"/>
              <a:buChar char="•"/>
            </a:pPr>
            <a:endParaRPr lang="en-US" sz="1200" dirty="0">
              <a:latin typeface="Gill Sans MT" panose="020B0502020104020203" pitchFamily="34" charset="0"/>
            </a:endParaRPr>
          </a:p>
        </p:txBody>
      </p:sp>
      <p:sp>
        <p:nvSpPr>
          <p:cNvPr id="19" name="Rectangle: Rounded Corners 30">
            <a:extLst>
              <a:ext uri="{FF2B5EF4-FFF2-40B4-BE49-F238E27FC236}">
                <a16:creationId xmlns:a16="http://schemas.microsoft.com/office/drawing/2014/main" xmlns="" id="{AE771260-3654-4B31-8D3E-A7E5D813BCE2}"/>
              </a:ext>
            </a:extLst>
          </p:cNvPr>
          <p:cNvSpPr/>
          <p:nvPr/>
        </p:nvSpPr>
        <p:spPr>
          <a:xfrm>
            <a:off x="8784867" y="1850420"/>
            <a:ext cx="2802115" cy="2602201"/>
          </a:xfrm>
          <a:prstGeom prst="roundRect">
            <a:avLst>
              <a:gd name="adj" fmla="val 3538"/>
            </a:avLst>
          </a:prstGeom>
          <a:solidFill>
            <a:srgbClr val="1A202C"/>
          </a:solidFill>
          <a:ln w="2857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2400" dirty="0">
                <a:solidFill>
                  <a:srgbClr val="C00000"/>
                </a:solidFill>
              </a:rPr>
              <a:t>🎯</a:t>
            </a:r>
            <a:r>
              <a:rPr lang="en-US" sz="2400" dirty="0"/>
              <a:t> Model </a:t>
            </a:r>
            <a:r>
              <a:rPr lang="en-US" sz="2400" dirty="0" smtClean="0"/>
              <a:t>Performance</a:t>
            </a:r>
          </a:p>
          <a:p>
            <a:pPr marL="285750" indent="-285750">
              <a:buFont typeface="Arial" panose="020B0604020202020204" pitchFamily="34" charset="0"/>
              <a:buChar char="•"/>
            </a:pPr>
            <a:r>
              <a:rPr lang="en-US" sz="1600" b="1" dirty="0"/>
              <a:t>Accuracy:</a:t>
            </a:r>
            <a:r>
              <a:rPr lang="en-US" sz="1600" dirty="0"/>
              <a:t> Improve from 60% to 75</a:t>
            </a:r>
            <a:r>
              <a:rPr lang="en-US" sz="1600" dirty="0" smtClean="0"/>
              <a:t>%</a:t>
            </a:r>
          </a:p>
          <a:p>
            <a:pPr marL="285750" indent="-285750">
              <a:buFont typeface="Arial" panose="020B0604020202020204" pitchFamily="34" charset="0"/>
              <a:buChar char="•"/>
            </a:pPr>
            <a:r>
              <a:rPr lang="en-US" sz="1600" b="1" dirty="0"/>
              <a:t>Conversion Rate:</a:t>
            </a:r>
            <a:r>
              <a:rPr lang="en-US" sz="1600" dirty="0"/>
              <a:t> 20% of predicted non-e-signers converted</a:t>
            </a:r>
            <a:endParaRPr lang="en-US" sz="1600" dirty="0">
              <a:latin typeface="Gill Sans MT" panose="020B0502020104020203" pitchFamily="34" charset="0"/>
            </a:endParaRPr>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chemeClr val="tx1"/>
                </a:solidFill>
                <a:effectLst/>
                <a:latin typeface="Arial" panose="020B0604020202020204" pitchFamily="34" charset="0"/>
              </a:rPr>
              <a:t>most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 Experience</a:t>
            </a:r>
            <a:r>
              <a:rPr kumimoji="0" lang="en-US" altLang="en-US" sz="1800" b="0" i="0" u="none" strike="noStrike" cap="none" normalizeH="0" baseline="0" smtClean="0">
                <a:ln>
                  <a:noFill/>
                </a:ln>
                <a:solidFill>
                  <a:schemeClr val="tx1"/>
                </a:solidFill>
                <a:effectLst/>
                <a:latin typeface="Arial" panose="020B0604020202020204" pitchFamily="34" charset="0"/>
              </a:rPr>
              <a:t> - </a:t>
            </a:r>
            <a:r>
              <a:rPr kumimoji="0" lang="en-US" altLang="en-US" sz="1800" b="0" i="1" u="none" strike="noStrike" cap="none" normalizeH="0" baseline="0" smtClean="0">
                <a:ln>
                  <a:noFill/>
                </a:ln>
                <a:solidFill>
                  <a:schemeClr val="tx1"/>
                </a:solidFill>
                <a:effectLst/>
                <a:latin typeface="Arial" panose="020B0604020202020204" pitchFamily="34" charset="0"/>
              </a:rPr>
              <a:t>The Steady Climber</a:t>
            </a:r>
            <a:r>
              <a:rPr kumimoji="0" lang="en-US" altLang="en-US" sz="1800" b="0" i="0" u="none" strike="noStrike" cap="none" normalizeH="0" baseline="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04780264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p159:morph option="byObject"/>
      </p:transition>
    </mc:Choice>
    <mc:Fallback>
      <p:transition spd="slow" advClick="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xmlns=""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xmlns="" id="{DDF27897-4ECC-CC91-2D8B-B3543471E8D0}"/>
              </a:ext>
            </a:extLst>
          </p:cNvPr>
          <p:cNvSpPr/>
          <p:nvPr/>
        </p:nvSpPr>
        <p:spPr>
          <a:xfrm>
            <a:off x="11218602" y="904460"/>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28</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3" name="TextBox 2">
            <a:extLst>
              <a:ext uri="{FF2B5EF4-FFF2-40B4-BE49-F238E27FC236}">
                <a16:creationId xmlns:a16="http://schemas.microsoft.com/office/drawing/2014/main" xmlns="" id="{943ED565-F919-1669-DE7A-ED9E4DC46651}"/>
              </a:ext>
            </a:extLst>
          </p:cNvPr>
          <p:cNvSpPr txBox="1"/>
          <p:nvPr/>
        </p:nvSpPr>
        <p:spPr>
          <a:xfrm>
            <a:off x="319208" y="343284"/>
            <a:ext cx="2597355" cy="523220"/>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lvl="0">
              <a:defRPr/>
            </a:pPr>
            <a:r>
              <a:rPr lang="en-US" dirty="0">
                <a:solidFill>
                  <a:schemeClr val="accent4"/>
                </a:solidFill>
              </a:rPr>
              <a:t>Risk Management</a:t>
            </a:r>
            <a:endParaRPr kumimoji="0" lang="en-US" b="0" i="1" u="none" strike="noStrike" kern="1200" cap="none" spc="0" normalizeH="0" baseline="0" noProof="0" dirty="0">
              <a:ln>
                <a:noFill/>
              </a:ln>
              <a:solidFill>
                <a:schemeClr val="accent4"/>
              </a:solidFill>
              <a:effectLst/>
              <a:uLnTx/>
              <a:uFillTx/>
              <a:latin typeface="Gill Sans MT" panose="020B0502020104020203" pitchFamily="34" charset="0"/>
            </a:endParaRPr>
          </a:p>
        </p:txBody>
      </p:sp>
      <p:graphicFrame>
        <p:nvGraphicFramePr>
          <p:cNvPr id="18" name="Table 18">
            <a:extLst>
              <a:ext uri="{FF2B5EF4-FFF2-40B4-BE49-F238E27FC236}">
                <a16:creationId xmlns:a16="http://schemas.microsoft.com/office/drawing/2014/main" xmlns="" id="{24496357-BCBF-459F-9CFF-6EF9C030AAEB}"/>
              </a:ext>
            </a:extLst>
          </p:cNvPr>
          <p:cNvGraphicFramePr>
            <a:graphicFrameLocks noGrp="1"/>
          </p:cNvGraphicFramePr>
          <p:nvPr>
            <p:extLst>
              <p:ext uri="{D42A27DB-BD31-4B8C-83A1-F6EECF244321}">
                <p14:modId xmlns:p14="http://schemas.microsoft.com/office/powerpoint/2010/main" val="816489714"/>
              </p:ext>
            </p:extLst>
          </p:nvPr>
        </p:nvGraphicFramePr>
        <p:xfrm>
          <a:off x="4769332" y="1786983"/>
          <a:ext cx="3308626" cy="2158642"/>
        </p:xfrm>
        <a:graphic>
          <a:graphicData uri="http://schemas.openxmlformats.org/drawingml/2006/table">
            <a:tbl>
              <a:tblPr firstRow="1" bandRow="1">
                <a:tableStyleId>{5C22544A-7EE6-4342-B048-85BDC9FD1C3A}</a:tableStyleId>
              </a:tblPr>
              <a:tblGrid>
                <a:gridCol w="3308626">
                  <a:extLst>
                    <a:ext uri="{9D8B030D-6E8A-4147-A177-3AD203B41FA5}">
                      <a16:colId xmlns:a16="http://schemas.microsoft.com/office/drawing/2014/main" xmlns="" val="2090441296"/>
                    </a:ext>
                  </a:extLst>
                </a:gridCol>
              </a:tblGrid>
              <a:tr h="320443">
                <a:tc>
                  <a:txBody>
                    <a:bodyPr/>
                    <a:lstStyle/>
                    <a:p>
                      <a:endParaRPr lang="aa-ET" dirty="0">
                        <a:solidFill>
                          <a:schemeClr val="bg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28575" cap="flat" cmpd="sng" algn="ctr">
                      <a:solidFill>
                        <a:srgbClr val="FFECD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tx1">
                        <a:lumMod val="95000"/>
                        <a:lumOff val="5000"/>
                      </a:schemeClr>
                    </a:solidFill>
                  </a:tcPr>
                </a:tc>
                <a:extLst>
                  <a:ext uri="{0D108BD9-81ED-4DB2-BD59-A6C34878D82A}">
                    <a16:rowId xmlns:a16="http://schemas.microsoft.com/office/drawing/2014/main" xmlns="" val="2754337238"/>
                  </a:ext>
                </a:extLst>
              </a:tr>
              <a:tr h="293740">
                <a:tc>
                  <a:txBody>
                    <a:bodyPr/>
                    <a:lstStyle/>
                    <a:p>
                      <a:r>
                        <a:rPr lang="en-US" sz="1600" dirty="0" smtClean="0">
                          <a:solidFill>
                            <a:schemeClr val="accent4"/>
                          </a:solidFill>
                        </a:rPr>
                        <a:t>Model </a:t>
                      </a:r>
                      <a:r>
                        <a:rPr lang="en-US" sz="1600" dirty="0" err="1" smtClean="0">
                          <a:solidFill>
                            <a:schemeClr val="accent4"/>
                          </a:solidFill>
                        </a:rPr>
                        <a:t>RisK</a:t>
                      </a:r>
                      <a:endParaRPr lang="aa-ET" sz="1600" dirty="0">
                        <a:solidFill>
                          <a:schemeClr val="accent4"/>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xmlns="" val="901027538"/>
                  </a:ext>
                </a:extLst>
              </a:tr>
              <a:tr h="1457602">
                <a:tc>
                  <a:txBody>
                    <a:bodyPr/>
                    <a:lstStyle/>
                    <a:p>
                      <a:pPr marL="285750" indent="-285750">
                        <a:buFont typeface="Arial" panose="020B0604020202020204" pitchFamily="34" charset="0"/>
                        <a:buChar char="•"/>
                      </a:pPr>
                      <a:r>
                        <a:rPr lang="en-US" sz="1400" i="1" dirty="0" smtClean="0">
                          <a:solidFill>
                            <a:schemeClr val="bg1"/>
                          </a:solidFill>
                          <a:latin typeface="+mn-lt"/>
                        </a:rPr>
                        <a:t>R</a:t>
                      </a:r>
                      <a:r>
                        <a:rPr lang="en-US" sz="1400" i="1" dirty="0" smtClean="0">
                          <a:solidFill>
                            <a:schemeClr val="bg1"/>
                          </a:solidFill>
                          <a:latin typeface="Gill Sans MT" panose="020B0502020104020203" pitchFamily="34" charset="0"/>
                        </a:rPr>
                        <a:t>isk:</a:t>
                      </a:r>
                      <a:r>
                        <a:rPr lang="en-US" sz="1400" dirty="0" smtClean="0">
                          <a:solidFill>
                            <a:schemeClr val="bg1"/>
                          </a:solidFill>
                          <a:latin typeface="Gill Sans MT" panose="020B0502020104020203" pitchFamily="34" charset="0"/>
                        </a:rPr>
                        <a:t> Model predictions become less accurate over time</a:t>
                      </a:r>
                    </a:p>
                    <a:p>
                      <a:pPr marL="285750" indent="-285750">
                        <a:buFont typeface="Arial" panose="020B0604020202020204" pitchFamily="34" charset="0"/>
                        <a:buChar char="•"/>
                      </a:pPr>
                      <a:endParaRPr lang="en-US" sz="1400" dirty="0" smtClean="0">
                        <a:solidFill>
                          <a:schemeClr val="bg1"/>
                        </a:solidFill>
                        <a:latin typeface="Gill Sans MT" panose="020B0502020104020203" pitchFamily="34" charset="0"/>
                      </a:endParaRPr>
                    </a:p>
                    <a:p>
                      <a:pPr marL="285750" indent="-285750">
                        <a:buFont typeface="Arial" panose="020B0604020202020204" pitchFamily="34" charset="0"/>
                        <a:buChar char="•"/>
                      </a:pPr>
                      <a:r>
                        <a:rPr lang="en-US" sz="1400" dirty="0" smtClean="0">
                          <a:solidFill>
                            <a:schemeClr val="bg1"/>
                          </a:solidFill>
                          <a:latin typeface="Gill Sans MT" panose="020B0502020104020203" pitchFamily="34" charset="0"/>
                        </a:rPr>
                        <a:t> </a:t>
                      </a:r>
                      <a:r>
                        <a:rPr lang="en-US" sz="1400" i="1" dirty="0" smtClean="0">
                          <a:solidFill>
                            <a:schemeClr val="bg1"/>
                          </a:solidFill>
                          <a:latin typeface="Gill Sans MT" panose="020B0502020104020203" pitchFamily="34" charset="0"/>
                        </a:rPr>
                        <a:t>Solution:</a:t>
                      </a:r>
                      <a:r>
                        <a:rPr lang="en-US" sz="1400" dirty="0" smtClean="0">
                          <a:solidFill>
                            <a:schemeClr val="bg1"/>
                          </a:solidFill>
                          <a:latin typeface="Gill Sans MT" panose="020B0502020104020203" pitchFamily="34" charset="0"/>
                        </a:rPr>
                        <a:t> Monthly performance monitoring + automatic retraining</a:t>
                      </a:r>
                      <a:endParaRPr lang="en-US" sz="1400" dirty="0">
                        <a:solidFill>
                          <a:schemeClr val="bg1"/>
                        </a:solidFill>
                        <a:latin typeface="Gill Sans MT" panose="020B0502020104020203" pitchFamily="34" charset="0"/>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12700" cmpd="sng">
                      <a:noFill/>
                    </a:lnT>
                    <a:lnB w="28575" cap="flat" cmpd="sng" algn="ctr">
                      <a:solidFill>
                        <a:srgbClr val="FFECD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290723616"/>
                  </a:ext>
                </a:extLst>
              </a:tr>
            </a:tbl>
          </a:graphicData>
        </a:graphic>
      </p:graphicFrame>
      <p:sp>
        <p:nvSpPr>
          <p:cNvPr id="22" name="TextBox 21">
            <a:extLst>
              <a:ext uri="{FF2B5EF4-FFF2-40B4-BE49-F238E27FC236}">
                <a16:creationId xmlns:a16="http://schemas.microsoft.com/office/drawing/2014/main" xmlns="" id="{70B1880F-DCB0-44F8-81F4-F0B1AE234A3D}"/>
              </a:ext>
            </a:extLst>
          </p:cNvPr>
          <p:cNvSpPr txBox="1"/>
          <p:nvPr/>
        </p:nvSpPr>
        <p:spPr>
          <a:xfrm>
            <a:off x="847344" y="955986"/>
            <a:ext cx="7072745" cy="461665"/>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lvl="0">
              <a:defRPr/>
            </a:pPr>
            <a:r>
              <a:rPr lang="en-US" sz="2400" dirty="0"/>
              <a:t>Managing the Risks: What Could Go Wrong and How We'll Handle It</a:t>
            </a:r>
            <a:endParaRPr kumimoji="0" lang="en-US" sz="2400" b="0" i="1" u="none" strike="noStrike" kern="1200" cap="none" spc="0" normalizeH="0" baseline="0" noProof="0" dirty="0">
              <a:ln>
                <a:noFill/>
              </a:ln>
              <a:solidFill>
                <a:srgbClr val="ED7D31">
                  <a:lumMod val="60000"/>
                  <a:lumOff val="40000"/>
                </a:srgbClr>
              </a:solidFill>
              <a:effectLst/>
              <a:uLnTx/>
              <a:uFillTx/>
              <a:latin typeface="Gill Sans MT" panose="020B0502020104020203" pitchFamily="34" charset="0"/>
            </a:endParaRPr>
          </a:p>
        </p:txBody>
      </p:sp>
      <p:graphicFrame>
        <p:nvGraphicFramePr>
          <p:cNvPr id="24" name="Table 18">
            <a:extLst>
              <a:ext uri="{FF2B5EF4-FFF2-40B4-BE49-F238E27FC236}">
                <a16:creationId xmlns:a16="http://schemas.microsoft.com/office/drawing/2014/main" xmlns="" id="{9FCC97C3-4BA3-4B31-9419-655D4E18B5B9}"/>
              </a:ext>
            </a:extLst>
          </p:cNvPr>
          <p:cNvGraphicFramePr>
            <a:graphicFrameLocks noGrp="1"/>
          </p:cNvGraphicFramePr>
          <p:nvPr>
            <p:extLst>
              <p:ext uri="{D42A27DB-BD31-4B8C-83A1-F6EECF244321}">
                <p14:modId xmlns:p14="http://schemas.microsoft.com/office/powerpoint/2010/main" val="2832359521"/>
              </p:ext>
            </p:extLst>
          </p:nvPr>
        </p:nvGraphicFramePr>
        <p:xfrm>
          <a:off x="8230016" y="1786984"/>
          <a:ext cx="3308626" cy="2166675"/>
        </p:xfrm>
        <a:graphic>
          <a:graphicData uri="http://schemas.openxmlformats.org/drawingml/2006/table">
            <a:tbl>
              <a:tblPr firstRow="1" bandRow="1">
                <a:tableStyleId>{5C22544A-7EE6-4342-B048-85BDC9FD1C3A}</a:tableStyleId>
              </a:tblPr>
              <a:tblGrid>
                <a:gridCol w="3308626">
                  <a:extLst>
                    <a:ext uri="{9D8B030D-6E8A-4147-A177-3AD203B41FA5}">
                      <a16:colId xmlns:a16="http://schemas.microsoft.com/office/drawing/2014/main" xmlns="" val="2090441296"/>
                    </a:ext>
                  </a:extLst>
                </a:gridCol>
              </a:tblGrid>
              <a:tr h="361568">
                <a:tc>
                  <a:txBody>
                    <a:bodyPr/>
                    <a:lstStyle/>
                    <a:p>
                      <a:endParaRPr lang="aa-ET" dirty="0">
                        <a:solidFill>
                          <a:schemeClr val="accent4"/>
                        </a:solidFill>
                        <a:latin typeface="Gill Sans MT" panose="020B0502020104020203" pitchFamily="34" charset="0"/>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28575" cap="flat" cmpd="sng" algn="ctr">
                      <a:solidFill>
                        <a:srgbClr val="FFECD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tx1">
                        <a:lumMod val="95000"/>
                        <a:lumOff val="5000"/>
                      </a:schemeClr>
                    </a:solidFill>
                  </a:tcPr>
                </a:tc>
                <a:extLst>
                  <a:ext uri="{0D108BD9-81ED-4DB2-BD59-A6C34878D82A}">
                    <a16:rowId xmlns:a16="http://schemas.microsoft.com/office/drawing/2014/main" xmlns="" val="2754337238"/>
                  </a:ext>
                </a:extLst>
              </a:tr>
              <a:tr h="331438">
                <a:tc>
                  <a:txBody>
                    <a:bodyPr/>
                    <a:lstStyle/>
                    <a:p>
                      <a:r>
                        <a:rPr lang="en-US" sz="1600" dirty="0" smtClean="0">
                          <a:solidFill>
                            <a:schemeClr val="accent4"/>
                          </a:solidFill>
                          <a:latin typeface="Gill Sans MT" panose="020B0502020104020203" pitchFamily="34" charset="0"/>
                        </a:rPr>
                        <a:t>Customer Risk</a:t>
                      </a:r>
                      <a:endParaRPr lang="aa-ET" sz="1600" dirty="0">
                        <a:solidFill>
                          <a:schemeClr val="accent4"/>
                        </a:solidFill>
                        <a:latin typeface="Gill Sans MT" panose="020B0502020104020203" pitchFamily="34" charset="0"/>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xmlns="" val="901027538"/>
                  </a:ext>
                </a:extLst>
              </a:tr>
              <a:tr h="1465635">
                <a:tc>
                  <a:txBody>
                    <a:bodyPr/>
                    <a:lstStyle/>
                    <a:p>
                      <a:pPr marL="285750" indent="-285750">
                        <a:buFont typeface="Arial" panose="020B0604020202020204" pitchFamily="34" charset="0"/>
                        <a:buChar char="•"/>
                      </a:pPr>
                      <a:r>
                        <a:rPr lang="en-US" sz="1400" i="1" dirty="0" smtClean="0">
                          <a:solidFill>
                            <a:schemeClr val="bg1"/>
                          </a:solidFill>
                        </a:rPr>
                        <a:t>Risk:</a:t>
                      </a:r>
                      <a:r>
                        <a:rPr lang="en-US" sz="1400" dirty="0" smtClean="0">
                          <a:solidFill>
                            <a:schemeClr val="bg1"/>
                          </a:solidFill>
                        </a:rPr>
                        <a:t> Customers feel "judged" by automated predictions</a:t>
                      </a:r>
                    </a:p>
                    <a:p>
                      <a:pPr marL="285750" indent="-285750">
                        <a:buFont typeface="Arial" panose="020B0604020202020204" pitchFamily="34" charset="0"/>
                        <a:buChar char="•"/>
                      </a:pPr>
                      <a:endParaRPr lang="en-US" sz="1400" dirty="0" smtClean="0">
                        <a:solidFill>
                          <a:schemeClr val="bg1"/>
                        </a:solidFill>
                      </a:endParaRPr>
                    </a:p>
                    <a:p>
                      <a:pPr marL="285750" indent="-285750">
                        <a:buFont typeface="Arial" panose="020B0604020202020204" pitchFamily="34" charset="0"/>
                        <a:buChar char="•"/>
                      </a:pPr>
                      <a:r>
                        <a:rPr lang="en-US" sz="1400" dirty="0" smtClean="0">
                          <a:solidFill>
                            <a:schemeClr val="bg1"/>
                          </a:solidFill>
                        </a:rPr>
                        <a:t> </a:t>
                      </a:r>
                      <a:r>
                        <a:rPr lang="en-US" sz="1400" i="1" dirty="0" smtClean="0">
                          <a:solidFill>
                            <a:schemeClr val="bg1"/>
                          </a:solidFill>
                        </a:rPr>
                        <a:t>Solution:</a:t>
                      </a:r>
                      <a:r>
                        <a:rPr lang="en-US" sz="1400" dirty="0" smtClean="0">
                          <a:solidFill>
                            <a:schemeClr val="bg1"/>
                          </a:solidFill>
                        </a:rPr>
                        <a:t> Transparent communication + human override option</a:t>
                      </a:r>
                      <a:endParaRPr lang="aa-ET" sz="1400" dirty="0">
                        <a:solidFill>
                          <a:schemeClr val="bg1"/>
                        </a:solidFill>
                        <a:latin typeface="Gill Sans MT" panose="020B0502020104020203" pitchFamily="34" charset="0"/>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12700" cmpd="sng">
                      <a:noFill/>
                    </a:lnT>
                    <a:lnB w="28575" cap="flat" cmpd="sng" algn="ctr">
                      <a:solidFill>
                        <a:srgbClr val="FFECD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290723616"/>
                  </a:ext>
                </a:extLst>
              </a:tr>
            </a:tbl>
          </a:graphicData>
        </a:graphic>
      </p:graphicFrame>
      <p:sp>
        <p:nvSpPr>
          <p:cNvPr id="25" name="TextBox 24">
            <a:extLst>
              <a:ext uri="{FF2B5EF4-FFF2-40B4-BE49-F238E27FC236}">
                <a16:creationId xmlns:a16="http://schemas.microsoft.com/office/drawing/2014/main" xmlns=""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1" dirty="0" smtClean="0">
                <a:solidFill>
                  <a:prstClr val="white"/>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AI</a:t>
            </a:r>
            <a:r>
              <a:rPr kumimoji="0" lang="en-US" sz="1400" b="1" i="1"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 </a:t>
            </a: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Engineering</a:t>
            </a:r>
          </a:p>
        </p:txBody>
      </p:sp>
      <p:grpSp>
        <p:nvGrpSpPr>
          <p:cNvPr id="15" name="Group 14">
            <a:extLst>
              <a:ext uri="{FF2B5EF4-FFF2-40B4-BE49-F238E27FC236}">
                <a16:creationId xmlns:a16="http://schemas.microsoft.com/office/drawing/2014/main" xmlns="" id="{F0C9F7DB-B8B4-42AE-8DEA-A683636E0510}"/>
              </a:ext>
            </a:extLst>
          </p:cNvPr>
          <p:cNvGrpSpPr/>
          <p:nvPr/>
        </p:nvGrpSpPr>
        <p:grpSpPr>
          <a:xfrm>
            <a:off x="9420774" y="390586"/>
            <a:ext cx="1503979" cy="513874"/>
            <a:chOff x="10389414" y="188107"/>
            <a:chExt cx="1503979" cy="513874"/>
          </a:xfrm>
        </p:grpSpPr>
        <p:pic>
          <p:nvPicPr>
            <p:cNvPr id="16" name="Picture 15">
              <a:extLst>
                <a:ext uri="{FF2B5EF4-FFF2-40B4-BE49-F238E27FC236}">
                  <a16:creationId xmlns:a16="http://schemas.microsoft.com/office/drawing/2014/main" xmlns="" id="{BAFC27B2-18CB-4D9A-85A3-4AA14C78E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7" name="Picture 16">
              <a:extLst>
                <a:ext uri="{FF2B5EF4-FFF2-40B4-BE49-F238E27FC236}">
                  <a16:creationId xmlns:a16="http://schemas.microsoft.com/office/drawing/2014/main" xmlns="" id="{20F4A6F3-7307-4506-A588-C0661D5DC89F}"/>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graphicFrame>
        <p:nvGraphicFramePr>
          <p:cNvPr id="23" name="Table 18">
            <a:extLst>
              <a:ext uri="{FF2B5EF4-FFF2-40B4-BE49-F238E27FC236}">
                <a16:creationId xmlns:a16="http://schemas.microsoft.com/office/drawing/2014/main" xmlns="" id="{24496357-BCBF-459F-9CFF-6EF9C030AAEB}"/>
              </a:ext>
            </a:extLst>
          </p:cNvPr>
          <p:cNvGraphicFramePr>
            <a:graphicFrameLocks noGrp="1"/>
          </p:cNvGraphicFramePr>
          <p:nvPr>
            <p:extLst>
              <p:ext uri="{D42A27DB-BD31-4B8C-83A1-F6EECF244321}">
                <p14:modId xmlns:p14="http://schemas.microsoft.com/office/powerpoint/2010/main" val="3304268458"/>
              </p:ext>
            </p:extLst>
          </p:nvPr>
        </p:nvGraphicFramePr>
        <p:xfrm>
          <a:off x="4769332" y="4257349"/>
          <a:ext cx="3308626" cy="2158642"/>
        </p:xfrm>
        <a:graphic>
          <a:graphicData uri="http://schemas.openxmlformats.org/drawingml/2006/table">
            <a:tbl>
              <a:tblPr firstRow="1" bandRow="1">
                <a:tableStyleId>{5C22544A-7EE6-4342-B048-85BDC9FD1C3A}</a:tableStyleId>
              </a:tblPr>
              <a:tblGrid>
                <a:gridCol w="3308626">
                  <a:extLst>
                    <a:ext uri="{9D8B030D-6E8A-4147-A177-3AD203B41FA5}">
                      <a16:colId xmlns:a16="http://schemas.microsoft.com/office/drawing/2014/main" xmlns="" val="2090441296"/>
                    </a:ext>
                  </a:extLst>
                </a:gridCol>
              </a:tblGrid>
              <a:tr h="320443">
                <a:tc>
                  <a:txBody>
                    <a:bodyPr/>
                    <a:lstStyle/>
                    <a:p>
                      <a:endParaRPr lang="aa-ET"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28575" cap="flat" cmpd="sng" algn="ctr">
                      <a:solidFill>
                        <a:srgbClr val="FFECD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tx1">
                        <a:lumMod val="95000"/>
                        <a:lumOff val="5000"/>
                      </a:schemeClr>
                    </a:solidFill>
                  </a:tcPr>
                </a:tc>
                <a:extLst>
                  <a:ext uri="{0D108BD9-81ED-4DB2-BD59-A6C34878D82A}">
                    <a16:rowId xmlns:a16="http://schemas.microsoft.com/office/drawing/2014/main" xmlns="" val="2754337238"/>
                  </a:ext>
                </a:extLst>
              </a:tr>
              <a:tr h="293740">
                <a:tc>
                  <a:txBody>
                    <a:bodyPr/>
                    <a:lstStyle/>
                    <a:p>
                      <a:r>
                        <a:rPr lang="en-US" sz="1600" dirty="0" smtClean="0">
                          <a:solidFill>
                            <a:schemeClr val="accent4"/>
                          </a:solidFill>
                          <a:latin typeface="Gill Sans MT" panose="020B0502020104020203" pitchFamily="34" charset="0"/>
                        </a:rPr>
                        <a:t>Data Risk</a:t>
                      </a:r>
                      <a:endParaRPr lang="aa-ET" sz="1600" dirty="0">
                        <a:solidFill>
                          <a:schemeClr val="accent4"/>
                        </a:solidFill>
                        <a:latin typeface="Gill Sans MT" panose="020B0502020104020203" pitchFamily="34" charset="0"/>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xmlns="" val="901027538"/>
                  </a:ext>
                </a:extLst>
              </a:tr>
              <a:tr h="1457602">
                <a:tc>
                  <a:txBody>
                    <a:bodyPr/>
                    <a:lstStyle/>
                    <a:p>
                      <a:pPr marL="285750" indent="-285750">
                        <a:buFont typeface="Arial" panose="020B0604020202020204" pitchFamily="34" charset="0"/>
                        <a:buChar char="•"/>
                      </a:pPr>
                      <a:r>
                        <a:rPr lang="en-US" sz="1400" i="1" dirty="0" smtClean="0">
                          <a:solidFill>
                            <a:schemeClr val="bg1"/>
                          </a:solidFill>
                        </a:rPr>
                        <a:t>Risk:</a:t>
                      </a:r>
                      <a:r>
                        <a:rPr lang="en-US" sz="1400" dirty="0" smtClean="0">
                          <a:solidFill>
                            <a:schemeClr val="bg1"/>
                          </a:solidFill>
                        </a:rPr>
                        <a:t> Data quality issues affect predictions </a:t>
                      </a:r>
                    </a:p>
                    <a:p>
                      <a:pPr marL="285750" indent="-285750">
                        <a:buFont typeface="Arial" panose="020B0604020202020204" pitchFamily="34" charset="0"/>
                        <a:buChar char="•"/>
                      </a:pPr>
                      <a:endParaRPr lang="en-US" sz="1400" i="1" dirty="0" smtClean="0">
                        <a:solidFill>
                          <a:schemeClr val="bg1"/>
                        </a:solidFill>
                      </a:endParaRPr>
                    </a:p>
                    <a:p>
                      <a:pPr marL="285750" indent="-285750">
                        <a:buFont typeface="Arial" panose="020B0604020202020204" pitchFamily="34" charset="0"/>
                        <a:buChar char="•"/>
                      </a:pPr>
                      <a:r>
                        <a:rPr lang="en-US" sz="1400" i="1" dirty="0" smtClean="0">
                          <a:solidFill>
                            <a:schemeClr val="bg1"/>
                          </a:solidFill>
                        </a:rPr>
                        <a:t>Solution:</a:t>
                      </a:r>
                      <a:r>
                        <a:rPr lang="en-US" sz="1400" dirty="0" smtClean="0">
                          <a:solidFill>
                            <a:schemeClr val="bg1"/>
                          </a:solidFill>
                        </a:rPr>
                        <a:t> Automated data validation + quality checks</a:t>
                      </a:r>
                      <a:endParaRPr lang="en-US" sz="1400" dirty="0">
                        <a:solidFill>
                          <a:schemeClr val="bg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12700" cmpd="sng">
                      <a:noFill/>
                    </a:lnT>
                    <a:lnB w="28575" cap="flat" cmpd="sng" algn="ctr">
                      <a:solidFill>
                        <a:srgbClr val="FFECD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290723616"/>
                  </a:ext>
                </a:extLst>
              </a:tr>
            </a:tbl>
          </a:graphicData>
        </a:graphic>
      </p:graphicFrame>
      <p:graphicFrame>
        <p:nvGraphicFramePr>
          <p:cNvPr id="26" name="Table 18">
            <a:extLst>
              <a:ext uri="{FF2B5EF4-FFF2-40B4-BE49-F238E27FC236}">
                <a16:creationId xmlns:a16="http://schemas.microsoft.com/office/drawing/2014/main" xmlns="" id="{24496357-BCBF-459F-9CFF-6EF9C030AAEB}"/>
              </a:ext>
            </a:extLst>
          </p:cNvPr>
          <p:cNvGraphicFramePr>
            <a:graphicFrameLocks noGrp="1"/>
          </p:cNvGraphicFramePr>
          <p:nvPr>
            <p:extLst>
              <p:ext uri="{D42A27DB-BD31-4B8C-83A1-F6EECF244321}">
                <p14:modId xmlns:p14="http://schemas.microsoft.com/office/powerpoint/2010/main" val="1362654514"/>
              </p:ext>
            </p:extLst>
          </p:nvPr>
        </p:nvGraphicFramePr>
        <p:xfrm>
          <a:off x="8278356" y="4257349"/>
          <a:ext cx="3308626" cy="2158642"/>
        </p:xfrm>
        <a:graphic>
          <a:graphicData uri="http://schemas.openxmlformats.org/drawingml/2006/table">
            <a:tbl>
              <a:tblPr firstRow="1" bandRow="1">
                <a:tableStyleId>{5C22544A-7EE6-4342-B048-85BDC9FD1C3A}</a:tableStyleId>
              </a:tblPr>
              <a:tblGrid>
                <a:gridCol w="3308626">
                  <a:extLst>
                    <a:ext uri="{9D8B030D-6E8A-4147-A177-3AD203B41FA5}">
                      <a16:colId xmlns:a16="http://schemas.microsoft.com/office/drawing/2014/main" xmlns="" val="2090441296"/>
                    </a:ext>
                  </a:extLst>
                </a:gridCol>
              </a:tblGrid>
              <a:tr h="320443">
                <a:tc>
                  <a:txBody>
                    <a:bodyPr/>
                    <a:lstStyle/>
                    <a:p>
                      <a:endParaRPr lang="aa-ET"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28575" cap="flat" cmpd="sng" algn="ctr">
                      <a:solidFill>
                        <a:srgbClr val="FFECD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tx1">
                        <a:lumMod val="95000"/>
                        <a:lumOff val="5000"/>
                      </a:schemeClr>
                    </a:solidFill>
                  </a:tcPr>
                </a:tc>
                <a:extLst>
                  <a:ext uri="{0D108BD9-81ED-4DB2-BD59-A6C34878D82A}">
                    <a16:rowId xmlns:a16="http://schemas.microsoft.com/office/drawing/2014/main" xmlns="" val="2754337238"/>
                  </a:ext>
                </a:extLst>
              </a:tr>
              <a:tr h="293740">
                <a:tc>
                  <a:txBody>
                    <a:bodyPr/>
                    <a:lstStyle/>
                    <a:p>
                      <a:r>
                        <a:rPr lang="en-US" sz="1600" dirty="0" smtClean="0">
                          <a:solidFill>
                            <a:schemeClr val="accent4"/>
                          </a:solidFill>
                        </a:rPr>
                        <a:t>Privacy Risk</a:t>
                      </a:r>
                      <a:endParaRPr lang="aa-ET" sz="1600" dirty="0">
                        <a:solidFill>
                          <a:schemeClr val="accent4"/>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xmlns="" val="901027538"/>
                  </a:ext>
                </a:extLst>
              </a:tr>
              <a:tr h="1457602">
                <a:tc>
                  <a:txBody>
                    <a:bodyPr/>
                    <a:lstStyle/>
                    <a:p>
                      <a:pPr marL="285750" indent="-285750">
                        <a:buFont typeface="Arial" panose="020B0604020202020204" pitchFamily="34" charset="0"/>
                        <a:buChar char="•"/>
                      </a:pPr>
                      <a:r>
                        <a:rPr lang="en-US" sz="1400" i="1" dirty="0" smtClean="0">
                          <a:solidFill>
                            <a:schemeClr val="bg1"/>
                          </a:solidFill>
                        </a:rPr>
                        <a:t>Risk:</a:t>
                      </a:r>
                      <a:r>
                        <a:rPr lang="en-US" sz="1400" dirty="0" smtClean="0">
                          <a:solidFill>
                            <a:schemeClr val="bg1"/>
                          </a:solidFill>
                        </a:rPr>
                        <a:t> Customer data concerns </a:t>
                      </a:r>
                    </a:p>
                    <a:p>
                      <a:pPr marL="285750" indent="-285750">
                        <a:buFont typeface="Arial" panose="020B0604020202020204" pitchFamily="34" charset="0"/>
                        <a:buChar char="•"/>
                      </a:pPr>
                      <a:endParaRPr lang="en-US" sz="1400" i="1" dirty="0" smtClean="0">
                        <a:solidFill>
                          <a:schemeClr val="bg1"/>
                        </a:solidFill>
                      </a:endParaRPr>
                    </a:p>
                    <a:p>
                      <a:pPr marL="285750" indent="-285750">
                        <a:buFont typeface="Arial" panose="020B0604020202020204" pitchFamily="34" charset="0"/>
                        <a:buChar char="•"/>
                      </a:pPr>
                      <a:r>
                        <a:rPr lang="en-US" sz="1400" i="1" dirty="0" smtClean="0">
                          <a:solidFill>
                            <a:schemeClr val="bg1"/>
                          </a:solidFill>
                        </a:rPr>
                        <a:t>Solution:</a:t>
                      </a:r>
                      <a:r>
                        <a:rPr lang="en-US" sz="1400" dirty="0" smtClean="0">
                          <a:solidFill>
                            <a:schemeClr val="bg1"/>
                          </a:solidFill>
                        </a:rPr>
                        <a:t> Full compliance with data protection regulations</a:t>
                      </a:r>
                      <a:endParaRPr lang="en-US" sz="1400" dirty="0">
                        <a:solidFill>
                          <a:schemeClr val="bg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12700" cmpd="sng">
                      <a:noFill/>
                    </a:lnT>
                    <a:lnB w="28575" cap="flat" cmpd="sng" algn="ctr">
                      <a:solidFill>
                        <a:srgbClr val="FFECD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290723616"/>
                  </a:ext>
                </a:extLst>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370" y="2532888"/>
            <a:ext cx="4328904" cy="3042936"/>
          </a:xfrm>
          <a:prstGeom prst="rect">
            <a:avLst/>
          </a:prstGeom>
        </p:spPr>
      </p:pic>
    </p:spTree>
    <p:extLst>
      <p:ext uri="{BB962C8B-B14F-4D97-AF65-F5344CB8AC3E}">
        <p14:creationId xmlns:p14="http://schemas.microsoft.com/office/powerpoint/2010/main" val="269479676"/>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xmlns=""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xmlns=""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29</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11" name="TextBox 10">
            <a:extLst>
              <a:ext uri="{FF2B5EF4-FFF2-40B4-BE49-F238E27FC236}">
                <a16:creationId xmlns:a16="http://schemas.microsoft.com/office/drawing/2014/main" xmlns="" id="{B18FD599-61E7-CEED-053C-FF530AC01437}"/>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smtClean="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AI  </a:t>
            </a:r>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Engineering</a:t>
            </a:r>
          </a:p>
        </p:txBody>
      </p:sp>
      <p:sp>
        <p:nvSpPr>
          <p:cNvPr id="12" name="TextBox 11">
            <a:extLst>
              <a:ext uri="{FF2B5EF4-FFF2-40B4-BE49-F238E27FC236}">
                <a16:creationId xmlns:a16="http://schemas.microsoft.com/office/drawing/2014/main" xmlns="" id="{D155AA96-459C-40C8-AA1A-A506B43F5209}"/>
              </a:ext>
            </a:extLst>
          </p:cNvPr>
          <p:cNvSpPr txBox="1"/>
          <p:nvPr/>
        </p:nvSpPr>
        <p:spPr>
          <a:xfrm>
            <a:off x="402218" y="390586"/>
            <a:ext cx="7543918" cy="461665"/>
          </a:xfrm>
          <a:prstGeom prst="rect">
            <a:avLst/>
          </a:prstGeom>
          <a:noFill/>
        </p:spPr>
        <p:txBody>
          <a:bodyPr wrap="square" rtlCol="0">
            <a:spAutoFit/>
          </a:bodyPr>
          <a:lstStyle/>
          <a:p>
            <a:pPr lvl="0" defTabSz="586105">
              <a:defRPr/>
            </a:pPr>
            <a:r>
              <a:rPr lang="en-US" sz="2400" dirty="0">
                <a:solidFill>
                  <a:schemeClr val="accent4">
                    <a:lumMod val="60000"/>
                    <a:lumOff val="40000"/>
                  </a:schemeClr>
                </a:solidFill>
              </a:rPr>
              <a:t>Next Steps &amp; Future Enhancements</a:t>
            </a:r>
            <a:endParaRPr lang="en-US" sz="2400" b="1" dirty="0">
              <a:solidFill>
                <a:schemeClr val="accent4">
                  <a:lumMod val="60000"/>
                  <a:lumOff val="40000"/>
                </a:schemeClr>
              </a:solidFill>
              <a:latin typeface="Gill Sans MT" panose="020B0502020104020203" pitchFamily="34" charset="0"/>
            </a:endParaRPr>
          </a:p>
        </p:txBody>
      </p:sp>
      <p:sp>
        <p:nvSpPr>
          <p:cNvPr id="13" name="TextBox 12">
            <a:extLst>
              <a:ext uri="{FF2B5EF4-FFF2-40B4-BE49-F238E27FC236}">
                <a16:creationId xmlns:a16="http://schemas.microsoft.com/office/drawing/2014/main" xmlns="" id="{977E865B-5C79-47FF-9072-A2A9F5DDCB7C}"/>
              </a:ext>
            </a:extLst>
          </p:cNvPr>
          <p:cNvSpPr txBox="1"/>
          <p:nvPr/>
        </p:nvSpPr>
        <p:spPr>
          <a:xfrm>
            <a:off x="540227" y="1113453"/>
            <a:ext cx="4845589" cy="338554"/>
          </a:xfrm>
          <a:prstGeom prst="rect">
            <a:avLst/>
          </a:prstGeom>
          <a:noFill/>
        </p:spPr>
        <p:txBody>
          <a:bodyPr wrap="square" rtlCol="0">
            <a:spAutoFit/>
          </a:bodyPr>
          <a:lstStyle/>
          <a:p>
            <a:pPr lvl="0" defTabSz="914338">
              <a:defRPr/>
            </a:pPr>
            <a:r>
              <a:rPr lang="en-US" sz="1600" dirty="0">
                <a:solidFill>
                  <a:schemeClr val="accent4">
                    <a:lumMod val="20000"/>
                    <a:lumOff val="80000"/>
                  </a:schemeClr>
                </a:solidFill>
              </a:rPr>
              <a:t>The Journey Starts Now: Your Decision, Our Future</a:t>
            </a:r>
            <a:endParaRPr lang="en-US" sz="1600" dirty="0">
              <a:solidFill>
                <a:schemeClr val="accent4">
                  <a:lumMod val="20000"/>
                  <a:lumOff val="80000"/>
                </a:schemeClr>
              </a:solidFill>
              <a:latin typeface="Gill Sans MT" panose="020B0502020104020203" pitchFamily="34" charset="0"/>
            </a:endParaRPr>
          </a:p>
        </p:txBody>
      </p:sp>
      <p:grpSp>
        <p:nvGrpSpPr>
          <p:cNvPr id="16" name="Group 15">
            <a:extLst>
              <a:ext uri="{FF2B5EF4-FFF2-40B4-BE49-F238E27FC236}">
                <a16:creationId xmlns:a16="http://schemas.microsoft.com/office/drawing/2014/main" xmlns="" id="{5E551D19-FDCF-4B91-872B-B4DA6E646B01}"/>
              </a:ext>
            </a:extLst>
          </p:cNvPr>
          <p:cNvGrpSpPr/>
          <p:nvPr/>
        </p:nvGrpSpPr>
        <p:grpSpPr>
          <a:xfrm>
            <a:off x="9420774" y="390586"/>
            <a:ext cx="1503979" cy="513874"/>
            <a:chOff x="10389414" y="188107"/>
            <a:chExt cx="1503979" cy="513874"/>
          </a:xfrm>
        </p:grpSpPr>
        <p:pic>
          <p:nvPicPr>
            <p:cNvPr id="20" name="Picture 19">
              <a:extLst>
                <a:ext uri="{FF2B5EF4-FFF2-40B4-BE49-F238E27FC236}">
                  <a16:creationId xmlns:a16="http://schemas.microsoft.com/office/drawing/2014/main" xmlns="" id="{CEB1DE8D-3ACE-46F6-8AF7-1FF6F6F8C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21" name="Picture 20">
              <a:extLst>
                <a:ext uri="{FF2B5EF4-FFF2-40B4-BE49-F238E27FC236}">
                  <a16:creationId xmlns:a16="http://schemas.microsoft.com/office/drawing/2014/main" xmlns="" id="{9537B314-499C-4B0A-B117-9AEC6BE72001}"/>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cxnSp>
        <p:nvCxnSpPr>
          <p:cNvPr id="15" name="Straight Connector 14">
            <a:extLst>
              <a:ext uri="{FF2B5EF4-FFF2-40B4-BE49-F238E27FC236}">
                <a16:creationId xmlns:a16="http://schemas.microsoft.com/office/drawing/2014/main" xmlns="" id="{BAF00813-67B6-452E-B9D2-EC558EDFFD5D}"/>
              </a:ext>
            </a:extLst>
          </p:cNvPr>
          <p:cNvCxnSpPr>
            <a:cxnSpLocks/>
          </p:cNvCxnSpPr>
          <p:nvPr/>
        </p:nvCxnSpPr>
        <p:spPr>
          <a:xfrm>
            <a:off x="540227" y="1034494"/>
            <a:ext cx="6437199" cy="12581"/>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chemeClr val="tx1"/>
                </a:solidFill>
                <a:effectLst/>
                <a:latin typeface="Arial" panose="020B0604020202020204" pitchFamily="34" charset="0"/>
              </a:rPr>
              <a:t>most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 Experience</a:t>
            </a:r>
            <a:r>
              <a:rPr kumimoji="0" lang="en-US" altLang="en-US" sz="1800" b="0" i="0" u="none" strike="noStrike" cap="none" normalizeH="0" baseline="0" smtClean="0">
                <a:ln>
                  <a:noFill/>
                </a:ln>
                <a:solidFill>
                  <a:schemeClr val="tx1"/>
                </a:solidFill>
                <a:effectLst/>
                <a:latin typeface="Arial" panose="020B0604020202020204" pitchFamily="34" charset="0"/>
              </a:rPr>
              <a:t> - </a:t>
            </a:r>
            <a:r>
              <a:rPr kumimoji="0" lang="en-US" altLang="en-US" sz="1800" b="0" i="1" u="none" strike="noStrike" cap="none" normalizeH="0" baseline="0" smtClean="0">
                <a:ln>
                  <a:noFill/>
                </a:ln>
                <a:solidFill>
                  <a:schemeClr val="tx1"/>
                </a:solidFill>
                <a:effectLst/>
                <a:latin typeface="Arial" panose="020B0604020202020204" pitchFamily="34" charset="0"/>
              </a:rPr>
              <a:t>The Steady Climber</a:t>
            </a:r>
            <a:r>
              <a:rPr kumimoji="0" lang="en-US" altLang="en-US" sz="1800" b="0" i="0" u="none" strike="noStrike" cap="none" normalizeH="0" baseline="0" smtClean="0">
                <a:ln>
                  <a:noFill/>
                </a:ln>
                <a:solidFill>
                  <a:schemeClr val="tx1"/>
                </a:solidFill>
                <a:effectLst/>
                <a:latin typeface="Arial" panose="020B0604020202020204" pitchFamily="34" charset="0"/>
              </a:rPr>
              <a:t> </a:t>
            </a:r>
          </a:p>
        </p:txBody>
      </p:sp>
      <p:sp>
        <p:nvSpPr>
          <p:cNvPr id="3" name="Rectangle 2"/>
          <p:cNvSpPr/>
          <p:nvPr/>
        </p:nvSpPr>
        <p:spPr>
          <a:xfrm>
            <a:off x="881426" y="1538141"/>
            <a:ext cx="9670750" cy="4524315"/>
          </a:xfrm>
          <a:prstGeom prst="rect">
            <a:avLst/>
          </a:prstGeom>
        </p:spPr>
        <p:txBody>
          <a:bodyPr wrap="square">
            <a:spAutoFit/>
          </a:bodyPr>
          <a:lstStyle/>
          <a:p>
            <a:r>
              <a:rPr lang="en-US" b="1" dirty="0">
                <a:solidFill>
                  <a:schemeClr val="accent6"/>
                </a:solidFill>
                <a:latin typeface="Gill Sans MT" panose="020B0502020104020203" pitchFamily="34" charset="0"/>
              </a:rPr>
              <a:t>✅ </a:t>
            </a:r>
            <a:r>
              <a:rPr lang="en-US" b="1" dirty="0">
                <a:solidFill>
                  <a:schemeClr val="bg1"/>
                </a:solidFill>
                <a:latin typeface="Gill Sans MT" panose="020B0502020104020203" pitchFamily="34" charset="0"/>
              </a:rPr>
              <a:t>Week 1:</a:t>
            </a:r>
            <a:r>
              <a:rPr lang="en-US" dirty="0">
                <a:solidFill>
                  <a:schemeClr val="bg1"/>
                </a:solidFill>
                <a:latin typeface="Gill Sans MT" panose="020B0502020104020203" pitchFamily="34" charset="0"/>
              </a:rPr>
              <a:t> Leadership approval and resource allocation </a:t>
            </a:r>
            <a:endParaRPr lang="en-US" dirty="0" smtClean="0">
              <a:solidFill>
                <a:schemeClr val="bg1"/>
              </a:solidFill>
              <a:latin typeface="Gill Sans MT" panose="020B0502020104020203" pitchFamily="34" charset="0"/>
            </a:endParaRPr>
          </a:p>
          <a:p>
            <a:endParaRPr lang="en-US" b="1" dirty="0">
              <a:solidFill>
                <a:schemeClr val="bg1"/>
              </a:solidFill>
              <a:latin typeface="Gill Sans MT" panose="020B0502020104020203" pitchFamily="34" charset="0"/>
            </a:endParaRPr>
          </a:p>
          <a:p>
            <a:r>
              <a:rPr lang="en-US" b="1" dirty="0" smtClean="0">
                <a:solidFill>
                  <a:schemeClr val="accent2">
                    <a:lumMod val="75000"/>
                  </a:schemeClr>
                </a:solidFill>
                <a:latin typeface="Gill Sans MT" panose="020B0502020104020203" pitchFamily="34" charset="0"/>
              </a:rPr>
              <a:t>🔧</a:t>
            </a:r>
            <a:r>
              <a:rPr lang="en-US" b="1" dirty="0" smtClean="0">
                <a:solidFill>
                  <a:schemeClr val="bg1"/>
                </a:solidFill>
                <a:latin typeface="Gill Sans MT" panose="020B0502020104020203" pitchFamily="34" charset="0"/>
              </a:rPr>
              <a:t> </a:t>
            </a:r>
            <a:r>
              <a:rPr lang="en-US" b="1" dirty="0">
                <a:solidFill>
                  <a:schemeClr val="bg1"/>
                </a:solidFill>
                <a:latin typeface="Gill Sans MT" panose="020B0502020104020203" pitchFamily="34" charset="0"/>
              </a:rPr>
              <a:t>Week 2-3:</a:t>
            </a:r>
            <a:r>
              <a:rPr lang="en-US" dirty="0">
                <a:solidFill>
                  <a:schemeClr val="bg1"/>
                </a:solidFill>
                <a:latin typeface="Gill Sans MT" panose="020B0502020104020203" pitchFamily="34" charset="0"/>
              </a:rPr>
              <a:t> Technical implementation and </a:t>
            </a:r>
            <a:r>
              <a:rPr lang="en-US" dirty="0" smtClean="0">
                <a:solidFill>
                  <a:schemeClr val="bg1"/>
                </a:solidFill>
                <a:latin typeface="Gill Sans MT" panose="020B0502020104020203" pitchFamily="34" charset="0"/>
              </a:rPr>
              <a:t>testing</a:t>
            </a:r>
          </a:p>
          <a:p>
            <a:r>
              <a:rPr lang="en-US" dirty="0">
                <a:solidFill>
                  <a:schemeClr val="bg1"/>
                </a:solidFill>
                <a:latin typeface="Gill Sans MT" panose="020B0502020104020203" pitchFamily="34" charset="0"/>
              </a:rPr>
              <a:t/>
            </a:r>
            <a:br>
              <a:rPr lang="en-US" dirty="0">
                <a:solidFill>
                  <a:schemeClr val="bg1"/>
                </a:solidFill>
                <a:latin typeface="Gill Sans MT" panose="020B0502020104020203" pitchFamily="34" charset="0"/>
              </a:rPr>
            </a:br>
            <a:r>
              <a:rPr lang="en-US" b="1" dirty="0">
                <a:solidFill>
                  <a:schemeClr val="accent1"/>
                </a:solidFill>
                <a:latin typeface="Gill Sans MT" panose="020B0502020104020203" pitchFamily="34" charset="0"/>
              </a:rPr>
              <a:t>👥 </a:t>
            </a:r>
            <a:r>
              <a:rPr lang="en-US" b="1" dirty="0">
                <a:solidFill>
                  <a:schemeClr val="bg1"/>
                </a:solidFill>
                <a:latin typeface="Gill Sans MT" panose="020B0502020104020203" pitchFamily="34" charset="0"/>
              </a:rPr>
              <a:t>Week 4:</a:t>
            </a:r>
            <a:r>
              <a:rPr lang="en-US" dirty="0">
                <a:solidFill>
                  <a:schemeClr val="bg1"/>
                </a:solidFill>
                <a:latin typeface="Gill Sans MT" panose="020B0502020104020203" pitchFamily="34" charset="0"/>
              </a:rPr>
              <a:t> Team training and process documentation </a:t>
            </a:r>
            <a:endParaRPr lang="en-US" dirty="0" smtClean="0">
              <a:solidFill>
                <a:schemeClr val="bg1"/>
              </a:solidFill>
              <a:latin typeface="Gill Sans MT" panose="020B0502020104020203" pitchFamily="34" charset="0"/>
            </a:endParaRPr>
          </a:p>
          <a:p>
            <a:endParaRPr lang="en-US" b="1" dirty="0">
              <a:solidFill>
                <a:schemeClr val="bg1"/>
              </a:solidFill>
              <a:latin typeface="Gill Sans MT" panose="020B0502020104020203" pitchFamily="34" charset="0"/>
            </a:endParaRPr>
          </a:p>
          <a:p>
            <a:r>
              <a:rPr lang="en-US" b="1" dirty="0" smtClean="0">
                <a:solidFill>
                  <a:srgbClr val="FF0000"/>
                </a:solidFill>
                <a:latin typeface="Gill Sans MT" panose="020B0502020104020203" pitchFamily="34" charset="0"/>
              </a:rPr>
              <a:t>🚀</a:t>
            </a:r>
            <a:r>
              <a:rPr lang="en-US" b="1" dirty="0" smtClean="0">
                <a:solidFill>
                  <a:schemeClr val="bg1"/>
                </a:solidFill>
                <a:latin typeface="Gill Sans MT" panose="020B0502020104020203" pitchFamily="34" charset="0"/>
              </a:rPr>
              <a:t> </a:t>
            </a:r>
            <a:r>
              <a:rPr lang="en-US" b="1" dirty="0">
                <a:solidFill>
                  <a:schemeClr val="bg1"/>
                </a:solidFill>
                <a:latin typeface="Gill Sans MT" panose="020B0502020104020203" pitchFamily="34" charset="0"/>
              </a:rPr>
              <a:t>Month 2:</a:t>
            </a:r>
            <a:r>
              <a:rPr lang="en-US" dirty="0">
                <a:solidFill>
                  <a:schemeClr val="bg1"/>
                </a:solidFill>
                <a:latin typeface="Gill Sans MT" panose="020B0502020104020203" pitchFamily="34" charset="0"/>
              </a:rPr>
              <a:t> Pilot launch with 10% of applications </a:t>
            </a:r>
            <a:endParaRPr lang="en-US" dirty="0" smtClean="0">
              <a:solidFill>
                <a:schemeClr val="bg1"/>
              </a:solidFill>
              <a:latin typeface="Gill Sans MT" panose="020B0502020104020203" pitchFamily="34" charset="0"/>
            </a:endParaRPr>
          </a:p>
          <a:p>
            <a:endParaRPr lang="en-US" b="1" dirty="0">
              <a:solidFill>
                <a:schemeClr val="bg1"/>
              </a:solidFill>
              <a:latin typeface="Gill Sans MT" panose="020B0502020104020203" pitchFamily="34" charset="0"/>
            </a:endParaRPr>
          </a:p>
          <a:p>
            <a:r>
              <a:rPr lang="en-US" b="1" dirty="0" smtClean="0">
                <a:solidFill>
                  <a:schemeClr val="accent4"/>
                </a:solidFill>
                <a:latin typeface="Gill Sans MT" panose="020B0502020104020203" pitchFamily="34" charset="0"/>
              </a:rPr>
              <a:t>📊 </a:t>
            </a:r>
            <a:r>
              <a:rPr lang="en-US" b="1" dirty="0">
                <a:solidFill>
                  <a:schemeClr val="bg1"/>
                </a:solidFill>
                <a:latin typeface="Gill Sans MT" panose="020B0502020104020203" pitchFamily="34" charset="0"/>
              </a:rPr>
              <a:t>Month 3:</a:t>
            </a:r>
            <a:r>
              <a:rPr lang="en-US" dirty="0">
                <a:solidFill>
                  <a:schemeClr val="bg1"/>
                </a:solidFill>
                <a:latin typeface="Gill Sans MT" panose="020B0502020104020203" pitchFamily="34" charset="0"/>
              </a:rPr>
              <a:t> Full deployment + performance </a:t>
            </a:r>
            <a:r>
              <a:rPr lang="en-US" dirty="0" smtClean="0">
                <a:solidFill>
                  <a:schemeClr val="bg1"/>
                </a:solidFill>
                <a:latin typeface="Gill Sans MT" panose="020B0502020104020203" pitchFamily="34" charset="0"/>
              </a:rPr>
              <a:t>review</a:t>
            </a:r>
          </a:p>
          <a:p>
            <a:endParaRPr lang="en-US" dirty="0">
              <a:solidFill>
                <a:schemeClr val="bg1"/>
              </a:solidFill>
              <a:latin typeface="Gill Sans MT" panose="020B0502020104020203" pitchFamily="34" charset="0"/>
            </a:endParaRPr>
          </a:p>
          <a:p>
            <a:endParaRPr lang="en-US" dirty="0">
              <a:solidFill>
                <a:schemeClr val="bg1"/>
              </a:solidFill>
              <a:latin typeface="Gill Sans MT" panose="020B0502020104020203" pitchFamily="34" charset="0"/>
            </a:endParaRPr>
          </a:p>
          <a:p>
            <a:r>
              <a:rPr lang="en-US" b="1" dirty="0">
                <a:solidFill>
                  <a:schemeClr val="bg1"/>
                </a:solidFill>
                <a:latin typeface="Gill Sans MT" panose="020B0502020104020203" pitchFamily="34" charset="0"/>
              </a:rPr>
              <a:t>The Decision Before You</a:t>
            </a:r>
            <a:r>
              <a:rPr lang="en-US" b="1" dirty="0" smtClean="0">
                <a:solidFill>
                  <a:schemeClr val="bg1"/>
                </a:solidFill>
                <a:latin typeface="Gill Sans MT" panose="020B0502020104020203" pitchFamily="34" charset="0"/>
              </a:rPr>
              <a:t>:</a:t>
            </a:r>
          </a:p>
          <a:p>
            <a:endParaRPr lang="en-US" dirty="0">
              <a:solidFill>
                <a:schemeClr val="bg1"/>
              </a:solidFill>
              <a:latin typeface="Gill Sans MT" panose="020B0502020104020203" pitchFamily="34" charset="0"/>
            </a:endParaRPr>
          </a:p>
          <a:p>
            <a:pPr>
              <a:buFont typeface="Arial" panose="020B0604020202020204" pitchFamily="34" charset="0"/>
              <a:buChar char="•"/>
            </a:pPr>
            <a:r>
              <a:rPr lang="en-US" dirty="0" smtClean="0">
                <a:solidFill>
                  <a:schemeClr val="bg1"/>
                </a:solidFill>
                <a:latin typeface="Gill Sans MT" panose="020B0502020104020203" pitchFamily="34" charset="0"/>
              </a:rPr>
              <a:t> </a:t>
            </a:r>
            <a:r>
              <a:rPr lang="en-US" b="1" dirty="0">
                <a:solidFill>
                  <a:schemeClr val="bg1"/>
                </a:solidFill>
                <a:latin typeface="Gill Sans MT" panose="020B0502020104020203" pitchFamily="34" charset="0"/>
              </a:rPr>
              <a:t>Option 1:</a:t>
            </a:r>
            <a:r>
              <a:rPr lang="en-US" dirty="0">
                <a:solidFill>
                  <a:schemeClr val="bg1"/>
                </a:solidFill>
                <a:latin typeface="Gill Sans MT" panose="020B0502020104020203" pitchFamily="34" charset="0"/>
              </a:rPr>
              <a:t> Continue with status quo (lose more customers</a:t>
            </a:r>
            <a:r>
              <a:rPr lang="en-US" dirty="0" smtClean="0">
                <a:solidFill>
                  <a:schemeClr val="bg1"/>
                </a:solidFill>
                <a:latin typeface="Gill Sans MT" panose="020B0502020104020203" pitchFamily="34" charset="0"/>
              </a:rPr>
              <a:t>)</a:t>
            </a:r>
          </a:p>
          <a:p>
            <a:endParaRPr lang="en-US" dirty="0">
              <a:solidFill>
                <a:schemeClr val="bg1"/>
              </a:solidFill>
              <a:latin typeface="Gill Sans MT" panose="020B0502020104020203" pitchFamily="34" charset="0"/>
            </a:endParaRPr>
          </a:p>
          <a:p>
            <a:pPr>
              <a:buFont typeface="Arial" panose="020B0604020202020204" pitchFamily="34" charset="0"/>
              <a:buChar char="•"/>
            </a:pPr>
            <a:r>
              <a:rPr lang="en-US" b="1" dirty="0" smtClean="0">
                <a:solidFill>
                  <a:schemeClr val="bg1"/>
                </a:solidFill>
                <a:latin typeface="Gill Sans MT" panose="020B0502020104020203" pitchFamily="34" charset="0"/>
              </a:rPr>
              <a:t>Option </a:t>
            </a:r>
            <a:r>
              <a:rPr lang="en-US" b="1" dirty="0">
                <a:solidFill>
                  <a:schemeClr val="bg1"/>
                </a:solidFill>
                <a:latin typeface="Gill Sans MT" panose="020B0502020104020203" pitchFamily="34" charset="0"/>
              </a:rPr>
              <a:t>2:</a:t>
            </a:r>
            <a:r>
              <a:rPr lang="en-US" dirty="0">
                <a:solidFill>
                  <a:schemeClr val="bg1"/>
                </a:solidFill>
                <a:latin typeface="Gill Sans MT" panose="020B0502020104020203" pitchFamily="34" charset="0"/>
              </a:rPr>
              <a:t> Embrace data-driven transformation (competitive advantage</a:t>
            </a:r>
            <a:r>
              <a:rPr lang="en-US" dirty="0" smtClean="0">
                <a:solidFill>
                  <a:schemeClr val="bg1"/>
                </a:solidFill>
                <a:latin typeface="Gill Sans MT" panose="020B0502020104020203" pitchFamily="34" charset="0"/>
              </a:rPr>
              <a:t>)</a:t>
            </a:r>
            <a:endParaRPr lang="en-US" dirty="0">
              <a:solidFill>
                <a:schemeClr val="bg1"/>
              </a:solidFill>
              <a:latin typeface="Gill Sans MT" panose="020B0502020104020203" pitchFamily="34" charset="0"/>
            </a:endParaRPr>
          </a:p>
        </p:txBody>
      </p:sp>
    </p:spTree>
    <p:extLst>
      <p:ext uri="{BB962C8B-B14F-4D97-AF65-F5344CB8AC3E}">
        <p14:creationId xmlns:p14="http://schemas.microsoft.com/office/powerpoint/2010/main" val="208430401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p159:morph option="byObject"/>
      </p:transition>
    </mc:Choice>
    <mc:Fallback>
      <p:transition spd="slow"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xmlns="" id="{3FDDE581-10F7-77C5-DE55-73AB159DFFEB}"/>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xmlns="" id="{2ED817B7-0DD3-0FA5-D63E-0D2F886403F0}"/>
              </a:ext>
            </a:extLst>
          </p:cNvPr>
          <p:cNvSpPr/>
          <p:nvPr/>
        </p:nvSpPr>
        <p:spPr>
          <a:xfrm>
            <a:off x="11266942" y="6001438"/>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3</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cxnSp>
        <p:nvCxnSpPr>
          <p:cNvPr id="7" name="Straight Connector 6">
            <a:extLst>
              <a:ext uri="{FF2B5EF4-FFF2-40B4-BE49-F238E27FC236}">
                <a16:creationId xmlns:a16="http://schemas.microsoft.com/office/drawing/2014/main" xmlns="" id="{BA27A959-075B-C913-A3E7-2B2450A21225}"/>
              </a:ext>
            </a:extLst>
          </p:cNvPr>
          <p:cNvCxnSpPr/>
          <p:nvPr/>
        </p:nvCxnSpPr>
        <p:spPr>
          <a:xfrm>
            <a:off x="410505" y="1217227"/>
            <a:ext cx="8662616" cy="0"/>
          </a:xfrm>
          <a:prstGeom prst="line">
            <a:avLst/>
          </a:prstGeom>
          <a:ln>
            <a:solidFill>
              <a:schemeClr val="accent2">
                <a:alpha val="46000"/>
              </a:schemeClr>
            </a:solidFill>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xmlns="" id="{F8D42D8D-4218-4EAD-BAF6-F780FB7338D2}"/>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smtClean="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smtClean="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AI Engineering</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p:txBody>
      </p:sp>
      <p:sp>
        <p:nvSpPr>
          <p:cNvPr id="6" name="Content Placeholder 5">
            <a:extLst>
              <a:ext uri="{FF2B5EF4-FFF2-40B4-BE49-F238E27FC236}">
                <a16:creationId xmlns:a16="http://schemas.microsoft.com/office/drawing/2014/main" xmlns="" id="{FB73CEE1-0F63-4AF3-A97E-5420622ED160}"/>
              </a:ext>
            </a:extLst>
          </p:cNvPr>
          <p:cNvSpPr>
            <a:spLocks noGrp="1"/>
          </p:cNvSpPr>
          <p:nvPr>
            <p:ph sz="half" idx="1"/>
          </p:nvPr>
        </p:nvSpPr>
        <p:spPr>
          <a:xfrm>
            <a:off x="569048" y="1418769"/>
            <a:ext cx="6188368" cy="4351338"/>
          </a:xfrm>
        </p:spPr>
        <p:txBody>
          <a:bodyPr>
            <a:normAutofit/>
          </a:bodyPr>
          <a:lstStyle/>
          <a:p>
            <a:pPr marL="0" lvl="0" indent="0" defTabSz="914400">
              <a:lnSpc>
                <a:spcPct val="100000"/>
              </a:lnSpc>
              <a:spcBef>
                <a:spcPts val="0"/>
              </a:spcBef>
              <a:buNone/>
              <a:defRPr/>
            </a:pPr>
            <a:r>
              <a:rPr lang="en-US" sz="1800" dirty="0">
                <a:solidFill>
                  <a:schemeClr val="accent2">
                    <a:lumMod val="75000"/>
                  </a:schemeClr>
                </a:solidFill>
              </a:rPr>
              <a:t>Predicting Digital Adoption to Speed Up Our Lending </a:t>
            </a:r>
            <a:r>
              <a:rPr lang="en-US" sz="1800" dirty="0" smtClean="0">
                <a:solidFill>
                  <a:schemeClr val="accent2">
                    <a:lumMod val="75000"/>
                  </a:schemeClr>
                </a:solidFill>
              </a:rPr>
              <a:t>Process</a:t>
            </a:r>
          </a:p>
          <a:p>
            <a:pPr marL="0" lvl="0" indent="0" defTabSz="914400">
              <a:lnSpc>
                <a:spcPct val="100000"/>
              </a:lnSpc>
              <a:spcBef>
                <a:spcPts val="0"/>
              </a:spcBef>
              <a:buNone/>
              <a:defRPr/>
            </a:pPr>
            <a:endParaRPr lang="en-US" sz="1800" dirty="0" smtClean="0">
              <a:solidFill>
                <a:schemeClr val="bg1"/>
              </a:solidFill>
              <a:latin typeface="Gill Sans MT" panose="020B0502020104020203" pitchFamily="34" charset="0"/>
            </a:endParaRPr>
          </a:p>
          <a:p>
            <a:pPr marL="0" indent="0">
              <a:buNone/>
            </a:pPr>
            <a:r>
              <a:rPr lang="en-US" sz="1800" b="1" dirty="0" err="1">
                <a:solidFill>
                  <a:schemeClr val="accent4"/>
                </a:solidFill>
                <a:latin typeface="Gill Sans MT" panose="020B0502020104020203" pitchFamily="34" charset="0"/>
              </a:rPr>
              <a:t>Borrowme</a:t>
            </a:r>
            <a:r>
              <a:rPr lang="en-US" sz="1800" dirty="0">
                <a:solidFill>
                  <a:schemeClr val="bg1"/>
                </a:solidFill>
                <a:latin typeface="Gill Sans MT" panose="020B0502020104020203" pitchFamily="34" charset="0"/>
              </a:rPr>
              <a:t> started to make loans simple for Nigerians like Aisha, a teacher needing quick funds. Frustrated by slow paper processes, we lost customers. Now, using data from 12,516 applications, we predict e-signing to speed up loans, turning complaints into our edge</a:t>
            </a:r>
            <a:r>
              <a:rPr lang="en-US" sz="1800" dirty="0" smtClean="0">
                <a:solidFill>
                  <a:schemeClr val="bg1"/>
                </a:solidFill>
                <a:latin typeface="Gill Sans MT" panose="020B0502020104020203" pitchFamily="34" charset="0"/>
              </a:rPr>
              <a:t>.</a:t>
            </a:r>
          </a:p>
          <a:p>
            <a:pPr marL="0" indent="0">
              <a:buNone/>
            </a:pPr>
            <a:endParaRPr lang="en-US" sz="1800" dirty="0">
              <a:solidFill>
                <a:schemeClr val="bg1"/>
              </a:solidFill>
              <a:latin typeface="Gill Sans MT" panose="020B0502020104020203" pitchFamily="34" charset="0"/>
            </a:endParaRPr>
          </a:p>
          <a:p>
            <a:pPr marL="0" indent="0">
              <a:buNone/>
            </a:pPr>
            <a:endParaRPr lang="en-US" sz="1800" dirty="0">
              <a:solidFill>
                <a:schemeClr val="bg1"/>
              </a:solidFill>
              <a:latin typeface="Gill Sans MT" panose="020B0502020104020203" pitchFamily="34" charset="0"/>
            </a:endParaRPr>
          </a:p>
          <a:p>
            <a:pPr marL="0" indent="0" defTabSz="914400">
              <a:lnSpc>
                <a:spcPct val="100000"/>
              </a:lnSpc>
              <a:spcBef>
                <a:spcPts val="0"/>
              </a:spcBef>
              <a:buNone/>
              <a:defRPr/>
            </a:pPr>
            <a:r>
              <a:rPr lang="en-US" sz="1800" dirty="0">
                <a:solidFill>
                  <a:srgbClr val="FF0000"/>
                </a:solidFill>
                <a:latin typeface="Gill Sans MT" panose="020B0502020104020203" pitchFamily="34" charset="0"/>
              </a:rPr>
              <a:t>🎯</a:t>
            </a:r>
            <a:r>
              <a:rPr lang="en-US" sz="1800" dirty="0">
                <a:solidFill>
                  <a:schemeClr val="bg1"/>
                </a:solidFill>
                <a:latin typeface="Gill Sans MT" panose="020B0502020104020203" pitchFamily="34" charset="0"/>
              </a:rPr>
              <a:t> </a:t>
            </a:r>
            <a:r>
              <a:rPr lang="en-US" sz="1800" b="1" dirty="0">
                <a:solidFill>
                  <a:schemeClr val="bg1"/>
                </a:solidFill>
                <a:latin typeface="Gill Sans MT" panose="020B0502020104020203" pitchFamily="34" charset="0"/>
              </a:rPr>
              <a:t>Our </a:t>
            </a:r>
            <a:r>
              <a:rPr lang="en-US" sz="1800" b="1" dirty="0" smtClean="0">
                <a:solidFill>
                  <a:schemeClr val="bg1"/>
                </a:solidFill>
                <a:latin typeface="Gill Sans MT" panose="020B0502020104020203" pitchFamily="34" charset="0"/>
              </a:rPr>
              <a:t>Goal</a:t>
            </a:r>
          </a:p>
          <a:p>
            <a:pPr marL="0" indent="0" defTabSz="914400">
              <a:lnSpc>
                <a:spcPct val="100000"/>
              </a:lnSpc>
              <a:spcBef>
                <a:spcPts val="0"/>
              </a:spcBef>
              <a:buNone/>
              <a:defRPr/>
            </a:pPr>
            <a:r>
              <a:rPr lang="en-US" sz="1800" dirty="0">
                <a:solidFill>
                  <a:schemeClr val="bg1"/>
                </a:solidFill>
              </a:rPr>
              <a:t>T</a:t>
            </a:r>
            <a:r>
              <a:rPr lang="en-US" sz="1800" dirty="0" smtClean="0">
                <a:solidFill>
                  <a:schemeClr val="bg1"/>
                </a:solidFill>
              </a:rPr>
              <a:t>o </a:t>
            </a:r>
            <a:r>
              <a:rPr lang="en-US" sz="1800" dirty="0">
                <a:solidFill>
                  <a:schemeClr val="bg1"/>
                </a:solidFill>
              </a:rPr>
              <a:t>automate the process by building a machine learning model to predict the outcome of the lending process if the credit facility process was completed via e-process, that is E Signed or not.</a:t>
            </a:r>
            <a:endParaRPr lang="aa-ET" sz="1700" dirty="0">
              <a:solidFill>
                <a:schemeClr val="bg1"/>
              </a:solidFill>
              <a:latin typeface="Gill Sans MT" panose="020B0502020104020203" pitchFamily="34" charset="0"/>
            </a:endParaRPr>
          </a:p>
        </p:txBody>
      </p:sp>
      <p:sp>
        <p:nvSpPr>
          <p:cNvPr id="13" name="TextBox 12">
            <a:extLst>
              <a:ext uri="{FF2B5EF4-FFF2-40B4-BE49-F238E27FC236}">
                <a16:creationId xmlns:a16="http://schemas.microsoft.com/office/drawing/2014/main" xmlns="" id="{7467B06E-E49C-4B21-8A3F-3528D37D155A}"/>
              </a:ext>
            </a:extLst>
          </p:cNvPr>
          <p:cNvSpPr txBox="1"/>
          <p:nvPr/>
        </p:nvSpPr>
        <p:spPr>
          <a:xfrm>
            <a:off x="431030" y="284566"/>
            <a:ext cx="5840303" cy="461665"/>
          </a:xfrm>
          <a:prstGeom prst="rect">
            <a:avLst/>
          </a:prstGeom>
          <a:noFill/>
        </p:spPr>
        <p:txBody>
          <a:bodyPr wrap="square" rtlCol="0">
            <a:spAutoFit/>
          </a:bodyPr>
          <a:lstStyle/>
          <a:p>
            <a:pPr lvl="0" defTabSz="914338">
              <a:defRPr/>
            </a:pPr>
            <a:r>
              <a:rPr lang="en-US" sz="2400" dirty="0">
                <a:solidFill>
                  <a:schemeClr val="accent4"/>
                </a:solidFill>
                <a:latin typeface="Gill Sans MT" panose="020B0502020104020203" pitchFamily="34" charset="0"/>
              </a:rPr>
              <a:t>The Digital Transformation Story</a:t>
            </a:r>
            <a:endParaRPr kumimoji="0" lang="en-US" sz="2400" b="0" i="0" u="none" strike="noStrike" kern="1200" cap="none" spc="0" normalizeH="0" baseline="0" noProof="0" dirty="0">
              <a:ln>
                <a:noFill/>
              </a:ln>
              <a:solidFill>
                <a:schemeClr val="accent4"/>
              </a:solidFill>
              <a:effectLst/>
              <a:uLnTx/>
              <a:uFillTx/>
              <a:latin typeface="Gill Sans MT" panose="020B0502020104020203" pitchFamily="34" charset="0"/>
            </a:endParaRPr>
          </a:p>
        </p:txBody>
      </p:sp>
      <p:sp>
        <p:nvSpPr>
          <p:cNvPr id="14" name="TextBox 13">
            <a:extLst>
              <a:ext uri="{FF2B5EF4-FFF2-40B4-BE49-F238E27FC236}">
                <a16:creationId xmlns:a16="http://schemas.microsoft.com/office/drawing/2014/main" xmlns="" id="{6D42ECAD-449F-4044-9863-625BD4A291CB}"/>
              </a:ext>
            </a:extLst>
          </p:cNvPr>
          <p:cNvSpPr txBox="1"/>
          <p:nvPr/>
        </p:nvSpPr>
        <p:spPr>
          <a:xfrm>
            <a:off x="402217" y="742107"/>
            <a:ext cx="9018557" cy="338554"/>
          </a:xfrm>
          <a:prstGeom prst="rect">
            <a:avLst/>
          </a:prstGeom>
          <a:noFill/>
        </p:spPr>
        <p:txBody>
          <a:bodyPr wrap="square" rtlCol="0">
            <a:spAutoFit/>
          </a:bodyPr>
          <a:lstStyle/>
          <a:p>
            <a:pPr lvl="0" defTabSz="914338">
              <a:defRPr/>
            </a:pPr>
            <a:r>
              <a:rPr lang="en-US" sz="1600" dirty="0">
                <a:solidFill>
                  <a:schemeClr val="accent4">
                    <a:lumMod val="20000"/>
                    <a:lumOff val="80000"/>
                  </a:schemeClr>
                </a:solidFill>
              </a:rPr>
              <a:t>Revolutionizing </a:t>
            </a:r>
            <a:r>
              <a:rPr lang="en-US" sz="1600" dirty="0" err="1">
                <a:solidFill>
                  <a:schemeClr val="accent4">
                    <a:lumMod val="20000"/>
                    <a:lumOff val="80000"/>
                  </a:schemeClr>
                </a:solidFill>
              </a:rPr>
              <a:t>BorrowMe</a:t>
            </a:r>
            <a:r>
              <a:rPr lang="en-US" sz="1600" dirty="0">
                <a:solidFill>
                  <a:schemeClr val="accent4">
                    <a:lumMod val="20000"/>
                    <a:lumOff val="80000"/>
                  </a:schemeClr>
                </a:solidFill>
              </a:rPr>
              <a:t>: How Data Science Can Turn Customer Complaints into Competitive Advantage</a:t>
            </a:r>
            <a:endParaRPr kumimoji="0" lang="en-US" sz="1600" b="0" i="0" u="none" strike="noStrike" kern="1200" cap="none" spc="0" normalizeH="0" baseline="0" noProof="0" dirty="0">
              <a:ln>
                <a:noFill/>
              </a:ln>
              <a:solidFill>
                <a:schemeClr val="accent4">
                  <a:lumMod val="20000"/>
                  <a:lumOff val="80000"/>
                </a:schemeClr>
              </a:solidFill>
              <a:effectLst/>
              <a:uLnTx/>
              <a:uFillTx/>
              <a:latin typeface="Gill Sans MT" panose="020B0502020104020203" pitchFamily="34" charset="0"/>
            </a:endParaRPr>
          </a:p>
        </p:txBody>
      </p:sp>
      <p:grpSp>
        <p:nvGrpSpPr>
          <p:cNvPr id="15" name="Group 14">
            <a:extLst>
              <a:ext uri="{FF2B5EF4-FFF2-40B4-BE49-F238E27FC236}">
                <a16:creationId xmlns:a16="http://schemas.microsoft.com/office/drawing/2014/main" xmlns="" id="{07FE34F9-8EFD-4423-86F6-9EBC825D22AE}"/>
              </a:ext>
            </a:extLst>
          </p:cNvPr>
          <p:cNvGrpSpPr/>
          <p:nvPr/>
        </p:nvGrpSpPr>
        <p:grpSpPr>
          <a:xfrm>
            <a:off x="9420774" y="390586"/>
            <a:ext cx="1503979" cy="513874"/>
            <a:chOff x="10389414" y="188107"/>
            <a:chExt cx="1503979" cy="513874"/>
          </a:xfrm>
        </p:grpSpPr>
        <p:pic>
          <p:nvPicPr>
            <p:cNvPr id="16" name="Picture 15">
              <a:extLst>
                <a:ext uri="{FF2B5EF4-FFF2-40B4-BE49-F238E27FC236}">
                  <a16:creationId xmlns:a16="http://schemas.microsoft.com/office/drawing/2014/main" xmlns="" id="{A65CECF7-58F3-4B6C-8B7E-AFC92C9E7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7" name="Picture 16">
              <a:extLst>
                <a:ext uri="{FF2B5EF4-FFF2-40B4-BE49-F238E27FC236}">
                  <a16:creationId xmlns:a16="http://schemas.microsoft.com/office/drawing/2014/main" xmlns="" id="{ED4D19C3-47A4-46C8-B3A3-345BD4F7E9D4}"/>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5" name="Rectangle 4"/>
          <p:cNvSpPr/>
          <p:nvPr/>
        </p:nvSpPr>
        <p:spPr>
          <a:xfrm>
            <a:off x="1078992" y="5486137"/>
            <a:ext cx="9669934" cy="923330"/>
          </a:xfrm>
          <a:prstGeom prst="rect">
            <a:avLst/>
          </a:prstGeom>
        </p:spPr>
        <p:txBody>
          <a:bodyPr wrap="square">
            <a:spAutoFit/>
          </a:bodyPr>
          <a:lstStyle/>
          <a:p>
            <a:r>
              <a:rPr lang="en-US" dirty="0">
                <a:solidFill>
                  <a:schemeClr val="accent4">
                    <a:lumMod val="20000"/>
                    <a:lumOff val="80000"/>
                  </a:schemeClr>
                </a:solidFill>
              </a:rPr>
              <a:t>Good morning everyone. Six months ago, we were drowning in customer complaints about slow loan processing. Today, I'm here to show you how we can turn this challenge into our biggest competitive advantage using the power of data science</a:t>
            </a:r>
            <a:endParaRPr lang="en-US" dirty="0">
              <a:solidFill>
                <a:schemeClr val="accent4">
                  <a:lumMod val="20000"/>
                  <a:lumOff val="80000"/>
                </a:schemeClr>
              </a:solidFill>
              <a:latin typeface="Gill Sans MT" panose="020B0502020104020203"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7335" y="1468446"/>
            <a:ext cx="3629905" cy="3629905"/>
          </a:xfrm>
          <a:prstGeom prst="rect">
            <a:avLst/>
          </a:prstGeom>
          <a:solidFill>
            <a:schemeClr val="accent4"/>
          </a:solidFill>
        </p:spPr>
      </p:pic>
    </p:spTree>
    <p:extLst>
      <p:ext uri="{BB962C8B-B14F-4D97-AF65-F5344CB8AC3E}">
        <p14:creationId xmlns:p14="http://schemas.microsoft.com/office/powerpoint/2010/main" val="3233677781"/>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1151C"/>
        </a:solidFill>
        <a:effectLst/>
      </p:bgPr>
    </p:bg>
    <p:spTree>
      <p:nvGrpSpPr>
        <p:cNvPr id="1" name="">
          <a:extLst>
            <a:ext uri="{FF2B5EF4-FFF2-40B4-BE49-F238E27FC236}">
              <a16:creationId xmlns:a16="http://schemas.microsoft.com/office/drawing/2014/main" xmlns="" id="{3FDDE581-10F7-77C5-DE55-73AB159DFFEB}"/>
            </a:ext>
          </a:extLst>
        </p:cNvPr>
        <p:cNvGrpSpPr/>
        <p:nvPr/>
      </p:nvGrpSpPr>
      <p:grpSpPr>
        <a:xfrm>
          <a:off x="0" y="0"/>
          <a:ext cx="0" cy="0"/>
          <a:chOff x="0" y="0"/>
          <a:chExt cx="0" cy="0"/>
        </a:xfrm>
      </p:grpSpPr>
      <p:grpSp>
        <p:nvGrpSpPr>
          <p:cNvPr id="40" name="Group 39">
            <a:extLst>
              <a:ext uri="{FF2B5EF4-FFF2-40B4-BE49-F238E27FC236}">
                <a16:creationId xmlns:a16="http://schemas.microsoft.com/office/drawing/2014/main" xmlns="" id="{C18F1E54-F11D-61BC-1016-1E00D698A651}"/>
              </a:ext>
            </a:extLst>
          </p:cNvPr>
          <p:cNvGrpSpPr/>
          <p:nvPr/>
        </p:nvGrpSpPr>
        <p:grpSpPr>
          <a:xfrm>
            <a:off x="9420774" y="390586"/>
            <a:ext cx="1503979" cy="513874"/>
            <a:chOff x="10389414" y="188107"/>
            <a:chExt cx="1503979" cy="513874"/>
          </a:xfrm>
        </p:grpSpPr>
        <p:pic>
          <p:nvPicPr>
            <p:cNvPr id="42" name="Picture 41">
              <a:extLst>
                <a:ext uri="{FF2B5EF4-FFF2-40B4-BE49-F238E27FC236}">
                  <a16:creationId xmlns:a16="http://schemas.microsoft.com/office/drawing/2014/main" xmlns="" id="{E20490A1-1F60-BA18-48DA-86EEE0690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43" name="Picture 42">
              <a:extLst>
                <a:ext uri="{FF2B5EF4-FFF2-40B4-BE49-F238E27FC236}">
                  <a16:creationId xmlns:a16="http://schemas.microsoft.com/office/drawing/2014/main" xmlns="" id="{CF39F759-553D-7D60-AA72-77A023FCA13B}"/>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12" name="TextBox 11">
            <a:extLst>
              <a:ext uri="{FF2B5EF4-FFF2-40B4-BE49-F238E27FC236}">
                <a16:creationId xmlns:a16="http://schemas.microsoft.com/office/drawing/2014/main" xmlns="" id="{F8D42D8D-4218-4EAD-BAF6-F780FB7338D2}"/>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smtClean="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AI  </a:t>
            </a:r>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Engineering</a:t>
            </a:r>
          </a:p>
        </p:txBody>
      </p:sp>
      <p:sp>
        <p:nvSpPr>
          <p:cNvPr id="2" name="Rectangle 1"/>
          <p:cNvSpPr/>
          <p:nvPr/>
        </p:nvSpPr>
        <p:spPr>
          <a:xfrm>
            <a:off x="526766" y="904460"/>
            <a:ext cx="10290586" cy="5078313"/>
          </a:xfrm>
          <a:prstGeom prst="rect">
            <a:avLst/>
          </a:prstGeom>
        </p:spPr>
        <p:txBody>
          <a:bodyPr wrap="square">
            <a:spAutoFit/>
          </a:bodyPr>
          <a:lstStyle/>
          <a:p>
            <a:r>
              <a:rPr lang="en-US" b="1" dirty="0">
                <a:solidFill>
                  <a:schemeClr val="bg1"/>
                </a:solidFill>
                <a:latin typeface="Gill Sans MT" panose="020B0502020104020203" pitchFamily="34" charset="0"/>
              </a:rPr>
              <a:t>Questions &amp; </a:t>
            </a:r>
            <a:r>
              <a:rPr lang="en-US" b="1" dirty="0" smtClean="0">
                <a:solidFill>
                  <a:schemeClr val="bg1"/>
                </a:solidFill>
                <a:latin typeface="Gill Sans MT" panose="020B0502020104020203" pitchFamily="34" charset="0"/>
              </a:rPr>
              <a:t>Discussion</a:t>
            </a:r>
          </a:p>
          <a:p>
            <a:endParaRPr lang="en-US" b="1" dirty="0">
              <a:solidFill>
                <a:schemeClr val="bg1"/>
              </a:solidFill>
              <a:latin typeface="Gill Sans MT" panose="020B0502020104020203" pitchFamily="34" charset="0"/>
            </a:endParaRPr>
          </a:p>
          <a:p>
            <a:r>
              <a:rPr lang="en-US" dirty="0" smtClean="0">
                <a:solidFill>
                  <a:schemeClr val="bg1"/>
                </a:solidFill>
                <a:latin typeface="Gill Sans MT" panose="020B0502020104020203" pitchFamily="34" charset="0"/>
              </a:rPr>
              <a:t>"</a:t>
            </a:r>
            <a:r>
              <a:rPr lang="en-US" dirty="0">
                <a:solidFill>
                  <a:schemeClr val="bg1"/>
                </a:solidFill>
                <a:latin typeface="Gill Sans MT" panose="020B0502020104020203" pitchFamily="34" charset="0"/>
              </a:rPr>
              <a:t>Let's Talk: Your Questions and </a:t>
            </a:r>
            <a:r>
              <a:rPr lang="en-US" dirty="0" smtClean="0">
                <a:solidFill>
                  <a:schemeClr val="bg1"/>
                </a:solidFill>
                <a:latin typeface="Gill Sans MT" panose="020B0502020104020203" pitchFamily="34" charset="0"/>
              </a:rPr>
              <a:t>Ideas“</a:t>
            </a:r>
          </a:p>
          <a:p>
            <a:endParaRPr lang="en-US" dirty="0">
              <a:solidFill>
                <a:schemeClr val="bg1"/>
              </a:solidFill>
              <a:latin typeface="Gill Sans MT" panose="020B0502020104020203" pitchFamily="34" charset="0"/>
            </a:endParaRPr>
          </a:p>
          <a:p>
            <a:r>
              <a:rPr lang="en-US" b="1" dirty="0">
                <a:solidFill>
                  <a:schemeClr val="bg1"/>
                </a:solidFill>
                <a:latin typeface="Gill Sans MT" panose="020B0502020104020203" pitchFamily="34" charset="0"/>
              </a:rPr>
              <a:t>Content:</a:t>
            </a:r>
            <a:r>
              <a:rPr lang="en-US" dirty="0">
                <a:solidFill>
                  <a:schemeClr val="bg1"/>
                </a:solidFill>
                <a:latin typeface="Gill Sans MT" panose="020B0502020104020203" pitchFamily="34" charset="0"/>
              </a:rPr>
              <a:t> </a:t>
            </a:r>
            <a:r>
              <a:rPr lang="en-US" b="1" dirty="0">
                <a:solidFill>
                  <a:schemeClr val="bg1"/>
                </a:solidFill>
                <a:latin typeface="Gill Sans MT" panose="020B0502020104020203" pitchFamily="34" charset="0"/>
              </a:rPr>
              <a:t>💭 Common Questions We Anticipate</a:t>
            </a:r>
            <a:r>
              <a:rPr lang="en-US" b="1" dirty="0" smtClean="0">
                <a:solidFill>
                  <a:schemeClr val="bg1"/>
                </a:solidFill>
                <a:latin typeface="Gill Sans MT" panose="020B0502020104020203" pitchFamily="34" charset="0"/>
              </a:rPr>
              <a:t>:</a:t>
            </a:r>
          </a:p>
          <a:p>
            <a:endParaRPr lang="en-US" b="1" dirty="0" smtClean="0">
              <a:solidFill>
                <a:schemeClr val="bg1"/>
              </a:solidFill>
              <a:latin typeface="Gill Sans MT" panose="020B0502020104020203" pitchFamily="34" charset="0"/>
            </a:endParaRPr>
          </a:p>
          <a:p>
            <a:r>
              <a:rPr lang="en-US" dirty="0">
                <a:solidFill>
                  <a:srgbClr val="FF0000"/>
                </a:solidFill>
                <a:latin typeface="Gill Sans MT" panose="020B0502020104020203" pitchFamily="34" charset="0"/>
              </a:rPr>
              <a:t>❓</a:t>
            </a:r>
            <a:r>
              <a:rPr lang="en-US" dirty="0">
                <a:solidFill>
                  <a:schemeClr val="bg1"/>
                </a:solidFill>
                <a:latin typeface="Gill Sans MT" panose="020B0502020104020203" pitchFamily="34" charset="0"/>
              </a:rPr>
              <a:t> </a:t>
            </a:r>
            <a:r>
              <a:rPr lang="en-US" i="1" dirty="0">
                <a:solidFill>
                  <a:schemeClr val="bg1"/>
                </a:solidFill>
                <a:latin typeface="Gill Sans MT" panose="020B0502020104020203" pitchFamily="34" charset="0"/>
              </a:rPr>
              <a:t>"How quickly will we see results?"</a:t>
            </a:r>
            <a:r>
              <a:rPr lang="en-US" dirty="0">
                <a:solidFill>
                  <a:schemeClr val="bg1"/>
                </a:solidFill>
                <a:latin typeface="Gill Sans MT" panose="020B0502020104020203" pitchFamily="34" charset="0"/>
              </a:rPr>
              <a:t> </a:t>
            </a:r>
            <a:endParaRPr lang="en-US" dirty="0" smtClean="0">
              <a:solidFill>
                <a:schemeClr val="bg1"/>
              </a:solidFill>
              <a:latin typeface="Gill Sans MT" panose="020B0502020104020203" pitchFamily="34" charset="0"/>
            </a:endParaRPr>
          </a:p>
          <a:p>
            <a:r>
              <a:rPr lang="en-US" dirty="0" smtClean="0">
                <a:solidFill>
                  <a:schemeClr val="accent6"/>
                </a:solidFill>
                <a:latin typeface="Gill Sans MT" panose="020B0502020104020203" pitchFamily="34" charset="0"/>
              </a:rPr>
              <a:t>✅</a:t>
            </a:r>
            <a:r>
              <a:rPr lang="en-US" dirty="0" smtClean="0">
                <a:solidFill>
                  <a:schemeClr val="bg1"/>
                </a:solidFill>
                <a:latin typeface="Gill Sans MT" panose="020B0502020104020203" pitchFamily="34" charset="0"/>
              </a:rPr>
              <a:t> </a:t>
            </a:r>
            <a:r>
              <a:rPr lang="en-US" b="1" dirty="0">
                <a:solidFill>
                  <a:schemeClr val="bg1"/>
                </a:solidFill>
                <a:latin typeface="Gill Sans MT" panose="020B0502020104020203" pitchFamily="34" charset="0"/>
              </a:rPr>
              <a:t>Answer:</a:t>
            </a:r>
            <a:r>
              <a:rPr lang="en-US" dirty="0">
                <a:solidFill>
                  <a:schemeClr val="bg1"/>
                </a:solidFill>
                <a:latin typeface="Gill Sans MT" panose="020B0502020104020203" pitchFamily="34" charset="0"/>
              </a:rPr>
              <a:t> Processing improvements within 2 weeks, customer satisfaction within 1 </a:t>
            </a:r>
            <a:r>
              <a:rPr lang="en-US" dirty="0" smtClean="0">
                <a:solidFill>
                  <a:schemeClr val="bg1"/>
                </a:solidFill>
                <a:latin typeface="Gill Sans MT" panose="020B0502020104020203" pitchFamily="34" charset="0"/>
              </a:rPr>
              <a:t>month</a:t>
            </a:r>
          </a:p>
          <a:p>
            <a:endParaRPr lang="en-US" dirty="0">
              <a:solidFill>
                <a:schemeClr val="bg1"/>
              </a:solidFill>
              <a:latin typeface="Gill Sans MT" panose="020B0502020104020203" pitchFamily="34" charset="0"/>
            </a:endParaRPr>
          </a:p>
          <a:p>
            <a:r>
              <a:rPr lang="en-US" dirty="0">
                <a:solidFill>
                  <a:srgbClr val="FF0000"/>
                </a:solidFill>
                <a:latin typeface="Gill Sans MT" panose="020B0502020104020203" pitchFamily="34" charset="0"/>
              </a:rPr>
              <a:t>❓</a:t>
            </a:r>
            <a:r>
              <a:rPr lang="en-US" dirty="0">
                <a:solidFill>
                  <a:schemeClr val="bg1"/>
                </a:solidFill>
                <a:latin typeface="Gill Sans MT" panose="020B0502020104020203" pitchFamily="34" charset="0"/>
              </a:rPr>
              <a:t> </a:t>
            </a:r>
            <a:r>
              <a:rPr lang="en-US" i="1" dirty="0">
                <a:solidFill>
                  <a:schemeClr val="bg1"/>
                </a:solidFill>
                <a:latin typeface="Gill Sans MT" panose="020B0502020104020203" pitchFamily="34" charset="0"/>
              </a:rPr>
              <a:t>"What if the model is wrong?"</a:t>
            </a:r>
            <a:r>
              <a:rPr lang="en-US" dirty="0">
                <a:solidFill>
                  <a:schemeClr val="bg1"/>
                </a:solidFill>
                <a:latin typeface="Gill Sans MT" panose="020B0502020104020203" pitchFamily="34" charset="0"/>
              </a:rPr>
              <a:t> </a:t>
            </a:r>
            <a:endParaRPr lang="en-US" dirty="0" smtClean="0">
              <a:solidFill>
                <a:schemeClr val="bg1"/>
              </a:solidFill>
              <a:latin typeface="Gill Sans MT" panose="020B0502020104020203" pitchFamily="34" charset="0"/>
            </a:endParaRPr>
          </a:p>
          <a:p>
            <a:r>
              <a:rPr lang="en-US" dirty="0" smtClean="0">
                <a:solidFill>
                  <a:schemeClr val="accent6"/>
                </a:solidFill>
                <a:latin typeface="Gill Sans MT" panose="020B0502020104020203" pitchFamily="34" charset="0"/>
              </a:rPr>
              <a:t>✅</a:t>
            </a:r>
            <a:r>
              <a:rPr lang="en-US" dirty="0" smtClean="0">
                <a:solidFill>
                  <a:schemeClr val="bg1"/>
                </a:solidFill>
                <a:latin typeface="Gill Sans MT" panose="020B0502020104020203" pitchFamily="34" charset="0"/>
              </a:rPr>
              <a:t> </a:t>
            </a:r>
            <a:r>
              <a:rPr lang="en-US" b="1" dirty="0">
                <a:solidFill>
                  <a:schemeClr val="bg1"/>
                </a:solidFill>
                <a:latin typeface="Gill Sans MT" panose="020B0502020104020203" pitchFamily="34" charset="0"/>
              </a:rPr>
              <a:t>Answer:</a:t>
            </a:r>
            <a:r>
              <a:rPr lang="en-US" dirty="0">
                <a:solidFill>
                  <a:schemeClr val="bg1"/>
                </a:solidFill>
                <a:latin typeface="Gill Sans MT" panose="020B0502020104020203" pitchFamily="34" charset="0"/>
              </a:rPr>
              <a:t> Human oversight always available + continuous learning from </a:t>
            </a:r>
            <a:r>
              <a:rPr lang="en-US" dirty="0" smtClean="0">
                <a:solidFill>
                  <a:schemeClr val="bg1"/>
                </a:solidFill>
                <a:latin typeface="Gill Sans MT" panose="020B0502020104020203" pitchFamily="34" charset="0"/>
              </a:rPr>
              <a:t>mistakes</a:t>
            </a:r>
          </a:p>
          <a:p>
            <a:endParaRPr lang="en-US" dirty="0">
              <a:solidFill>
                <a:schemeClr val="bg1"/>
              </a:solidFill>
              <a:latin typeface="Gill Sans MT" panose="020B0502020104020203" pitchFamily="34" charset="0"/>
            </a:endParaRPr>
          </a:p>
          <a:p>
            <a:r>
              <a:rPr lang="en-US" dirty="0">
                <a:solidFill>
                  <a:srgbClr val="FF0000"/>
                </a:solidFill>
                <a:latin typeface="Gill Sans MT" panose="020B0502020104020203" pitchFamily="34" charset="0"/>
              </a:rPr>
              <a:t>❓</a:t>
            </a:r>
            <a:r>
              <a:rPr lang="en-US" dirty="0">
                <a:solidFill>
                  <a:schemeClr val="bg1"/>
                </a:solidFill>
                <a:latin typeface="Gill Sans MT" panose="020B0502020104020203" pitchFamily="34" charset="0"/>
              </a:rPr>
              <a:t> </a:t>
            </a:r>
            <a:r>
              <a:rPr lang="en-US" i="1" dirty="0">
                <a:solidFill>
                  <a:schemeClr val="bg1"/>
                </a:solidFill>
                <a:latin typeface="Gill Sans MT" panose="020B0502020104020203" pitchFamily="34" charset="0"/>
              </a:rPr>
              <a:t>"How does this affect our staff?"</a:t>
            </a:r>
            <a:r>
              <a:rPr lang="en-US" dirty="0">
                <a:solidFill>
                  <a:schemeClr val="bg1"/>
                </a:solidFill>
                <a:latin typeface="Gill Sans MT" panose="020B0502020104020203" pitchFamily="34" charset="0"/>
              </a:rPr>
              <a:t> </a:t>
            </a:r>
            <a:endParaRPr lang="en-US" dirty="0" smtClean="0">
              <a:solidFill>
                <a:schemeClr val="bg1"/>
              </a:solidFill>
              <a:latin typeface="Gill Sans MT" panose="020B0502020104020203" pitchFamily="34" charset="0"/>
            </a:endParaRPr>
          </a:p>
          <a:p>
            <a:r>
              <a:rPr lang="en-US" dirty="0" smtClean="0">
                <a:solidFill>
                  <a:schemeClr val="accent6"/>
                </a:solidFill>
                <a:latin typeface="Gill Sans MT" panose="020B0502020104020203" pitchFamily="34" charset="0"/>
              </a:rPr>
              <a:t>✅</a:t>
            </a:r>
            <a:r>
              <a:rPr lang="en-US" dirty="0" smtClean="0">
                <a:solidFill>
                  <a:schemeClr val="bg1"/>
                </a:solidFill>
                <a:latin typeface="Gill Sans MT" panose="020B0502020104020203" pitchFamily="34" charset="0"/>
              </a:rPr>
              <a:t> </a:t>
            </a:r>
            <a:r>
              <a:rPr lang="en-US" b="1" dirty="0">
                <a:solidFill>
                  <a:schemeClr val="bg1"/>
                </a:solidFill>
                <a:latin typeface="Gill Sans MT" panose="020B0502020104020203" pitchFamily="34" charset="0"/>
              </a:rPr>
              <a:t>Answer:</a:t>
            </a:r>
            <a:r>
              <a:rPr lang="en-US" dirty="0">
                <a:solidFill>
                  <a:schemeClr val="bg1"/>
                </a:solidFill>
                <a:latin typeface="Gill Sans MT" panose="020B0502020104020203" pitchFamily="34" charset="0"/>
              </a:rPr>
              <a:t> Empowers staff with better insights, doesn't replace human </a:t>
            </a:r>
            <a:r>
              <a:rPr lang="en-US" dirty="0" smtClean="0">
                <a:solidFill>
                  <a:schemeClr val="bg1"/>
                </a:solidFill>
                <a:latin typeface="Gill Sans MT" panose="020B0502020104020203" pitchFamily="34" charset="0"/>
              </a:rPr>
              <a:t>judgment</a:t>
            </a:r>
          </a:p>
          <a:p>
            <a:endParaRPr lang="en-US" dirty="0">
              <a:solidFill>
                <a:schemeClr val="bg1"/>
              </a:solidFill>
              <a:latin typeface="Gill Sans MT" panose="020B0502020104020203" pitchFamily="34" charset="0"/>
            </a:endParaRPr>
          </a:p>
          <a:p>
            <a:r>
              <a:rPr lang="en-US" dirty="0">
                <a:solidFill>
                  <a:srgbClr val="FF0000"/>
                </a:solidFill>
                <a:latin typeface="Gill Sans MT" panose="020B0502020104020203" pitchFamily="34" charset="0"/>
              </a:rPr>
              <a:t>❓</a:t>
            </a:r>
            <a:r>
              <a:rPr lang="en-US" dirty="0">
                <a:solidFill>
                  <a:schemeClr val="bg1"/>
                </a:solidFill>
                <a:latin typeface="Gill Sans MT" panose="020B0502020104020203" pitchFamily="34" charset="0"/>
              </a:rPr>
              <a:t> </a:t>
            </a:r>
            <a:r>
              <a:rPr lang="en-US" i="1" dirty="0">
                <a:solidFill>
                  <a:schemeClr val="bg1"/>
                </a:solidFill>
                <a:latin typeface="Gill Sans MT" panose="020B0502020104020203" pitchFamily="34" charset="0"/>
              </a:rPr>
              <a:t>"What about data privacy?"</a:t>
            </a:r>
            <a:r>
              <a:rPr lang="en-US" dirty="0">
                <a:solidFill>
                  <a:schemeClr val="bg1"/>
                </a:solidFill>
                <a:latin typeface="Gill Sans MT" panose="020B0502020104020203" pitchFamily="34" charset="0"/>
              </a:rPr>
              <a:t> </a:t>
            </a:r>
            <a:endParaRPr lang="en-US" dirty="0" smtClean="0">
              <a:solidFill>
                <a:schemeClr val="bg1"/>
              </a:solidFill>
              <a:latin typeface="Gill Sans MT" panose="020B0502020104020203" pitchFamily="34" charset="0"/>
            </a:endParaRPr>
          </a:p>
          <a:p>
            <a:r>
              <a:rPr lang="en-US" dirty="0" smtClean="0">
                <a:solidFill>
                  <a:schemeClr val="accent6"/>
                </a:solidFill>
                <a:latin typeface="Gill Sans MT" panose="020B0502020104020203" pitchFamily="34" charset="0"/>
              </a:rPr>
              <a:t>✅</a:t>
            </a:r>
            <a:r>
              <a:rPr lang="en-US" dirty="0" smtClean="0">
                <a:solidFill>
                  <a:schemeClr val="bg1"/>
                </a:solidFill>
                <a:latin typeface="Gill Sans MT" panose="020B0502020104020203" pitchFamily="34" charset="0"/>
              </a:rPr>
              <a:t> </a:t>
            </a:r>
            <a:r>
              <a:rPr lang="en-US" b="1" dirty="0">
                <a:solidFill>
                  <a:schemeClr val="bg1"/>
                </a:solidFill>
                <a:latin typeface="Gill Sans MT" panose="020B0502020104020203" pitchFamily="34" charset="0"/>
              </a:rPr>
              <a:t>Answer:</a:t>
            </a:r>
            <a:r>
              <a:rPr lang="en-US" dirty="0">
                <a:solidFill>
                  <a:schemeClr val="bg1"/>
                </a:solidFill>
                <a:latin typeface="Gill Sans MT" panose="020B0502020104020203" pitchFamily="34" charset="0"/>
              </a:rPr>
              <a:t> Using existing customer data with full compliance and transparency</a:t>
            </a:r>
          </a:p>
          <a:p>
            <a:endParaRPr lang="en-US" dirty="0">
              <a:solidFill>
                <a:schemeClr val="bg1"/>
              </a:solidFill>
              <a:latin typeface="Gill Sans MT" panose="020B0502020104020203" pitchFamily="34" charset="0"/>
            </a:endParaRPr>
          </a:p>
        </p:txBody>
      </p:sp>
      <p:sp>
        <p:nvSpPr>
          <p:cNvPr id="3" name="Rectangle 2"/>
          <p:cNvSpPr/>
          <p:nvPr/>
        </p:nvSpPr>
        <p:spPr>
          <a:xfrm>
            <a:off x="526766" y="317353"/>
            <a:ext cx="3166251" cy="461665"/>
          </a:xfrm>
          <a:prstGeom prst="rect">
            <a:avLst/>
          </a:prstGeom>
        </p:spPr>
        <p:txBody>
          <a:bodyPr wrap="none">
            <a:spAutoFit/>
          </a:bodyPr>
          <a:lstStyle/>
          <a:p>
            <a:r>
              <a:rPr lang="en-US" sz="2400" dirty="0">
                <a:solidFill>
                  <a:schemeClr val="accent4">
                    <a:lumMod val="60000"/>
                    <a:lumOff val="40000"/>
                  </a:schemeClr>
                </a:solidFill>
                <a:latin typeface="Gill Sans MT" panose="020B0502020104020203" pitchFamily="34" charset="0"/>
              </a:rPr>
              <a:t>Questions &amp; Discussion</a:t>
            </a:r>
          </a:p>
        </p:txBody>
      </p:sp>
      <p:sp>
        <p:nvSpPr>
          <p:cNvPr id="13" name="Oval 12">
            <a:extLst>
              <a:ext uri="{FF2B5EF4-FFF2-40B4-BE49-F238E27FC236}">
                <a16:creationId xmlns:a16="http://schemas.microsoft.com/office/drawing/2014/main" xmlns="" id="{2ED817B7-0DD3-0FA5-D63E-0D2F886403F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r>
              <a:rPr lang="en-GB" sz="1538" b="1" i="1" kern="0" noProof="0" dirty="0" smtClean="0">
                <a:solidFill>
                  <a:prstClr val="white"/>
                </a:solidFill>
                <a:effectLst>
                  <a:outerShdw blurRad="38100" dist="38100" dir="2700000" algn="tl">
                    <a:srgbClr val="000000">
                      <a:alpha val="43137"/>
                    </a:srgbClr>
                  </a:outerShdw>
                </a:effectLst>
                <a:latin typeface="Gill Sans MT" panose="020B0502020104020203" pitchFamily="34" charset="0"/>
                <a:ea typeface="MS PGothic" panose="020B0600070205080204" pitchFamily="34" charset="-128"/>
              </a:rPr>
              <a:t>30</a:t>
            </a:r>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5729" y="1289304"/>
            <a:ext cx="2866271" cy="2866271"/>
          </a:xfrm>
          <a:prstGeom prst="rect">
            <a:avLst/>
          </a:prstGeom>
          <a:solidFill>
            <a:schemeClr val="accent4"/>
          </a:solidFill>
        </p:spPr>
      </p:pic>
    </p:spTree>
    <p:extLst>
      <p:ext uri="{BB962C8B-B14F-4D97-AF65-F5344CB8AC3E}">
        <p14:creationId xmlns:p14="http://schemas.microsoft.com/office/powerpoint/2010/main" val="3399400018"/>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xmlns="" id="{437D965C-DF7F-7D56-214B-FB2465BAD046}"/>
            </a:ext>
          </a:extLst>
        </p:cNvPr>
        <p:cNvGrpSpPr/>
        <p:nvPr/>
      </p:nvGrpSpPr>
      <p:grpSpPr>
        <a:xfrm>
          <a:off x="0" y="0"/>
          <a:ext cx="0" cy="0"/>
          <a:chOff x="0" y="0"/>
          <a:chExt cx="0" cy="0"/>
        </a:xfrm>
      </p:grpSpPr>
      <p:sp>
        <p:nvSpPr>
          <p:cNvPr id="16" name="Oval 15">
            <a:extLst>
              <a:ext uri="{FF2B5EF4-FFF2-40B4-BE49-F238E27FC236}">
                <a16:creationId xmlns:a16="http://schemas.microsoft.com/office/drawing/2014/main" xmlns="" id="{0D9FBDB8-D871-07E6-361F-5CBD422E7415}"/>
              </a:ext>
            </a:extLst>
          </p:cNvPr>
          <p:cNvSpPr/>
          <p:nvPr/>
        </p:nvSpPr>
        <p:spPr>
          <a:xfrm>
            <a:off x="11284057" y="6136692"/>
            <a:ext cx="646164" cy="600218"/>
          </a:xfrm>
          <a:prstGeom prst="ellipse">
            <a:avLst/>
          </a:prstGeom>
          <a:solidFill>
            <a:schemeClr val="tx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40" b="1" i="1" u="none" strike="noStrike" kern="0" cap="none" spc="0" normalizeH="0" baseline="0" noProof="0" smtClean="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GB" sz="1540"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3" name="TextBox 22">
            <a:extLst>
              <a:ext uri="{FF2B5EF4-FFF2-40B4-BE49-F238E27FC236}">
                <a16:creationId xmlns:a16="http://schemas.microsoft.com/office/drawing/2014/main" xmlns="" id="{A7C4F5D2-FC7C-08DC-FECA-52199E28AC9E}"/>
              </a:ext>
            </a:extLst>
          </p:cNvPr>
          <p:cNvSpPr txBox="1"/>
          <p:nvPr/>
        </p:nvSpPr>
        <p:spPr>
          <a:xfrm>
            <a:off x="384865" y="368957"/>
            <a:ext cx="6910441" cy="954107"/>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lvl="0">
              <a:defRPr/>
            </a:pPr>
            <a:r>
              <a:rPr lang="en-US" dirty="0">
                <a:solidFill>
                  <a:schemeClr val="accent4">
                    <a:lumMod val="60000"/>
                    <a:lumOff val="40000"/>
                  </a:schemeClr>
                </a:solidFill>
              </a:rPr>
              <a:t>Call to </a:t>
            </a:r>
            <a:r>
              <a:rPr lang="en-US" dirty="0" smtClean="0">
                <a:solidFill>
                  <a:schemeClr val="accent4">
                    <a:lumMod val="60000"/>
                    <a:lumOff val="40000"/>
                  </a:schemeClr>
                </a:solidFill>
              </a:rPr>
              <a:t>Action</a:t>
            </a:r>
          </a:p>
          <a:p>
            <a:pPr lvl="0">
              <a:defRPr/>
            </a:pPr>
            <a:r>
              <a:rPr lang="en-US" dirty="0"/>
              <a:t>Let's Build the Future Together</a:t>
            </a:r>
            <a:endParaRPr kumimoji="0" lang="en-US" sz="2800" b="0" i="0" u="none" strike="noStrike" kern="1200" cap="none" spc="0" normalizeH="0" baseline="0" noProof="0" dirty="0">
              <a:ln>
                <a:noFill/>
              </a:ln>
              <a:solidFill>
                <a:srgbClr val="E7E6E6"/>
              </a:solidFill>
              <a:effectLst/>
              <a:uLnTx/>
              <a:uFillTx/>
              <a:latin typeface="Gill Sans MT Condensed" panose="020B0506020104020203" pitchFamily="34" charset="0"/>
              <a:ea typeface="+mn-ea"/>
              <a:cs typeface="+mn-cs"/>
            </a:endParaRPr>
          </a:p>
        </p:txBody>
      </p:sp>
      <p:graphicFrame>
        <p:nvGraphicFramePr>
          <p:cNvPr id="4" name="Diagram 3">
            <a:extLst>
              <a:ext uri="{FF2B5EF4-FFF2-40B4-BE49-F238E27FC236}">
                <a16:creationId xmlns:a16="http://schemas.microsoft.com/office/drawing/2014/main" xmlns="" id="{156A04E0-4E0C-499D-987C-13A06EA592C5}"/>
              </a:ext>
            </a:extLst>
          </p:cNvPr>
          <p:cNvGraphicFramePr/>
          <p:nvPr>
            <p:extLst>
              <p:ext uri="{D42A27DB-BD31-4B8C-83A1-F6EECF244321}">
                <p14:modId xmlns:p14="http://schemas.microsoft.com/office/powerpoint/2010/main" val="2127205968"/>
              </p:ext>
            </p:extLst>
          </p:nvPr>
        </p:nvGraphicFramePr>
        <p:xfrm>
          <a:off x="783606" y="1760604"/>
          <a:ext cx="10624788" cy="3944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2" name="Group 61">
            <a:extLst>
              <a:ext uri="{FF2B5EF4-FFF2-40B4-BE49-F238E27FC236}">
                <a16:creationId xmlns:a16="http://schemas.microsoft.com/office/drawing/2014/main" xmlns="" id="{DFEEAF4A-A305-4F7A-AC32-D272DED06E5E}"/>
              </a:ext>
            </a:extLst>
          </p:cNvPr>
          <p:cNvGrpSpPr/>
          <p:nvPr/>
        </p:nvGrpSpPr>
        <p:grpSpPr>
          <a:xfrm>
            <a:off x="9420774" y="390586"/>
            <a:ext cx="1503979" cy="513874"/>
            <a:chOff x="10389414" y="188107"/>
            <a:chExt cx="1503979" cy="513874"/>
          </a:xfrm>
        </p:grpSpPr>
        <p:pic>
          <p:nvPicPr>
            <p:cNvPr id="63" name="Picture 62">
              <a:extLst>
                <a:ext uri="{FF2B5EF4-FFF2-40B4-BE49-F238E27FC236}">
                  <a16:creationId xmlns:a16="http://schemas.microsoft.com/office/drawing/2014/main" xmlns="" id="{A14C245F-4215-4BB0-93F8-EF86C21E9ED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64" name="Picture 63">
              <a:extLst>
                <a:ext uri="{FF2B5EF4-FFF2-40B4-BE49-F238E27FC236}">
                  <a16:creationId xmlns:a16="http://schemas.microsoft.com/office/drawing/2014/main" xmlns="" id="{4A7CFF82-99AF-474F-AFD2-D7A46CEE8915}"/>
                </a:ext>
              </a:extLst>
            </p:cNvPr>
            <p:cNvPicPr>
              <a:picLocks noChangeAspect="1"/>
            </p:cNvPicPr>
            <p:nvPr/>
          </p:nvPicPr>
          <p:blipFill rotWithShape="1">
            <a:blip r:embed="rId8">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66" name="TextBox 65">
            <a:extLst>
              <a:ext uri="{FF2B5EF4-FFF2-40B4-BE49-F238E27FC236}">
                <a16:creationId xmlns:a16="http://schemas.microsoft.com/office/drawing/2014/main" xmlns="" id="{0F47783B-953E-4BB9-8E0D-CF30C99C15EF}"/>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smtClean="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AI  </a:t>
            </a:r>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Engineering</a:t>
            </a:r>
          </a:p>
        </p:txBody>
      </p:sp>
      <p:cxnSp>
        <p:nvCxnSpPr>
          <p:cNvPr id="13" name="Straight Connector 12">
            <a:extLst>
              <a:ext uri="{FF2B5EF4-FFF2-40B4-BE49-F238E27FC236}">
                <a16:creationId xmlns:a16="http://schemas.microsoft.com/office/drawing/2014/main" xmlns="" id="{A5430ED3-3F60-45A3-9805-68CC1D104CAD}"/>
              </a:ext>
            </a:extLst>
          </p:cNvPr>
          <p:cNvCxnSpPr>
            <a:cxnSpLocks/>
          </p:cNvCxnSpPr>
          <p:nvPr/>
        </p:nvCxnSpPr>
        <p:spPr>
          <a:xfrm>
            <a:off x="472703" y="1307444"/>
            <a:ext cx="7884262" cy="0"/>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
        <p:nvSpPr>
          <p:cNvPr id="2" name="Rectangle 1"/>
          <p:cNvSpPr/>
          <p:nvPr/>
        </p:nvSpPr>
        <p:spPr>
          <a:xfrm>
            <a:off x="1879328" y="5638044"/>
            <a:ext cx="8433344" cy="400110"/>
          </a:xfrm>
          <a:prstGeom prst="rect">
            <a:avLst/>
          </a:prstGeom>
        </p:spPr>
        <p:txBody>
          <a:bodyPr wrap="square">
            <a:spAutoFit/>
          </a:bodyPr>
          <a:lstStyle/>
          <a:p>
            <a:r>
              <a:rPr lang="en-US" sz="2000" dirty="0">
                <a:solidFill>
                  <a:schemeClr val="accent4"/>
                </a:solidFill>
                <a:latin typeface="Gill Sans MT" panose="020B0502020104020203" pitchFamily="34" charset="0"/>
              </a:rPr>
              <a:t>Let's turn customer complaints into competitive advantages!</a:t>
            </a:r>
          </a:p>
        </p:txBody>
      </p:sp>
    </p:spTree>
    <p:extLst>
      <p:ext uri="{BB962C8B-B14F-4D97-AF65-F5344CB8AC3E}">
        <p14:creationId xmlns:p14="http://schemas.microsoft.com/office/powerpoint/2010/main" val="1710559180"/>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xmlns="" id="{AEB8740C-FEBE-1546-F435-0954FDF1A044}"/>
            </a:ext>
          </a:extLst>
        </p:cNvPr>
        <p:cNvGrpSpPr/>
        <p:nvPr/>
      </p:nvGrpSpPr>
      <p:grpSpPr>
        <a:xfrm>
          <a:off x="0" y="0"/>
          <a:ext cx="0" cy="0"/>
          <a:chOff x="0" y="0"/>
          <a:chExt cx="0" cy="0"/>
        </a:xfrm>
      </p:grpSpPr>
      <p:grpSp>
        <p:nvGrpSpPr>
          <p:cNvPr id="40" name="Group 39">
            <a:extLst>
              <a:ext uri="{FF2B5EF4-FFF2-40B4-BE49-F238E27FC236}">
                <a16:creationId xmlns:a16="http://schemas.microsoft.com/office/drawing/2014/main" xmlns="" id="{3325918F-0177-349C-2095-E406D10FF6C7}"/>
              </a:ext>
            </a:extLst>
          </p:cNvPr>
          <p:cNvGrpSpPr/>
          <p:nvPr/>
        </p:nvGrpSpPr>
        <p:grpSpPr>
          <a:xfrm>
            <a:off x="10293614" y="335166"/>
            <a:ext cx="1503979" cy="513874"/>
            <a:chOff x="10389414" y="188107"/>
            <a:chExt cx="1503979" cy="513874"/>
          </a:xfrm>
        </p:grpSpPr>
        <p:pic>
          <p:nvPicPr>
            <p:cNvPr id="42" name="Picture 41">
              <a:extLst>
                <a:ext uri="{FF2B5EF4-FFF2-40B4-BE49-F238E27FC236}">
                  <a16:creationId xmlns:a16="http://schemas.microsoft.com/office/drawing/2014/main" xmlns="" id="{80011A1C-7E1A-5215-C067-B6BDAC7E2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43" name="Picture 42">
              <a:extLst>
                <a:ext uri="{FF2B5EF4-FFF2-40B4-BE49-F238E27FC236}">
                  <a16:creationId xmlns:a16="http://schemas.microsoft.com/office/drawing/2014/main" xmlns="" id="{0B93A934-5043-7A48-65C5-180AD544177F}"/>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2" name="Oval 1">
            <a:extLst>
              <a:ext uri="{FF2B5EF4-FFF2-40B4-BE49-F238E27FC236}">
                <a16:creationId xmlns:a16="http://schemas.microsoft.com/office/drawing/2014/main" xmlns=""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32</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9" name="TextBox 8">
            <a:extLst>
              <a:ext uri="{FF2B5EF4-FFF2-40B4-BE49-F238E27FC236}">
                <a16:creationId xmlns:a16="http://schemas.microsoft.com/office/drawing/2014/main" xmlns="" id="{C3916C3A-87BD-4E7A-9AB8-DF0CDF4DA624}"/>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1" dirty="0" smtClean="0">
                <a:solidFill>
                  <a:prstClr val="white"/>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AI</a:t>
            </a:r>
            <a:r>
              <a:rPr kumimoji="0" lang="en-US" sz="1400" b="1" i="1"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 </a:t>
            </a: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Engineering</a:t>
            </a:r>
          </a:p>
        </p:txBody>
      </p:sp>
      <p:sp>
        <p:nvSpPr>
          <p:cNvPr id="6" name="Content Placeholder 5">
            <a:extLst>
              <a:ext uri="{FF2B5EF4-FFF2-40B4-BE49-F238E27FC236}">
                <a16:creationId xmlns:a16="http://schemas.microsoft.com/office/drawing/2014/main" xmlns="" id="{C1366C1A-0BF8-4CBB-9CBE-9E08B729386A}"/>
              </a:ext>
            </a:extLst>
          </p:cNvPr>
          <p:cNvSpPr>
            <a:spLocks noGrp="1"/>
          </p:cNvSpPr>
          <p:nvPr>
            <p:ph idx="1"/>
          </p:nvPr>
        </p:nvSpPr>
        <p:spPr>
          <a:xfrm>
            <a:off x="838200" y="2578921"/>
            <a:ext cx="10121348" cy="2534340"/>
          </a:xfrm>
        </p:spPr>
        <p:txBody>
          <a:bodyPr>
            <a:normAutofit fontScale="62500" lnSpcReduction="20000"/>
          </a:bodyPr>
          <a:lstStyle/>
          <a:p>
            <a:pPr marL="0" indent="0" algn="ctr">
              <a:buNone/>
            </a:pPr>
            <a:r>
              <a:rPr lang="en-US" sz="23800" dirty="0">
                <a:solidFill>
                  <a:schemeClr val="bg1">
                    <a:lumMod val="95000"/>
                  </a:schemeClr>
                </a:solidFill>
                <a:latin typeface="Allura" pitchFamily="2" charset="0"/>
              </a:rPr>
              <a:t>Thank you.</a:t>
            </a:r>
            <a:endParaRPr lang="aa-ET" sz="23800" dirty="0">
              <a:solidFill>
                <a:schemeClr val="bg1">
                  <a:lumMod val="95000"/>
                </a:schemeClr>
              </a:solidFill>
              <a:latin typeface="Allura" pitchFamily="2" charset="0"/>
            </a:endParaRPr>
          </a:p>
        </p:txBody>
      </p:sp>
    </p:spTree>
    <p:extLst>
      <p:ext uri="{BB962C8B-B14F-4D97-AF65-F5344CB8AC3E}">
        <p14:creationId xmlns:p14="http://schemas.microsoft.com/office/powerpoint/2010/main" val="4030106934"/>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BA27A959-075B-C913-A3E7-2B2450A21225}"/>
              </a:ext>
            </a:extLst>
          </p:cNvPr>
          <p:cNvCxnSpPr>
            <a:cxnSpLocks/>
          </p:cNvCxnSpPr>
          <p:nvPr/>
        </p:nvCxnSpPr>
        <p:spPr>
          <a:xfrm>
            <a:off x="4104108" y="3329777"/>
            <a:ext cx="6451336" cy="0"/>
          </a:xfrm>
          <a:prstGeom prst="line">
            <a:avLst/>
          </a:prstGeom>
          <a:ln>
            <a:solidFill>
              <a:schemeClr val="accent2">
                <a:alpha val="56000"/>
              </a:schemeClr>
            </a:solidFill>
          </a:ln>
        </p:spPr>
        <p:style>
          <a:lnRef idx="1">
            <a:schemeClr val="accent2"/>
          </a:lnRef>
          <a:fillRef idx="0">
            <a:schemeClr val="accent2"/>
          </a:fillRef>
          <a:effectRef idx="0">
            <a:schemeClr val="accent2"/>
          </a:effectRef>
          <a:fontRef idx="minor">
            <a:schemeClr val="tx1"/>
          </a:fontRef>
        </p:style>
      </p:cxnSp>
      <p:sp>
        <p:nvSpPr>
          <p:cNvPr id="5" name="Rectangle 4"/>
          <p:cNvSpPr/>
          <p:nvPr/>
        </p:nvSpPr>
        <p:spPr>
          <a:xfrm>
            <a:off x="0" y="2745002"/>
            <a:ext cx="9333196" cy="584775"/>
          </a:xfrm>
          <a:prstGeom prst="rect">
            <a:avLst/>
          </a:prstGeom>
        </p:spPr>
        <p:txBody>
          <a:bodyPr wrap="none">
            <a:spAutoFit/>
          </a:bodyPr>
          <a:lstStyle/>
          <a:p>
            <a:r>
              <a:rPr lang="en-US" sz="3200" b="1" dirty="0">
                <a:latin typeface="Gill Sans MT" panose="020B0502020104020203" pitchFamily="34" charset="0"/>
              </a:rPr>
              <a:t>2</a:t>
            </a:r>
            <a:r>
              <a:rPr lang="en-US" sz="3200" b="1" dirty="0" smtClean="0">
                <a:latin typeface="Gill Sans MT" panose="020B0502020104020203" pitchFamily="34" charset="0"/>
              </a:rPr>
              <a:t>. </a:t>
            </a:r>
            <a:r>
              <a:rPr lang="en-US" sz="3200" b="1" dirty="0"/>
              <a:t>Dataset Description - Our Treasure Trove of Insights</a:t>
            </a:r>
          </a:p>
        </p:txBody>
      </p:sp>
      <p:grpSp>
        <p:nvGrpSpPr>
          <p:cNvPr id="6" name="Group 5">
            <a:extLst>
              <a:ext uri="{FF2B5EF4-FFF2-40B4-BE49-F238E27FC236}">
                <a16:creationId xmlns:a16="http://schemas.microsoft.com/office/drawing/2014/main" xmlns="" id="{B555C957-F25E-4FE9-9EF6-3F5BC957AC94}"/>
              </a:ext>
            </a:extLst>
          </p:cNvPr>
          <p:cNvGrpSpPr/>
          <p:nvPr/>
        </p:nvGrpSpPr>
        <p:grpSpPr>
          <a:xfrm>
            <a:off x="10019294" y="262014"/>
            <a:ext cx="1503979" cy="513874"/>
            <a:chOff x="10389414" y="188107"/>
            <a:chExt cx="1503979" cy="513874"/>
          </a:xfrm>
        </p:grpSpPr>
        <p:pic>
          <p:nvPicPr>
            <p:cNvPr id="7" name="Picture 6">
              <a:extLst>
                <a:ext uri="{FF2B5EF4-FFF2-40B4-BE49-F238E27FC236}">
                  <a16:creationId xmlns:a16="http://schemas.microsoft.com/office/drawing/2014/main" xmlns="" id="{C4FDCDA6-23C8-4FC8-AE76-DDB32C5DB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8" name="Picture 7">
              <a:extLst>
                <a:ext uri="{FF2B5EF4-FFF2-40B4-BE49-F238E27FC236}">
                  <a16:creationId xmlns:a16="http://schemas.microsoft.com/office/drawing/2014/main" xmlns="" id="{51677584-923A-4A4C-B633-3B4D6B768A95}"/>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2" name="Rectangle 1"/>
          <p:cNvSpPr/>
          <p:nvPr/>
        </p:nvSpPr>
        <p:spPr>
          <a:xfrm>
            <a:off x="277368" y="5883666"/>
            <a:ext cx="6096000" cy="800219"/>
          </a:xfrm>
          <a:prstGeom prst="rect">
            <a:avLst/>
          </a:prstGeom>
        </p:spPr>
        <p:txBody>
          <a:bodyPr>
            <a:spAutoFit/>
          </a:bodyPr>
          <a:lstStyle/>
          <a:p>
            <a:pPr defTabSz="457200"/>
            <a:r>
              <a:rPr lang="en-US" sz="2800" dirty="0">
                <a:solidFill>
                  <a:srgbClr val="FFC000"/>
                </a:solidFill>
                <a:latin typeface="Gill Sans MT Condensed" panose="020B0506020104020203" pitchFamily="34" charset="0"/>
              </a:rPr>
              <a:t>TESA</a:t>
            </a:r>
            <a:endParaRPr lang="en-US"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b="1" i="1" dirty="0">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AI  Engineering</a:t>
            </a:r>
          </a:p>
        </p:txBody>
      </p:sp>
      <p:sp>
        <p:nvSpPr>
          <p:cNvPr id="9" name="Oval 8">
            <a:extLst>
              <a:ext uri="{FF2B5EF4-FFF2-40B4-BE49-F238E27FC236}">
                <a16:creationId xmlns:a16="http://schemas.microsoft.com/office/drawing/2014/main" xmlns="" id="{2ED817B7-0DD3-0FA5-D63E-0D2F886403F0}"/>
              </a:ext>
            </a:extLst>
          </p:cNvPr>
          <p:cNvSpPr/>
          <p:nvPr/>
        </p:nvSpPr>
        <p:spPr>
          <a:xfrm>
            <a:off x="11266942" y="6001438"/>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r>
              <a:rPr lang="en-GB" sz="1538" b="1" i="1" kern="0" dirty="0">
                <a:solidFill>
                  <a:prstClr val="white"/>
                </a:solidFill>
                <a:effectLst>
                  <a:outerShdw blurRad="38100" dist="38100" dir="2700000" algn="tl">
                    <a:srgbClr val="000000">
                      <a:alpha val="43137"/>
                    </a:srgbClr>
                  </a:outerShdw>
                </a:effectLst>
                <a:latin typeface="Gill Sans MT" panose="020B0502020104020203" pitchFamily="34" charset="0"/>
                <a:ea typeface="MS PGothic" panose="020B0600070205080204" pitchFamily="34" charset="-128"/>
              </a:rPr>
              <a:t>4</a:t>
            </a:r>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Tree>
    <p:extLst>
      <p:ext uri="{BB962C8B-B14F-4D97-AF65-F5344CB8AC3E}">
        <p14:creationId xmlns:p14="http://schemas.microsoft.com/office/powerpoint/2010/main" val="976466963"/>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a:extLst>
            <a:ext uri="{FF2B5EF4-FFF2-40B4-BE49-F238E27FC236}">
              <a16:creationId xmlns:a16="http://schemas.microsoft.com/office/drawing/2014/main" xmlns=""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xmlns=""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5</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5" name="TextBox 24">
            <a:extLst>
              <a:ext uri="{FF2B5EF4-FFF2-40B4-BE49-F238E27FC236}">
                <a16:creationId xmlns:a16="http://schemas.microsoft.com/office/drawing/2014/main" xmlns=""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1" dirty="0" smtClean="0">
                <a:solidFill>
                  <a:prstClr val="white"/>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AI </a:t>
            </a:r>
            <a:r>
              <a:rPr kumimoji="0" lang="en-US" sz="1400" b="1" i="1"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 </a:t>
            </a: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Engineering</a:t>
            </a:r>
          </a:p>
        </p:txBody>
      </p:sp>
      <p:sp>
        <p:nvSpPr>
          <p:cNvPr id="10" name="Content Placeholder 4">
            <a:extLst>
              <a:ext uri="{FF2B5EF4-FFF2-40B4-BE49-F238E27FC236}">
                <a16:creationId xmlns:a16="http://schemas.microsoft.com/office/drawing/2014/main" xmlns="" id="{F0A85605-2190-4FE7-905B-3293F54268BD}"/>
              </a:ext>
            </a:extLst>
          </p:cNvPr>
          <p:cNvSpPr txBox="1">
            <a:spLocks/>
          </p:cNvSpPr>
          <p:nvPr/>
        </p:nvSpPr>
        <p:spPr>
          <a:xfrm>
            <a:off x="6599582" y="1316182"/>
            <a:ext cx="4754217" cy="4858132"/>
          </a:xfrm>
          <a:prstGeom prst="rect">
            <a:avLst/>
          </a:prstGeom>
        </p:spPr>
        <p:txBody>
          <a:bodyPr vert="horz" lIns="91440" tIns="45720" rIns="91440" bIns="45720" rtlCol="0">
            <a:normAutofit/>
          </a:bodyPr>
          <a:lstStyle>
            <a:lvl1pPr marL="228585" indent="-228585" algn="l" defTabSz="91433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3" indent="-228585" algn="l" defTabSz="91433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3" indent="-228585" algn="l" defTabSz="91433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91"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6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3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9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6"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pt-BR" sz="2400" dirty="0">
              <a:solidFill>
                <a:schemeClr val="bg1"/>
              </a:solidFill>
              <a:latin typeface="Gill Sans MT" panose="020B0502020104020203" pitchFamily="34" charset="0"/>
            </a:endParaRPr>
          </a:p>
        </p:txBody>
      </p:sp>
      <p:sp>
        <p:nvSpPr>
          <p:cNvPr id="12" name="TextBox 11">
            <a:extLst>
              <a:ext uri="{FF2B5EF4-FFF2-40B4-BE49-F238E27FC236}">
                <a16:creationId xmlns:a16="http://schemas.microsoft.com/office/drawing/2014/main" xmlns="" id="{2298D87F-4909-495E-84AD-73A9A59A415E}"/>
              </a:ext>
            </a:extLst>
          </p:cNvPr>
          <p:cNvSpPr txBox="1"/>
          <p:nvPr/>
        </p:nvSpPr>
        <p:spPr>
          <a:xfrm>
            <a:off x="402218" y="335073"/>
            <a:ext cx="5840303" cy="461665"/>
          </a:xfrm>
          <a:prstGeom prst="rect">
            <a:avLst/>
          </a:prstGeom>
          <a:noFill/>
        </p:spPr>
        <p:txBody>
          <a:bodyPr wrap="square" rtlCol="0">
            <a:spAutoFit/>
          </a:bodyPr>
          <a:lstStyle/>
          <a:p>
            <a:r>
              <a:rPr lang="en-US" sz="2400" dirty="0">
                <a:solidFill>
                  <a:schemeClr val="accent4">
                    <a:lumMod val="60000"/>
                    <a:lumOff val="40000"/>
                  </a:schemeClr>
                </a:solidFill>
              </a:rPr>
              <a:t>The Data Behind Our Solution</a:t>
            </a:r>
          </a:p>
        </p:txBody>
      </p:sp>
      <p:sp>
        <p:nvSpPr>
          <p:cNvPr id="13" name="TextBox 12">
            <a:extLst>
              <a:ext uri="{FF2B5EF4-FFF2-40B4-BE49-F238E27FC236}">
                <a16:creationId xmlns:a16="http://schemas.microsoft.com/office/drawing/2014/main" xmlns="" id="{62424A2A-9F3A-42E2-AD3F-371E8B0F0A68}"/>
              </a:ext>
            </a:extLst>
          </p:cNvPr>
          <p:cNvSpPr txBox="1"/>
          <p:nvPr/>
        </p:nvSpPr>
        <p:spPr>
          <a:xfrm>
            <a:off x="402218" y="742107"/>
            <a:ext cx="4405309" cy="338554"/>
          </a:xfrm>
          <a:prstGeom prst="rect">
            <a:avLst/>
          </a:prstGeom>
          <a:noFill/>
        </p:spPr>
        <p:txBody>
          <a:bodyPr wrap="square" rtlCol="0">
            <a:spAutoFit/>
          </a:bodyPr>
          <a:lstStyle/>
          <a:p>
            <a:r>
              <a:rPr lang="en-US" sz="1600" dirty="0">
                <a:solidFill>
                  <a:schemeClr val="accent4">
                    <a:lumMod val="20000"/>
                    <a:lumOff val="80000"/>
                  </a:schemeClr>
                </a:solidFill>
              </a:rPr>
              <a:t>Exploring 12,589 Loan Applications</a:t>
            </a:r>
          </a:p>
        </p:txBody>
      </p:sp>
      <p:grpSp>
        <p:nvGrpSpPr>
          <p:cNvPr id="14" name="Group 13">
            <a:extLst>
              <a:ext uri="{FF2B5EF4-FFF2-40B4-BE49-F238E27FC236}">
                <a16:creationId xmlns:a16="http://schemas.microsoft.com/office/drawing/2014/main" xmlns="" id="{3BCE9359-A1B2-4214-931B-526D5D86E05E}"/>
              </a:ext>
            </a:extLst>
          </p:cNvPr>
          <p:cNvGrpSpPr/>
          <p:nvPr/>
        </p:nvGrpSpPr>
        <p:grpSpPr>
          <a:xfrm>
            <a:off x="9420774" y="390586"/>
            <a:ext cx="1503979" cy="513874"/>
            <a:chOff x="10389414" y="188107"/>
            <a:chExt cx="1503979" cy="513874"/>
          </a:xfrm>
        </p:grpSpPr>
        <p:pic>
          <p:nvPicPr>
            <p:cNvPr id="15" name="Picture 14">
              <a:extLst>
                <a:ext uri="{FF2B5EF4-FFF2-40B4-BE49-F238E27FC236}">
                  <a16:creationId xmlns:a16="http://schemas.microsoft.com/office/drawing/2014/main" xmlns="" id="{DC114AD8-4D76-4101-93C6-C332C0555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6" name="Picture 15">
              <a:extLst>
                <a:ext uri="{FF2B5EF4-FFF2-40B4-BE49-F238E27FC236}">
                  <a16:creationId xmlns:a16="http://schemas.microsoft.com/office/drawing/2014/main" xmlns="" id="{2A8264CD-50D4-470C-AA92-B2F31F99BCF2}"/>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9" name="Content Placeholder 8">
            <a:extLst>
              <a:ext uri="{FF2B5EF4-FFF2-40B4-BE49-F238E27FC236}">
                <a16:creationId xmlns:a16="http://schemas.microsoft.com/office/drawing/2014/main" xmlns="" id="{A8704F77-19C9-45C2-8FC1-57F6FAF14036}"/>
              </a:ext>
            </a:extLst>
          </p:cNvPr>
          <p:cNvSpPr>
            <a:spLocks noGrp="1"/>
          </p:cNvSpPr>
          <p:nvPr>
            <p:ph sz="half" idx="1"/>
          </p:nvPr>
        </p:nvSpPr>
        <p:spPr>
          <a:xfrm>
            <a:off x="402218" y="1317958"/>
            <a:ext cx="8205216" cy="4351338"/>
          </a:xfrm>
        </p:spPr>
        <p:txBody>
          <a:bodyPr>
            <a:normAutofit/>
          </a:bodyPr>
          <a:lstStyle/>
          <a:p>
            <a:pPr marL="0" indent="0">
              <a:buNone/>
            </a:pPr>
            <a:r>
              <a:rPr lang="en-US" sz="2000" dirty="0">
                <a:solidFill>
                  <a:schemeClr val="accent4">
                    <a:lumMod val="20000"/>
                    <a:lumOff val="80000"/>
                  </a:schemeClr>
                </a:solidFill>
                <a:latin typeface="Gill Sans MT" panose="020B0502020104020203" pitchFamily="34" charset="0"/>
              </a:rPr>
              <a:t>What We Have: 12,589 loan applications with 20 key details per applicant</a:t>
            </a:r>
            <a:r>
              <a:rPr lang="en-US" sz="2000" dirty="0" smtClean="0">
                <a:solidFill>
                  <a:schemeClr val="accent4">
                    <a:lumMod val="20000"/>
                    <a:lumOff val="80000"/>
                  </a:schemeClr>
                </a:solidFill>
                <a:latin typeface="Gill Sans MT" panose="020B0502020104020203" pitchFamily="34" charset="0"/>
              </a:rPr>
              <a:t>.</a:t>
            </a:r>
          </a:p>
          <a:p>
            <a:pPr marL="0" indent="0">
              <a:buNone/>
            </a:pPr>
            <a:endParaRPr lang="en-US" sz="2000" dirty="0">
              <a:solidFill>
                <a:schemeClr val="accent4">
                  <a:lumMod val="20000"/>
                  <a:lumOff val="80000"/>
                </a:schemeClr>
              </a:solidFill>
              <a:latin typeface="Gill Sans MT" panose="020B0502020104020203" pitchFamily="34" charset="0"/>
            </a:endParaRPr>
          </a:p>
          <a:p>
            <a:pPr marL="0" indent="0">
              <a:buNone/>
            </a:pPr>
            <a:r>
              <a:rPr lang="en-US" sz="2000" dirty="0" smtClean="0">
                <a:solidFill>
                  <a:schemeClr val="accent1"/>
                </a:solidFill>
                <a:latin typeface="Gill Sans MT" panose="020B0502020104020203" pitchFamily="34" charset="0"/>
              </a:rPr>
              <a:t>👥</a:t>
            </a:r>
            <a:r>
              <a:rPr lang="en-US" sz="2000" dirty="0" smtClean="0">
                <a:solidFill>
                  <a:schemeClr val="bg1"/>
                </a:solidFill>
                <a:latin typeface="Gill Sans MT" panose="020B0502020104020203" pitchFamily="34" charset="0"/>
              </a:rPr>
              <a:t> </a:t>
            </a:r>
            <a:r>
              <a:rPr lang="en-US" sz="2000" dirty="0">
                <a:solidFill>
                  <a:schemeClr val="bg1"/>
                </a:solidFill>
                <a:latin typeface="Gill Sans MT" panose="020B0502020104020203" pitchFamily="34" charset="0"/>
              </a:rPr>
              <a:t>Average age: 43 years (range: 18–96</a:t>
            </a:r>
            <a:r>
              <a:rPr lang="en-US" sz="2000" dirty="0" smtClean="0">
                <a:solidFill>
                  <a:schemeClr val="bg1"/>
                </a:solidFill>
                <a:latin typeface="Gill Sans MT" panose="020B0502020104020203" pitchFamily="34" charset="0"/>
              </a:rPr>
              <a:t>).</a:t>
            </a:r>
            <a:r>
              <a:rPr lang="en-US" sz="2000" dirty="0">
                <a:solidFill>
                  <a:schemeClr val="bg1"/>
                </a:solidFill>
              </a:rPr>
              <a:t> </a:t>
            </a:r>
          </a:p>
          <a:p>
            <a:pPr marL="0" indent="0">
              <a:buNone/>
            </a:pPr>
            <a:endParaRPr lang="en-US" sz="2000" dirty="0" smtClean="0">
              <a:solidFill>
                <a:schemeClr val="bg1"/>
              </a:solidFill>
              <a:latin typeface="Gill Sans MT" panose="020B0502020104020203" pitchFamily="34" charset="0"/>
            </a:endParaRPr>
          </a:p>
          <a:p>
            <a:pPr marL="0" indent="0">
              <a:buNone/>
            </a:pPr>
            <a:r>
              <a:rPr lang="en-US" sz="2000" dirty="0" smtClean="0">
                <a:solidFill>
                  <a:srgbClr val="FF0000"/>
                </a:solidFill>
                <a:latin typeface="Gill Sans MT" panose="020B0502020104020203" pitchFamily="34" charset="0"/>
              </a:rPr>
              <a:t>💳</a:t>
            </a:r>
            <a:r>
              <a:rPr lang="en-US" sz="2000" dirty="0" smtClean="0">
                <a:solidFill>
                  <a:schemeClr val="accent1"/>
                </a:solidFill>
                <a:latin typeface="Gill Sans MT" panose="020B0502020104020203" pitchFamily="34" charset="0"/>
              </a:rPr>
              <a:t> </a:t>
            </a:r>
            <a:r>
              <a:rPr lang="en-US" sz="2000" dirty="0" smtClean="0">
                <a:solidFill>
                  <a:schemeClr val="bg1"/>
                </a:solidFill>
                <a:latin typeface="Gill Sans MT" panose="020B0502020104020203" pitchFamily="34" charset="0"/>
              </a:rPr>
              <a:t>Average </a:t>
            </a:r>
            <a:r>
              <a:rPr lang="en-US" sz="2000" dirty="0">
                <a:solidFill>
                  <a:schemeClr val="bg1"/>
                </a:solidFill>
                <a:latin typeface="Gill Sans MT" panose="020B0502020104020203" pitchFamily="34" charset="0"/>
              </a:rPr>
              <a:t>income: ₦3,652 (range: ₦905–₦9,985</a:t>
            </a:r>
            <a:r>
              <a:rPr lang="en-US" sz="2000" dirty="0" smtClean="0">
                <a:solidFill>
                  <a:schemeClr val="bg1"/>
                </a:solidFill>
                <a:latin typeface="Gill Sans MT" panose="020B0502020104020203" pitchFamily="34" charset="0"/>
              </a:rPr>
              <a:t>). </a:t>
            </a:r>
            <a:r>
              <a:rPr lang="en-US" sz="2000" dirty="0">
                <a:solidFill>
                  <a:schemeClr val="bg1"/>
                </a:solidFill>
              </a:rPr>
              <a:t>E-signers earn slightly more (₦3,709 vs. ₦3,590</a:t>
            </a:r>
            <a:r>
              <a:rPr lang="en-US" sz="2000" dirty="0" smtClean="0">
                <a:solidFill>
                  <a:schemeClr val="bg1"/>
                </a:solidFill>
              </a:rPr>
              <a:t>).</a:t>
            </a:r>
            <a:endParaRPr lang="en-US" sz="2000" dirty="0" smtClean="0">
              <a:solidFill>
                <a:schemeClr val="bg1"/>
              </a:solidFill>
              <a:latin typeface="Gill Sans MT" panose="020B0502020104020203" pitchFamily="34" charset="0"/>
            </a:endParaRPr>
          </a:p>
          <a:p>
            <a:pPr marL="0" indent="0">
              <a:buNone/>
            </a:pPr>
            <a:endParaRPr lang="en-US" sz="2000" dirty="0">
              <a:solidFill>
                <a:schemeClr val="bg1"/>
              </a:solidFill>
              <a:latin typeface="Gill Sans MT" panose="020B0502020104020203" pitchFamily="34" charset="0"/>
            </a:endParaRPr>
          </a:p>
          <a:p>
            <a:pPr marL="0" indent="0">
              <a:buNone/>
            </a:pPr>
            <a:r>
              <a:rPr lang="en-US" sz="2000" dirty="0" smtClean="0">
                <a:solidFill>
                  <a:schemeClr val="accent4"/>
                </a:solidFill>
                <a:latin typeface="Gill Sans MT" panose="020B0502020104020203" pitchFamily="34" charset="0"/>
              </a:rPr>
              <a:t>💼 </a:t>
            </a:r>
            <a:r>
              <a:rPr lang="en-US" sz="2000" dirty="0">
                <a:solidFill>
                  <a:schemeClr val="bg1"/>
                </a:solidFill>
                <a:latin typeface="Gill Sans MT" panose="020B0502020104020203" pitchFamily="34" charset="0"/>
              </a:rPr>
              <a:t>E-signing rate: 54.1% chose to e-sign</a:t>
            </a:r>
            <a:r>
              <a:rPr lang="en-US" sz="2000" dirty="0" smtClean="0">
                <a:solidFill>
                  <a:schemeClr val="bg1"/>
                </a:solidFill>
                <a:latin typeface="Gill Sans MT" panose="020B0502020104020203" pitchFamily="34" charset="0"/>
              </a:rPr>
              <a:t>.</a:t>
            </a:r>
            <a:r>
              <a:rPr lang="en-US" sz="2000" dirty="0">
                <a:solidFill>
                  <a:schemeClr val="bg1"/>
                </a:solidFill>
              </a:rPr>
              <a:t> our starting point</a:t>
            </a:r>
            <a:r>
              <a:rPr lang="en-US" sz="2000" dirty="0" smtClean="0">
                <a:solidFill>
                  <a:schemeClr val="bg1"/>
                </a:solidFill>
              </a:rPr>
              <a:t>.</a:t>
            </a:r>
          </a:p>
          <a:p>
            <a:pPr marL="0" indent="0">
              <a:buNone/>
            </a:pPr>
            <a:endParaRPr lang="en-US" sz="2000" dirty="0">
              <a:solidFill>
                <a:schemeClr val="bg1"/>
              </a:solidFill>
              <a:latin typeface="Gill Sans MT" panose="020B0502020104020203" pitchFamily="34" charset="0"/>
            </a:endParaRPr>
          </a:p>
          <a:p>
            <a:pPr marL="0" indent="0">
              <a:buNone/>
            </a:pPr>
            <a:r>
              <a:rPr lang="en-US" sz="2000" dirty="0" smtClean="0">
                <a:solidFill>
                  <a:schemeClr val="accent2">
                    <a:lumMod val="75000"/>
                  </a:schemeClr>
                </a:solidFill>
                <a:latin typeface="Gill Sans MT" panose="020B0502020104020203" pitchFamily="34" charset="0"/>
              </a:rPr>
              <a:t>🏚</a:t>
            </a:r>
            <a:r>
              <a:rPr lang="en-US" sz="2000" dirty="0" smtClean="0">
                <a:solidFill>
                  <a:schemeClr val="bg1"/>
                </a:solidFill>
                <a:latin typeface="Gill Sans MT" panose="020B0502020104020203" pitchFamily="34" charset="0"/>
              </a:rPr>
              <a:t> Home </a:t>
            </a:r>
            <a:r>
              <a:rPr lang="en-US" sz="2000" dirty="0">
                <a:solidFill>
                  <a:schemeClr val="bg1"/>
                </a:solidFill>
                <a:latin typeface="Gill Sans MT" panose="020B0502020104020203" pitchFamily="34" charset="0"/>
              </a:rPr>
              <a:t>ownership (42.5</a:t>
            </a:r>
            <a:r>
              <a:rPr lang="en-US" sz="2000" dirty="0" smtClean="0">
                <a:solidFill>
                  <a:schemeClr val="bg1"/>
                </a:solidFill>
                <a:latin typeface="Gill Sans MT" panose="020B0502020104020203" pitchFamily="34" charset="0"/>
              </a:rPr>
              <a:t>%) </a:t>
            </a:r>
            <a:r>
              <a:rPr lang="en-US" sz="2000" dirty="0">
                <a:solidFill>
                  <a:schemeClr val="bg1"/>
                </a:solidFill>
              </a:rPr>
              <a:t>a clue to financial </a:t>
            </a:r>
            <a:r>
              <a:rPr lang="en-US" sz="2000" dirty="0" smtClean="0">
                <a:solidFill>
                  <a:schemeClr val="bg1"/>
                </a:solidFill>
              </a:rPr>
              <a:t>stability </a:t>
            </a:r>
            <a:r>
              <a:rPr lang="en-US" sz="2000" dirty="0" smtClean="0">
                <a:solidFill>
                  <a:schemeClr val="bg1"/>
                </a:solidFill>
                <a:latin typeface="Gill Sans MT" panose="020B0502020104020203" pitchFamily="34" charset="0"/>
              </a:rPr>
              <a:t>, </a:t>
            </a:r>
            <a:r>
              <a:rPr lang="en-US" sz="2000" dirty="0">
                <a:solidFill>
                  <a:schemeClr val="bg1"/>
                </a:solidFill>
                <a:latin typeface="Gill Sans MT" panose="020B0502020104020203" pitchFamily="34" charset="0"/>
              </a:rPr>
              <a:t>debt status, loan amount, risk scores, and more</a:t>
            </a:r>
            <a:r>
              <a:rPr lang="en-US" sz="2000" dirty="0" smtClean="0">
                <a:solidFill>
                  <a:schemeClr val="bg1"/>
                </a:solidFill>
                <a:latin typeface="Gill Sans MT" panose="020B0502020104020203" pitchFamily="34" charset="0"/>
              </a:rPr>
              <a:t>.</a:t>
            </a:r>
            <a:endParaRPr lang="en-US" sz="2000" dirty="0">
              <a:solidFill>
                <a:schemeClr val="bg1"/>
              </a:solidFill>
              <a:latin typeface="Gill Sans MT" panose="020B0502020104020203" pitchFamily="34" charset="0"/>
            </a:endParaRPr>
          </a:p>
        </p:txBody>
      </p:sp>
      <p:cxnSp>
        <p:nvCxnSpPr>
          <p:cNvPr id="28" name="Straight Connector 27">
            <a:extLst>
              <a:ext uri="{FF2B5EF4-FFF2-40B4-BE49-F238E27FC236}">
                <a16:creationId xmlns:a16="http://schemas.microsoft.com/office/drawing/2014/main" xmlns="" id="{9439E93C-2F4C-47CA-BB70-6E92998E3F63}"/>
              </a:ext>
            </a:extLst>
          </p:cNvPr>
          <p:cNvCxnSpPr/>
          <p:nvPr/>
        </p:nvCxnSpPr>
        <p:spPr>
          <a:xfrm>
            <a:off x="476219" y="1153637"/>
            <a:ext cx="8662616" cy="0"/>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
        <p:nvSpPr>
          <p:cNvPr id="5" name="Rectangle 4"/>
          <p:cNvSpPr/>
          <p:nvPr/>
        </p:nvSpPr>
        <p:spPr>
          <a:xfrm>
            <a:off x="1017048" y="5675758"/>
            <a:ext cx="10336751" cy="369332"/>
          </a:xfrm>
          <a:prstGeom prst="rect">
            <a:avLst/>
          </a:prstGeom>
        </p:spPr>
        <p:txBody>
          <a:bodyPr wrap="square">
            <a:spAutoFit/>
          </a:bodyPr>
          <a:lstStyle/>
          <a:p>
            <a:r>
              <a:rPr lang="en-US" dirty="0">
                <a:solidFill>
                  <a:schemeClr val="accent4">
                    <a:lumMod val="20000"/>
                    <a:lumOff val="80000"/>
                  </a:schemeClr>
                </a:solidFill>
              </a:rPr>
              <a:t>Younger applicants (avg. 42) and those with slightly higher income (₦3,709) are more likely to e-sign.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2157" y="1510536"/>
            <a:ext cx="3561123" cy="3561123"/>
          </a:xfrm>
          <a:prstGeom prst="rect">
            <a:avLst/>
          </a:prstGeom>
        </p:spPr>
      </p:pic>
    </p:spTree>
    <p:extLst>
      <p:ext uri="{BB962C8B-B14F-4D97-AF65-F5344CB8AC3E}">
        <p14:creationId xmlns:p14="http://schemas.microsoft.com/office/powerpoint/2010/main" val="1683581521"/>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a:extLst>
            <a:ext uri="{FF2B5EF4-FFF2-40B4-BE49-F238E27FC236}">
              <a16:creationId xmlns:a16="http://schemas.microsoft.com/office/drawing/2014/main" xmlns=""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xmlns=""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6</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5" name="TextBox 24">
            <a:extLst>
              <a:ext uri="{FF2B5EF4-FFF2-40B4-BE49-F238E27FC236}">
                <a16:creationId xmlns:a16="http://schemas.microsoft.com/office/drawing/2014/main" xmlns=""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1" dirty="0" smtClean="0">
                <a:solidFill>
                  <a:prstClr val="white"/>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AI </a:t>
            </a:r>
            <a:r>
              <a:rPr kumimoji="0" lang="en-US" sz="1400" b="1" i="1"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 </a:t>
            </a: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Engineering</a:t>
            </a:r>
          </a:p>
        </p:txBody>
      </p:sp>
      <p:sp>
        <p:nvSpPr>
          <p:cNvPr id="10" name="Content Placeholder 4">
            <a:extLst>
              <a:ext uri="{FF2B5EF4-FFF2-40B4-BE49-F238E27FC236}">
                <a16:creationId xmlns:a16="http://schemas.microsoft.com/office/drawing/2014/main" xmlns="" id="{F0A85605-2190-4FE7-905B-3293F54268BD}"/>
              </a:ext>
            </a:extLst>
          </p:cNvPr>
          <p:cNvSpPr txBox="1">
            <a:spLocks/>
          </p:cNvSpPr>
          <p:nvPr/>
        </p:nvSpPr>
        <p:spPr>
          <a:xfrm>
            <a:off x="6599582" y="1316182"/>
            <a:ext cx="4754217" cy="4858132"/>
          </a:xfrm>
          <a:prstGeom prst="rect">
            <a:avLst/>
          </a:prstGeom>
        </p:spPr>
        <p:txBody>
          <a:bodyPr vert="horz" lIns="91440" tIns="45720" rIns="91440" bIns="45720" rtlCol="0">
            <a:normAutofit/>
          </a:bodyPr>
          <a:lstStyle>
            <a:lvl1pPr marL="228585" indent="-228585" algn="l" defTabSz="91433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3" indent="-228585" algn="l" defTabSz="91433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3" indent="-228585" algn="l" defTabSz="91433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91"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6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3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9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6"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pt-BR" sz="2400" dirty="0">
              <a:solidFill>
                <a:schemeClr val="bg1"/>
              </a:solidFill>
              <a:latin typeface="Gill Sans MT" panose="020B0502020104020203" pitchFamily="34" charset="0"/>
            </a:endParaRPr>
          </a:p>
        </p:txBody>
      </p:sp>
      <p:sp>
        <p:nvSpPr>
          <p:cNvPr id="12" name="TextBox 11">
            <a:extLst>
              <a:ext uri="{FF2B5EF4-FFF2-40B4-BE49-F238E27FC236}">
                <a16:creationId xmlns:a16="http://schemas.microsoft.com/office/drawing/2014/main" xmlns="" id="{2298D87F-4909-495E-84AD-73A9A59A415E}"/>
              </a:ext>
            </a:extLst>
          </p:cNvPr>
          <p:cNvSpPr txBox="1"/>
          <p:nvPr/>
        </p:nvSpPr>
        <p:spPr>
          <a:xfrm>
            <a:off x="402218" y="335073"/>
            <a:ext cx="5840303" cy="461665"/>
          </a:xfrm>
          <a:prstGeom prst="rect">
            <a:avLst/>
          </a:prstGeom>
          <a:noFill/>
        </p:spPr>
        <p:txBody>
          <a:bodyPr wrap="square" rtlCol="0">
            <a:spAutoFit/>
          </a:bodyPr>
          <a:lstStyle/>
          <a:p>
            <a:r>
              <a:rPr lang="en-US" sz="2400" dirty="0" smtClean="0">
                <a:solidFill>
                  <a:schemeClr val="accent4">
                    <a:lumMod val="60000"/>
                    <a:lumOff val="40000"/>
                  </a:schemeClr>
                </a:solidFill>
              </a:rPr>
              <a:t>Correlation</a:t>
            </a:r>
            <a:endParaRPr lang="en-US" sz="2400" dirty="0">
              <a:solidFill>
                <a:schemeClr val="accent4">
                  <a:lumMod val="60000"/>
                  <a:lumOff val="40000"/>
                </a:schemeClr>
              </a:solidFill>
            </a:endParaRPr>
          </a:p>
        </p:txBody>
      </p:sp>
      <p:sp>
        <p:nvSpPr>
          <p:cNvPr id="13" name="TextBox 12">
            <a:extLst>
              <a:ext uri="{FF2B5EF4-FFF2-40B4-BE49-F238E27FC236}">
                <a16:creationId xmlns:a16="http://schemas.microsoft.com/office/drawing/2014/main" xmlns="" id="{62424A2A-9F3A-42E2-AD3F-371E8B0F0A68}"/>
              </a:ext>
            </a:extLst>
          </p:cNvPr>
          <p:cNvSpPr txBox="1"/>
          <p:nvPr/>
        </p:nvSpPr>
        <p:spPr>
          <a:xfrm>
            <a:off x="402218" y="742107"/>
            <a:ext cx="4405309" cy="338554"/>
          </a:xfrm>
          <a:prstGeom prst="rect">
            <a:avLst/>
          </a:prstGeom>
          <a:noFill/>
        </p:spPr>
        <p:txBody>
          <a:bodyPr wrap="square" rtlCol="0">
            <a:spAutoFit/>
          </a:bodyPr>
          <a:lstStyle/>
          <a:p>
            <a:r>
              <a:rPr lang="en-US" sz="1600" dirty="0">
                <a:solidFill>
                  <a:schemeClr val="accent4">
                    <a:lumMod val="20000"/>
                    <a:lumOff val="80000"/>
                  </a:schemeClr>
                </a:solidFill>
              </a:rPr>
              <a:t>Exploring 12,589 Loan Applications</a:t>
            </a:r>
          </a:p>
        </p:txBody>
      </p:sp>
      <p:grpSp>
        <p:nvGrpSpPr>
          <p:cNvPr id="14" name="Group 13">
            <a:extLst>
              <a:ext uri="{FF2B5EF4-FFF2-40B4-BE49-F238E27FC236}">
                <a16:creationId xmlns:a16="http://schemas.microsoft.com/office/drawing/2014/main" xmlns="" id="{3BCE9359-A1B2-4214-931B-526D5D86E05E}"/>
              </a:ext>
            </a:extLst>
          </p:cNvPr>
          <p:cNvGrpSpPr/>
          <p:nvPr/>
        </p:nvGrpSpPr>
        <p:grpSpPr>
          <a:xfrm>
            <a:off x="9420774" y="390586"/>
            <a:ext cx="1503979" cy="513874"/>
            <a:chOff x="10389414" y="188107"/>
            <a:chExt cx="1503979" cy="513874"/>
          </a:xfrm>
        </p:grpSpPr>
        <p:pic>
          <p:nvPicPr>
            <p:cNvPr id="15" name="Picture 14">
              <a:extLst>
                <a:ext uri="{FF2B5EF4-FFF2-40B4-BE49-F238E27FC236}">
                  <a16:creationId xmlns:a16="http://schemas.microsoft.com/office/drawing/2014/main" xmlns="" id="{DC114AD8-4D76-4101-93C6-C332C0555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6" name="Picture 15">
              <a:extLst>
                <a:ext uri="{FF2B5EF4-FFF2-40B4-BE49-F238E27FC236}">
                  <a16:creationId xmlns:a16="http://schemas.microsoft.com/office/drawing/2014/main" xmlns="" id="{2A8264CD-50D4-470C-AA92-B2F31F99BCF2}"/>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9" name="Content Placeholder 8">
            <a:extLst>
              <a:ext uri="{FF2B5EF4-FFF2-40B4-BE49-F238E27FC236}">
                <a16:creationId xmlns:a16="http://schemas.microsoft.com/office/drawing/2014/main" xmlns="" id="{A8704F77-19C9-45C2-8FC1-57F6FAF14036}"/>
              </a:ext>
            </a:extLst>
          </p:cNvPr>
          <p:cNvSpPr>
            <a:spLocks noGrp="1"/>
          </p:cNvSpPr>
          <p:nvPr>
            <p:ph sz="half" idx="1"/>
          </p:nvPr>
        </p:nvSpPr>
        <p:spPr>
          <a:xfrm>
            <a:off x="233771" y="1258141"/>
            <a:ext cx="8205216" cy="4351338"/>
          </a:xfrm>
        </p:spPr>
        <p:txBody>
          <a:bodyPr>
            <a:normAutofit lnSpcReduction="10000"/>
          </a:bodyPr>
          <a:lstStyle/>
          <a:p>
            <a:pPr marL="0" indent="0">
              <a:buNone/>
            </a:pPr>
            <a:r>
              <a:rPr lang="en-US" sz="2400" dirty="0">
                <a:solidFill>
                  <a:schemeClr val="accent4">
                    <a:lumMod val="20000"/>
                    <a:lumOff val="80000"/>
                  </a:schemeClr>
                </a:solidFill>
                <a:latin typeface="Gill Sans MT" panose="020B0502020104020203" pitchFamily="34" charset="0"/>
              </a:rPr>
              <a:t>Hidden </a:t>
            </a:r>
            <a:r>
              <a:rPr lang="en-US" sz="2400" dirty="0" smtClean="0">
                <a:solidFill>
                  <a:schemeClr val="accent4">
                    <a:lumMod val="20000"/>
                    <a:lumOff val="80000"/>
                  </a:schemeClr>
                </a:solidFill>
                <a:latin typeface="Gill Sans MT" panose="020B0502020104020203" pitchFamily="34" charset="0"/>
              </a:rPr>
              <a:t>Patterns</a:t>
            </a:r>
            <a:endParaRPr lang="en-US" sz="2400" dirty="0">
              <a:solidFill>
                <a:schemeClr val="accent4">
                  <a:lumMod val="20000"/>
                  <a:lumOff val="80000"/>
                </a:schemeClr>
              </a:solidFill>
              <a:latin typeface="Gill Sans MT" panose="020B0502020104020203" pitchFamily="34" charset="0"/>
            </a:endParaRPr>
          </a:p>
          <a:p>
            <a:pPr marL="0" indent="0">
              <a:buNone/>
            </a:pPr>
            <a:endParaRPr lang="en-US" sz="2000" dirty="0">
              <a:solidFill>
                <a:schemeClr val="bg1"/>
              </a:solidFill>
              <a:latin typeface="Gill Sans MT" panose="020B0502020104020203" pitchFamily="34" charset="0"/>
            </a:endParaRPr>
          </a:p>
          <a:p>
            <a:pPr marL="0" indent="0">
              <a:buNone/>
            </a:pPr>
            <a:r>
              <a:rPr lang="en-US" sz="2000" dirty="0" smtClean="0">
                <a:solidFill>
                  <a:schemeClr val="accent1"/>
                </a:solidFill>
                <a:latin typeface="Gill Sans MT" panose="020B0502020104020203" pitchFamily="34" charset="0"/>
              </a:rPr>
              <a:t>👥</a:t>
            </a:r>
            <a:r>
              <a:rPr lang="en-US" sz="2000" dirty="0" smtClean="0">
                <a:solidFill>
                  <a:schemeClr val="bg1"/>
                </a:solidFill>
                <a:latin typeface="Gill Sans MT" panose="020B0502020104020203" pitchFamily="34" charset="0"/>
              </a:rPr>
              <a:t> </a:t>
            </a:r>
            <a:r>
              <a:rPr lang="en-US" sz="2000" b="1" dirty="0">
                <a:solidFill>
                  <a:schemeClr val="bg1"/>
                </a:solidFill>
                <a:latin typeface="Gill Sans MT" panose="020B0502020104020203" pitchFamily="34" charset="0"/>
              </a:rPr>
              <a:t>What We Discovered: </a:t>
            </a:r>
            <a:r>
              <a:rPr lang="en-US" sz="2000" dirty="0">
                <a:solidFill>
                  <a:schemeClr val="bg1"/>
                </a:solidFill>
                <a:latin typeface="Gill Sans MT" panose="020B0502020104020203" pitchFamily="34" charset="0"/>
              </a:rPr>
              <a:t>We looked at how each detail connects to e-signing</a:t>
            </a:r>
            <a:r>
              <a:rPr lang="en-US" sz="2000" dirty="0" smtClean="0">
                <a:solidFill>
                  <a:schemeClr val="bg1"/>
                </a:solidFill>
                <a:latin typeface="Gill Sans MT" panose="020B0502020104020203" pitchFamily="34" charset="0"/>
              </a:rPr>
              <a:t>.</a:t>
            </a:r>
          </a:p>
          <a:p>
            <a:pPr marL="0" indent="0">
              <a:buNone/>
            </a:pPr>
            <a:endParaRPr lang="en-US" sz="2000" dirty="0" smtClean="0">
              <a:solidFill>
                <a:schemeClr val="bg1"/>
              </a:solidFill>
              <a:latin typeface="Gill Sans MT" panose="020B0502020104020203" pitchFamily="34" charset="0"/>
            </a:endParaRPr>
          </a:p>
          <a:p>
            <a:pPr marL="0" indent="0">
              <a:buNone/>
            </a:pPr>
            <a:r>
              <a:rPr lang="en-US" sz="2000" dirty="0" smtClean="0">
                <a:solidFill>
                  <a:srgbClr val="FF0000"/>
                </a:solidFill>
                <a:latin typeface="Gill Sans MT" panose="020B0502020104020203" pitchFamily="34" charset="0"/>
              </a:rPr>
              <a:t>💳 </a:t>
            </a:r>
            <a:r>
              <a:rPr lang="en-US" sz="2000" b="1" dirty="0">
                <a:solidFill>
                  <a:schemeClr val="bg1"/>
                </a:solidFill>
                <a:latin typeface="Gill Sans MT" panose="020B0502020104020203" pitchFamily="34" charset="0"/>
              </a:rPr>
              <a:t>Positive Clues: </a:t>
            </a:r>
            <a:r>
              <a:rPr lang="en-US" sz="2000" dirty="0">
                <a:solidFill>
                  <a:schemeClr val="bg1"/>
                </a:solidFill>
                <a:latin typeface="Gill Sans MT" panose="020B0502020104020203" pitchFamily="34" charset="0"/>
              </a:rPr>
              <a:t>Higher risk scores (0.082) and loan amounts (0.065) hint at more e-signing</a:t>
            </a:r>
            <a:r>
              <a:rPr lang="en-US" sz="2000" dirty="0" smtClean="0">
                <a:solidFill>
                  <a:schemeClr val="bg1"/>
                </a:solidFill>
                <a:latin typeface="Gill Sans MT" panose="020B0502020104020203" pitchFamily="34" charset="0"/>
              </a:rPr>
              <a:t>.</a:t>
            </a:r>
          </a:p>
          <a:p>
            <a:pPr marL="0" indent="0">
              <a:buNone/>
            </a:pPr>
            <a:endParaRPr lang="en-US" sz="2000" dirty="0">
              <a:solidFill>
                <a:schemeClr val="bg1"/>
              </a:solidFill>
              <a:latin typeface="Gill Sans MT" panose="020B0502020104020203" pitchFamily="34" charset="0"/>
            </a:endParaRPr>
          </a:p>
          <a:p>
            <a:pPr marL="0" indent="0">
              <a:buNone/>
            </a:pPr>
            <a:r>
              <a:rPr lang="en-US" sz="2000" dirty="0" smtClean="0">
                <a:solidFill>
                  <a:schemeClr val="accent6"/>
                </a:solidFill>
                <a:latin typeface="Gill Sans MT" panose="020B0502020104020203" pitchFamily="34" charset="0"/>
              </a:rPr>
              <a:t>💼</a:t>
            </a:r>
            <a:r>
              <a:rPr lang="en-US" sz="2000" dirty="0" smtClean="0">
                <a:solidFill>
                  <a:schemeClr val="bg1"/>
                </a:solidFill>
                <a:latin typeface="Gill Sans MT" panose="020B0502020104020203" pitchFamily="34" charset="0"/>
              </a:rPr>
              <a:t> </a:t>
            </a:r>
            <a:r>
              <a:rPr lang="en-US" sz="2000" b="1" dirty="0">
                <a:solidFill>
                  <a:schemeClr val="bg1"/>
                </a:solidFill>
                <a:latin typeface="Gill Sans MT" panose="020B0502020104020203" pitchFamily="34" charset="0"/>
              </a:rPr>
              <a:t>Negative Clues</a:t>
            </a:r>
            <a:r>
              <a:rPr lang="en-US" sz="2000" dirty="0">
                <a:solidFill>
                  <a:schemeClr val="bg1"/>
                </a:solidFill>
                <a:latin typeface="Gill Sans MT" panose="020B0502020104020203" pitchFamily="34" charset="0"/>
              </a:rPr>
              <a:t>: Older age (-0.085) and longer account months (-0.089) suggest less e-signing</a:t>
            </a:r>
            <a:r>
              <a:rPr lang="en-US" sz="2000" dirty="0" smtClean="0">
                <a:solidFill>
                  <a:schemeClr val="bg1"/>
                </a:solidFill>
                <a:latin typeface="Gill Sans MT" panose="020B0502020104020203" pitchFamily="34" charset="0"/>
              </a:rPr>
              <a:t>.</a:t>
            </a:r>
          </a:p>
          <a:p>
            <a:pPr marL="0" indent="0">
              <a:buNone/>
            </a:pPr>
            <a:endParaRPr lang="en-US" sz="2000" dirty="0">
              <a:solidFill>
                <a:schemeClr val="bg1"/>
              </a:solidFill>
              <a:latin typeface="Gill Sans MT" panose="020B0502020104020203" pitchFamily="34" charset="0"/>
            </a:endParaRPr>
          </a:p>
          <a:p>
            <a:pPr marL="0" indent="0">
              <a:buNone/>
            </a:pPr>
            <a:r>
              <a:rPr lang="en-US" sz="2000" dirty="0" smtClean="0">
                <a:solidFill>
                  <a:schemeClr val="accent4"/>
                </a:solidFill>
                <a:latin typeface="Gill Sans MT" panose="020B0502020104020203" pitchFamily="34" charset="0"/>
              </a:rPr>
              <a:t>🏚</a:t>
            </a:r>
            <a:r>
              <a:rPr lang="en-US" sz="2000" dirty="0" smtClean="0">
                <a:solidFill>
                  <a:schemeClr val="bg1"/>
                </a:solidFill>
                <a:latin typeface="Gill Sans MT" panose="020B0502020104020203" pitchFamily="34" charset="0"/>
              </a:rPr>
              <a:t> </a:t>
            </a:r>
            <a:r>
              <a:rPr lang="en-US" sz="2000" b="1" dirty="0">
                <a:solidFill>
                  <a:schemeClr val="bg1"/>
                </a:solidFill>
                <a:latin typeface="Gill Sans MT" panose="020B0502020104020203" pitchFamily="34" charset="0"/>
              </a:rPr>
              <a:t>Big Picture:</a:t>
            </a:r>
            <a:r>
              <a:rPr lang="en-US" sz="2000" dirty="0">
                <a:solidFill>
                  <a:schemeClr val="bg1"/>
                </a:solidFill>
                <a:latin typeface="Gill Sans MT" panose="020B0502020104020203" pitchFamily="34" charset="0"/>
              </a:rPr>
              <a:t> No single detail is a magic key—together, they guide us!</a:t>
            </a:r>
          </a:p>
        </p:txBody>
      </p:sp>
      <p:cxnSp>
        <p:nvCxnSpPr>
          <p:cNvPr id="28" name="Straight Connector 27">
            <a:extLst>
              <a:ext uri="{FF2B5EF4-FFF2-40B4-BE49-F238E27FC236}">
                <a16:creationId xmlns:a16="http://schemas.microsoft.com/office/drawing/2014/main" xmlns="" id="{9439E93C-2F4C-47CA-BB70-6E92998E3F63}"/>
              </a:ext>
            </a:extLst>
          </p:cNvPr>
          <p:cNvCxnSpPr/>
          <p:nvPr/>
        </p:nvCxnSpPr>
        <p:spPr>
          <a:xfrm>
            <a:off x="476219" y="1153637"/>
            <a:ext cx="8662616" cy="0"/>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
        <p:nvSpPr>
          <p:cNvPr id="5" name="Rectangle 4"/>
          <p:cNvSpPr/>
          <p:nvPr/>
        </p:nvSpPr>
        <p:spPr>
          <a:xfrm>
            <a:off x="1017048" y="5675758"/>
            <a:ext cx="10336751" cy="646331"/>
          </a:xfrm>
          <a:prstGeom prst="rect">
            <a:avLst/>
          </a:prstGeom>
        </p:spPr>
        <p:txBody>
          <a:bodyPr wrap="square">
            <a:spAutoFit/>
          </a:bodyPr>
          <a:lstStyle/>
          <a:p>
            <a:r>
              <a:rPr lang="en-US" dirty="0">
                <a:solidFill>
                  <a:schemeClr val="accent4">
                    <a:lumMod val="20000"/>
                    <a:lumOff val="80000"/>
                  </a:schemeClr>
                </a:solidFill>
              </a:rPr>
              <a:t>The </a:t>
            </a:r>
            <a:r>
              <a:rPr lang="en-US" dirty="0" err="1">
                <a:solidFill>
                  <a:schemeClr val="accent4">
                    <a:lumMod val="20000"/>
                    <a:lumOff val="80000"/>
                  </a:schemeClr>
                </a:solidFill>
              </a:rPr>
              <a:t>heatmap</a:t>
            </a:r>
            <a:r>
              <a:rPr lang="en-US" dirty="0">
                <a:solidFill>
                  <a:schemeClr val="accent4">
                    <a:lumMod val="20000"/>
                    <a:lumOff val="80000"/>
                  </a:schemeClr>
                </a:solidFill>
              </a:rPr>
              <a:t> visualizes correlations </a:t>
            </a:r>
            <a:r>
              <a:rPr lang="en-US" dirty="0" smtClean="0">
                <a:solidFill>
                  <a:schemeClr val="accent4">
                    <a:lumMod val="20000"/>
                    <a:lumOff val="80000"/>
                  </a:schemeClr>
                </a:solidFill>
              </a:rPr>
              <a:t>(like age </a:t>
            </a:r>
            <a:r>
              <a:rPr lang="en-US" dirty="0">
                <a:solidFill>
                  <a:schemeClr val="accent4">
                    <a:lumMod val="20000"/>
                    <a:lumOff val="80000"/>
                  </a:schemeClr>
                </a:solidFill>
              </a:rPr>
              <a:t>-0.085, </a:t>
            </a:r>
            <a:r>
              <a:rPr lang="en-US" dirty="0" err="1">
                <a:solidFill>
                  <a:schemeClr val="accent4">
                    <a:lumMod val="20000"/>
                    <a:lumOff val="80000"/>
                  </a:schemeClr>
                </a:solidFill>
              </a:rPr>
              <a:t>risk_score</a:t>
            </a:r>
            <a:r>
              <a:rPr lang="en-US" dirty="0">
                <a:solidFill>
                  <a:schemeClr val="accent4">
                    <a:lumMod val="20000"/>
                    <a:lumOff val="80000"/>
                  </a:schemeClr>
                </a:solidFill>
              </a:rPr>
              <a:t> 0.082), while the treasure chest reinforces the discovery theme</a:t>
            </a:r>
            <a:r>
              <a:rPr lang="en-US" dirty="0" smtClean="0">
                <a:solidFill>
                  <a:schemeClr val="accent4">
                    <a:lumMod val="20000"/>
                    <a:lumOff val="80000"/>
                  </a:schemeClr>
                </a:solidFill>
              </a:rPr>
              <a:t>.</a:t>
            </a:r>
            <a:endParaRPr lang="en-US" dirty="0">
              <a:solidFill>
                <a:schemeClr val="accent4">
                  <a:lumMod val="20000"/>
                  <a:lumOff val="80000"/>
                </a:schemeClr>
              </a:solidFill>
            </a:endParaRPr>
          </a:p>
        </p:txBody>
      </p:sp>
      <p:pic>
        <p:nvPicPr>
          <p:cNvPr id="3" name="Picture 2"/>
          <p:cNvPicPr>
            <a:picLocks noChangeAspect="1"/>
          </p:cNvPicPr>
          <p:nvPr/>
        </p:nvPicPr>
        <p:blipFill>
          <a:blip r:embed="rId3"/>
          <a:stretch>
            <a:fillRect/>
          </a:stretch>
        </p:blipFill>
        <p:spPr>
          <a:xfrm>
            <a:off x="8317427" y="1488462"/>
            <a:ext cx="3874573" cy="34689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69060076"/>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BA27A959-075B-C913-A3E7-2B2450A21225}"/>
              </a:ext>
            </a:extLst>
          </p:cNvPr>
          <p:cNvCxnSpPr>
            <a:cxnSpLocks/>
          </p:cNvCxnSpPr>
          <p:nvPr/>
        </p:nvCxnSpPr>
        <p:spPr>
          <a:xfrm>
            <a:off x="4104108" y="3329777"/>
            <a:ext cx="6451336" cy="0"/>
          </a:xfrm>
          <a:prstGeom prst="line">
            <a:avLst/>
          </a:prstGeom>
          <a:ln>
            <a:solidFill>
              <a:schemeClr val="accent2">
                <a:alpha val="56000"/>
              </a:schemeClr>
            </a:solidFill>
          </a:ln>
        </p:spPr>
        <p:style>
          <a:lnRef idx="1">
            <a:schemeClr val="accent2"/>
          </a:lnRef>
          <a:fillRef idx="0">
            <a:schemeClr val="accent2"/>
          </a:fillRef>
          <a:effectRef idx="0">
            <a:schemeClr val="accent2"/>
          </a:effectRef>
          <a:fontRef idx="minor">
            <a:schemeClr val="tx1"/>
          </a:fontRef>
        </p:style>
      </p:cxnSp>
      <p:sp>
        <p:nvSpPr>
          <p:cNvPr id="5" name="Rectangle 4"/>
          <p:cNvSpPr/>
          <p:nvPr/>
        </p:nvSpPr>
        <p:spPr>
          <a:xfrm>
            <a:off x="0" y="2845586"/>
            <a:ext cx="8075416" cy="584775"/>
          </a:xfrm>
          <a:prstGeom prst="rect">
            <a:avLst/>
          </a:prstGeom>
        </p:spPr>
        <p:txBody>
          <a:bodyPr wrap="none">
            <a:spAutoFit/>
          </a:bodyPr>
          <a:lstStyle/>
          <a:p>
            <a:r>
              <a:rPr lang="en-US" sz="3200" b="1" dirty="0" smtClean="0">
                <a:latin typeface="Gill Sans MT" panose="020B0502020104020203" pitchFamily="34" charset="0"/>
              </a:rPr>
              <a:t>3. </a:t>
            </a:r>
            <a:r>
              <a:rPr lang="en-US" sz="3200" b="1" dirty="0" smtClean="0"/>
              <a:t>Data </a:t>
            </a:r>
            <a:r>
              <a:rPr lang="en-US" sz="3200" b="1" dirty="0"/>
              <a:t>Preprocessing - Polishing the Raw Data</a:t>
            </a:r>
          </a:p>
        </p:txBody>
      </p:sp>
      <p:grpSp>
        <p:nvGrpSpPr>
          <p:cNvPr id="6" name="Group 5">
            <a:extLst>
              <a:ext uri="{FF2B5EF4-FFF2-40B4-BE49-F238E27FC236}">
                <a16:creationId xmlns:a16="http://schemas.microsoft.com/office/drawing/2014/main" xmlns="" id="{B555C957-F25E-4FE9-9EF6-3F5BC957AC94}"/>
              </a:ext>
            </a:extLst>
          </p:cNvPr>
          <p:cNvGrpSpPr/>
          <p:nvPr/>
        </p:nvGrpSpPr>
        <p:grpSpPr>
          <a:xfrm>
            <a:off x="10293614" y="335166"/>
            <a:ext cx="1503979" cy="513874"/>
            <a:chOff x="10389414" y="188107"/>
            <a:chExt cx="1503979" cy="513874"/>
          </a:xfrm>
        </p:grpSpPr>
        <p:pic>
          <p:nvPicPr>
            <p:cNvPr id="7" name="Picture 6">
              <a:extLst>
                <a:ext uri="{FF2B5EF4-FFF2-40B4-BE49-F238E27FC236}">
                  <a16:creationId xmlns:a16="http://schemas.microsoft.com/office/drawing/2014/main" xmlns="" id="{C4FDCDA6-23C8-4FC8-AE76-DDB32C5DB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8" name="Picture 7">
              <a:extLst>
                <a:ext uri="{FF2B5EF4-FFF2-40B4-BE49-F238E27FC236}">
                  <a16:creationId xmlns:a16="http://schemas.microsoft.com/office/drawing/2014/main" xmlns="" id="{51677584-923A-4A4C-B633-3B4D6B768A95}"/>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2" name="Rectangle 1"/>
          <p:cNvSpPr/>
          <p:nvPr/>
        </p:nvSpPr>
        <p:spPr>
          <a:xfrm>
            <a:off x="341376" y="5911098"/>
            <a:ext cx="6096000" cy="800219"/>
          </a:xfrm>
          <a:prstGeom prst="rect">
            <a:avLst/>
          </a:prstGeom>
        </p:spPr>
        <p:txBody>
          <a:bodyPr>
            <a:spAutoFit/>
          </a:bodyPr>
          <a:lstStyle/>
          <a:p>
            <a:pPr defTabSz="457200"/>
            <a:r>
              <a:rPr lang="en-US" sz="2800" dirty="0">
                <a:solidFill>
                  <a:srgbClr val="FFC000"/>
                </a:solidFill>
                <a:latin typeface="Gill Sans MT Condensed" panose="020B0506020104020203" pitchFamily="34" charset="0"/>
              </a:rPr>
              <a:t>TESA</a:t>
            </a:r>
            <a:endParaRPr lang="en-US"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b="1" i="1" dirty="0">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AI  Engineering</a:t>
            </a:r>
          </a:p>
        </p:txBody>
      </p:sp>
      <p:sp>
        <p:nvSpPr>
          <p:cNvPr id="9" name="Oval 8">
            <a:extLst>
              <a:ext uri="{FF2B5EF4-FFF2-40B4-BE49-F238E27FC236}">
                <a16:creationId xmlns:a16="http://schemas.microsoft.com/office/drawing/2014/main" xmlns="" id="{2ED817B7-0DD3-0FA5-D63E-0D2F886403F0}"/>
              </a:ext>
            </a:extLst>
          </p:cNvPr>
          <p:cNvSpPr/>
          <p:nvPr/>
        </p:nvSpPr>
        <p:spPr>
          <a:xfrm>
            <a:off x="11266942" y="6001438"/>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r>
              <a:rPr lang="en-GB" sz="1538" b="1" i="1" kern="0" dirty="0">
                <a:solidFill>
                  <a:prstClr val="white"/>
                </a:solidFill>
                <a:effectLst>
                  <a:outerShdw blurRad="38100" dist="38100" dir="2700000" algn="tl">
                    <a:srgbClr val="000000">
                      <a:alpha val="43137"/>
                    </a:srgbClr>
                  </a:outerShdw>
                </a:effectLst>
                <a:latin typeface="Gill Sans MT" panose="020B0502020104020203" pitchFamily="34" charset="0"/>
                <a:ea typeface="MS PGothic" panose="020B0600070205080204" pitchFamily="34" charset="-128"/>
              </a:rPr>
              <a:t>7</a:t>
            </a:r>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Tree>
    <p:extLst>
      <p:ext uri="{BB962C8B-B14F-4D97-AF65-F5344CB8AC3E}">
        <p14:creationId xmlns:p14="http://schemas.microsoft.com/office/powerpoint/2010/main" val="3580254506"/>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a:extLst>
            <a:ext uri="{FF2B5EF4-FFF2-40B4-BE49-F238E27FC236}">
              <a16:creationId xmlns:a16="http://schemas.microsoft.com/office/drawing/2014/main" xmlns=""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xmlns=""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8</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5" name="TextBox 24">
            <a:extLst>
              <a:ext uri="{FF2B5EF4-FFF2-40B4-BE49-F238E27FC236}">
                <a16:creationId xmlns:a16="http://schemas.microsoft.com/office/drawing/2014/main" xmlns=""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1" dirty="0" smtClean="0">
                <a:solidFill>
                  <a:prstClr val="white"/>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AI </a:t>
            </a:r>
            <a:r>
              <a:rPr kumimoji="0" lang="en-US" sz="1400" b="1" i="1"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 </a:t>
            </a: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Engineering</a:t>
            </a:r>
          </a:p>
        </p:txBody>
      </p:sp>
      <p:sp>
        <p:nvSpPr>
          <p:cNvPr id="10" name="Content Placeholder 4">
            <a:extLst>
              <a:ext uri="{FF2B5EF4-FFF2-40B4-BE49-F238E27FC236}">
                <a16:creationId xmlns:a16="http://schemas.microsoft.com/office/drawing/2014/main" xmlns="" id="{F0A85605-2190-4FE7-905B-3293F54268BD}"/>
              </a:ext>
            </a:extLst>
          </p:cNvPr>
          <p:cNvSpPr txBox="1">
            <a:spLocks/>
          </p:cNvSpPr>
          <p:nvPr/>
        </p:nvSpPr>
        <p:spPr>
          <a:xfrm>
            <a:off x="6599582" y="1316182"/>
            <a:ext cx="4754217" cy="4858132"/>
          </a:xfrm>
          <a:prstGeom prst="rect">
            <a:avLst/>
          </a:prstGeom>
        </p:spPr>
        <p:txBody>
          <a:bodyPr vert="horz" lIns="91440" tIns="45720" rIns="91440" bIns="45720" rtlCol="0">
            <a:normAutofit/>
          </a:bodyPr>
          <a:lstStyle>
            <a:lvl1pPr marL="228585" indent="-228585" algn="l" defTabSz="91433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3" indent="-228585" algn="l" defTabSz="91433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3" indent="-228585" algn="l" defTabSz="91433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91"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6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3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9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6"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pt-BR" sz="2400" dirty="0">
              <a:solidFill>
                <a:schemeClr val="bg1"/>
              </a:solidFill>
              <a:latin typeface="Gill Sans MT" panose="020B0502020104020203" pitchFamily="34" charset="0"/>
            </a:endParaRPr>
          </a:p>
        </p:txBody>
      </p:sp>
      <p:sp>
        <p:nvSpPr>
          <p:cNvPr id="12" name="TextBox 11">
            <a:extLst>
              <a:ext uri="{FF2B5EF4-FFF2-40B4-BE49-F238E27FC236}">
                <a16:creationId xmlns:a16="http://schemas.microsoft.com/office/drawing/2014/main" xmlns="" id="{2298D87F-4909-495E-84AD-73A9A59A415E}"/>
              </a:ext>
            </a:extLst>
          </p:cNvPr>
          <p:cNvSpPr txBox="1"/>
          <p:nvPr/>
        </p:nvSpPr>
        <p:spPr>
          <a:xfrm>
            <a:off x="402218" y="324261"/>
            <a:ext cx="5840303" cy="461665"/>
          </a:xfrm>
          <a:prstGeom prst="rect">
            <a:avLst/>
          </a:prstGeom>
          <a:noFill/>
        </p:spPr>
        <p:txBody>
          <a:bodyPr wrap="square" rtlCol="0">
            <a:spAutoFit/>
          </a:bodyPr>
          <a:lstStyle/>
          <a:p>
            <a:r>
              <a:rPr lang="en-US" sz="2400" dirty="0">
                <a:solidFill>
                  <a:schemeClr val="accent4">
                    <a:lumMod val="20000"/>
                    <a:lumOff val="80000"/>
                  </a:schemeClr>
                </a:solidFill>
              </a:rPr>
              <a:t>Getting the Data Ready</a:t>
            </a:r>
          </a:p>
        </p:txBody>
      </p:sp>
      <p:sp>
        <p:nvSpPr>
          <p:cNvPr id="13" name="TextBox 12">
            <a:extLst>
              <a:ext uri="{FF2B5EF4-FFF2-40B4-BE49-F238E27FC236}">
                <a16:creationId xmlns:a16="http://schemas.microsoft.com/office/drawing/2014/main" xmlns="" id="{62424A2A-9F3A-42E2-AD3F-371E8B0F0A68}"/>
              </a:ext>
            </a:extLst>
          </p:cNvPr>
          <p:cNvSpPr txBox="1"/>
          <p:nvPr/>
        </p:nvSpPr>
        <p:spPr>
          <a:xfrm>
            <a:off x="402218" y="742107"/>
            <a:ext cx="4405309" cy="338554"/>
          </a:xfrm>
          <a:prstGeom prst="rect">
            <a:avLst/>
          </a:prstGeom>
          <a:noFill/>
        </p:spPr>
        <p:txBody>
          <a:bodyPr wrap="square" rtlCol="0">
            <a:spAutoFit/>
          </a:bodyPr>
          <a:lstStyle/>
          <a:p>
            <a:r>
              <a:rPr lang="en-US" sz="1600" dirty="0">
                <a:solidFill>
                  <a:schemeClr val="bg1"/>
                </a:solidFill>
              </a:rPr>
              <a:t>Cleaning and Shaping for Accurate Predictions</a:t>
            </a:r>
          </a:p>
        </p:txBody>
      </p:sp>
      <p:grpSp>
        <p:nvGrpSpPr>
          <p:cNvPr id="14" name="Group 13">
            <a:extLst>
              <a:ext uri="{FF2B5EF4-FFF2-40B4-BE49-F238E27FC236}">
                <a16:creationId xmlns:a16="http://schemas.microsoft.com/office/drawing/2014/main" xmlns="" id="{3BCE9359-A1B2-4214-931B-526D5D86E05E}"/>
              </a:ext>
            </a:extLst>
          </p:cNvPr>
          <p:cNvGrpSpPr/>
          <p:nvPr/>
        </p:nvGrpSpPr>
        <p:grpSpPr>
          <a:xfrm>
            <a:off x="9420774" y="390586"/>
            <a:ext cx="1503979" cy="513874"/>
            <a:chOff x="10389414" y="188107"/>
            <a:chExt cx="1503979" cy="513874"/>
          </a:xfrm>
        </p:grpSpPr>
        <p:pic>
          <p:nvPicPr>
            <p:cNvPr id="15" name="Picture 14">
              <a:extLst>
                <a:ext uri="{FF2B5EF4-FFF2-40B4-BE49-F238E27FC236}">
                  <a16:creationId xmlns:a16="http://schemas.microsoft.com/office/drawing/2014/main" xmlns="" id="{DC114AD8-4D76-4101-93C6-C332C0555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6" name="Picture 15">
              <a:extLst>
                <a:ext uri="{FF2B5EF4-FFF2-40B4-BE49-F238E27FC236}">
                  <a16:creationId xmlns:a16="http://schemas.microsoft.com/office/drawing/2014/main" xmlns="" id="{2A8264CD-50D4-470C-AA92-B2F31F99BCF2}"/>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9" name="Content Placeholder 8">
            <a:extLst>
              <a:ext uri="{FF2B5EF4-FFF2-40B4-BE49-F238E27FC236}">
                <a16:creationId xmlns:a16="http://schemas.microsoft.com/office/drawing/2014/main" xmlns="" id="{A8704F77-19C9-45C2-8FC1-57F6FAF14036}"/>
              </a:ext>
            </a:extLst>
          </p:cNvPr>
          <p:cNvSpPr>
            <a:spLocks noGrp="1"/>
          </p:cNvSpPr>
          <p:nvPr>
            <p:ph sz="half" idx="1"/>
          </p:nvPr>
        </p:nvSpPr>
        <p:spPr>
          <a:xfrm>
            <a:off x="390910" y="1580676"/>
            <a:ext cx="11377417" cy="4351338"/>
          </a:xfrm>
        </p:spPr>
        <p:txBody>
          <a:bodyPr>
            <a:normAutofit fontScale="92500" lnSpcReduction="10000"/>
          </a:bodyPr>
          <a:lstStyle/>
          <a:p>
            <a:pPr marL="0" indent="0">
              <a:buNone/>
            </a:pPr>
            <a:r>
              <a:rPr lang="en-US" sz="2000" dirty="0">
                <a:solidFill>
                  <a:schemeClr val="accent4"/>
                </a:solidFill>
                <a:latin typeface="Gill Sans MT" panose="020B0502020104020203" pitchFamily="34" charset="0"/>
              </a:rPr>
              <a:t>Step 1: </a:t>
            </a:r>
            <a:r>
              <a:rPr lang="en-US" sz="2000" dirty="0">
                <a:solidFill>
                  <a:schemeClr val="bg1"/>
                </a:solidFill>
                <a:latin typeface="Gill Sans MT" panose="020B0502020104020203" pitchFamily="34" charset="0"/>
              </a:rPr>
              <a:t>Cleaning: Removed irrelevant IDs (e.g., </a:t>
            </a:r>
            <a:r>
              <a:rPr lang="en-US" sz="2000" dirty="0" err="1">
                <a:solidFill>
                  <a:schemeClr val="bg1"/>
                </a:solidFill>
                <a:latin typeface="Gill Sans MT" panose="020B0502020104020203" pitchFamily="34" charset="0"/>
              </a:rPr>
              <a:t>Entry_id</a:t>
            </a:r>
            <a:r>
              <a:rPr lang="en-US" sz="2000" dirty="0">
                <a:solidFill>
                  <a:schemeClr val="bg1"/>
                </a:solidFill>
                <a:latin typeface="Gill Sans MT" panose="020B0502020104020203" pitchFamily="34" charset="0"/>
              </a:rPr>
              <a:t>) and filled in missing gaps with smart estimates</a:t>
            </a:r>
            <a:r>
              <a:rPr lang="en-US" sz="2000" dirty="0" smtClean="0">
                <a:solidFill>
                  <a:schemeClr val="bg1"/>
                </a:solidFill>
                <a:latin typeface="Gill Sans MT" panose="020B0502020104020203" pitchFamily="34" charset="0"/>
              </a:rPr>
              <a:t>.</a:t>
            </a:r>
          </a:p>
          <a:p>
            <a:endParaRPr lang="en-US" sz="2000" dirty="0">
              <a:solidFill>
                <a:schemeClr val="bg1"/>
              </a:solidFill>
              <a:latin typeface="Gill Sans MT" panose="020B0502020104020203" pitchFamily="34" charset="0"/>
            </a:endParaRPr>
          </a:p>
          <a:p>
            <a:pPr marL="0" indent="0">
              <a:buNone/>
            </a:pPr>
            <a:r>
              <a:rPr lang="en-US" sz="2000" dirty="0">
                <a:solidFill>
                  <a:schemeClr val="accent4"/>
                </a:solidFill>
                <a:latin typeface="Gill Sans MT" panose="020B0502020104020203" pitchFamily="34" charset="0"/>
              </a:rPr>
              <a:t>Step 2: </a:t>
            </a:r>
            <a:r>
              <a:rPr lang="en-US" sz="2000" dirty="0">
                <a:solidFill>
                  <a:schemeClr val="bg1"/>
                </a:solidFill>
                <a:latin typeface="Gill Sans MT" panose="020B0502020104020203" pitchFamily="34" charset="0"/>
              </a:rPr>
              <a:t>Simplifying: Turned categories like payment schedules into numbers our tool can understand</a:t>
            </a:r>
            <a:r>
              <a:rPr lang="en-US" sz="2000" dirty="0" smtClean="0">
                <a:solidFill>
                  <a:schemeClr val="bg1"/>
                </a:solidFill>
                <a:latin typeface="Gill Sans MT" panose="020B0502020104020203" pitchFamily="34" charset="0"/>
              </a:rPr>
              <a:t>.</a:t>
            </a:r>
          </a:p>
          <a:p>
            <a:endParaRPr lang="en-US" sz="2000" dirty="0">
              <a:solidFill>
                <a:schemeClr val="bg1"/>
              </a:solidFill>
              <a:latin typeface="Gill Sans MT" panose="020B0502020104020203" pitchFamily="34" charset="0"/>
            </a:endParaRPr>
          </a:p>
          <a:p>
            <a:pPr marL="0" indent="0">
              <a:buNone/>
            </a:pPr>
            <a:r>
              <a:rPr lang="en-US" sz="2000" dirty="0">
                <a:solidFill>
                  <a:schemeClr val="accent4"/>
                </a:solidFill>
                <a:latin typeface="Gill Sans MT" panose="020B0502020104020203" pitchFamily="34" charset="0"/>
              </a:rPr>
              <a:t>Step 3: </a:t>
            </a:r>
            <a:r>
              <a:rPr lang="en-US" sz="2000" dirty="0">
                <a:solidFill>
                  <a:schemeClr val="bg1"/>
                </a:solidFill>
                <a:latin typeface="Gill Sans MT" panose="020B0502020104020203" pitchFamily="34" charset="0"/>
              </a:rPr>
              <a:t>Balancing: Adjusted features like income and loan amounts to play nicely together</a:t>
            </a:r>
            <a:r>
              <a:rPr lang="en-US" sz="2000" dirty="0" smtClean="0">
                <a:solidFill>
                  <a:schemeClr val="bg1"/>
                </a:solidFill>
                <a:latin typeface="Gill Sans MT" panose="020B0502020104020203" pitchFamily="34" charset="0"/>
              </a:rPr>
              <a:t>.</a:t>
            </a:r>
          </a:p>
          <a:p>
            <a:endParaRPr lang="en-US" sz="2000" dirty="0">
              <a:solidFill>
                <a:schemeClr val="bg1"/>
              </a:solidFill>
              <a:latin typeface="Gill Sans MT" panose="020B0502020104020203" pitchFamily="34" charset="0"/>
            </a:endParaRPr>
          </a:p>
          <a:p>
            <a:endParaRPr lang="en-US" sz="2000" dirty="0">
              <a:solidFill>
                <a:schemeClr val="bg1"/>
              </a:solidFill>
              <a:latin typeface="Gill Sans MT" panose="020B0502020104020203" pitchFamily="34" charset="0"/>
            </a:endParaRPr>
          </a:p>
          <a:p>
            <a:pPr marL="0" indent="0">
              <a:buNone/>
            </a:pPr>
            <a:r>
              <a:rPr lang="en-US" sz="2000" b="1" dirty="0">
                <a:solidFill>
                  <a:schemeClr val="accent4"/>
                </a:solidFill>
                <a:latin typeface="Gill Sans MT" panose="020B0502020104020203" pitchFamily="34" charset="0"/>
              </a:rPr>
              <a:t>Why It Matters: </a:t>
            </a:r>
            <a:r>
              <a:rPr lang="en-US" sz="2000" dirty="0">
                <a:solidFill>
                  <a:schemeClr val="bg1"/>
                </a:solidFill>
                <a:latin typeface="Gill Sans MT" panose="020B0502020104020203" pitchFamily="34" charset="0"/>
              </a:rPr>
              <a:t>Clean data means trustworthy predictions, like a clear lens for a sharp </a:t>
            </a:r>
            <a:r>
              <a:rPr lang="en-US" sz="2000" dirty="0" smtClean="0">
                <a:latin typeface="Gill Sans MT" panose="020B0502020104020203" pitchFamily="34" charset="0"/>
              </a:rPr>
              <a:t>pho</a:t>
            </a:r>
          </a:p>
          <a:p>
            <a:endParaRPr lang="en-US" sz="2000" dirty="0">
              <a:latin typeface="Gill Sans MT" panose="020B0502020104020203" pitchFamily="34" charset="0"/>
            </a:endParaRPr>
          </a:p>
          <a:p>
            <a:endParaRPr lang="en-US" sz="2000" dirty="0" smtClean="0">
              <a:latin typeface="Gill Sans MT" panose="020B0502020104020203" pitchFamily="34" charset="0"/>
            </a:endParaRPr>
          </a:p>
          <a:p>
            <a:r>
              <a:rPr lang="en-US" sz="2000" dirty="0" smtClean="0">
                <a:latin typeface="Gill Sans MT" panose="020B0502020104020203" pitchFamily="34" charset="0"/>
              </a:rPr>
              <a:t>to</a:t>
            </a:r>
            <a:r>
              <a:rPr lang="en-US" sz="2000" dirty="0" smtClean="0"/>
              <a:t>.</a:t>
            </a:r>
          </a:p>
          <a:p>
            <a:pPr marL="0" indent="0">
              <a:buNone/>
            </a:pPr>
            <a:r>
              <a:rPr lang="en-US" sz="2000" dirty="0" smtClean="0">
                <a:solidFill>
                  <a:schemeClr val="bg1"/>
                </a:solidFill>
                <a:latin typeface="Gill Sans MT" panose="020B0502020104020203" pitchFamily="34" charset="0"/>
              </a:rPr>
              <a:t>Raw Data → [Clean IDs &amp; Gaps] → [Simplify Categories] → [Balance Features] → Ready Data</a:t>
            </a:r>
            <a:endParaRPr lang="aa-ET" sz="2000" dirty="0">
              <a:solidFill>
                <a:schemeClr val="bg1"/>
              </a:solidFill>
              <a:latin typeface="Gill Sans MT" panose="020B0502020104020203" pitchFamily="34" charset="0"/>
            </a:endParaRPr>
          </a:p>
        </p:txBody>
      </p:sp>
      <p:cxnSp>
        <p:nvCxnSpPr>
          <p:cNvPr id="28" name="Straight Connector 27">
            <a:extLst>
              <a:ext uri="{FF2B5EF4-FFF2-40B4-BE49-F238E27FC236}">
                <a16:creationId xmlns:a16="http://schemas.microsoft.com/office/drawing/2014/main" xmlns="" id="{9439E93C-2F4C-47CA-BB70-6E92998E3F63}"/>
              </a:ext>
            </a:extLst>
          </p:cNvPr>
          <p:cNvCxnSpPr/>
          <p:nvPr/>
        </p:nvCxnSpPr>
        <p:spPr>
          <a:xfrm>
            <a:off x="476219" y="1153637"/>
            <a:ext cx="8662616" cy="0"/>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
        <p:nvSpPr>
          <p:cNvPr id="3" name="Rectangle 2"/>
          <p:cNvSpPr/>
          <p:nvPr/>
        </p:nvSpPr>
        <p:spPr>
          <a:xfrm>
            <a:off x="714233" y="4813842"/>
            <a:ext cx="1846087" cy="369332"/>
          </a:xfrm>
          <a:prstGeom prst="rect">
            <a:avLst/>
          </a:prstGeom>
        </p:spPr>
        <p:txBody>
          <a:bodyPr wrap="square">
            <a:spAutoFit/>
          </a:bodyPr>
          <a:lstStyle/>
          <a:p>
            <a:r>
              <a:rPr lang="en-US" b="1" dirty="0" smtClean="0">
                <a:solidFill>
                  <a:schemeClr val="accent4"/>
                </a:solidFill>
              </a:rPr>
              <a:t>Flowchar</a:t>
            </a:r>
            <a:r>
              <a:rPr lang="en-US" b="1" dirty="0">
                <a:solidFill>
                  <a:schemeClr val="accent4"/>
                </a:solidFill>
              </a:rPr>
              <a:t>t</a:t>
            </a:r>
            <a:endParaRPr lang="en-US" dirty="0">
              <a:solidFill>
                <a:schemeClr val="accent4"/>
              </a:solidFill>
            </a:endParaRPr>
          </a:p>
        </p:txBody>
      </p:sp>
    </p:spTree>
    <p:extLst>
      <p:ext uri="{BB962C8B-B14F-4D97-AF65-F5344CB8AC3E}">
        <p14:creationId xmlns:p14="http://schemas.microsoft.com/office/powerpoint/2010/main" val="1503342131"/>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a:extLst>
            <a:ext uri="{FF2B5EF4-FFF2-40B4-BE49-F238E27FC236}">
              <a16:creationId xmlns:a16="http://schemas.microsoft.com/office/drawing/2014/main" xmlns=""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xmlns=""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9</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5" name="TextBox 24">
            <a:extLst>
              <a:ext uri="{FF2B5EF4-FFF2-40B4-BE49-F238E27FC236}">
                <a16:creationId xmlns:a16="http://schemas.microsoft.com/office/drawing/2014/main" xmlns=""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1" dirty="0" smtClean="0">
                <a:solidFill>
                  <a:prstClr val="white"/>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AI </a:t>
            </a:r>
            <a:r>
              <a:rPr kumimoji="0" lang="en-US" sz="1400" b="1" i="1"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 </a:t>
            </a: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Engineering</a:t>
            </a:r>
          </a:p>
        </p:txBody>
      </p:sp>
      <p:sp>
        <p:nvSpPr>
          <p:cNvPr id="10" name="Content Placeholder 4">
            <a:extLst>
              <a:ext uri="{FF2B5EF4-FFF2-40B4-BE49-F238E27FC236}">
                <a16:creationId xmlns:a16="http://schemas.microsoft.com/office/drawing/2014/main" xmlns="" id="{F0A85605-2190-4FE7-905B-3293F54268BD}"/>
              </a:ext>
            </a:extLst>
          </p:cNvPr>
          <p:cNvSpPr txBox="1">
            <a:spLocks/>
          </p:cNvSpPr>
          <p:nvPr/>
        </p:nvSpPr>
        <p:spPr>
          <a:xfrm>
            <a:off x="6599582" y="1316182"/>
            <a:ext cx="4754217" cy="4858132"/>
          </a:xfrm>
          <a:prstGeom prst="rect">
            <a:avLst/>
          </a:prstGeom>
        </p:spPr>
        <p:txBody>
          <a:bodyPr vert="horz" lIns="91440" tIns="45720" rIns="91440" bIns="45720" rtlCol="0">
            <a:normAutofit/>
          </a:bodyPr>
          <a:lstStyle>
            <a:lvl1pPr marL="228585" indent="-228585" algn="l" defTabSz="91433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3" indent="-228585" algn="l" defTabSz="91433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3" indent="-228585" algn="l" defTabSz="91433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91"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6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3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9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6"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pt-BR" sz="2400" dirty="0">
              <a:solidFill>
                <a:schemeClr val="bg1"/>
              </a:solidFill>
              <a:latin typeface="Gill Sans MT" panose="020B0502020104020203" pitchFamily="34" charset="0"/>
            </a:endParaRPr>
          </a:p>
        </p:txBody>
      </p:sp>
      <p:sp>
        <p:nvSpPr>
          <p:cNvPr id="12" name="TextBox 11">
            <a:extLst>
              <a:ext uri="{FF2B5EF4-FFF2-40B4-BE49-F238E27FC236}">
                <a16:creationId xmlns:a16="http://schemas.microsoft.com/office/drawing/2014/main" xmlns="" id="{2298D87F-4909-495E-84AD-73A9A59A415E}"/>
              </a:ext>
            </a:extLst>
          </p:cNvPr>
          <p:cNvSpPr txBox="1"/>
          <p:nvPr/>
        </p:nvSpPr>
        <p:spPr>
          <a:xfrm>
            <a:off x="402218" y="324261"/>
            <a:ext cx="5840303" cy="461665"/>
          </a:xfrm>
          <a:prstGeom prst="rect">
            <a:avLst/>
          </a:prstGeom>
          <a:noFill/>
        </p:spPr>
        <p:txBody>
          <a:bodyPr wrap="square" rtlCol="0">
            <a:spAutoFit/>
          </a:bodyPr>
          <a:lstStyle/>
          <a:p>
            <a:r>
              <a:rPr lang="en-US" sz="2400" dirty="0">
                <a:solidFill>
                  <a:schemeClr val="bg1"/>
                </a:solidFill>
                <a:latin typeface="Gill Sans MT" panose="020B0502020104020203" pitchFamily="34" charset="0"/>
              </a:rPr>
              <a:t>Turning Time into Treasure</a:t>
            </a:r>
          </a:p>
        </p:txBody>
      </p:sp>
      <p:sp>
        <p:nvSpPr>
          <p:cNvPr id="13" name="TextBox 12">
            <a:extLst>
              <a:ext uri="{FF2B5EF4-FFF2-40B4-BE49-F238E27FC236}">
                <a16:creationId xmlns:a16="http://schemas.microsoft.com/office/drawing/2014/main" xmlns="" id="{62424A2A-9F3A-42E2-AD3F-371E8B0F0A68}"/>
              </a:ext>
            </a:extLst>
          </p:cNvPr>
          <p:cNvSpPr txBox="1"/>
          <p:nvPr/>
        </p:nvSpPr>
        <p:spPr>
          <a:xfrm>
            <a:off x="402218" y="742107"/>
            <a:ext cx="4405309" cy="338554"/>
          </a:xfrm>
          <a:prstGeom prst="rect">
            <a:avLst/>
          </a:prstGeom>
          <a:noFill/>
        </p:spPr>
        <p:txBody>
          <a:bodyPr wrap="square" rtlCol="0">
            <a:spAutoFit/>
          </a:bodyPr>
          <a:lstStyle/>
          <a:p>
            <a:r>
              <a:rPr lang="en-US" sz="1600" dirty="0">
                <a:solidFill>
                  <a:schemeClr val="accent4">
                    <a:lumMod val="20000"/>
                    <a:lumOff val="80000"/>
                  </a:schemeClr>
                </a:solidFill>
              </a:rPr>
              <a:t>Uniting Years and Months into One Big Story</a:t>
            </a:r>
          </a:p>
        </p:txBody>
      </p:sp>
      <p:grpSp>
        <p:nvGrpSpPr>
          <p:cNvPr id="14" name="Group 13">
            <a:extLst>
              <a:ext uri="{FF2B5EF4-FFF2-40B4-BE49-F238E27FC236}">
                <a16:creationId xmlns:a16="http://schemas.microsoft.com/office/drawing/2014/main" xmlns="" id="{3BCE9359-A1B2-4214-931B-526D5D86E05E}"/>
              </a:ext>
            </a:extLst>
          </p:cNvPr>
          <p:cNvGrpSpPr/>
          <p:nvPr/>
        </p:nvGrpSpPr>
        <p:grpSpPr>
          <a:xfrm>
            <a:off x="9420774" y="390586"/>
            <a:ext cx="1503979" cy="513874"/>
            <a:chOff x="10389414" y="188107"/>
            <a:chExt cx="1503979" cy="513874"/>
          </a:xfrm>
        </p:grpSpPr>
        <p:pic>
          <p:nvPicPr>
            <p:cNvPr id="15" name="Picture 14">
              <a:extLst>
                <a:ext uri="{FF2B5EF4-FFF2-40B4-BE49-F238E27FC236}">
                  <a16:creationId xmlns:a16="http://schemas.microsoft.com/office/drawing/2014/main" xmlns="" id="{DC114AD8-4D76-4101-93C6-C332C0555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6" name="Picture 15">
              <a:extLst>
                <a:ext uri="{FF2B5EF4-FFF2-40B4-BE49-F238E27FC236}">
                  <a16:creationId xmlns:a16="http://schemas.microsoft.com/office/drawing/2014/main" xmlns="" id="{2A8264CD-50D4-470C-AA92-B2F31F99BCF2}"/>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9" name="Content Placeholder 8">
            <a:extLst>
              <a:ext uri="{FF2B5EF4-FFF2-40B4-BE49-F238E27FC236}">
                <a16:creationId xmlns:a16="http://schemas.microsoft.com/office/drawing/2014/main" xmlns="" id="{A8704F77-19C9-45C2-8FC1-57F6FAF14036}"/>
              </a:ext>
            </a:extLst>
          </p:cNvPr>
          <p:cNvSpPr>
            <a:spLocks noGrp="1"/>
          </p:cNvSpPr>
          <p:nvPr>
            <p:ph sz="half" idx="1"/>
          </p:nvPr>
        </p:nvSpPr>
        <p:spPr>
          <a:xfrm>
            <a:off x="390911" y="1580676"/>
            <a:ext cx="6796274" cy="4351338"/>
          </a:xfrm>
        </p:spPr>
        <p:txBody>
          <a:bodyPr>
            <a:normAutofit/>
          </a:bodyPr>
          <a:lstStyle/>
          <a:p>
            <a:pPr marL="0" indent="0">
              <a:buNone/>
            </a:pPr>
            <a:r>
              <a:rPr lang="en-US" sz="2000" dirty="0">
                <a:solidFill>
                  <a:schemeClr val="accent4"/>
                </a:solidFill>
              </a:rPr>
              <a:t>The Quest: </a:t>
            </a:r>
            <a:r>
              <a:rPr lang="en-US" sz="2000" dirty="0">
                <a:solidFill>
                  <a:schemeClr val="bg1"/>
                </a:solidFill>
              </a:rPr>
              <a:t>Employment was split into years </a:t>
            </a:r>
            <a:r>
              <a:rPr lang="en-US" sz="2000" dirty="0" smtClean="0">
                <a:solidFill>
                  <a:schemeClr val="bg1"/>
                </a:solidFill>
              </a:rPr>
              <a:t>and</a:t>
            </a:r>
          </a:p>
          <a:p>
            <a:pPr marL="0" indent="0">
              <a:buNone/>
            </a:pPr>
            <a:endParaRPr lang="en-US" sz="2000" dirty="0">
              <a:solidFill>
                <a:schemeClr val="bg1"/>
              </a:solidFill>
            </a:endParaRPr>
          </a:p>
          <a:p>
            <a:pPr marL="0" indent="0">
              <a:buNone/>
            </a:pPr>
            <a:r>
              <a:rPr lang="en-US" sz="2000" dirty="0">
                <a:solidFill>
                  <a:schemeClr val="accent4"/>
                </a:solidFill>
              </a:rPr>
              <a:t>Our Move: </a:t>
            </a:r>
            <a:r>
              <a:rPr lang="en-US" sz="2000" dirty="0">
                <a:solidFill>
                  <a:schemeClr val="bg1"/>
                </a:solidFill>
              </a:rPr>
              <a:t>We mashed them into one number, “total employment years,” counting months as fractions</a:t>
            </a:r>
            <a:r>
              <a:rPr lang="en-US" sz="2000" dirty="0" smtClean="0">
                <a:solidFill>
                  <a:schemeClr val="bg1"/>
                </a:solidFill>
              </a:rPr>
              <a:t>.</a:t>
            </a:r>
          </a:p>
          <a:p>
            <a:endParaRPr lang="en-US" sz="2000" dirty="0">
              <a:solidFill>
                <a:schemeClr val="bg1"/>
              </a:solidFill>
            </a:endParaRPr>
          </a:p>
          <a:p>
            <a:pPr marL="0" indent="0">
              <a:buNone/>
            </a:pPr>
            <a:r>
              <a:rPr lang="en-US" sz="2000" dirty="0">
                <a:solidFill>
                  <a:schemeClr val="accent4"/>
                </a:solidFill>
              </a:rPr>
              <a:t>Why </a:t>
            </a:r>
            <a:r>
              <a:rPr lang="en-US" sz="2000" dirty="0" smtClean="0">
                <a:solidFill>
                  <a:schemeClr val="accent4"/>
                </a:solidFill>
              </a:rPr>
              <a:t>it makes sense: </a:t>
            </a:r>
            <a:r>
              <a:rPr lang="en-US" sz="2000" dirty="0">
                <a:solidFill>
                  <a:schemeClr val="bg1"/>
                </a:solidFill>
              </a:rPr>
              <a:t>Now we see the full picture—like 3 years plus 6 months becomes 3.5 years</a:t>
            </a:r>
            <a:r>
              <a:rPr lang="en-US" sz="2000" dirty="0" smtClean="0">
                <a:solidFill>
                  <a:schemeClr val="bg1"/>
                </a:solidFill>
              </a:rPr>
              <a:t>.</a:t>
            </a:r>
          </a:p>
          <a:p>
            <a:pPr marL="0" indent="0">
              <a:buNone/>
            </a:pPr>
            <a:endParaRPr lang="en-US" sz="2000" dirty="0">
              <a:solidFill>
                <a:schemeClr val="bg1"/>
              </a:solidFill>
            </a:endParaRPr>
          </a:p>
          <a:p>
            <a:pPr marL="0" indent="0">
              <a:buNone/>
            </a:pPr>
            <a:r>
              <a:rPr lang="en-US" sz="2000" dirty="0">
                <a:solidFill>
                  <a:schemeClr val="accent4"/>
                </a:solidFill>
              </a:rPr>
              <a:t>The Payoff: </a:t>
            </a:r>
            <a:r>
              <a:rPr lang="en-US" sz="2000" dirty="0">
                <a:solidFill>
                  <a:schemeClr val="bg1"/>
                </a:solidFill>
              </a:rPr>
              <a:t>One clean feature helps us spot who’s been working longer and might e-sign.</a:t>
            </a:r>
          </a:p>
        </p:txBody>
      </p:sp>
      <p:cxnSp>
        <p:nvCxnSpPr>
          <p:cNvPr id="28" name="Straight Connector 27">
            <a:extLst>
              <a:ext uri="{FF2B5EF4-FFF2-40B4-BE49-F238E27FC236}">
                <a16:creationId xmlns:a16="http://schemas.microsoft.com/office/drawing/2014/main" xmlns="" id="{9439E93C-2F4C-47CA-BB70-6E92998E3F63}"/>
              </a:ext>
            </a:extLst>
          </p:cNvPr>
          <p:cNvCxnSpPr/>
          <p:nvPr/>
        </p:nvCxnSpPr>
        <p:spPr>
          <a:xfrm>
            <a:off x="476219" y="1153637"/>
            <a:ext cx="8662616" cy="0"/>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
        <p:nvSpPr>
          <p:cNvPr id="4" name="Rectangle 3"/>
          <p:cNvSpPr/>
          <p:nvPr/>
        </p:nvSpPr>
        <p:spPr>
          <a:xfrm>
            <a:off x="1442632" y="5835449"/>
            <a:ext cx="8615768" cy="369332"/>
          </a:xfrm>
          <a:prstGeom prst="rect">
            <a:avLst/>
          </a:prstGeom>
        </p:spPr>
        <p:txBody>
          <a:bodyPr wrap="square">
            <a:spAutoFit/>
          </a:bodyPr>
          <a:lstStyle/>
          <a:p>
            <a:r>
              <a:rPr lang="en-US" dirty="0">
                <a:solidFill>
                  <a:schemeClr val="bg1"/>
                </a:solidFill>
              </a:rPr>
              <a:t>The treasure hunt vibe makes combining data thrilling, tying to the timeline.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6026" y="1655358"/>
            <a:ext cx="3840916" cy="3840916"/>
          </a:xfrm>
          <a:prstGeom prst="rect">
            <a:avLst/>
          </a:prstGeom>
        </p:spPr>
      </p:pic>
    </p:spTree>
    <p:extLst>
      <p:ext uri="{BB962C8B-B14F-4D97-AF65-F5344CB8AC3E}">
        <p14:creationId xmlns:p14="http://schemas.microsoft.com/office/powerpoint/2010/main" val="829491943"/>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MyiFUp2kBEGUABqedKaBe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YQVf4sbTIkCingvhhzbJe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Qg6mqnGm02qSkjIfk1XA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MyiFUp2kBEGUABqedKaBe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YQVf4sbTIkCingvhhzbJe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XQg6mqnGm02qSkjIfk1XA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60916</TotalTime>
  <Words>2639</Words>
  <Application>Microsoft Office PowerPoint</Application>
  <PresentationFormat>Widescreen</PresentationFormat>
  <Paragraphs>431</Paragraphs>
  <Slides>32</Slides>
  <Notes>1</Notes>
  <HiddenSlides>0</HiddenSlides>
  <MMClips>0</MMClips>
  <ScaleCrop>false</ScaleCrop>
  <HeadingPairs>
    <vt:vector size="8" baseType="variant">
      <vt:variant>
        <vt:lpstr>Fonts Used</vt:lpstr>
      </vt:variant>
      <vt:variant>
        <vt:i4>13</vt:i4>
      </vt:variant>
      <vt:variant>
        <vt:lpstr>Theme</vt:lpstr>
      </vt:variant>
      <vt:variant>
        <vt:i4>4</vt:i4>
      </vt:variant>
      <vt:variant>
        <vt:lpstr>Embedded OLE Servers</vt:lpstr>
      </vt:variant>
      <vt:variant>
        <vt:i4>1</vt:i4>
      </vt:variant>
      <vt:variant>
        <vt:lpstr>Slide Titles</vt:lpstr>
      </vt:variant>
      <vt:variant>
        <vt:i4>32</vt:i4>
      </vt:variant>
    </vt:vector>
  </HeadingPairs>
  <TitlesOfParts>
    <vt:vector size="50" baseType="lpstr">
      <vt:lpstr>MS PGothic</vt:lpstr>
      <vt:lpstr>Aharoni</vt:lpstr>
      <vt:lpstr>Allura</vt:lpstr>
      <vt:lpstr>Arial</vt:lpstr>
      <vt:lpstr>Calibri</vt:lpstr>
      <vt:lpstr>Calibri Light</vt:lpstr>
      <vt:lpstr>Frutiger LT 45 Light</vt:lpstr>
      <vt:lpstr>Frutiger LT 55 Roman</vt:lpstr>
      <vt:lpstr>Frutiger LT 65 Bold</vt:lpstr>
      <vt:lpstr>Gill Sans MT</vt:lpstr>
      <vt:lpstr>Gill Sans MT Condensed</vt:lpstr>
      <vt:lpstr>SpeakOT-Regular</vt:lpstr>
      <vt:lpstr>Wingdings</vt:lpstr>
      <vt:lpstr>2_Custom Design</vt:lpstr>
      <vt:lpstr>6_Office Theme</vt:lpstr>
      <vt:lpstr>3_Custom Design</vt:lpstr>
      <vt:lpstr>3_Office Theme</vt:lpstr>
      <vt:lpstr>think-cell Slide</vt:lpstr>
      <vt:lpstr>AI  ENGINEERING SPECIALIZATION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Jordan Ajibola</dc:creator>
  <cp:lastModifiedBy>Microsoft account</cp:lastModifiedBy>
  <cp:revision>1807</cp:revision>
  <dcterms:created xsi:type="dcterms:W3CDTF">2020-09-21T13:05:22Z</dcterms:created>
  <dcterms:modified xsi:type="dcterms:W3CDTF">2025-06-09T14:55:25Z</dcterms:modified>
</cp:coreProperties>
</file>