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44" r:id="rId4"/>
    <p:sldId id="257" r:id="rId5"/>
    <p:sldId id="349" r:id="rId6"/>
    <p:sldId id="350" r:id="rId7"/>
    <p:sldId id="352" r:id="rId8"/>
    <p:sldId id="348" r:id="rId9"/>
    <p:sldId id="353" r:id="rId10"/>
    <p:sldId id="354" r:id="rId11"/>
    <p:sldId id="355" r:id="rId12"/>
    <p:sldId id="356" r:id="rId13"/>
    <p:sldId id="357" r:id="rId14"/>
    <p:sldId id="359" r:id="rId15"/>
    <p:sldId id="358" r:id="rId16"/>
    <p:sldId id="312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2515" autoAdjust="0"/>
  </p:normalViewPr>
  <p:slideViewPr>
    <p:cSldViewPr snapToGrid="0" showGuides="1">
      <p:cViewPr varScale="1">
        <p:scale>
          <a:sx n="105" d="100"/>
          <a:sy n="105" d="100"/>
        </p:scale>
        <p:origin x="7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6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lypo/khmer-text-data/blob/master/bert-pretrain-from-scratch/Train-BERT-Khmer-Doc.ipynb?fbclid=IwAR0VCHTa1e7NkVEXG7bxOCUEctl8V0tL5aEwnzel5lKd7eBKKbCxzy7yxwU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9149" y="4764024"/>
            <a:ext cx="12191994" cy="20939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9149" y="4924042"/>
            <a:ext cx="121919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7 Sentiment Analysis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99996-CAD2-46AB-B734-E7DFF1CA0E30}"/>
              </a:ext>
            </a:extLst>
          </p:cNvPr>
          <p:cNvGrpSpPr/>
          <p:nvPr/>
        </p:nvGrpSpPr>
        <p:grpSpPr>
          <a:xfrm>
            <a:off x="-532685" y="1565707"/>
            <a:ext cx="13257370" cy="2913134"/>
            <a:chOff x="-532685" y="3314299"/>
            <a:chExt cx="13257370" cy="291313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687CA68-718B-45E8-8294-B889DD84F4B4}"/>
                </a:ext>
              </a:extLst>
            </p:cNvPr>
            <p:cNvSpPr/>
            <p:nvPr/>
          </p:nvSpPr>
          <p:spPr>
            <a:xfrm>
              <a:off x="3104250" y="3314299"/>
              <a:ext cx="1480187" cy="238431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1D0212-9E5D-4A12-B3C8-B35A811F903B}"/>
                </a:ext>
              </a:extLst>
            </p:cNvPr>
            <p:cNvSpPr/>
            <p:nvPr/>
          </p:nvSpPr>
          <p:spPr>
            <a:xfrm>
              <a:off x="847144" y="3314299"/>
              <a:ext cx="1480187" cy="238431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1A5F0D2-1F01-4AFE-AFB3-57FB85E9B93A}"/>
                </a:ext>
              </a:extLst>
            </p:cNvPr>
            <p:cNvSpPr/>
            <p:nvPr/>
          </p:nvSpPr>
          <p:spPr>
            <a:xfrm>
              <a:off x="5361356" y="3314299"/>
              <a:ext cx="1480187" cy="238431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6E8BD41-338A-4E84-863C-22CE001D994A}"/>
                </a:ext>
              </a:extLst>
            </p:cNvPr>
            <p:cNvSpPr/>
            <p:nvPr/>
          </p:nvSpPr>
          <p:spPr>
            <a:xfrm>
              <a:off x="9875566" y="3314299"/>
              <a:ext cx="1480187" cy="238431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759E692-EDB9-4FB0-9C73-E38225B4F631}"/>
                </a:ext>
              </a:extLst>
            </p:cNvPr>
            <p:cNvSpPr/>
            <p:nvPr/>
          </p:nvSpPr>
          <p:spPr>
            <a:xfrm>
              <a:off x="7618462" y="3314299"/>
              <a:ext cx="1480187" cy="238431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51A575-CE46-4FC7-ACB7-E213719B3DE1}"/>
                </a:ext>
              </a:extLst>
            </p:cNvPr>
            <p:cNvSpPr/>
            <p:nvPr/>
          </p:nvSpPr>
          <p:spPr>
            <a:xfrm>
              <a:off x="6246802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44FE077-9047-432C-BEB1-50E024B26516}"/>
                </a:ext>
              </a:extLst>
            </p:cNvPr>
            <p:cNvSpPr/>
            <p:nvPr/>
          </p:nvSpPr>
          <p:spPr>
            <a:xfrm>
              <a:off x="850663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7FF1415-15EB-420A-934A-25A430A68434}"/>
                </a:ext>
              </a:extLst>
            </p:cNvPr>
            <p:cNvSpPr/>
            <p:nvPr/>
          </p:nvSpPr>
          <p:spPr>
            <a:xfrm>
              <a:off x="398697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0597AA1-20CC-4AB3-AE7E-6884F3BB81FC}"/>
                </a:ext>
              </a:extLst>
            </p:cNvPr>
            <p:cNvSpPr/>
            <p:nvPr/>
          </p:nvSpPr>
          <p:spPr>
            <a:xfrm>
              <a:off x="-532685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AC97750-58AE-4712-91DB-6BA8114A926C}"/>
                </a:ext>
              </a:extLst>
            </p:cNvPr>
            <p:cNvSpPr/>
            <p:nvPr/>
          </p:nvSpPr>
          <p:spPr>
            <a:xfrm>
              <a:off x="1727144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5C6A906-5820-46ED-823F-8217AAFC3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56" y="1917705"/>
            <a:ext cx="840161" cy="840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3AD5B46-61FA-4F21-B20D-4533B0E32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478" y="1881463"/>
            <a:ext cx="857730" cy="85773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3E081B6-0C09-4976-AFD6-374EE5366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35" y="1894117"/>
            <a:ext cx="832422" cy="83242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313C611-ECF3-4D1F-9149-3D487841F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814" y="1768302"/>
            <a:ext cx="954331" cy="95433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F8EA45A-99AF-494D-89D9-AF64ADE51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4" y="1887388"/>
            <a:ext cx="857730" cy="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48AEAB-C929-45C5-B614-A642E61482CE}"/>
              </a:ext>
            </a:extLst>
          </p:cNvPr>
          <p:cNvGrpSpPr/>
          <p:nvPr/>
        </p:nvGrpSpPr>
        <p:grpSpPr>
          <a:xfrm>
            <a:off x="236817" y="191503"/>
            <a:ext cx="5635770" cy="2552519"/>
            <a:chOff x="3846616" y="872817"/>
            <a:chExt cx="3331699" cy="1508973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35D5756-872D-4620-BA28-FC2652F73BCF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D73E0-14C9-4BE0-8E6A-79DE636A55B7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2729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KNN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621E73-ADF1-4858-A16B-68F871391C66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6550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Newmm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TF-IDF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89BCD-6605-494D-958C-C87918AF3DBA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62BF70-2ABE-4E5C-9C0A-2F2B81BF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87882"/>
              </p:ext>
            </p:extLst>
          </p:nvPr>
        </p:nvGraphicFramePr>
        <p:xfrm>
          <a:off x="3257296" y="2530178"/>
          <a:ext cx="8117840" cy="291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68">
                  <a:extLst>
                    <a:ext uri="{9D8B030D-6E8A-4147-A177-3AD203B41FA5}">
                      <a16:colId xmlns:a16="http://schemas.microsoft.com/office/drawing/2014/main" val="1300179879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3862073733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3304503467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16511891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389662293"/>
                    </a:ext>
                  </a:extLst>
                </a:gridCol>
              </a:tblGrid>
              <a:tr h="970167">
                <a:tc>
                  <a:txBody>
                    <a:bodyPr/>
                    <a:lstStyle/>
                    <a:p>
                      <a:r>
                        <a:rPr lang="en-US" dirty="0"/>
                        <a:t>K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K=7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81421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45.07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46.32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47.08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08942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r>
                        <a:rPr lang="en-US" sz="2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47.08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5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27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48AEAB-C929-45C5-B614-A642E61482CE}"/>
              </a:ext>
            </a:extLst>
          </p:cNvPr>
          <p:cNvGrpSpPr/>
          <p:nvPr/>
        </p:nvGrpSpPr>
        <p:grpSpPr>
          <a:xfrm>
            <a:off x="236817" y="191503"/>
            <a:ext cx="5635770" cy="2275521"/>
            <a:chOff x="3846616" y="872817"/>
            <a:chExt cx="3331699" cy="134522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35D5756-872D-4620-BA28-FC2652F73BCF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D73E0-14C9-4BE0-8E6A-79DE636A55B7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2729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LSTM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621E73-ADF1-4858-A16B-68F871391C66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49126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Fasttext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89BCD-6605-494D-958C-C87918AF3DBA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9BCAF75-BE43-4DA4-9059-9D4F7507F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11425"/>
              </p:ext>
            </p:extLst>
          </p:nvPr>
        </p:nvGraphicFramePr>
        <p:xfrm>
          <a:off x="3257296" y="2530178"/>
          <a:ext cx="6494272" cy="291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68">
                  <a:extLst>
                    <a:ext uri="{9D8B030D-6E8A-4147-A177-3AD203B41FA5}">
                      <a16:colId xmlns:a16="http://schemas.microsoft.com/office/drawing/2014/main" val="1300179879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3862073733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3304503467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16511891"/>
                    </a:ext>
                  </a:extLst>
                </a:gridCol>
              </a:tblGrid>
              <a:tr h="970167">
                <a:tc>
                  <a:txBody>
                    <a:bodyPr/>
                    <a:lstStyle/>
                    <a:p>
                      <a:r>
                        <a:rPr lang="en-US" dirty="0"/>
                        <a:t>Epochs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81421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43.95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45.20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08942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r>
                        <a:rPr lang="en-US" sz="2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43.95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45.20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5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9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48AEAB-C929-45C5-B614-A642E61482CE}"/>
              </a:ext>
            </a:extLst>
          </p:cNvPr>
          <p:cNvGrpSpPr/>
          <p:nvPr/>
        </p:nvGrpSpPr>
        <p:grpSpPr>
          <a:xfrm>
            <a:off x="236817" y="191503"/>
            <a:ext cx="5635770" cy="2552519"/>
            <a:chOff x="3846616" y="872817"/>
            <a:chExt cx="3331699" cy="1508973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35D5756-872D-4620-BA28-FC2652F73BCF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D73E0-14C9-4BE0-8E6A-79DE636A55B7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2729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BERT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621E73-ADF1-4858-A16B-68F871391C66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6550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dirty="0">
                  <a:solidFill>
                    <a:schemeClr val="bg1"/>
                  </a:solidFill>
                </a:rPr>
                <a:t>Bert-base-multilingual-cased</a:t>
              </a: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89BCD-6605-494D-958C-C87918AF3DBA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2E210A3-E4E4-42E5-B932-2E354946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16904"/>
              </p:ext>
            </p:extLst>
          </p:nvPr>
        </p:nvGraphicFramePr>
        <p:xfrm>
          <a:off x="3257296" y="2530178"/>
          <a:ext cx="4870704" cy="291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68">
                  <a:extLst>
                    <a:ext uri="{9D8B030D-6E8A-4147-A177-3AD203B41FA5}">
                      <a16:colId xmlns:a16="http://schemas.microsoft.com/office/drawing/2014/main" val="1300179879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3862073733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3304503467"/>
                    </a:ext>
                  </a:extLst>
                </a:gridCol>
              </a:tblGrid>
              <a:tr h="970167">
                <a:tc>
                  <a:txBody>
                    <a:bodyPr/>
                    <a:lstStyle/>
                    <a:p>
                      <a:r>
                        <a:rPr lang="en-US" dirty="0"/>
                        <a:t>Epochs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81421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08942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r>
                        <a:rPr lang="en-US" sz="2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550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6A7ECCC-9B20-4326-81C1-75BE0B37E5DC}"/>
              </a:ext>
            </a:extLst>
          </p:cNvPr>
          <p:cNvSpPr txBox="1"/>
          <p:nvPr/>
        </p:nvSpPr>
        <p:spPr>
          <a:xfrm>
            <a:off x="236816" y="5542306"/>
            <a:ext cx="5386743" cy="15850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****Try to tune Thai language very hard but not success****</a:t>
            </a:r>
          </a:p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Github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Ref :</a:t>
            </a:r>
          </a:p>
          <a:p>
            <a:r>
              <a:rPr lang="en-US" sz="1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khmer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-text-data/Train-BERT-Khmer-</a:t>
            </a:r>
            <a:r>
              <a:rPr lang="en-US" sz="1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Doc.ipynb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master · </a:t>
            </a:r>
            <a:r>
              <a:rPr lang="en-US" sz="1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phylypo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khmer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-text-data (github.com)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4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04673" y="3320859"/>
            <a:ext cx="452497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00C409AA-A67B-4065-9E3D-8C29F3AB1D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r="4" b="4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83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>
            <a:extLst>
              <a:ext uri="{FF2B5EF4-FFF2-40B4-BE49-F238E27FC236}">
                <a16:creationId xmlns:a16="http://schemas.microsoft.com/office/drawing/2014/main" id="{1714CBC2-B9DC-40F0-BD38-1475FABAFF31}"/>
              </a:ext>
            </a:extLst>
          </p:cNvPr>
          <p:cNvSpPr/>
          <p:nvPr/>
        </p:nvSpPr>
        <p:spPr>
          <a:xfrm>
            <a:off x="7358743" y="3920065"/>
            <a:ext cx="2507688" cy="472852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LSTM</a:t>
            </a:r>
            <a:endParaRPr lang="ko-KR" altLang="en-US" sz="2700"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02AE78FF-803D-4463-8871-6B2A530B665F}"/>
              </a:ext>
            </a:extLst>
          </p:cNvPr>
          <p:cNvSpPr/>
          <p:nvPr/>
        </p:nvSpPr>
        <p:spPr>
          <a:xfrm>
            <a:off x="2353818" y="2622392"/>
            <a:ext cx="2507688" cy="472852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SVM</a:t>
            </a:r>
            <a:endParaRPr lang="ko-KR" altLang="en-US" sz="2700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00B7D959-62CD-4232-8AFB-8AB633328D66}"/>
              </a:ext>
            </a:extLst>
          </p:cNvPr>
          <p:cNvSpPr/>
          <p:nvPr/>
        </p:nvSpPr>
        <p:spPr>
          <a:xfrm>
            <a:off x="4851055" y="3274052"/>
            <a:ext cx="2507688" cy="472852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KNN</a:t>
            </a:r>
            <a:endParaRPr lang="ko-KR" altLang="en-US" sz="2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E9F191-68BD-4CD0-8D97-8F6BB602A16F}"/>
              </a:ext>
            </a:extLst>
          </p:cNvPr>
          <p:cNvSpPr txBox="1"/>
          <p:nvPr/>
        </p:nvSpPr>
        <p:spPr>
          <a:xfrm>
            <a:off x="5436936" y="4484333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6" name="그룹 3">
            <a:extLst>
              <a:ext uri="{FF2B5EF4-FFF2-40B4-BE49-F238E27FC236}">
                <a16:creationId xmlns:a16="http://schemas.microsoft.com/office/drawing/2014/main" id="{01DA8FE4-6F40-4B1E-AFE1-F34FB90332D5}"/>
              </a:ext>
            </a:extLst>
          </p:cNvPr>
          <p:cNvGrpSpPr/>
          <p:nvPr/>
        </p:nvGrpSpPr>
        <p:grpSpPr>
          <a:xfrm>
            <a:off x="5023589" y="3869996"/>
            <a:ext cx="2197664" cy="1147502"/>
            <a:chOff x="1608973" y="4314271"/>
            <a:chExt cx="1416581" cy="114750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609C9A-9421-4A42-AB57-E805AD4DD022}"/>
                </a:ext>
              </a:extLst>
            </p:cNvPr>
            <p:cNvSpPr txBox="1"/>
            <p:nvPr/>
          </p:nvSpPr>
          <p:spPr>
            <a:xfrm>
              <a:off x="1608973" y="4314271"/>
              <a:ext cx="1416581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K=7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EDD5A32-5243-4CA3-8BC3-455629FC563A}"/>
                </a:ext>
              </a:extLst>
            </p:cNvPr>
            <p:cNvSpPr txBox="1"/>
            <p:nvPr/>
          </p:nvSpPr>
          <p:spPr>
            <a:xfrm>
              <a:off x="1608973" y="4599999"/>
              <a:ext cx="1416581" cy="86177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Accuracy : 47.08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F1 score : 47.08 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그룹 4">
            <a:extLst>
              <a:ext uri="{FF2B5EF4-FFF2-40B4-BE49-F238E27FC236}">
                <a16:creationId xmlns:a16="http://schemas.microsoft.com/office/drawing/2014/main" id="{F8CB037F-4FCD-4EC5-9ED5-41A2B2D339E9}"/>
              </a:ext>
            </a:extLst>
          </p:cNvPr>
          <p:cNvGrpSpPr/>
          <p:nvPr/>
        </p:nvGrpSpPr>
        <p:grpSpPr>
          <a:xfrm>
            <a:off x="7522516" y="4518464"/>
            <a:ext cx="2197664" cy="1116725"/>
            <a:chOff x="3195050" y="3954231"/>
            <a:chExt cx="1416581" cy="111672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E7CD2A-1EAD-47AB-BB09-11FBD07EB815}"/>
                </a:ext>
              </a:extLst>
            </p:cNvPr>
            <p:cNvSpPr txBox="1"/>
            <p:nvPr/>
          </p:nvSpPr>
          <p:spPr>
            <a:xfrm>
              <a:off x="3195050" y="3954231"/>
              <a:ext cx="1416581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Epochs = 100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0356420-3A18-4DA8-ACAC-3C4CB5BE2E2D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Accuracy : 45.20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F1 score : 45.20 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그룹 6">
            <a:extLst>
              <a:ext uri="{FF2B5EF4-FFF2-40B4-BE49-F238E27FC236}">
                <a16:creationId xmlns:a16="http://schemas.microsoft.com/office/drawing/2014/main" id="{10E7B81C-7129-4E3F-B9B6-DC56C9A04B39}"/>
              </a:ext>
            </a:extLst>
          </p:cNvPr>
          <p:cNvGrpSpPr/>
          <p:nvPr/>
        </p:nvGrpSpPr>
        <p:grpSpPr>
          <a:xfrm>
            <a:off x="2524662" y="3212385"/>
            <a:ext cx="2197666" cy="1116725"/>
            <a:chOff x="6367203" y="3249910"/>
            <a:chExt cx="1416582" cy="111672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042C5A-52A6-4009-8916-8943F9877A93}"/>
                </a:ext>
              </a:extLst>
            </p:cNvPr>
            <p:cNvSpPr txBox="1"/>
            <p:nvPr/>
          </p:nvSpPr>
          <p:spPr>
            <a:xfrm>
              <a:off x="6367204" y="3249910"/>
              <a:ext cx="1416581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 : Radial Basis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200DE6-9FAA-4F39-9B74-721056D9A295}"/>
                </a:ext>
              </a:extLst>
            </p:cNvPr>
            <p:cNvSpPr txBox="1"/>
            <p:nvPr/>
          </p:nvSpPr>
          <p:spPr>
            <a:xfrm>
              <a:off x="6367203" y="3535638"/>
              <a:ext cx="141658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Accuracy : 55.06</a:t>
              </a: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F1 score : 55.06 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A917B0B6-2726-40FC-A017-39C31D0B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62" y="1092840"/>
            <a:ext cx="1288999" cy="1288999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2923463-8796-49B5-84F6-83BB8236C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62" y="1700001"/>
            <a:ext cx="1363676" cy="1363676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49D67D60-97A4-4B18-850F-CE288CD81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65" y="2432994"/>
            <a:ext cx="1261366" cy="12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330425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3733769" y="4215112"/>
            <a:ext cx="478736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Peeranut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Piyrattanachai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    6013296</a:t>
            </a:r>
          </a:p>
          <a:p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Weerapath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Ruenrurngdee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6013126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https://github.com/waleweewe12/NLP-emotion-prediction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CFB8BC-7634-40A6-8E21-4A65FF3C97A5}"/>
              </a:ext>
            </a:extLst>
          </p:cNvPr>
          <p:cNvGrpSpPr/>
          <p:nvPr/>
        </p:nvGrpSpPr>
        <p:grpSpPr>
          <a:xfrm>
            <a:off x="4525854" y="2070379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C7E96-685D-4F61-9BCC-ECEFD8A739CC}"/>
              </a:ext>
            </a:extLst>
          </p:cNvPr>
          <p:cNvGrpSpPr/>
          <p:nvPr/>
        </p:nvGrpSpPr>
        <p:grpSpPr>
          <a:xfrm>
            <a:off x="7603749" y="3145756"/>
            <a:ext cx="482828" cy="429964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04673" y="3320859"/>
            <a:ext cx="452497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Prepare Data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 descr="A picture containing chart&#10;&#10;Description automatically generated">
            <a:extLst>
              <a:ext uri="{FF2B5EF4-FFF2-40B4-BE49-F238E27FC236}">
                <a16:creationId xmlns:a16="http://schemas.microsoft.com/office/drawing/2014/main" id="{18F0CF10-63C6-42E1-9DEE-D7E9808A5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r="4" b="4"/>
          <a:stretch/>
        </p:blipFill>
        <p:spPr>
          <a:xfrm>
            <a:off x="6096000" y="544775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7401E3-E4BC-48F1-896D-6B7BA9CE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01" y="1399032"/>
            <a:ext cx="9544585" cy="138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F4D8A2-D346-414C-8FE0-44D4DDF9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01" y="3785997"/>
            <a:ext cx="9609890" cy="1360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65119C-5155-47FE-8F36-6B9268094217}"/>
              </a:ext>
            </a:extLst>
          </p:cNvPr>
          <p:cNvSpPr/>
          <p:nvPr/>
        </p:nvSpPr>
        <p:spPr>
          <a:xfrm>
            <a:off x="3858768" y="2340864"/>
            <a:ext cx="813816" cy="3291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87913-B4E2-4169-A126-5412C41B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9" y="1683689"/>
            <a:ext cx="5262720" cy="362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D4C899-7CF2-400B-B8B8-55492DCD3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18" y="1683689"/>
            <a:ext cx="5131993" cy="3634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57FA11-6F51-4C86-AA4B-6D5A18DDB6C4}"/>
              </a:ext>
            </a:extLst>
          </p:cNvPr>
          <p:cNvSpPr txBox="1"/>
          <p:nvPr/>
        </p:nvSpPr>
        <p:spPr>
          <a:xfrm>
            <a:off x="966287" y="5463006"/>
            <a:ext cx="39959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Min count =1028</a:t>
            </a:r>
            <a:endParaRPr lang="ko-KR" alt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1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04673" y="3320859"/>
            <a:ext cx="452497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dirty="0">
                <a:latin typeface="+mj-lt"/>
                <a:ea typeface="+mj-ea"/>
                <a:cs typeface="+mj-cs"/>
              </a:rPr>
              <a:t>Embedding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dirty="0">
                <a:latin typeface="+mj-lt"/>
                <a:ea typeface="+mj-ea"/>
                <a:cs typeface="+mj-cs"/>
              </a:rPr>
              <a:t>&amp;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dirty="0">
                <a:latin typeface="+mj-lt"/>
                <a:ea typeface="+mj-ea"/>
                <a:cs typeface="+mj-cs"/>
              </a:rPr>
              <a:t>Tokenizer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084955E-CD7D-4735-80B7-52E6018C2E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535" b="4"/>
          <a:stretch/>
        </p:blipFill>
        <p:spPr>
          <a:xfrm>
            <a:off x="6096000" y="544775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14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21AAE-ED6D-4EC7-8D03-044FD9F27918}"/>
              </a:ext>
            </a:extLst>
          </p:cNvPr>
          <p:cNvGrpSpPr/>
          <p:nvPr/>
        </p:nvGrpSpPr>
        <p:grpSpPr>
          <a:xfrm>
            <a:off x="1690713" y="1526527"/>
            <a:ext cx="5635770" cy="1998521"/>
            <a:chOff x="3846616" y="872817"/>
            <a:chExt cx="3331699" cy="1181466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DBEADA4-2BCE-4833-94FE-E9D5C663763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E8FD17-C66D-4952-8635-D7BA6745963D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newmm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5FEEC3-C759-4303-9F9F-F44D299BA414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32750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TF-IDF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70C52A-E40E-46E7-B2AF-990C01B34284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6C3FF8-DB51-4539-9376-35B1196A03E7}"/>
              </a:ext>
            </a:extLst>
          </p:cNvPr>
          <p:cNvGrpSpPr/>
          <p:nvPr/>
        </p:nvGrpSpPr>
        <p:grpSpPr>
          <a:xfrm>
            <a:off x="6546105" y="1971758"/>
            <a:ext cx="5150596" cy="3840393"/>
            <a:chOff x="3960874" y="1062528"/>
            <a:chExt cx="3210488" cy="23938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413A35-13F5-4F72-AC4C-9FA0D3D9496E}"/>
                </a:ext>
              </a:extLst>
            </p:cNvPr>
            <p:cNvSpPr txBox="1"/>
            <p:nvPr/>
          </p:nvSpPr>
          <p:spPr>
            <a:xfrm>
              <a:off x="4717160" y="106252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Fasttext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AFBC79-AF2E-4DBC-8A6D-4EE546DD9C8C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78415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Deepcut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endParaRPr lang="th-TH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Train positive model </a:t>
              </a:r>
              <a:b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for positive emotion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Train negative model</a:t>
              </a:r>
              <a:b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for negative emotion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Train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negative+positive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D5BB11-53F8-4F98-89BC-16A91B2703DC}"/>
                </a:ext>
              </a:extLst>
            </p:cNvPr>
            <p:cNvSpPr txBox="1"/>
            <p:nvPr/>
          </p:nvSpPr>
          <p:spPr>
            <a:xfrm>
              <a:off x="3960874" y="1080670"/>
              <a:ext cx="570852" cy="36450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BF22D9-B275-45EE-80EF-176A0493B434}"/>
              </a:ext>
            </a:extLst>
          </p:cNvPr>
          <p:cNvCxnSpPr>
            <a:cxnSpLocks/>
          </p:cNvCxnSpPr>
          <p:nvPr/>
        </p:nvCxnSpPr>
        <p:spPr>
          <a:xfrm>
            <a:off x="742187" y="753653"/>
            <a:ext cx="3378" cy="5629428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>
            <a:off x="2331720" y="586638"/>
            <a:ext cx="9364985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D2D8347-8215-48BA-8DEC-6E9299250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3225">
            <a:off x="1009937" y="133915"/>
            <a:ext cx="1193314" cy="1193314"/>
          </a:xfrm>
          <a:prstGeom prst="rect">
            <a:avLst/>
          </a:prstGeom>
        </p:spPr>
      </p:pic>
      <p:sp>
        <p:nvSpPr>
          <p:cNvPr id="60" name="Diamond 59">
            <a:extLst>
              <a:ext uri="{FF2B5EF4-FFF2-40B4-BE49-F238E27FC236}">
                <a16:creationId xmlns:a16="http://schemas.microsoft.com/office/drawing/2014/main" id="{CE103CE2-02AA-4591-930A-1BA95627C728}"/>
              </a:ext>
            </a:extLst>
          </p:cNvPr>
          <p:cNvSpPr/>
          <p:nvPr/>
        </p:nvSpPr>
        <p:spPr>
          <a:xfrm>
            <a:off x="6338122" y="1597653"/>
            <a:ext cx="1352179" cy="1352176"/>
          </a:xfrm>
          <a:prstGeom prst="diamond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0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04673" y="3320859"/>
            <a:ext cx="452497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dirty="0">
                <a:latin typeface="+mj-lt"/>
                <a:ea typeface="+mj-ea"/>
                <a:cs typeface="+mj-cs"/>
              </a:rPr>
              <a:t>Model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dirty="0">
                <a:latin typeface="+mj-lt"/>
                <a:ea typeface="+mj-ea"/>
                <a:cs typeface="+mj-cs"/>
              </a:rPr>
              <a:t>&amp;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dirty="0"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4E9606C-5108-419D-84A0-919AEEFE79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/>
          <a:stretch/>
        </p:blipFill>
        <p:spPr>
          <a:xfrm>
            <a:off x="6170376" y="46288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771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21AAE-ED6D-4EC7-8D03-044FD9F27918}"/>
              </a:ext>
            </a:extLst>
          </p:cNvPr>
          <p:cNvGrpSpPr/>
          <p:nvPr/>
        </p:nvGrpSpPr>
        <p:grpSpPr>
          <a:xfrm>
            <a:off x="2738170" y="1555371"/>
            <a:ext cx="5635770" cy="2275521"/>
            <a:chOff x="3846616" y="872817"/>
            <a:chExt cx="3331699" cy="134522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DBEADA4-2BCE-4833-94FE-E9D5C663763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E8FD17-C66D-4952-8635-D7BA6745963D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2729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SVM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5FEEC3-C759-4303-9F9F-F44D299BA414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49126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70C52A-E40E-46E7-B2AF-990C01B34284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BF22D9-B275-45EE-80EF-176A0493B434}"/>
              </a:ext>
            </a:extLst>
          </p:cNvPr>
          <p:cNvCxnSpPr>
            <a:cxnSpLocks/>
          </p:cNvCxnSpPr>
          <p:nvPr/>
        </p:nvCxnSpPr>
        <p:spPr>
          <a:xfrm>
            <a:off x="742187" y="753653"/>
            <a:ext cx="3378" cy="5629428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>
            <a:off x="2331720" y="586638"/>
            <a:ext cx="9364985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1FB671-567A-40F9-B4E9-F9EB1EC83AC8}"/>
              </a:ext>
            </a:extLst>
          </p:cNvPr>
          <p:cNvGrpSpPr/>
          <p:nvPr/>
        </p:nvGrpSpPr>
        <p:grpSpPr>
          <a:xfrm>
            <a:off x="2760457" y="4259979"/>
            <a:ext cx="5635770" cy="2275521"/>
            <a:chOff x="3846616" y="872817"/>
            <a:chExt cx="3331699" cy="1345220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535FA6AE-E0D1-4122-B05C-B4BCD1F6FA1D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FD892D-C900-4C20-BE14-E1F9C530478A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2729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LSTM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B735BC-16E9-4F79-9FF3-D26B6CA54D65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49126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4FF2F4-F964-457B-9F3F-20235703C392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F77F52-63AD-4AD6-8EA0-4CF809265FDF}"/>
              </a:ext>
            </a:extLst>
          </p:cNvPr>
          <p:cNvGrpSpPr/>
          <p:nvPr/>
        </p:nvGrpSpPr>
        <p:grpSpPr>
          <a:xfrm>
            <a:off x="7004015" y="4216659"/>
            <a:ext cx="5635770" cy="1998521"/>
            <a:chOff x="3846616" y="872817"/>
            <a:chExt cx="3331699" cy="1181466"/>
          </a:xfrm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CFF201B8-EEAD-4B08-B957-DAC7D16C60C6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4B8C9E-FC2B-4857-847F-92A273E2B830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2729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BERT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B52DC5-174C-4F85-B676-E7503CA6FC39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32750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Try hard but not success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4E08DC-61AD-4D34-A0D4-B37C4AA12666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4D4703-A5A0-4DF2-BE5B-B4FC0FA8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3" y="67973"/>
            <a:ext cx="1235560" cy="123556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9C1EC14-5CBF-47F7-BAF3-6B847209D450}"/>
              </a:ext>
            </a:extLst>
          </p:cNvPr>
          <p:cNvGrpSpPr/>
          <p:nvPr/>
        </p:nvGrpSpPr>
        <p:grpSpPr>
          <a:xfrm>
            <a:off x="6999473" y="1557438"/>
            <a:ext cx="5635770" cy="2275521"/>
            <a:chOff x="3846616" y="872817"/>
            <a:chExt cx="3331699" cy="1345220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26D193B9-25AD-4291-A4D2-F8579FE13C7C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38926D-508B-4AB9-8941-CB69840521C1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2729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KNN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001A05-F987-4567-A2D0-F84D428A71C1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49126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2388EC-6C61-47BC-8ADB-F2E2E6C9D7C6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1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48AEAB-C929-45C5-B614-A642E61482CE}"/>
              </a:ext>
            </a:extLst>
          </p:cNvPr>
          <p:cNvGrpSpPr/>
          <p:nvPr/>
        </p:nvGrpSpPr>
        <p:grpSpPr>
          <a:xfrm>
            <a:off x="236817" y="191503"/>
            <a:ext cx="5635770" cy="2552519"/>
            <a:chOff x="3846616" y="872817"/>
            <a:chExt cx="3331699" cy="1508973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35D5756-872D-4620-BA28-FC2652F73BCF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D73E0-14C9-4BE0-8E6A-79DE636A55B7}"/>
                </a:ext>
              </a:extLst>
            </p:cNvPr>
            <p:cNvSpPr txBox="1"/>
            <p:nvPr/>
          </p:nvSpPr>
          <p:spPr>
            <a:xfrm>
              <a:off x="4672335" y="1099649"/>
              <a:ext cx="2411120" cy="2729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SVM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621E73-ADF1-4858-A16B-68F871391C66}"/>
                </a:ext>
              </a:extLst>
            </p:cNvPr>
            <p:cNvSpPr txBox="1"/>
            <p:nvPr/>
          </p:nvSpPr>
          <p:spPr>
            <a:xfrm>
              <a:off x="4538679" y="1726776"/>
              <a:ext cx="2639636" cy="6550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Newmm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TF-IDF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89BCD-6605-494D-958C-C87918AF3DBA}"/>
                </a:ext>
              </a:extLst>
            </p:cNvPr>
            <p:cNvSpPr txBox="1"/>
            <p:nvPr/>
          </p:nvSpPr>
          <p:spPr>
            <a:xfrm>
              <a:off x="3967827" y="1099649"/>
              <a:ext cx="570852" cy="3457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73E1187-B2F2-4B51-AD21-B663FCE7A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33861"/>
              </p:ext>
            </p:extLst>
          </p:nvPr>
        </p:nvGraphicFramePr>
        <p:xfrm>
          <a:off x="3257296" y="2530178"/>
          <a:ext cx="8117840" cy="291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68">
                  <a:extLst>
                    <a:ext uri="{9D8B030D-6E8A-4147-A177-3AD203B41FA5}">
                      <a16:colId xmlns:a16="http://schemas.microsoft.com/office/drawing/2014/main" val="1300179879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3862073733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3304503467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16511891"/>
                    </a:ext>
                  </a:extLst>
                </a:gridCol>
                <a:gridCol w="1623568">
                  <a:extLst>
                    <a:ext uri="{9D8B030D-6E8A-4147-A177-3AD203B41FA5}">
                      <a16:colId xmlns:a16="http://schemas.microsoft.com/office/drawing/2014/main" val="2389662293"/>
                    </a:ext>
                  </a:extLst>
                </a:gridCol>
              </a:tblGrid>
              <a:tr h="970167">
                <a:tc>
                  <a:txBody>
                    <a:bodyPr/>
                    <a:lstStyle/>
                    <a:p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Poly</a:t>
                      </a:r>
                    </a:p>
                    <a:p>
                      <a:r>
                        <a:rPr lang="en-US" sz="2800" dirty="0" err="1"/>
                        <a:t>nomial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Radial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81421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53.95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08942"/>
                  </a:ext>
                </a:extLst>
              </a:tr>
              <a:tr h="970167">
                <a:tc>
                  <a:txBody>
                    <a:bodyPr/>
                    <a:lstStyle/>
                    <a:p>
                      <a:r>
                        <a:rPr lang="en-US" sz="2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5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4349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222</Words>
  <Application>Microsoft Office PowerPoint</Application>
  <PresentationFormat>Widescreen</PresentationFormat>
  <Paragraphs>131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PEERANUT MINK PIYARATTANACHAI</dc:creator>
  <cp:lastModifiedBy>PEERANUT MINK PIYARATTANACHAI</cp:lastModifiedBy>
  <cp:revision>56</cp:revision>
  <dcterms:created xsi:type="dcterms:W3CDTF">2020-11-28T11:51:14Z</dcterms:created>
  <dcterms:modified xsi:type="dcterms:W3CDTF">2020-12-01T04:19:57Z</dcterms:modified>
</cp:coreProperties>
</file>