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20" r:id="rId1"/>
  </p:sldMasterIdLst>
  <p:notesMasterIdLst>
    <p:notesMasterId r:id="rId18"/>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F1933E-D5F1-4679-8121-BA45EA8FC9B3}" type="datetimeFigureOut">
              <a:rPr lang="en-US" smtClean="0"/>
              <a:t>6/27/2014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59F5D2-07EB-483B-9263-4C8BA9199522}" type="slidenum">
              <a:rPr lang="en-US" smtClean="0"/>
              <a:t>‹#›</a:t>
            </a:fld>
            <a:endParaRPr lang="en-US"/>
          </a:p>
        </p:txBody>
      </p:sp>
    </p:spTree>
    <p:extLst>
      <p:ext uri="{BB962C8B-B14F-4D97-AF65-F5344CB8AC3E}">
        <p14:creationId xmlns:p14="http://schemas.microsoft.com/office/powerpoint/2010/main" val="227089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59F5D2-07EB-483B-9263-4C8BA9199522}" type="slidenum">
              <a:rPr lang="en-US" smtClean="0"/>
              <a:t>1</a:t>
            </a:fld>
            <a:endParaRPr lang="en-US"/>
          </a:p>
        </p:txBody>
      </p:sp>
    </p:spTree>
    <p:extLst>
      <p:ext uri="{BB962C8B-B14F-4D97-AF65-F5344CB8AC3E}">
        <p14:creationId xmlns:p14="http://schemas.microsoft.com/office/powerpoint/2010/main" val="1434911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41D5D7-EFF0-4DF4-8C0D-8B2B9AB0B0A4}" type="datetimeFigureOut">
              <a:rPr lang="en-US" smtClean="0"/>
              <a:t>6/27/2014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EC359-9112-4FCE-9189-0B5085621272}"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41D5D7-EFF0-4DF4-8C0D-8B2B9AB0B0A4}" type="datetimeFigureOut">
              <a:rPr lang="en-US" smtClean="0"/>
              <a:t>6/27/2014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EC359-9112-4FCE-9189-0B508562127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1D5D7-EFF0-4DF4-8C0D-8B2B9AB0B0A4}" type="datetimeFigureOut">
              <a:rPr lang="en-US" smtClean="0"/>
              <a:t>6/27/2014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EC359-9112-4FCE-9189-0B508562127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41D5D7-EFF0-4DF4-8C0D-8B2B9AB0B0A4}" type="datetimeFigureOut">
              <a:rPr lang="en-US" smtClean="0"/>
              <a:t>6/27/2014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EC359-9112-4FCE-9189-0B508562127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41D5D7-EFF0-4DF4-8C0D-8B2B9AB0B0A4}" type="datetimeFigureOut">
              <a:rPr lang="en-US" smtClean="0"/>
              <a:t>6/27/2014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EC359-9112-4FCE-9189-0B508562127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F41D5D7-EFF0-4DF4-8C0D-8B2B9AB0B0A4}" type="datetimeFigureOut">
              <a:rPr lang="en-US" smtClean="0"/>
              <a:t>6/27/2014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EC359-9112-4FCE-9189-0B508562127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41D5D7-EFF0-4DF4-8C0D-8B2B9AB0B0A4}" type="datetimeFigureOut">
              <a:rPr lang="en-US" smtClean="0"/>
              <a:t>6/27/2014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7EC359-9112-4FCE-9189-0B5085621272}"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41D5D7-EFF0-4DF4-8C0D-8B2B9AB0B0A4}" type="datetimeFigureOut">
              <a:rPr lang="en-US" smtClean="0"/>
              <a:t>6/27/2014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7EC359-9112-4FCE-9189-0B508562127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41D5D7-EFF0-4DF4-8C0D-8B2B9AB0B0A4}" type="datetimeFigureOut">
              <a:rPr lang="en-US" smtClean="0"/>
              <a:t>6/27/2014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7EC359-9112-4FCE-9189-0B508562127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41D5D7-EFF0-4DF4-8C0D-8B2B9AB0B0A4}" type="datetimeFigureOut">
              <a:rPr lang="en-US" smtClean="0"/>
              <a:t>6/27/2014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EC359-9112-4FCE-9189-0B508562127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41D5D7-EFF0-4DF4-8C0D-8B2B9AB0B0A4}" type="datetimeFigureOut">
              <a:rPr lang="en-US" smtClean="0"/>
              <a:t>6/27/2014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EC359-9112-4FCE-9189-0B5085621272}"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5F41D5D7-EFF0-4DF4-8C0D-8B2B9AB0B0A4}" type="datetimeFigureOut">
              <a:rPr lang="en-US" smtClean="0"/>
              <a:t>6/27/2014</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4E7EC359-9112-4FCE-9189-0B508562127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91" descr="Description: C:\Users\RICHARD\Desktop\logo.jp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78" y="0"/>
            <a:ext cx="1152525" cy="1066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p:nvPr/>
        </p:nvPicPr>
        <p:blipFill rotWithShape="1">
          <a:blip r:embed="rId4" cstate="print">
            <a:extLst>
              <a:ext uri="{28A0092B-C50C-407E-A947-70E740481C1C}">
                <a14:useLocalDpi xmlns:a14="http://schemas.microsoft.com/office/drawing/2010/main" val="0"/>
              </a:ext>
            </a:extLst>
          </a:blip>
          <a:srcRect b="6292"/>
          <a:stretch/>
        </p:blipFill>
        <p:spPr bwMode="auto">
          <a:xfrm>
            <a:off x="8001000" y="140754"/>
            <a:ext cx="952500" cy="92583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orthographicFront"/>
            <a:lightRig rig="threePt" dir="t"/>
          </a:scene3d>
          <a:sp3d contourW="6350" prstMaterial="matte">
            <a:bevelT w="101600" h="101600"/>
            <a:contourClr>
              <a:srgbClr val="969696"/>
            </a:contourClr>
          </a:sp3d>
          <a:extLst>
            <a:ext uri="{53640926-AAD7-44D8-BBD7-CCE9431645EC}">
              <a14:shadowObscured xmlns:a14="http://schemas.microsoft.com/office/drawing/2010/main"/>
            </a:ext>
          </a:extLst>
        </p:spPr>
      </p:pic>
      <p:sp>
        <p:nvSpPr>
          <p:cNvPr id="7" name="Rectangle 4"/>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5"/>
          <p:cNvSpPr>
            <a:spLocks noChangeArrowheads="1"/>
          </p:cNvSpPr>
          <p:nvPr/>
        </p:nvSpPr>
        <p:spPr bwMode="auto">
          <a:xfrm>
            <a:off x="1453027" y="140754"/>
            <a:ext cx="623794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r" fontAlgn="base">
              <a:lnSpc>
                <a:spcPct val="100000"/>
              </a:lnSpc>
              <a:spcBef>
                <a:spcPct val="0"/>
              </a:spcBef>
              <a:spcAft>
                <a:spcPct val="0"/>
              </a:spcAft>
              <a:buClr>
                <a:schemeClr val="accent6">
                  <a:lumMod val="75000"/>
                </a:schemeClr>
              </a:buClr>
              <a:buSzPct val="128000"/>
              <a:tabLst/>
            </a:pPr>
            <a:r>
              <a:rPr lang="en-US" sz="4000" b="1" dirty="0" err="1">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rPr>
              <a:t>BlueCrest</a:t>
            </a:r>
            <a:r>
              <a:rPr lang="en-US" sz="4000" b="1" dirty="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rPr>
              <a:t> College Ghana</a:t>
            </a:r>
          </a:p>
          <a:p>
            <a:pPr indent="57150" algn="r" fontAlgn="base">
              <a:spcBef>
                <a:spcPct val="0"/>
              </a:spcBef>
              <a:spcAft>
                <a:spcPct val="0"/>
              </a:spcAft>
              <a:buClr>
                <a:schemeClr val="accent6">
                  <a:lumMod val="75000"/>
                </a:schemeClr>
              </a:buClr>
              <a:buSzPct val="128000"/>
              <a:buFontTx/>
              <a:buNone/>
            </a:pPr>
            <a:r>
              <a:rPr lang="en-US" sz="2000" b="1" dirty="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rPr>
              <a:t>(Affiliated with University of Education </a:t>
            </a:r>
            <a:r>
              <a:rPr lang="en-US" sz="2000" b="1" dirty="0" err="1">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rPr>
              <a:t>Winneba</a:t>
            </a:r>
            <a:r>
              <a:rPr lang="en-US" sz="2000" b="1" dirty="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rPr>
              <a:t>)</a:t>
            </a:r>
          </a:p>
          <a:p>
            <a:pPr indent="57150" algn="r" fontAlgn="base">
              <a:spcBef>
                <a:spcPct val="0"/>
              </a:spcBef>
              <a:spcAft>
                <a:spcPct val="0"/>
              </a:spcAft>
              <a:buClr>
                <a:schemeClr val="accent6">
                  <a:lumMod val="75000"/>
                </a:schemeClr>
              </a:buClr>
              <a:buSzPct val="128000"/>
              <a:buFontTx/>
              <a:buNone/>
            </a:pPr>
            <a:endParaRPr lang="en-US" sz="2000" b="1" dirty="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endParaRPr>
          </a:p>
        </p:txBody>
      </p:sp>
      <p:sp>
        <p:nvSpPr>
          <p:cNvPr id="10" name="Rectangle 6"/>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5715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7"/>
          <p:cNvSpPr>
            <a:spLocks noChangeArrowheads="1"/>
          </p:cNvSpPr>
          <p:nvPr/>
        </p:nvSpPr>
        <p:spPr bwMode="auto">
          <a:xfrm>
            <a:off x="3859305" y="2539049"/>
            <a:ext cx="14253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5715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5</a:t>
            </a:r>
            <a:r>
              <a:rPr kumimoji="0" lang="en-US" sz="1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TH</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JUNE, 2014</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11"/>
          <p:cNvSpPr/>
          <p:nvPr/>
        </p:nvSpPr>
        <p:spPr>
          <a:xfrm>
            <a:off x="2286000" y="3105835"/>
            <a:ext cx="4572000" cy="538609"/>
          </a:xfrm>
          <a:prstGeom prst="rect">
            <a:avLst/>
          </a:prstGeom>
        </p:spPr>
        <p:txBody>
          <a:bodyPr>
            <a:spAutoFit/>
          </a:bodyPr>
          <a:lstStyle/>
          <a:p>
            <a:pPr lvl="0" indent="57150" algn="ctr" eaLnBrk="0" fontAlgn="base" hangingPunct="0">
              <a:spcBef>
                <a:spcPct val="0"/>
              </a:spcBef>
              <a:spcAft>
                <a:spcPct val="0"/>
              </a:spcAft>
            </a:pPr>
            <a:r>
              <a:rPr kumimoji="0" lang="en-US" b="0" i="0" u="none" strike="noStrike" cap="none" normalizeH="0" baseline="0" dirty="0" smtClean="0" bmk="_Toc4214690">
                <a:ln>
                  <a:noFill/>
                </a:ln>
                <a:solidFill>
                  <a:srgbClr val="002060"/>
                </a:solidFill>
                <a:effectLst/>
                <a:latin typeface="Times New Roman" pitchFamily="18" charset="0"/>
                <a:ea typeface="Times New Roman" pitchFamily="18" charset="0"/>
                <a:cs typeface="Times New Roman" pitchFamily="18" charset="0"/>
              </a:rPr>
              <a:t>PROJECT </a:t>
            </a:r>
            <a:r>
              <a:rPr kumimoji="0" lang="en-US" b="0"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DOCUMENTATION</a:t>
            </a:r>
          </a:p>
          <a:p>
            <a:pPr lvl="0" indent="57150" algn="ctr" eaLnBrk="0" fontAlgn="base" hangingPunct="0">
              <a:spcBef>
                <a:spcPct val="0"/>
              </a:spcBef>
              <a:spcAft>
                <a:spcPct val="0"/>
              </a:spcAft>
            </a:pPr>
            <a:r>
              <a:rPr lang="en-US" sz="1100" dirty="0" smtClean="0">
                <a:solidFill>
                  <a:srgbClr val="002060"/>
                </a:solidFill>
                <a:latin typeface="Times New Roman" pitchFamily="18" charset="0"/>
                <a:cs typeface="Times New Roman" pitchFamily="18" charset="0"/>
              </a:rPr>
              <a:t>ON</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Rectangle 12"/>
          <p:cNvSpPr/>
          <p:nvPr/>
        </p:nvSpPr>
        <p:spPr>
          <a:xfrm>
            <a:off x="1610655" y="4419600"/>
            <a:ext cx="5637184" cy="461665"/>
          </a:xfrm>
          <a:prstGeom prst="rect">
            <a:avLst/>
          </a:prstGeom>
        </p:spPr>
        <p:txBody>
          <a:bodyPr wrap="none">
            <a:spAutoFit/>
          </a:bodyPr>
          <a:lstStyle/>
          <a:p>
            <a:pPr lvl="0" indent="57150" algn="ctr" eaLnBrk="0" fontAlgn="base" hangingPunct="0">
              <a:spcBef>
                <a:spcPct val="0"/>
              </a:spcBef>
              <a:spcAft>
                <a:spcPct val="0"/>
              </a:spcAft>
            </a:pPr>
            <a:r>
              <a:rPr kumimoji="0" lang="en-US" sz="2400" b="0" i="0" u="none" strike="noStrike" cap="none" normalizeH="0" baseline="0" dirty="0" smtClean="0" bmk="_Toc4214690">
                <a:ln>
                  <a:noFill/>
                </a:ln>
                <a:solidFill>
                  <a:srgbClr val="002060"/>
                </a:solidFill>
                <a:effectLst/>
                <a:latin typeface="Times New Roman" pitchFamily="18" charset="0"/>
                <a:ea typeface="Times New Roman" pitchFamily="18" charset="0"/>
                <a:cs typeface="Times New Roman" pitchFamily="18" charset="0"/>
              </a:rPr>
              <a:t>MOBILE PHONE ANTI THEFT SYSTEM</a:t>
            </a:r>
            <a:endParaRPr kumimoji="0" lang="en-US" sz="2400" b="0" i="0" u="none" strike="noStrike" cap="none" normalizeH="0" baseline="0" dirty="0" smtClean="0" bmk="_Toc421469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053234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marL="0" indent="0" algn="l">
              <a:buNone/>
            </a:pPr>
            <a:r>
              <a:rPr lang="en-US" sz="4000" dirty="0" smtClean="0"/>
              <a:t>Chapter 6 – Implementation / Testing</a:t>
            </a:r>
            <a:endParaRPr lang="en-US" sz="4000" dirty="0"/>
          </a:p>
        </p:txBody>
      </p:sp>
      <p:sp>
        <p:nvSpPr>
          <p:cNvPr id="3" name="Content Placeholder 2"/>
          <p:cNvSpPr>
            <a:spLocks noGrp="1"/>
          </p:cNvSpPr>
          <p:nvPr>
            <p:ph sz="quarter" idx="13"/>
          </p:nvPr>
        </p:nvSpPr>
        <p:spPr>
          <a:xfrm>
            <a:off x="152400" y="762000"/>
            <a:ext cx="8763000" cy="914400"/>
          </a:xfrm>
        </p:spPr>
        <p:txBody>
          <a:bodyPr>
            <a:normAutofit/>
          </a:bodyPr>
          <a:lstStyle/>
          <a:p>
            <a:pPr marL="45720" indent="0">
              <a:buNone/>
            </a:pPr>
            <a:r>
              <a:rPr lang="en-US" sz="1800" b="1" dirty="0" smtClean="0">
                <a:latin typeface="Arial" pitchFamily="34" charset="0"/>
                <a:cs typeface="Arial" pitchFamily="34" charset="0"/>
              </a:rPr>
              <a:t>Database Module</a:t>
            </a:r>
          </a:p>
          <a:p>
            <a:pPr marL="45720" indent="0">
              <a:buNone/>
            </a:pPr>
            <a:r>
              <a:rPr lang="en-US" sz="1400" dirty="0">
                <a:latin typeface="Arial" pitchFamily="34" charset="0"/>
                <a:cs typeface="Arial" pitchFamily="34" charset="0"/>
              </a:rPr>
              <a:t>Here in this module we develop a database using </a:t>
            </a:r>
            <a:r>
              <a:rPr lang="en-US" sz="1400" dirty="0" err="1">
                <a:latin typeface="Arial" pitchFamily="34" charset="0"/>
                <a:cs typeface="Arial" pitchFamily="34" charset="0"/>
              </a:rPr>
              <a:t>sqllite</a:t>
            </a:r>
            <a:r>
              <a:rPr lang="en-US" sz="1400" dirty="0">
                <a:latin typeface="Arial" pitchFamily="34" charset="0"/>
                <a:cs typeface="Arial" pitchFamily="34" charset="0"/>
              </a:rPr>
              <a:t> database which has </a:t>
            </a:r>
            <a:r>
              <a:rPr lang="en-US" sz="1400" dirty="0" smtClean="0">
                <a:latin typeface="Arial" pitchFamily="34" charset="0"/>
                <a:cs typeface="Arial" pitchFamily="34" charset="0"/>
              </a:rPr>
              <a:t>one username</a:t>
            </a:r>
            <a:r>
              <a:rPr lang="en-US" sz="1400" dirty="0">
                <a:latin typeface="Arial" pitchFamily="34" charset="0"/>
                <a:cs typeface="Arial" pitchFamily="34" charset="0"/>
              </a:rPr>
              <a:t>, password, </a:t>
            </a:r>
            <a:r>
              <a:rPr lang="en-US" sz="1400" dirty="0" smtClean="0">
                <a:latin typeface="Arial" pitchFamily="34" charset="0"/>
                <a:cs typeface="Arial" pitchFamily="34" charset="0"/>
              </a:rPr>
              <a:t>IMSI,IMEI, </a:t>
            </a:r>
            <a:r>
              <a:rPr lang="en-US" sz="1400" dirty="0">
                <a:latin typeface="Arial" pitchFamily="34" charset="0"/>
                <a:cs typeface="Arial" pitchFamily="34" charset="0"/>
              </a:rPr>
              <a:t>relatives’ phone </a:t>
            </a:r>
            <a:r>
              <a:rPr lang="en-US" sz="1400" dirty="0" smtClean="0">
                <a:latin typeface="Arial" pitchFamily="34" charset="0"/>
                <a:cs typeface="Arial" pitchFamily="34" charset="0"/>
              </a:rPr>
              <a:t>number, and default message .</a:t>
            </a:r>
          </a:p>
        </p:txBody>
      </p:sp>
      <p:sp>
        <p:nvSpPr>
          <p:cNvPr id="4" name="Rectangle 3"/>
          <p:cNvSpPr/>
          <p:nvPr/>
        </p:nvSpPr>
        <p:spPr>
          <a:xfrm>
            <a:off x="32084" y="3494038"/>
            <a:ext cx="4343400" cy="249299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45720" indent="0">
              <a:buNone/>
            </a:pPr>
            <a:r>
              <a:rPr lang="en-US" sz="1200" b="1" dirty="0" smtClean="0">
                <a:solidFill>
                  <a:schemeClr val="bg1"/>
                </a:solidFill>
                <a:latin typeface="Arial" pitchFamily="34" charset="0"/>
                <a:cs typeface="Arial" pitchFamily="34" charset="0"/>
              </a:rPr>
              <a:t>The Methods below are used to connect and close the database</a:t>
            </a:r>
          </a:p>
          <a:p>
            <a:pPr marL="45720" indent="0">
              <a:buNone/>
            </a:pPr>
            <a:endParaRPr lang="en-US" sz="1200" dirty="0" smtClean="0">
              <a:latin typeface="Arial" pitchFamily="34" charset="0"/>
              <a:cs typeface="Arial" pitchFamily="34" charset="0"/>
            </a:endParaRPr>
          </a:p>
          <a:p>
            <a:r>
              <a:rPr lang="en-US" sz="1200" b="1" dirty="0" smtClean="0">
                <a:latin typeface="Arial" pitchFamily="34" charset="0"/>
                <a:cs typeface="Arial" pitchFamily="34" charset="0"/>
              </a:rPr>
              <a:t>public  </a:t>
            </a:r>
            <a:r>
              <a:rPr lang="en-US" sz="1200" b="1" dirty="0" err="1" smtClean="0">
                <a:latin typeface="Arial" pitchFamily="34" charset="0"/>
                <a:cs typeface="Arial" pitchFamily="34" charset="0"/>
              </a:rPr>
              <a:t>LoginDataBaseAdapter</a:t>
            </a:r>
            <a:r>
              <a:rPr lang="en-US" sz="1200" b="1" dirty="0" smtClean="0">
                <a:latin typeface="Arial" pitchFamily="34" charset="0"/>
                <a:cs typeface="Arial" pitchFamily="34" charset="0"/>
              </a:rPr>
              <a:t> open() throws </a:t>
            </a:r>
            <a:r>
              <a:rPr lang="en-US" sz="1200" b="1" dirty="0" err="1" smtClean="0">
                <a:latin typeface="Arial" pitchFamily="34" charset="0"/>
                <a:cs typeface="Arial" pitchFamily="34" charset="0"/>
              </a:rPr>
              <a:t>SQLException</a:t>
            </a:r>
            <a:r>
              <a:rPr lang="en-US" sz="1200" b="1" dirty="0" smtClean="0">
                <a:latin typeface="Arial" pitchFamily="34" charset="0"/>
                <a:cs typeface="Arial" pitchFamily="34" charset="0"/>
              </a:rPr>
              <a:t> </a:t>
            </a:r>
          </a:p>
          <a:p>
            <a:r>
              <a:rPr lang="en-US" sz="1200" dirty="0" smtClean="0">
                <a:latin typeface="Arial" pitchFamily="34" charset="0"/>
                <a:cs typeface="Arial" pitchFamily="34" charset="0"/>
              </a:rPr>
              <a:t>        {</a:t>
            </a:r>
          </a:p>
          <a:p>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db</a:t>
            </a:r>
            <a:r>
              <a:rPr lang="en-US" sz="1200" dirty="0" smtClean="0">
                <a:latin typeface="Arial" pitchFamily="34" charset="0"/>
                <a:cs typeface="Arial" pitchFamily="34" charset="0"/>
              </a:rPr>
              <a:t> = </a:t>
            </a:r>
            <a:r>
              <a:rPr lang="en-US" sz="1200" dirty="0" err="1" smtClean="0">
                <a:latin typeface="Arial" pitchFamily="34" charset="0"/>
                <a:cs typeface="Arial" pitchFamily="34" charset="0"/>
              </a:rPr>
              <a:t>dbHelper.getWritableDatabase</a:t>
            </a:r>
            <a:r>
              <a:rPr lang="en-US" sz="1200" dirty="0" smtClean="0">
                <a:latin typeface="Arial" pitchFamily="34" charset="0"/>
                <a:cs typeface="Arial" pitchFamily="34" charset="0"/>
              </a:rPr>
              <a:t>();</a:t>
            </a:r>
          </a:p>
          <a:p>
            <a:r>
              <a:rPr lang="en-US" sz="1200" dirty="0" smtClean="0">
                <a:latin typeface="Arial" pitchFamily="34" charset="0"/>
                <a:cs typeface="Arial" pitchFamily="34" charset="0"/>
              </a:rPr>
              <a:t>            </a:t>
            </a:r>
            <a:r>
              <a:rPr lang="en-US" sz="1200" b="1" dirty="0" smtClean="0">
                <a:latin typeface="Arial" pitchFamily="34" charset="0"/>
                <a:cs typeface="Arial" pitchFamily="34" charset="0"/>
              </a:rPr>
              <a:t>return this;</a:t>
            </a:r>
          </a:p>
          <a:p>
            <a:r>
              <a:rPr lang="en-US" sz="1200" dirty="0" smtClean="0">
                <a:latin typeface="Arial" pitchFamily="34" charset="0"/>
                <a:cs typeface="Arial" pitchFamily="34" charset="0"/>
              </a:rPr>
              <a:t>        }</a:t>
            </a:r>
          </a:p>
          <a:p>
            <a:r>
              <a:rPr lang="en-US" sz="1200" dirty="0" smtClean="0">
                <a:latin typeface="Arial" pitchFamily="34" charset="0"/>
                <a:cs typeface="Arial" pitchFamily="34" charset="0"/>
              </a:rPr>
              <a:t>        </a:t>
            </a:r>
            <a:r>
              <a:rPr lang="en-US" sz="1200" b="1" dirty="0" smtClean="0">
                <a:latin typeface="Arial" pitchFamily="34" charset="0"/>
                <a:cs typeface="Arial" pitchFamily="34" charset="0"/>
              </a:rPr>
              <a:t>public void close() </a:t>
            </a:r>
          </a:p>
          <a:p>
            <a:r>
              <a:rPr lang="en-US" sz="1200" dirty="0" smtClean="0">
                <a:latin typeface="Arial" pitchFamily="34" charset="0"/>
                <a:cs typeface="Arial" pitchFamily="34" charset="0"/>
              </a:rPr>
              <a:t>        {</a:t>
            </a:r>
          </a:p>
          <a:p>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db.close</a:t>
            </a:r>
            <a:r>
              <a:rPr lang="en-US" sz="1200" dirty="0" smtClean="0">
                <a:latin typeface="Arial" pitchFamily="34" charset="0"/>
                <a:cs typeface="Arial" pitchFamily="34" charset="0"/>
              </a:rPr>
              <a:t>();</a:t>
            </a:r>
          </a:p>
          <a:p>
            <a:r>
              <a:rPr lang="en-US" sz="1200" dirty="0" smtClean="0">
                <a:latin typeface="Arial" pitchFamily="34" charset="0"/>
                <a:cs typeface="Arial" pitchFamily="34" charset="0"/>
              </a:rPr>
              <a:t>        }</a:t>
            </a:r>
            <a:endParaRPr lang="en-US" sz="1200" dirty="0">
              <a:latin typeface="Arial" pitchFamily="34" charset="0"/>
              <a:cs typeface="Arial" pitchFamily="34" charset="0"/>
            </a:endParaRPr>
          </a:p>
        </p:txBody>
      </p:sp>
      <p:sp>
        <p:nvSpPr>
          <p:cNvPr id="5" name="Rectangle 4"/>
          <p:cNvSpPr/>
          <p:nvPr/>
        </p:nvSpPr>
        <p:spPr>
          <a:xfrm>
            <a:off x="32084" y="1676400"/>
            <a:ext cx="4343400" cy="156966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marL="45720" indent="0">
              <a:buNone/>
            </a:pPr>
            <a:r>
              <a:rPr lang="en-US" sz="1200" b="1" dirty="0" smtClean="0">
                <a:solidFill>
                  <a:srgbClr val="0070C0"/>
                </a:solidFill>
                <a:latin typeface="Arial" pitchFamily="34" charset="0"/>
                <a:cs typeface="Arial" pitchFamily="34" charset="0"/>
              </a:rPr>
              <a:t>The Code below is used to create the MATS Database</a:t>
            </a:r>
          </a:p>
          <a:p>
            <a:pPr marL="45720" indent="0">
              <a:buNone/>
            </a:pPr>
            <a:endParaRPr lang="en-US" sz="1200" dirty="0" smtClean="0">
              <a:latin typeface="Arial" pitchFamily="34" charset="0"/>
              <a:cs typeface="Arial" pitchFamily="34" charset="0"/>
            </a:endParaRPr>
          </a:p>
          <a:p>
            <a:r>
              <a:rPr lang="en-US" sz="1200" dirty="0" smtClean="0">
                <a:latin typeface="Arial" pitchFamily="34" charset="0"/>
                <a:cs typeface="Arial" pitchFamily="34" charset="0"/>
              </a:rPr>
              <a:t>@Override</a:t>
            </a:r>
          </a:p>
          <a:p>
            <a:r>
              <a:rPr lang="en-US" sz="1200" dirty="0" smtClean="0">
                <a:latin typeface="Arial" pitchFamily="34" charset="0"/>
                <a:cs typeface="Arial" pitchFamily="34" charset="0"/>
              </a:rPr>
              <a:t>    </a:t>
            </a:r>
            <a:r>
              <a:rPr lang="en-US" sz="1200" b="1" dirty="0" smtClean="0">
                <a:latin typeface="Arial" pitchFamily="34" charset="0"/>
                <a:cs typeface="Arial" pitchFamily="34" charset="0"/>
              </a:rPr>
              <a:t>public void </a:t>
            </a:r>
            <a:r>
              <a:rPr lang="en-US" sz="1200" b="1" dirty="0" err="1" smtClean="0">
                <a:latin typeface="Arial" pitchFamily="34" charset="0"/>
                <a:cs typeface="Arial" pitchFamily="34" charset="0"/>
              </a:rPr>
              <a:t>onCreate</a:t>
            </a:r>
            <a:r>
              <a:rPr lang="en-US" sz="1200" b="1" dirty="0" smtClean="0">
                <a:latin typeface="Arial" pitchFamily="34" charset="0"/>
                <a:cs typeface="Arial" pitchFamily="34" charset="0"/>
              </a:rPr>
              <a:t>(</a:t>
            </a:r>
            <a:r>
              <a:rPr lang="en-US" sz="1200" b="1" dirty="0" err="1" smtClean="0">
                <a:latin typeface="Arial" pitchFamily="34" charset="0"/>
                <a:cs typeface="Arial" pitchFamily="34" charset="0"/>
              </a:rPr>
              <a:t>SQLiteDatabase</a:t>
            </a:r>
            <a:r>
              <a:rPr lang="en-US" sz="1200" b="1" dirty="0" smtClean="0">
                <a:latin typeface="Arial" pitchFamily="34" charset="0"/>
                <a:cs typeface="Arial" pitchFamily="34" charset="0"/>
              </a:rPr>
              <a:t> _</a:t>
            </a:r>
            <a:r>
              <a:rPr lang="en-US" sz="1200" b="1" dirty="0" err="1" smtClean="0">
                <a:latin typeface="Arial" pitchFamily="34" charset="0"/>
                <a:cs typeface="Arial" pitchFamily="34" charset="0"/>
              </a:rPr>
              <a:t>db</a:t>
            </a:r>
            <a:r>
              <a:rPr lang="en-US" sz="1200" b="1" dirty="0" smtClean="0">
                <a:latin typeface="Arial" pitchFamily="34" charset="0"/>
                <a:cs typeface="Arial" pitchFamily="34" charset="0"/>
              </a:rPr>
              <a:t>) </a:t>
            </a:r>
          </a:p>
          <a:p>
            <a:r>
              <a:rPr lang="en-US" sz="1200" dirty="0" smtClean="0">
                <a:latin typeface="Arial" pitchFamily="34" charset="0"/>
                <a:cs typeface="Arial" pitchFamily="34" charset="0"/>
              </a:rPr>
              <a:t>    {</a:t>
            </a:r>
          </a:p>
          <a:p>
            <a:r>
              <a:rPr lang="en-US" sz="1200" dirty="0" smtClean="0">
                <a:latin typeface="Arial" pitchFamily="34" charset="0"/>
                <a:cs typeface="Arial" pitchFamily="34" charset="0"/>
              </a:rPr>
              <a:t>            _</a:t>
            </a:r>
            <a:r>
              <a:rPr lang="en-US" sz="1200" dirty="0" err="1" smtClean="0">
                <a:latin typeface="Arial" pitchFamily="34" charset="0"/>
                <a:cs typeface="Arial" pitchFamily="34" charset="0"/>
              </a:rPr>
              <a:t>db.execSQL</a:t>
            </a:r>
            <a:r>
              <a:rPr lang="en-US" sz="1200" dirty="0" smtClean="0">
                <a:latin typeface="Arial" pitchFamily="34" charset="0"/>
                <a:cs typeface="Arial" pitchFamily="34" charset="0"/>
              </a:rPr>
              <a:t>(</a:t>
            </a:r>
            <a:r>
              <a:rPr lang="en-US" sz="1200" dirty="0" err="1" smtClean="0">
                <a:latin typeface="Arial" pitchFamily="34" charset="0"/>
                <a:cs typeface="Arial" pitchFamily="34" charset="0"/>
              </a:rPr>
              <a:t>LoginDataBaseAdapter.</a:t>
            </a:r>
            <a:r>
              <a:rPr lang="en-US" sz="1200" i="1" dirty="0" err="1" smtClean="0">
                <a:latin typeface="Arial" pitchFamily="34" charset="0"/>
                <a:cs typeface="Arial" pitchFamily="34" charset="0"/>
              </a:rPr>
              <a:t>DATABASE_CREATE</a:t>
            </a:r>
            <a:r>
              <a:rPr lang="en-US" sz="1200" i="1" dirty="0" smtClean="0">
                <a:latin typeface="Arial" pitchFamily="34" charset="0"/>
                <a:cs typeface="Arial" pitchFamily="34" charset="0"/>
              </a:rPr>
              <a:t>);</a:t>
            </a:r>
          </a:p>
          <a:p>
            <a:r>
              <a:rPr lang="en-US" sz="1200" dirty="0" smtClean="0">
                <a:latin typeface="Arial" pitchFamily="34" charset="0"/>
                <a:cs typeface="Arial" pitchFamily="34" charset="0"/>
              </a:rPr>
              <a:t>}</a:t>
            </a:r>
          </a:p>
        </p:txBody>
      </p:sp>
      <p:sp>
        <p:nvSpPr>
          <p:cNvPr id="6" name="Rectangle 5"/>
          <p:cNvSpPr/>
          <p:nvPr/>
        </p:nvSpPr>
        <p:spPr>
          <a:xfrm>
            <a:off x="4539915" y="1600200"/>
            <a:ext cx="4572000" cy="156966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marL="45720" indent="0">
              <a:buNone/>
            </a:pPr>
            <a:r>
              <a:rPr lang="en-US" sz="1200" b="1" dirty="0" smtClean="0">
                <a:solidFill>
                  <a:schemeClr val="bg1"/>
                </a:solidFill>
                <a:latin typeface="Arial" pitchFamily="34" charset="0"/>
                <a:cs typeface="Arial" pitchFamily="34" charset="0"/>
              </a:rPr>
              <a:t>The Code below is used to Create the MATS Table which hold all the information required to interact with the MATS</a:t>
            </a:r>
          </a:p>
          <a:p>
            <a:endParaRPr lang="en-US" sz="1200" dirty="0" smtClean="0">
              <a:latin typeface="Arial" pitchFamily="34" charset="0"/>
              <a:cs typeface="Arial" pitchFamily="34" charset="0"/>
            </a:endParaRPr>
          </a:p>
          <a:p>
            <a:r>
              <a:rPr lang="en-US" sz="1200" b="1" dirty="0" smtClean="0"/>
              <a:t>static final String </a:t>
            </a:r>
            <a:r>
              <a:rPr lang="en-US" sz="1200" b="1" i="1" dirty="0" smtClean="0"/>
              <a:t>DATABASE_CREATE = "create table "+"LOGIN"+</a:t>
            </a:r>
            <a:r>
              <a:rPr lang="en-US" sz="1200" b="1" i="1" dirty="0"/>
              <a:t> </a:t>
            </a:r>
            <a:r>
              <a:rPr lang="en-US" sz="1200" dirty="0" smtClean="0"/>
              <a:t>"( " +"ID"+" integer primary key </a:t>
            </a:r>
            <a:r>
              <a:rPr lang="en-US" sz="1200" dirty="0" err="1" smtClean="0"/>
              <a:t>autoincrement</a:t>
            </a:r>
            <a:r>
              <a:rPr lang="en-US" sz="1200" dirty="0" smtClean="0"/>
              <a:t>,"+ "USERNAME  </a:t>
            </a:r>
            <a:r>
              <a:rPr lang="en-US" sz="1200" dirty="0" err="1" smtClean="0"/>
              <a:t>text,PASSWORD</a:t>
            </a:r>
            <a:r>
              <a:rPr lang="en-US" sz="1200" dirty="0" smtClean="0"/>
              <a:t> text, PHONE text, MESSAGE text, IMEI text, IMSI text, HDID </a:t>
            </a:r>
            <a:r>
              <a:rPr lang="en-US" sz="1200" dirty="0" err="1" smtClean="0"/>
              <a:t>text,SERIALNO</a:t>
            </a:r>
            <a:r>
              <a:rPr lang="en-US" sz="1200" dirty="0" smtClean="0"/>
              <a:t> text, SERIALNO2 text, ANDROIDID text); ";</a:t>
            </a:r>
          </a:p>
        </p:txBody>
      </p:sp>
      <p:sp>
        <p:nvSpPr>
          <p:cNvPr id="7" name="Rectangle 6"/>
          <p:cNvSpPr/>
          <p:nvPr/>
        </p:nvSpPr>
        <p:spPr>
          <a:xfrm>
            <a:off x="4563979" y="3334616"/>
            <a:ext cx="4572000" cy="4062651"/>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en-US" sz="1400" dirty="0" smtClean="0">
                <a:solidFill>
                  <a:schemeClr val="accent1">
                    <a:lumMod val="75000"/>
                  </a:schemeClr>
                </a:solidFill>
              </a:rPr>
              <a:t>The code snippet below is used to insert record into the database</a:t>
            </a:r>
          </a:p>
          <a:p>
            <a:endParaRPr lang="en-US" sz="1000" b="1" dirty="0" smtClean="0">
              <a:latin typeface="Arial" pitchFamily="34" charset="0"/>
              <a:cs typeface="Arial" pitchFamily="34" charset="0"/>
            </a:endParaRPr>
          </a:p>
          <a:p>
            <a:r>
              <a:rPr lang="en-US" sz="1000" b="1" dirty="0" smtClean="0">
                <a:latin typeface="Arial" pitchFamily="34" charset="0"/>
                <a:cs typeface="Arial" pitchFamily="34" charset="0"/>
              </a:rPr>
              <a:t>public void </a:t>
            </a:r>
            <a:r>
              <a:rPr lang="en-US" sz="1000" b="1" dirty="0" err="1" smtClean="0">
                <a:latin typeface="Arial" pitchFamily="34" charset="0"/>
                <a:cs typeface="Arial" pitchFamily="34" charset="0"/>
              </a:rPr>
              <a:t>insertEntry</a:t>
            </a:r>
            <a:r>
              <a:rPr lang="en-US" sz="1000" b="1" dirty="0" smtClean="0">
                <a:latin typeface="Arial" pitchFamily="34" charset="0"/>
                <a:cs typeface="Arial" pitchFamily="34" charset="0"/>
              </a:rPr>
              <a:t>(String </a:t>
            </a:r>
            <a:r>
              <a:rPr lang="en-US" sz="1000" b="1" dirty="0" err="1" smtClean="0">
                <a:latin typeface="Arial" pitchFamily="34" charset="0"/>
                <a:cs typeface="Arial" pitchFamily="34" charset="0"/>
              </a:rPr>
              <a:t>userName</a:t>
            </a:r>
            <a:r>
              <a:rPr lang="en-US" sz="1000" b="1" dirty="0" smtClean="0">
                <a:latin typeface="Arial" pitchFamily="34" charset="0"/>
                <a:cs typeface="Arial" pitchFamily="34" charset="0"/>
              </a:rPr>
              <a:t>, String password, String phone, String </a:t>
            </a:r>
            <a:r>
              <a:rPr lang="en-US" sz="1000" b="1" dirty="0" err="1" smtClean="0">
                <a:latin typeface="Arial" pitchFamily="34" charset="0"/>
                <a:cs typeface="Arial" pitchFamily="34" charset="0"/>
              </a:rPr>
              <a:t>msg</a:t>
            </a:r>
            <a:r>
              <a:rPr lang="en-US" sz="1000" b="1" dirty="0" smtClean="0">
                <a:latin typeface="Arial" pitchFamily="34" charset="0"/>
                <a:cs typeface="Arial" pitchFamily="34" charset="0"/>
              </a:rPr>
              <a:t>, String </a:t>
            </a:r>
            <a:r>
              <a:rPr lang="en-US" sz="1000" b="1" dirty="0" err="1" smtClean="0">
                <a:latin typeface="Arial" pitchFamily="34" charset="0"/>
                <a:cs typeface="Arial" pitchFamily="34" charset="0"/>
              </a:rPr>
              <a:t>imei</a:t>
            </a:r>
            <a:r>
              <a:rPr lang="en-US" sz="1000" b="1" dirty="0" smtClean="0">
                <a:latin typeface="Arial" pitchFamily="34" charset="0"/>
                <a:cs typeface="Arial" pitchFamily="34" charset="0"/>
              </a:rPr>
              <a:t>, String </a:t>
            </a:r>
            <a:r>
              <a:rPr lang="en-US" sz="1000" b="1" dirty="0" err="1" smtClean="0">
                <a:latin typeface="Arial" pitchFamily="34" charset="0"/>
                <a:cs typeface="Arial" pitchFamily="34" charset="0"/>
              </a:rPr>
              <a:t>imsi</a:t>
            </a:r>
            <a:r>
              <a:rPr lang="en-US" sz="1000" b="1" dirty="0" smtClean="0">
                <a:latin typeface="Arial" pitchFamily="34" charset="0"/>
                <a:cs typeface="Arial" pitchFamily="34" charset="0"/>
              </a:rPr>
              <a:t>, String </a:t>
            </a:r>
            <a:r>
              <a:rPr lang="en-US" sz="1000" b="1" dirty="0" err="1" smtClean="0">
                <a:latin typeface="Arial" pitchFamily="34" charset="0"/>
                <a:cs typeface="Arial" pitchFamily="34" charset="0"/>
              </a:rPr>
              <a:t>hdID,String</a:t>
            </a:r>
            <a:r>
              <a:rPr lang="en-US" sz="1000" b="1" dirty="0" smtClean="0">
                <a:latin typeface="Arial" pitchFamily="34" charset="0"/>
                <a:cs typeface="Arial" pitchFamily="34" charset="0"/>
              </a:rPr>
              <a:t> </a:t>
            </a:r>
            <a:r>
              <a:rPr lang="en-US" sz="1000" b="1" dirty="0" err="1" smtClean="0">
                <a:latin typeface="Arial" pitchFamily="34" charset="0"/>
                <a:cs typeface="Arial" pitchFamily="34" charset="0"/>
              </a:rPr>
              <a:t>serialNo</a:t>
            </a:r>
            <a:r>
              <a:rPr lang="en-US" sz="1000" b="1" dirty="0" smtClean="0">
                <a:latin typeface="Arial" pitchFamily="34" charset="0"/>
                <a:cs typeface="Arial" pitchFamily="34" charset="0"/>
              </a:rPr>
              <a:t>, String serialNo2, String </a:t>
            </a:r>
            <a:r>
              <a:rPr lang="en-US" sz="1000" b="1" dirty="0" err="1" smtClean="0">
                <a:latin typeface="Arial" pitchFamily="34" charset="0"/>
                <a:cs typeface="Arial" pitchFamily="34" charset="0"/>
              </a:rPr>
              <a:t>androidId</a:t>
            </a:r>
            <a:r>
              <a:rPr lang="en-US" sz="1000" b="1" dirty="0" smtClean="0">
                <a:latin typeface="Arial" pitchFamily="34" charset="0"/>
                <a:cs typeface="Arial" pitchFamily="34" charset="0"/>
              </a:rPr>
              <a:t>)</a:t>
            </a:r>
          </a:p>
          <a:p>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r>
              <a:rPr lang="en-US" sz="1000" dirty="0" err="1" smtClean="0">
                <a:latin typeface="Arial" pitchFamily="34" charset="0"/>
                <a:cs typeface="Arial" pitchFamily="34" charset="0"/>
              </a:rPr>
              <a:t>ContentValues</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newValues</a:t>
            </a:r>
            <a:r>
              <a:rPr lang="en-US" sz="1000" dirty="0" smtClean="0">
                <a:latin typeface="Arial" pitchFamily="34" charset="0"/>
                <a:cs typeface="Arial" pitchFamily="34" charset="0"/>
              </a:rPr>
              <a:t> = </a:t>
            </a:r>
            <a:r>
              <a:rPr lang="en-US" sz="1000" b="1" dirty="0" smtClean="0">
                <a:latin typeface="Arial" pitchFamily="34" charset="0"/>
                <a:cs typeface="Arial" pitchFamily="34" charset="0"/>
              </a:rPr>
              <a:t>new </a:t>
            </a:r>
            <a:r>
              <a:rPr lang="en-US" sz="1000" b="1" dirty="0" err="1" smtClean="0">
                <a:latin typeface="Arial" pitchFamily="34" charset="0"/>
                <a:cs typeface="Arial" pitchFamily="34" charset="0"/>
              </a:rPr>
              <a:t>ContentValues</a:t>
            </a:r>
            <a:r>
              <a:rPr lang="en-US" sz="1000" b="1" dirty="0" smtClean="0">
                <a:latin typeface="Arial" pitchFamily="34" charset="0"/>
                <a:cs typeface="Arial" pitchFamily="34" charset="0"/>
              </a:rPr>
              <a:t>();</a:t>
            </a:r>
          </a:p>
          <a:p>
            <a:r>
              <a:rPr lang="en-US" sz="1000" dirty="0" smtClean="0">
                <a:latin typeface="Arial" pitchFamily="34" charset="0"/>
                <a:cs typeface="Arial" pitchFamily="34" charset="0"/>
              </a:rPr>
              <a:t>            // Assign values for each row.</a:t>
            </a:r>
          </a:p>
          <a:p>
            <a:r>
              <a:rPr lang="en-US" sz="1000" dirty="0" smtClean="0">
                <a:latin typeface="Arial" pitchFamily="34" charset="0"/>
                <a:cs typeface="Arial" pitchFamily="34" charset="0"/>
              </a:rPr>
              <a:t>            </a:t>
            </a:r>
            <a:r>
              <a:rPr lang="en-US" sz="1000" dirty="0" err="1" smtClean="0">
                <a:latin typeface="Arial" pitchFamily="34" charset="0"/>
                <a:cs typeface="Arial" pitchFamily="34" charset="0"/>
              </a:rPr>
              <a:t>newValues.put</a:t>
            </a:r>
            <a:r>
              <a:rPr lang="en-US" sz="1000" dirty="0" smtClean="0">
                <a:latin typeface="Arial" pitchFamily="34" charset="0"/>
                <a:cs typeface="Arial" pitchFamily="34" charset="0"/>
              </a:rPr>
              <a:t>("USERNAME", </a:t>
            </a:r>
            <a:r>
              <a:rPr lang="en-US" sz="1000" dirty="0" err="1" smtClean="0">
                <a:latin typeface="Arial" pitchFamily="34" charset="0"/>
                <a:cs typeface="Arial" pitchFamily="34" charset="0"/>
              </a:rPr>
              <a:t>userName</a:t>
            </a:r>
            <a:r>
              <a:rPr lang="en-US" sz="1000" dirty="0" smtClean="0">
                <a:latin typeface="Arial" pitchFamily="34" charset="0"/>
                <a:cs typeface="Arial" pitchFamily="34" charset="0"/>
              </a:rPr>
              <a:t>);</a:t>
            </a:r>
          </a:p>
          <a:p>
            <a:r>
              <a:rPr lang="en-US" sz="1000" dirty="0" smtClean="0">
                <a:latin typeface="Arial" pitchFamily="34" charset="0"/>
                <a:cs typeface="Arial" pitchFamily="34" charset="0"/>
              </a:rPr>
              <a:t>            </a:t>
            </a:r>
            <a:r>
              <a:rPr lang="en-US" sz="1000" dirty="0" err="1" smtClean="0">
                <a:latin typeface="Arial" pitchFamily="34" charset="0"/>
                <a:cs typeface="Arial" pitchFamily="34" charset="0"/>
              </a:rPr>
              <a:t>newValues.put</a:t>
            </a:r>
            <a:r>
              <a:rPr lang="en-US" sz="1000" dirty="0" smtClean="0">
                <a:latin typeface="Arial" pitchFamily="34" charset="0"/>
                <a:cs typeface="Arial" pitchFamily="34" charset="0"/>
              </a:rPr>
              <a:t>("</a:t>
            </a:r>
            <a:r>
              <a:rPr lang="en-US" sz="1000" dirty="0" err="1" smtClean="0">
                <a:latin typeface="Arial" pitchFamily="34" charset="0"/>
                <a:cs typeface="Arial" pitchFamily="34" charset="0"/>
              </a:rPr>
              <a:t>PASSWORD",password</a:t>
            </a:r>
            <a:r>
              <a:rPr lang="en-US" sz="1000" dirty="0" smtClean="0">
                <a:latin typeface="Arial" pitchFamily="34" charset="0"/>
                <a:cs typeface="Arial" pitchFamily="34" charset="0"/>
              </a:rPr>
              <a:t>);</a:t>
            </a:r>
          </a:p>
          <a:p>
            <a:r>
              <a:rPr lang="en-US" sz="1000" dirty="0" smtClean="0">
                <a:latin typeface="Arial" pitchFamily="34" charset="0"/>
                <a:cs typeface="Arial" pitchFamily="34" charset="0"/>
              </a:rPr>
              <a:t>            </a:t>
            </a:r>
            <a:r>
              <a:rPr lang="en-US" sz="1000" dirty="0" err="1" smtClean="0">
                <a:latin typeface="Arial" pitchFamily="34" charset="0"/>
                <a:cs typeface="Arial" pitchFamily="34" charset="0"/>
              </a:rPr>
              <a:t>newValues.put</a:t>
            </a:r>
            <a:r>
              <a:rPr lang="en-US" sz="1000" dirty="0" smtClean="0">
                <a:latin typeface="Arial" pitchFamily="34" charset="0"/>
                <a:cs typeface="Arial" pitchFamily="34" charset="0"/>
              </a:rPr>
              <a:t>("PHONE", phone);</a:t>
            </a:r>
          </a:p>
          <a:p>
            <a:r>
              <a:rPr lang="en-US" sz="1000" dirty="0" smtClean="0">
                <a:latin typeface="Arial" pitchFamily="34" charset="0"/>
                <a:cs typeface="Arial" pitchFamily="34" charset="0"/>
              </a:rPr>
              <a:t>            </a:t>
            </a:r>
            <a:r>
              <a:rPr lang="en-US" sz="1000" dirty="0" err="1" smtClean="0">
                <a:latin typeface="Arial" pitchFamily="34" charset="0"/>
                <a:cs typeface="Arial" pitchFamily="34" charset="0"/>
              </a:rPr>
              <a:t>newValues.put</a:t>
            </a:r>
            <a:r>
              <a:rPr lang="en-US" sz="1000" dirty="0" smtClean="0">
                <a:latin typeface="Arial" pitchFamily="34" charset="0"/>
                <a:cs typeface="Arial" pitchFamily="34" charset="0"/>
              </a:rPr>
              <a:t>("MESSAGE", </a:t>
            </a:r>
            <a:r>
              <a:rPr lang="en-US" sz="1000" dirty="0" err="1" smtClean="0">
                <a:latin typeface="Arial" pitchFamily="34" charset="0"/>
                <a:cs typeface="Arial" pitchFamily="34" charset="0"/>
              </a:rPr>
              <a:t>msg</a:t>
            </a:r>
            <a:r>
              <a:rPr lang="en-US" sz="1000" dirty="0" smtClean="0">
                <a:latin typeface="Arial" pitchFamily="34" charset="0"/>
                <a:cs typeface="Arial" pitchFamily="34" charset="0"/>
              </a:rPr>
              <a:t>);</a:t>
            </a:r>
          </a:p>
          <a:p>
            <a:r>
              <a:rPr lang="en-US" sz="1000" dirty="0" smtClean="0">
                <a:latin typeface="Arial" pitchFamily="34" charset="0"/>
                <a:cs typeface="Arial" pitchFamily="34" charset="0"/>
              </a:rPr>
              <a:t>            </a:t>
            </a:r>
            <a:r>
              <a:rPr lang="en-US" sz="1000" dirty="0" err="1" smtClean="0">
                <a:latin typeface="Arial" pitchFamily="34" charset="0"/>
                <a:cs typeface="Arial" pitchFamily="34" charset="0"/>
              </a:rPr>
              <a:t>newValues.put</a:t>
            </a:r>
            <a:r>
              <a:rPr lang="en-US" sz="1000" dirty="0" smtClean="0">
                <a:latin typeface="Arial" pitchFamily="34" charset="0"/>
                <a:cs typeface="Arial" pitchFamily="34" charset="0"/>
              </a:rPr>
              <a:t>("IMEI", </a:t>
            </a:r>
            <a:r>
              <a:rPr lang="en-US" sz="1000" dirty="0" err="1" smtClean="0">
                <a:latin typeface="Arial" pitchFamily="34" charset="0"/>
                <a:cs typeface="Arial" pitchFamily="34" charset="0"/>
              </a:rPr>
              <a:t>imei</a:t>
            </a:r>
            <a:r>
              <a:rPr lang="en-US" sz="1000" dirty="0" smtClean="0">
                <a:latin typeface="Arial" pitchFamily="34" charset="0"/>
                <a:cs typeface="Arial" pitchFamily="34" charset="0"/>
              </a:rPr>
              <a:t>);</a:t>
            </a:r>
          </a:p>
          <a:p>
            <a:r>
              <a:rPr lang="en-US" sz="1000" dirty="0" smtClean="0">
                <a:latin typeface="Arial" pitchFamily="34" charset="0"/>
                <a:cs typeface="Arial" pitchFamily="34" charset="0"/>
              </a:rPr>
              <a:t>            </a:t>
            </a:r>
            <a:r>
              <a:rPr lang="en-US" sz="1000" dirty="0" err="1" smtClean="0">
                <a:latin typeface="Arial" pitchFamily="34" charset="0"/>
                <a:cs typeface="Arial" pitchFamily="34" charset="0"/>
              </a:rPr>
              <a:t>newValues.put</a:t>
            </a:r>
            <a:r>
              <a:rPr lang="en-US" sz="1000" dirty="0" smtClean="0">
                <a:latin typeface="Arial" pitchFamily="34" charset="0"/>
                <a:cs typeface="Arial" pitchFamily="34" charset="0"/>
              </a:rPr>
              <a:t>("IMSI", </a:t>
            </a:r>
            <a:r>
              <a:rPr lang="en-US" sz="1000" dirty="0" err="1" smtClean="0">
                <a:latin typeface="Arial" pitchFamily="34" charset="0"/>
                <a:cs typeface="Arial" pitchFamily="34" charset="0"/>
              </a:rPr>
              <a:t>imsi</a:t>
            </a:r>
            <a:r>
              <a:rPr lang="en-US" sz="1000" dirty="0" smtClean="0">
                <a:latin typeface="Arial" pitchFamily="34" charset="0"/>
                <a:cs typeface="Arial" pitchFamily="34" charset="0"/>
              </a:rPr>
              <a:t>);</a:t>
            </a:r>
          </a:p>
          <a:p>
            <a:r>
              <a:rPr lang="en-US" sz="1000" dirty="0" smtClean="0">
                <a:latin typeface="Arial" pitchFamily="34" charset="0"/>
                <a:cs typeface="Arial" pitchFamily="34" charset="0"/>
              </a:rPr>
              <a:t>            </a:t>
            </a:r>
            <a:r>
              <a:rPr lang="en-US" sz="1000" dirty="0" err="1" smtClean="0">
                <a:latin typeface="Arial" pitchFamily="34" charset="0"/>
                <a:cs typeface="Arial" pitchFamily="34" charset="0"/>
              </a:rPr>
              <a:t>newValues.put</a:t>
            </a:r>
            <a:r>
              <a:rPr lang="en-US" sz="1000" dirty="0" smtClean="0">
                <a:latin typeface="Arial" pitchFamily="34" charset="0"/>
                <a:cs typeface="Arial" pitchFamily="34" charset="0"/>
              </a:rPr>
              <a:t>("HDID", </a:t>
            </a:r>
            <a:r>
              <a:rPr lang="en-US" sz="1000" dirty="0" err="1" smtClean="0">
                <a:latin typeface="Arial" pitchFamily="34" charset="0"/>
                <a:cs typeface="Arial" pitchFamily="34" charset="0"/>
              </a:rPr>
              <a:t>hdID</a:t>
            </a:r>
            <a:r>
              <a:rPr lang="en-US" sz="1000" dirty="0" smtClean="0">
                <a:latin typeface="Arial" pitchFamily="34" charset="0"/>
                <a:cs typeface="Arial" pitchFamily="34" charset="0"/>
              </a:rPr>
              <a:t>);</a:t>
            </a:r>
          </a:p>
          <a:p>
            <a:r>
              <a:rPr lang="en-US" sz="1000" dirty="0" smtClean="0">
                <a:latin typeface="Arial" pitchFamily="34" charset="0"/>
                <a:cs typeface="Arial" pitchFamily="34" charset="0"/>
              </a:rPr>
              <a:t>            </a:t>
            </a:r>
            <a:r>
              <a:rPr lang="en-US" sz="1000" dirty="0" err="1" smtClean="0">
                <a:latin typeface="Arial" pitchFamily="34" charset="0"/>
                <a:cs typeface="Arial" pitchFamily="34" charset="0"/>
              </a:rPr>
              <a:t>newValues.put</a:t>
            </a:r>
            <a:r>
              <a:rPr lang="en-US" sz="1000" dirty="0" smtClean="0">
                <a:latin typeface="Arial" pitchFamily="34" charset="0"/>
                <a:cs typeface="Arial" pitchFamily="34" charset="0"/>
              </a:rPr>
              <a:t>("SERIALNO", </a:t>
            </a:r>
            <a:r>
              <a:rPr lang="en-US" sz="1000" dirty="0" err="1" smtClean="0">
                <a:latin typeface="Arial" pitchFamily="34" charset="0"/>
                <a:cs typeface="Arial" pitchFamily="34" charset="0"/>
              </a:rPr>
              <a:t>serialNo</a:t>
            </a:r>
            <a:r>
              <a:rPr lang="en-US" sz="1000" dirty="0" smtClean="0">
                <a:latin typeface="Arial" pitchFamily="34" charset="0"/>
                <a:cs typeface="Arial" pitchFamily="34" charset="0"/>
              </a:rPr>
              <a:t>);</a:t>
            </a:r>
          </a:p>
          <a:p>
            <a:r>
              <a:rPr lang="en-US" sz="1000" dirty="0" smtClean="0">
                <a:latin typeface="Arial" pitchFamily="34" charset="0"/>
                <a:cs typeface="Arial" pitchFamily="34" charset="0"/>
              </a:rPr>
              <a:t>            </a:t>
            </a:r>
            <a:r>
              <a:rPr lang="en-US" sz="1000" dirty="0" err="1" smtClean="0">
                <a:latin typeface="Arial" pitchFamily="34" charset="0"/>
                <a:cs typeface="Arial" pitchFamily="34" charset="0"/>
              </a:rPr>
              <a:t>newValues.put</a:t>
            </a:r>
            <a:r>
              <a:rPr lang="en-US" sz="1000" dirty="0" smtClean="0">
                <a:latin typeface="Arial" pitchFamily="34" charset="0"/>
                <a:cs typeface="Arial" pitchFamily="34" charset="0"/>
              </a:rPr>
              <a:t>("SERIALNO2", serialNo2);</a:t>
            </a:r>
          </a:p>
          <a:p>
            <a:r>
              <a:rPr lang="en-US" sz="1000" dirty="0" smtClean="0">
                <a:latin typeface="Arial" pitchFamily="34" charset="0"/>
                <a:cs typeface="Arial" pitchFamily="34" charset="0"/>
              </a:rPr>
              <a:t>            </a:t>
            </a:r>
            <a:r>
              <a:rPr lang="en-US" sz="1000" dirty="0" err="1" smtClean="0">
                <a:latin typeface="Arial" pitchFamily="34" charset="0"/>
                <a:cs typeface="Arial" pitchFamily="34" charset="0"/>
              </a:rPr>
              <a:t>newValues.put</a:t>
            </a:r>
            <a:r>
              <a:rPr lang="en-US" sz="1000" dirty="0" smtClean="0">
                <a:latin typeface="Arial" pitchFamily="34" charset="0"/>
                <a:cs typeface="Arial" pitchFamily="34" charset="0"/>
              </a:rPr>
              <a:t>("ANDROIDID", </a:t>
            </a:r>
            <a:r>
              <a:rPr lang="en-US" sz="1000" dirty="0" err="1" smtClean="0">
                <a:latin typeface="Arial" pitchFamily="34" charset="0"/>
                <a:cs typeface="Arial" pitchFamily="34" charset="0"/>
              </a:rPr>
              <a:t>androidId</a:t>
            </a:r>
            <a:r>
              <a:rPr lang="en-US" sz="1000" dirty="0" smtClean="0">
                <a:latin typeface="Arial" pitchFamily="34" charset="0"/>
                <a:cs typeface="Arial" pitchFamily="34" charset="0"/>
              </a:rPr>
              <a:t>);</a:t>
            </a:r>
          </a:p>
          <a:p>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 Insert the row into your table</a:t>
            </a:r>
          </a:p>
          <a:p>
            <a:r>
              <a:rPr lang="en-US" sz="1000" dirty="0" smtClean="0">
                <a:latin typeface="Arial" pitchFamily="34" charset="0"/>
                <a:cs typeface="Arial" pitchFamily="34" charset="0"/>
              </a:rPr>
              <a:t>            </a:t>
            </a:r>
            <a:r>
              <a:rPr lang="en-US" sz="1000" dirty="0" err="1" smtClean="0">
                <a:latin typeface="Arial" pitchFamily="34" charset="0"/>
                <a:cs typeface="Arial" pitchFamily="34" charset="0"/>
              </a:rPr>
              <a:t>db.insert</a:t>
            </a:r>
            <a:r>
              <a:rPr lang="en-US" sz="1000" dirty="0" smtClean="0">
                <a:latin typeface="Arial" pitchFamily="34" charset="0"/>
                <a:cs typeface="Arial" pitchFamily="34" charset="0"/>
              </a:rPr>
              <a:t>("LOGIN", </a:t>
            </a:r>
            <a:r>
              <a:rPr lang="en-US" sz="1000" b="1" dirty="0" smtClean="0">
                <a:latin typeface="Arial" pitchFamily="34" charset="0"/>
                <a:cs typeface="Arial" pitchFamily="34" charset="0"/>
              </a:rPr>
              <a:t>null, </a:t>
            </a:r>
            <a:r>
              <a:rPr lang="en-US" sz="1000" b="1" dirty="0" err="1" smtClean="0">
                <a:latin typeface="Arial" pitchFamily="34" charset="0"/>
                <a:cs typeface="Arial" pitchFamily="34" charset="0"/>
              </a:rPr>
              <a:t>newValues</a:t>
            </a:r>
            <a:r>
              <a:rPr lang="en-US" sz="1000" b="1" dirty="0" smtClean="0">
                <a:latin typeface="Arial" pitchFamily="34" charset="0"/>
                <a:cs typeface="Arial" pitchFamily="34" charset="0"/>
              </a:rPr>
              <a:t>);</a:t>
            </a:r>
          </a:p>
          <a:p>
            <a:r>
              <a:rPr lang="en-US" sz="1000" dirty="0" smtClean="0">
                <a:latin typeface="Arial" pitchFamily="34" charset="0"/>
                <a:cs typeface="Arial" pitchFamily="34" charset="0"/>
              </a:rPr>
              <a:t>            ///</a:t>
            </a:r>
            <a:r>
              <a:rPr lang="en-US" sz="1000" dirty="0" err="1" smtClean="0">
                <a:latin typeface="Arial" pitchFamily="34" charset="0"/>
                <a:cs typeface="Arial" pitchFamily="34" charset="0"/>
              </a:rPr>
              <a:t>Toast.makeText</a:t>
            </a:r>
            <a:r>
              <a:rPr lang="en-US" sz="1000" dirty="0" smtClean="0">
                <a:latin typeface="Arial" pitchFamily="34" charset="0"/>
                <a:cs typeface="Arial" pitchFamily="34" charset="0"/>
              </a:rPr>
              <a:t>(context, "Reminder Is Successfully Saved", </a:t>
            </a:r>
            <a:r>
              <a:rPr lang="en-US" sz="1000" dirty="0" err="1" smtClean="0">
                <a:latin typeface="Arial" pitchFamily="34" charset="0"/>
                <a:cs typeface="Arial" pitchFamily="34" charset="0"/>
              </a:rPr>
              <a:t>Toast.LENGTH_LONG</a:t>
            </a:r>
            <a:r>
              <a:rPr lang="en-US" sz="1000" dirty="0" smtClean="0">
                <a:latin typeface="Arial" pitchFamily="34" charset="0"/>
                <a:cs typeface="Arial" pitchFamily="34" charset="0"/>
              </a:rPr>
              <a:t>).show();</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2704012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52400" y="228600"/>
            <a:ext cx="8382000" cy="1066800"/>
          </a:xfrm>
        </p:spPr>
        <p:txBody>
          <a:bodyPr>
            <a:normAutofit fontScale="92500" lnSpcReduction="10000"/>
          </a:bodyPr>
          <a:lstStyle/>
          <a:p>
            <a:pPr marL="45720" indent="0">
              <a:buNone/>
            </a:pPr>
            <a:r>
              <a:rPr lang="en-US" sz="2100" b="1" dirty="0">
                <a:latin typeface="Arial" pitchFamily="34" charset="0"/>
                <a:cs typeface="Arial" pitchFamily="34" charset="0"/>
              </a:rPr>
              <a:t>Core Module </a:t>
            </a:r>
            <a:r>
              <a:rPr lang="en-US" sz="2100" b="1" dirty="0" smtClean="0">
                <a:latin typeface="Arial" pitchFamily="34" charset="0"/>
                <a:cs typeface="Arial" pitchFamily="34" charset="0"/>
              </a:rPr>
              <a:t>Implementation</a:t>
            </a:r>
          </a:p>
          <a:p>
            <a:pPr marL="45720" indent="0">
              <a:buNone/>
            </a:pPr>
            <a:r>
              <a:rPr lang="en-US" sz="1600" dirty="0">
                <a:latin typeface="Arial" pitchFamily="34" charset="0"/>
                <a:cs typeface="Arial" pitchFamily="34" charset="0"/>
              </a:rPr>
              <a:t>This module is related to user interface. Getting user input , validating it and then connecting to database module to commit the same if already registered user has to enter valid password to gain access to  interface</a:t>
            </a:r>
          </a:p>
        </p:txBody>
      </p:sp>
      <p:sp>
        <p:nvSpPr>
          <p:cNvPr id="5" name="Rectangle 4"/>
          <p:cNvSpPr/>
          <p:nvPr/>
        </p:nvSpPr>
        <p:spPr>
          <a:xfrm>
            <a:off x="20053" y="1295400"/>
            <a:ext cx="5029200" cy="523220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200" b="1" dirty="0">
                <a:solidFill>
                  <a:schemeClr val="bg1"/>
                </a:solidFill>
                <a:latin typeface="Arial" pitchFamily="34" charset="0"/>
                <a:cs typeface="Arial" pitchFamily="34" charset="0"/>
              </a:rPr>
              <a:t>This class </a:t>
            </a:r>
            <a:r>
              <a:rPr lang="en-US" sz="1200" b="1" dirty="0" err="1" smtClean="0">
                <a:solidFill>
                  <a:schemeClr val="bg1"/>
                </a:solidFill>
                <a:latin typeface="Arial" pitchFamily="34" charset="0"/>
                <a:cs typeface="Arial" pitchFamily="34" charset="0"/>
              </a:rPr>
              <a:t>UserData</a:t>
            </a:r>
            <a:r>
              <a:rPr lang="en-US" sz="1200" b="1" dirty="0" smtClean="0">
                <a:solidFill>
                  <a:schemeClr val="bg1"/>
                </a:solidFill>
                <a:latin typeface="Arial" pitchFamily="34" charset="0"/>
                <a:cs typeface="Arial" pitchFamily="34" charset="0"/>
              </a:rPr>
              <a:t> is used to </a:t>
            </a:r>
            <a:r>
              <a:rPr lang="en-US" sz="1200" b="1" dirty="0">
                <a:solidFill>
                  <a:schemeClr val="bg1"/>
                </a:solidFill>
                <a:latin typeface="Arial" pitchFamily="34" charset="0"/>
                <a:cs typeface="Arial" pitchFamily="34" charset="0"/>
              </a:rPr>
              <a:t>connects to database module and uses its API’s via </a:t>
            </a:r>
            <a:r>
              <a:rPr lang="en-US" sz="1200" b="1" dirty="0" err="1" smtClean="0">
                <a:solidFill>
                  <a:schemeClr val="bg1"/>
                </a:solidFill>
                <a:latin typeface="Arial" pitchFamily="34" charset="0"/>
                <a:cs typeface="Arial" pitchFamily="34" charset="0"/>
              </a:rPr>
              <a:t>onClick</a:t>
            </a:r>
            <a:r>
              <a:rPr lang="en-US" sz="1200" b="1" dirty="0" smtClean="0">
                <a:solidFill>
                  <a:schemeClr val="bg1"/>
                </a:solidFill>
                <a:latin typeface="Arial" pitchFamily="34" charset="0"/>
                <a:cs typeface="Arial" pitchFamily="34" charset="0"/>
              </a:rPr>
              <a:t>() method </a:t>
            </a:r>
            <a:r>
              <a:rPr lang="en-US" sz="1200" b="1" dirty="0">
                <a:solidFill>
                  <a:schemeClr val="bg1"/>
                </a:solidFill>
                <a:latin typeface="Arial" pitchFamily="34" charset="0"/>
                <a:cs typeface="Arial" pitchFamily="34" charset="0"/>
              </a:rPr>
              <a:t>to </a:t>
            </a:r>
            <a:r>
              <a:rPr lang="en-US" sz="1200" b="1" dirty="0" smtClean="0">
                <a:solidFill>
                  <a:schemeClr val="bg1"/>
                </a:solidFill>
                <a:latin typeface="Arial" pitchFamily="34" charset="0"/>
                <a:cs typeface="Arial" pitchFamily="34" charset="0"/>
              </a:rPr>
              <a:t>store data</a:t>
            </a:r>
            <a:r>
              <a:rPr lang="en-US" sz="1200" dirty="0" smtClean="0">
                <a:solidFill>
                  <a:schemeClr val="bg1"/>
                </a:solidFill>
                <a:latin typeface="Arial" pitchFamily="34" charset="0"/>
                <a:cs typeface="Arial" pitchFamily="34" charset="0"/>
              </a:rPr>
              <a:t>.</a:t>
            </a:r>
          </a:p>
          <a:p>
            <a:r>
              <a:rPr lang="en-US" sz="1000" b="1" dirty="0">
                <a:solidFill>
                  <a:schemeClr val="tx1">
                    <a:lumMod val="75000"/>
                    <a:lumOff val="25000"/>
                  </a:schemeClr>
                </a:solidFill>
                <a:latin typeface="Arial" pitchFamily="34" charset="0"/>
                <a:cs typeface="Arial" pitchFamily="34" charset="0"/>
              </a:rPr>
              <a:t>public void </a:t>
            </a:r>
            <a:r>
              <a:rPr lang="en-US" sz="1000" b="1" dirty="0" err="1">
                <a:solidFill>
                  <a:schemeClr val="tx1">
                    <a:lumMod val="75000"/>
                    <a:lumOff val="25000"/>
                  </a:schemeClr>
                </a:solidFill>
                <a:latin typeface="Arial" pitchFamily="34" charset="0"/>
                <a:cs typeface="Arial" pitchFamily="34" charset="0"/>
              </a:rPr>
              <a:t>onClick</a:t>
            </a:r>
            <a:r>
              <a:rPr lang="en-US" sz="1000" b="1" dirty="0">
                <a:solidFill>
                  <a:schemeClr val="tx1">
                    <a:lumMod val="75000"/>
                    <a:lumOff val="25000"/>
                  </a:schemeClr>
                </a:solidFill>
                <a:latin typeface="Arial" pitchFamily="34" charset="0"/>
                <a:cs typeface="Arial" pitchFamily="34" charset="0"/>
              </a:rPr>
              <a:t>(View </a:t>
            </a:r>
            <a:r>
              <a:rPr lang="en-US" sz="1000" b="1" dirty="0" smtClean="0">
                <a:solidFill>
                  <a:schemeClr val="tx1">
                    <a:lumMod val="75000"/>
                    <a:lumOff val="25000"/>
                  </a:schemeClr>
                </a:solidFill>
                <a:latin typeface="Arial" pitchFamily="34" charset="0"/>
                <a:cs typeface="Arial" pitchFamily="34" charset="0"/>
              </a:rPr>
              <a:t> v</a:t>
            </a:r>
            <a:r>
              <a:rPr lang="en-US" sz="1000" b="1" dirty="0">
                <a:solidFill>
                  <a:schemeClr val="tx1">
                    <a:lumMod val="75000"/>
                    <a:lumOff val="25000"/>
                  </a:schemeClr>
                </a:solidFill>
                <a:latin typeface="Arial" pitchFamily="34" charset="0"/>
                <a:cs typeface="Arial" pitchFamily="34" charset="0"/>
              </a:rPr>
              <a:t>) {</a:t>
            </a:r>
          </a:p>
          <a:p>
            <a:r>
              <a:rPr lang="en-US" sz="1000" dirty="0">
                <a:solidFill>
                  <a:schemeClr val="tx1">
                    <a:lumMod val="75000"/>
                    <a:lumOff val="25000"/>
                  </a:schemeClr>
                </a:solidFill>
                <a:latin typeface="Arial" pitchFamily="34" charset="0"/>
                <a:cs typeface="Arial" pitchFamily="34" charset="0"/>
              </a:rPr>
              <a:t>String userID2 = </a:t>
            </a:r>
            <a:r>
              <a:rPr lang="en-US" sz="1000" dirty="0" err="1">
                <a:solidFill>
                  <a:schemeClr val="tx1">
                    <a:lumMod val="75000"/>
                    <a:lumOff val="25000"/>
                  </a:schemeClr>
                </a:solidFill>
                <a:latin typeface="Arial" pitchFamily="34" charset="0"/>
                <a:cs typeface="Arial" pitchFamily="34" charset="0"/>
              </a:rPr>
              <a:t>userIDText.getText</a:t>
            </a:r>
            <a:r>
              <a:rPr lang="en-US" sz="1000" dirty="0">
                <a:solidFill>
                  <a:schemeClr val="tx1">
                    <a:lumMod val="75000"/>
                    <a:lumOff val="25000"/>
                  </a:schemeClr>
                </a:solidFill>
                <a:latin typeface="Arial" pitchFamily="34" charset="0"/>
                <a:cs typeface="Arial" pitchFamily="34" charset="0"/>
              </a:rPr>
              <a:t>().</a:t>
            </a:r>
            <a:r>
              <a:rPr lang="en-US" sz="1000" dirty="0" err="1">
                <a:solidFill>
                  <a:schemeClr val="tx1">
                    <a:lumMod val="75000"/>
                    <a:lumOff val="25000"/>
                  </a:schemeClr>
                </a:solidFill>
                <a:latin typeface="Arial" pitchFamily="34" charset="0"/>
                <a:cs typeface="Arial" pitchFamily="34" charset="0"/>
              </a:rPr>
              <a:t>toString</a:t>
            </a:r>
            <a:r>
              <a:rPr lang="en-US" sz="1000" dirty="0">
                <a:solidFill>
                  <a:schemeClr val="tx1">
                    <a:lumMod val="75000"/>
                    <a:lumOff val="25000"/>
                  </a:schemeClr>
                </a:solidFill>
                <a:latin typeface="Arial" pitchFamily="34" charset="0"/>
                <a:cs typeface="Arial" pitchFamily="34" charset="0"/>
              </a:rPr>
              <a:t>();</a:t>
            </a:r>
          </a:p>
          <a:p>
            <a:r>
              <a:rPr lang="en-US" sz="1000" dirty="0">
                <a:solidFill>
                  <a:schemeClr val="tx1">
                    <a:lumMod val="75000"/>
                    <a:lumOff val="25000"/>
                  </a:schemeClr>
                </a:solidFill>
                <a:latin typeface="Arial" pitchFamily="34" charset="0"/>
                <a:cs typeface="Arial" pitchFamily="34" charset="0"/>
              </a:rPr>
              <a:t>String phone2 = </a:t>
            </a:r>
            <a:r>
              <a:rPr lang="en-US" sz="1000" dirty="0" err="1">
                <a:solidFill>
                  <a:schemeClr val="tx1">
                    <a:lumMod val="75000"/>
                    <a:lumOff val="25000"/>
                  </a:schemeClr>
                </a:solidFill>
                <a:latin typeface="Arial" pitchFamily="34" charset="0"/>
                <a:cs typeface="Arial" pitchFamily="34" charset="0"/>
              </a:rPr>
              <a:t>phoneText.getText</a:t>
            </a:r>
            <a:r>
              <a:rPr lang="en-US" sz="1000" dirty="0">
                <a:solidFill>
                  <a:schemeClr val="tx1">
                    <a:lumMod val="75000"/>
                    <a:lumOff val="25000"/>
                  </a:schemeClr>
                </a:solidFill>
                <a:latin typeface="Arial" pitchFamily="34" charset="0"/>
                <a:cs typeface="Arial" pitchFamily="34" charset="0"/>
              </a:rPr>
              <a:t>().</a:t>
            </a:r>
            <a:r>
              <a:rPr lang="en-US" sz="1000" dirty="0" err="1">
                <a:solidFill>
                  <a:schemeClr val="tx1">
                    <a:lumMod val="75000"/>
                    <a:lumOff val="25000"/>
                  </a:schemeClr>
                </a:solidFill>
                <a:latin typeface="Arial" pitchFamily="34" charset="0"/>
                <a:cs typeface="Arial" pitchFamily="34" charset="0"/>
              </a:rPr>
              <a:t>toString</a:t>
            </a:r>
            <a:r>
              <a:rPr lang="en-US" sz="1000" dirty="0">
                <a:solidFill>
                  <a:schemeClr val="tx1">
                    <a:lumMod val="75000"/>
                    <a:lumOff val="25000"/>
                  </a:schemeClr>
                </a:solidFill>
                <a:latin typeface="Arial" pitchFamily="34" charset="0"/>
                <a:cs typeface="Arial" pitchFamily="34" charset="0"/>
              </a:rPr>
              <a:t>();</a:t>
            </a:r>
          </a:p>
          <a:p>
            <a:r>
              <a:rPr lang="en-US" sz="1000" dirty="0">
                <a:solidFill>
                  <a:schemeClr val="tx1">
                    <a:lumMod val="75000"/>
                    <a:lumOff val="25000"/>
                  </a:schemeClr>
                </a:solidFill>
                <a:latin typeface="Arial" pitchFamily="34" charset="0"/>
                <a:cs typeface="Arial" pitchFamily="34" charset="0"/>
              </a:rPr>
              <a:t>String password2 = </a:t>
            </a:r>
            <a:r>
              <a:rPr lang="en-US" sz="1000" dirty="0" err="1">
                <a:solidFill>
                  <a:schemeClr val="tx1">
                    <a:lumMod val="75000"/>
                    <a:lumOff val="25000"/>
                  </a:schemeClr>
                </a:solidFill>
                <a:latin typeface="Arial" pitchFamily="34" charset="0"/>
                <a:cs typeface="Arial" pitchFamily="34" charset="0"/>
              </a:rPr>
              <a:t>passwordFieldText.getText</a:t>
            </a:r>
            <a:r>
              <a:rPr lang="en-US" sz="1000" dirty="0">
                <a:solidFill>
                  <a:schemeClr val="tx1">
                    <a:lumMod val="75000"/>
                    <a:lumOff val="25000"/>
                  </a:schemeClr>
                </a:solidFill>
                <a:latin typeface="Arial" pitchFamily="34" charset="0"/>
                <a:cs typeface="Arial" pitchFamily="34" charset="0"/>
              </a:rPr>
              <a:t>().</a:t>
            </a:r>
            <a:r>
              <a:rPr lang="en-US" sz="1000" dirty="0" err="1">
                <a:solidFill>
                  <a:schemeClr val="tx1">
                    <a:lumMod val="75000"/>
                    <a:lumOff val="25000"/>
                  </a:schemeClr>
                </a:solidFill>
                <a:latin typeface="Arial" pitchFamily="34" charset="0"/>
                <a:cs typeface="Arial" pitchFamily="34" charset="0"/>
              </a:rPr>
              <a:t>toString</a:t>
            </a:r>
            <a:r>
              <a:rPr lang="en-US" sz="1000" dirty="0">
                <a:solidFill>
                  <a:schemeClr val="tx1">
                    <a:lumMod val="75000"/>
                    <a:lumOff val="25000"/>
                  </a:schemeClr>
                </a:solidFill>
                <a:latin typeface="Arial" pitchFamily="34" charset="0"/>
                <a:cs typeface="Arial" pitchFamily="34" charset="0"/>
              </a:rPr>
              <a:t>();</a:t>
            </a:r>
          </a:p>
          <a:p>
            <a:r>
              <a:rPr lang="en-US" sz="1000" dirty="0">
                <a:solidFill>
                  <a:schemeClr val="tx1">
                    <a:lumMod val="75000"/>
                    <a:lumOff val="25000"/>
                  </a:schemeClr>
                </a:solidFill>
                <a:latin typeface="Arial" pitchFamily="34" charset="0"/>
                <a:cs typeface="Arial" pitchFamily="34" charset="0"/>
              </a:rPr>
              <a:t>        String msg2 = </a:t>
            </a:r>
            <a:r>
              <a:rPr lang="en-US" sz="1000" dirty="0" err="1">
                <a:solidFill>
                  <a:schemeClr val="tx1">
                    <a:lumMod val="75000"/>
                    <a:lumOff val="25000"/>
                  </a:schemeClr>
                </a:solidFill>
                <a:latin typeface="Arial" pitchFamily="34" charset="0"/>
                <a:cs typeface="Arial" pitchFamily="34" charset="0"/>
              </a:rPr>
              <a:t>msgFieldText.getText</a:t>
            </a:r>
            <a:r>
              <a:rPr lang="en-US" sz="1000" dirty="0">
                <a:solidFill>
                  <a:schemeClr val="tx1">
                    <a:lumMod val="75000"/>
                    <a:lumOff val="25000"/>
                  </a:schemeClr>
                </a:solidFill>
                <a:latin typeface="Arial" pitchFamily="34" charset="0"/>
                <a:cs typeface="Arial" pitchFamily="34" charset="0"/>
              </a:rPr>
              <a:t>().</a:t>
            </a:r>
            <a:r>
              <a:rPr lang="en-US" sz="1000" dirty="0" err="1">
                <a:solidFill>
                  <a:schemeClr val="tx1">
                    <a:lumMod val="75000"/>
                    <a:lumOff val="25000"/>
                  </a:schemeClr>
                </a:solidFill>
                <a:latin typeface="Arial" pitchFamily="34" charset="0"/>
                <a:cs typeface="Arial" pitchFamily="34" charset="0"/>
              </a:rPr>
              <a:t>toString</a:t>
            </a:r>
            <a:r>
              <a:rPr lang="en-US" sz="1000" dirty="0">
                <a:solidFill>
                  <a:schemeClr val="tx1">
                    <a:lumMod val="75000"/>
                    <a:lumOff val="25000"/>
                  </a:schemeClr>
                </a:solidFill>
                <a:latin typeface="Arial" pitchFamily="34" charset="0"/>
                <a:cs typeface="Arial" pitchFamily="34" charset="0"/>
              </a:rPr>
              <a:t>();</a:t>
            </a:r>
          </a:p>
          <a:p>
            <a:r>
              <a:rPr lang="en-US" sz="1000" dirty="0">
                <a:solidFill>
                  <a:schemeClr val="tx1">
                    <a:lumMod val="75000"/>
                    <a:lumOff val="25000"/>
                  </a:schemeClr>
                </a:solidFill>
                <a:latin typeface="Arial" pitchFamily="34" charset="0"/>
                <a:cs typeface="Arial" pitchFamily="34" charset="0"/>
              </a:rPr>
              <a:t>        </a:t>
            </a:r>
            <a:r>
              <a:rPr lang="en-US" sz="1000" b="1" dirty="0">
                <a:solidFill>
                  <a:schemeClr val="tx1">
                    <a:lumMod val="75000"/>
                    <a:lumOff val="25000"/>
                  </a:schemeClr>
                </a:solidFill>
                <a:latin typeface="Arial" pitchFamily="34" charset="0"/>
                <a:cs typeface="Arial" pitchFamily="34" charset="0"/>
              </a:rPr>
              <a:t>if(userID2.equals("")|| phone2.equals("")|| password2.equals("")||msg2.equals(""))</a:t>
            </a:r>
          </a:p>
          <a:p>
            <a:r>
              <a:rPr lang="en-US" sz="1000" dirty="0">
                <a:solidFill>
                  <a:schemeClr val="tx1">
                    <a:lumMod val="75000"/>
                    <a:lumOff val="25000"/>
                  </a:schemeClr>
                </a:solidFill>
                <a:latin typeface="Arial" pitchFamily="34" charset="0"/>
                <a:cs typeface="Arial" pitchFamily="34" charset="0"/>
              </a:rPr>
              <a:t>        {</a:t>
            </a:r>
          </a:p>
          <a:p>
            <a:r>
              <a:rPr lang="en-US" sz="1000" dirty="0">
                <a:solidFill>
                  <a:schemeClr val="tx1">
                    <a:lumMod val="75000"/>
                    <a:lumOff val="25000"/>
                  </a:schemeClr>
                </a:solidFill>
                <a:latin typeface="Arial" pitchFamily="34" charset="0"/>
                <a:cs typeface="Arial" pitchFamily="34" charset="0"/>
              </a:rPr>
              <a:t>                </a:t>
            </a:r>
            <a:r>
              <a:rPr lang="en-US" sz="1000" dirty="0" err="1">
                <a:solidFill>
                  <a:schemeClr val="tx1">
                    <a:lumMod val="75000"/>
                    <a:lumOff val="25000"/>
                  </a:schemeClr>
                </a:solidFill>
                <a:latin typeface="Arial" pitchFamily="34" charset="0"/>
                <a:cs typeface="Arial" pitchFamily="34" charset="0"/>
              </a:rPr>
              <a:t>Toast.</a:t>
            </a:r>
            <a:r>
              <a:rPr lang="en-US" sz="1000" i="1" dirty="0" err="1">
                <a:solidFill>
                  <a:schemeClr val="tx1">
                    <a:lumMod val="75000"/>
                    <a:lumOff val="25000"/>
                  </a:schemeClr>
                </a:solidFill>
                <a:latin typeface="Arial" pitchFamily="34" charset="0"/>
                <a:cs typeface="Arial" pitchFamily="34" charset="0"/>
              </a:rPr>
              <a:t>makeText</a:t>
            </a:r>
            <a:r>
              <a:rPr lang="en-US" sz="1000" i="1" dirty="0">
                <a:solidFill>
                  <a:schemeClr val="tx1">
                    <a:lumMod val="75000"/>
                    <a:lumOff val="25000"/>
                  </a:schemeClr>
                </a:solidFill>
                <a:latin typeface="Arial" pitchFamily="34" charset="0"/>
                <a:cs typeface="Arial" pitchFamily="34" charset="0"/>
              </a:rPr>
              <a:t>(</a:t>
            </a:r>
            <a:r>
              <a:rPr lang="en-US" sz="1000" i="1" dirty="0" err="1">
                <a:solidFill>
                  <a:schemeClr val="tx1">
                    <a:lumMod val="75000"/>
                    <a:lumOff val="25000"/>
                  </a:schemeClr>
                </a:solidFill>
                <a:latin typeface="Arial" pitchFamily="34" charset="0"/>
                <a:cs typeface="Arial" pitchFamily="34" charset="0"/>
              </a:rPr>
              <a:t>getApplicationContext</a:t>
            </a:r>
            <a:r>
              <a:rPr lang="en-US" sz="1000" i="1" dirty="0">
                <a:solidFill>
                  <a:schemeClr val="tx1">
                    <a:lumMod val="75000"/>
                    <a:lumOff val="25000"/>
                  </a:schemeClr>
                </a:solidFill>
                <a:latin typeface="Arial" pitchFamily="34" charset="0"/>
                <a:cs typeface="Arial" pitchFamily="34" charset="0"/>
              </a:rPr>
              <a:t>(), "Field </a:t>
            </a:r>
            <a:r>
              <a:rPr lang="en-US" sz="1000" i="1" dirty="0" err="1">
                <a:solidFill>
                  <a:schemeClr val="tx1">
                    <a:lumMod val="75000"/>
                    <a:lumOff val="25000"/>
                  </a:schemeClr>
                </a:solidFill>
                <a:latin typeface="Arial" pitchFamily="34" charset="0"/>
                <a:cs typeface="Arial" pitchFamily="34" charset="0"/>
              </a:rPr>
              <a:t>Vaccant</a:t>
            </a:r>
            <a:r>
              <a:rPr lang="en-US" sz="1000" i="1" dirty="0">
                <a:solidFill>
                  <a:schemeClr val="tx1">
                    <a:lumMod val="75000"/>
                    <a:lumOff val="25000"/>
                  </a:schemeClr>
                </a:solidFill>
                <a:latin typeface="Arial" pitchFamily="34" charset="0"/>
                <a:cs typeface="Arial" pitchFamily="34" charset="0"/>
              </a:rPr>
              <a:t>", </a:t>
            </a:r>
            <a:r>
              <a:rPr lang="en-US" sz="1000" i="1" dirty="0" err="1">
                <a:solidFill>
                  <a:schemeClr val="tx1">
                    <a:lumMod val="75000"/>
                    <a:lumOff val="25000"/>
                  </a:schemeClr>
                </a:solidFill>
                <a:latin typeface="Arial" pitchFamily="34" charset="0"/>
                <a:cs typeface="Arial" pitchFamily="34" charset="0"/>
              </a:rPr>
              <a:t>Toast.LENGTH_LONG</a:t>
            </a:r>
            <a:r>
              <a:rPr lang="en-US" sz="1000" i="1" dirty="0">
                <a:solidFill>
                  <a:schemeClr val="tx1">
                    <a:lumMod val="75000"/>
                    <a:lumOff val="25000"/>
                  </a:schemeClr>
                </a:solidFill>
                <a:latin typeface="Arial" pitchFamily="34" charset="0"/>
                <a:cs typeface="Arial" pitchFamily="34" charset="0"/>
              </a:rPr>
              <a:t>).show();</a:t>
            </a:r>
          </a:p>
          <a:p>
            <a:r>
              <a:rPr lang="en-US" sz="1000" dirty="0">
                <a:solidFill>
                  <a:schemeClr val="tx1">
                    <a:lumMod val="75000"/>
                    <a:lumOff val="25000"/>
                  </a:schemeClr>
                </a:solidFill>
                <a:latin typeface="Arial" pitchFamily="34" charset="0"/>
                <a:cs typeface="Arial" pitchFamily="34" charset="0"/>
              </a:rPr>
              <a:t>                </a:t>
            </a:r>
            <a:r>
              <a:rPr lang="en-US" sz="1000" b="1" dirty="0">
                <a:solidFill>
                  <a:schemeClr val="tx1">
                    <a:lumMod val="75000"/>
                    <a:lumOff val="25000"/>
                  </a:schemeClr>
                </a:solidFill>
                <a:latin typeface="Arial" pitchFamily="34" charset="0"/>
                <a:cs typeface="Arial" pitchFamily="34" charset="0"/>
              </a:rPr>
              <a:t>return;</a:t>
            </a:r>
          </a:p>
          <a:p>
            <a:r>
              <a:rPr lang="en-US" sz="1000" dirty="0">
                <a:solidFill>
                  <a:schemeClr val="tx1">
                    <a:lumMod val="75000"/>
                    <a:lumOff val="25000"/>
                  </a:schemeClr>
                </a:solidFill>
                <a:latin typeface="Arial" pitchFamily="34" charset="0"/>
                <a:cs typeface="Arial" pitchFamily="34" charset="0"/>
              </a:rPr>
              <a:t>        }</a:t>
            </a:r>
          </a:p>
          <a:p>
            <a:r>
              <a:rPr lang="en-US" sz="1000" dirty="0">
                <a:solidFill>
                  <a:schemeClr val="tx1">
                    <a:lumMod val="75000"/>
                    <a:lumOff val="25000"/>
                  </a:schemeClr>
                </a:solidFill>
                <a:latin typeface="Arial" pitchFamily="34" charset="0"/>
                <a:cs typeface="Arial" pitchFamily="34" charset="0"/>
              </a:rPr>
              <a:t>        </a:t>
            </a:r>
            <a:r>
              <a:rPr lang="en-US" sz="1000" b="1" dirty="0">
                <a:solidFill>
                  <a:schemeClr val="tx1">
                    <a:lumMod val="75000"/>
                    <a:lumOff val="25000"/>
                  </a:schemeClr>
                </a:solidFill>
                <a:latin typeface="Arial" pitchFamily="34" charset="0"/>
                <a:cs typeface="Arial" pitchFamily="34" charset="0"/>
              </a:rPr>
              <a:t>else</a:t>
            </a:r>
          </a:p>
          <a:p>
            <a:r>
              <a:rPr lang="en-US" sz="1000" dirty="0">
                <a:solidFill>
                  <a:schemeClr val="tx1">
                    <a:lumMod val="75000"/>
                    <a:lumOff val="25000"/>
                  </a:schemeClr>
                </a:solidFill>
                <a:latin typeface="Arial" pitchFamily="34" charset="0"/>
                <a:cs typeface="Arial" pitchFamily="34" charset="0"/>
              </a:rPr>
              <a:t>        {</a:t>
            </a:r>
          </a:p>
          <a:p>
            <a:r>
              <a:rPr lang="en-US" sz="1000" dirty="0">
                <a:solidFill>
                  <a:schemeClr val="tx1">
                    <a:lumMod val="75000"/>
                    <a:lumOff val="25000"/>
                  </a:schemeClr>
                </a:solidFill>
                <a:latin typeface="Arial" pitchFamily="34" charset="0"/>
                <a:cs typeface="Arial" pitchFamily="34" charset="0"/>
              </a:rPr>
              <a:t>        </a:t>
            </a:r>
            <a:r>
              <a:rPr lang="en-US" sz="1000" b="1" dirty="0">
                <a:solidFill>
                  <a:schemeClr val="tx1">
                    <a:lumMod val="75000"/>
                    <a:lumOff val="25000"/>
                  </a:schemeClr>
                </a:solidFill>
                <a:latin typeface="Arial" pitchFamily="34" charset="0"/>
                <a:cs typeface="Arial" pitchFamily="34" charset="0"/>
              </a:rPr>
              <a:t>final </a:t>
            </a:r>
            <a:r>
              <a:rPr lang="en-US" sz="1000" b="1" dirty="0" err="1">
                <a:solidFill>
                  <a:schemeClr val="tx1">
                    <a:lumMod val="75000"/>
                    <a:lumOff val="25000"/>
                  </a:schemeClr>
                </a:solidFill>
                <a:latin typeface="Arial" pitchFamily="34" charset="0"/>
                <a:cs typeface="Arial" pitchFamily="34" charset="0"/>
              </a:rPr>
              <a:t>SharedPreferences</a:t>
            </a:r>
            <a:r>
              <a:rPr lang="en-US" sz="1000" b="1" dirty="0">
                <a:solidFill>
                  <a:schemeClr val="tx1">
                    <a:lumMod val="75000"/>
                    <a:lumOff val="25000"/>
                  </a:schemeClr>
                </a:solidFill>
                <a:latin typeface="Arial" pitchFamily="34" charset="0"/>
                <a:cs typeface="Arial" pitchFamily="34" charset="0"/>
              </a:rPr>
              <a:t> settings = </a:t>
            </a:r>
            <a:r>
              <a:rPr lang="en-US" sz="1000" b="1" dirty="0" err="1">
                <a:solidFill>
                  <a:schemeClr val="tx1">
                    <a:lumMod val="75000"/>
                    <a:lumOff val="25000"/>
                  </a:schemeClr>
                </a:solidFill>
                <a:latin typeface="Arial" pitchFamily="34" charset="0"/>
                <a:cs typeface="Arial" pitchFamily="34" charset="0"/>
              </a:rPr>
              <a:t>getSharedPreferences</a:t>
            </a:r>
            <a:r>
              <a:rPr lang="en-US" sz="1000" b="1" dirty="0">
                <a:solidFill>
                  <a:schemeClr val="tx1">
                    <a:lumMod val="75000"/>
                    <a:lumOff val="25000"/>
                  </a:schemeClr>
                </a:solidFill>
                <a:latin typeface="Arial" pitchFamily="34" charset="0"/>
                <a:cs typeface="Arial" pitchFamily="34" charset="0"/>
              </a:rPr>
              <a:t>(</a:t>
            </a:r>
            <a:r>
              <a:rPr lang="en-US" sz="1000" b="1" i="1" dirty="0">
                <a:solidFill>
                  <a:schemeClr val="tx1">
                    <a:lumMod val="75000"/>
                    <a:lumOff val="25000"/>
                  </a:schemeClr>
                </a:solidFill>
                <a:latin typeface="Arial" pitchFamily="34" charset="0"/>
                <a:cs typeface="Arial" pitchFamily="34" charset="0"/>
              </a:rPr>
              <a:t>PREV_NAME, 0);</a:t>
            </a:r>
          </a:p>
          <a:p>
            <a:r>
              <a:rPr lang="en-US" sz="1000" dirty="0">
                <a:solidFill>
                  <a:schemeClr val="tx1">
                    <a:lumMod val="75000"/>
                    <a:lumOff val="25000"/>
                  </a:schemeClr>
                </a:solidFill>
                <a:latin typeface="Arial" pitchFamily="34" charset="0"/>
                <a:cs typeface="Arial" pitchFamily="34" charset="0"/>
              </a:rPr>
              <a:t>        </a:t>
            </a:r>
          </a:p>
          <a:p>
            <a:r>
              <a:rPr lang="nb-NO" sz="1000" dirty="0">
                <a:solidFill>
                  <a:schemeClr val="tx1">
                    <a:lumMod val="75000"/>
                    <a:lumOff val="25000"/>
                  </a:schemeClr>
                </a:solidFill>
                <a:latin typeface="Arial" pitchFamily="34" charset="0"/>
                <a:cs typeface="Arial" pitchFamily="34" charset="0"/>
              </a:rPr>
              <a:t>        String password = settings.getString("password", "1234");</a:t>
            </a:r>
          </a:p>
          <a:p>
            <a:r>
              <a:rPr lang="en-US" sz="1000" dirty="0">
                <a:solidFill>
                  <a:schemeClr val="tx1">
                    <a:lumMod val="75000"/>
                    <a:lumOff val="25000"/>
                  </a:schemeClr>
                </a:solidFill>
                <a:latin typeface="Arial" pitchFamily="34" charset="0"/>
                <a:cs typeface="Arial" pitchFamily="34" charset="0"/>
              </a:rPr>
              <a:t>        String </a:t>
            </a:r>
            <a:r>
              <a:rPr lang="en-US" sz="1000" dirty="0" err="1">
                <a:solidFill>
                  <a:schemeClr val="tx1">
                    <a:lumMod val="75000"/>
                    <a:lumOff val="25000"/>
                  </a:schemeClr>
                </a:solidFill>
                <a:latin typeface="Arial" pitchFamily="34" charset="0"/>
                <a:cs typeface="Arial" pitchFamily="34" charset="0"/>
              </a:rPr>
              <a:t>imsi</a:t>
            </a:r>
            <a:r>
              <a:rPr lang="en-US" sz="1000" dirty="0">
                <a:solidFill>
                  <a:schemeClr val="tx1">
                    <a:lumMod val="75000"/>
                    <a:lumOff val="25000"/>
                  </a:schemeClr>
                </a:solidFill>
                <a:latin typeface="Arial" pitchFamily="34" charset="0"/>
                <a:cs typeface="Arial" pitchFamily="34" charset="0"/>
              </a:rPr>
              <a:t> = </a:t>
            </a:r>
            <a:r>
              <a:rPr lang="en-US" sz="1000" dirty="0" err="1">
                <a:solidFill>
                  <a:schemeClr val="tx1">
                    <a:lumMod val="75000"/>
                    <a:lumOff val="25000"/>
                  </a:schemeClr>
                </a:solidFill>
                <a:latin typeface="Arial" pitchFamily="34" charset="0"/>
                <a:cs typeface="Arial" pitchFamily="34" charset="0"/>
              </a:rPr>
              <a:t>settings.getString</a:t>
            </a:r>
            <a:r>
              <a:rPr lang="en-US" sz="1000" dirty="0">
                <a:solidFill>
                  <a:schemeClr val="tx1">
                    <a:lumMod val="75000"/>
                    <a:lumOff val="25000"/>
                  </a:schemeClr>
                </a:solidFill>
                <a:latin typeface="Arial" pitchFamily="34" charset="0"/>
                <a:cs typeface="Arial" pitchFamily="34" charset="0"/>
              </a:rPr>
              <a:t>("</a:t>
            </a:r>
            <a:r>
              <a:rPr lang="en-US" sz="1000" dirty="0" err="1">
                <a:solidFill>
                  <a:schemeClr val="tx1">
                    <a:lumMod val="75000"/>
                    <a:lumOff val="25000"/>
                  </a:schemeClr>
                </a:solidFill>
                <a:latin typeface="Arial" pitchFamily="34" charset="0"/>
                <a:cs typeface="Arial" pitchFamily="34" charset="0"/>
              </a:rPr>
              <a:t>imsi</a:t>
            </a:r>
            <a:r>
              <a:rPr lang="en-US" sz="1000" dirty="0">
                <a:solidFill>
                  <a:schemeClr val="tx1">
                    <a:lumMod val="75000"/>
                    <a:lumOff val="25000"/>
                  </a:schemeClr>
                </a:solidFill>
                <a:latin typeface="Arial" pitchFamily="34" charset="0"/>
                <a:cs typeface="Arial" pitchFamily="34" charset="0"/>
              </a:rPr>
              <a:t>", "</a:t>
            </a:r>
            <a:r>
              <a:rPr lang="en-US" sz="1000" dirty="0" err="1">
                <a:solidFill>
                  <a:schemeClr val="tx1">
                    <a:lumMod val="75000"/>
                    <a:lumOff val="25000"/>
                  </a:schemeClr>
                </a:solidFill>
                <a:latin typeface="Arial" pitchFamily="34" charset="0"/>
                <a:cs typeface="Arial" pitchFamily="34" charset="0"/>
              </a:rPr>
              <a:t>imsiString</a:t>
            </a:r>
            <a:r>
              <a:rPr lang="en-US" sz="1000" dirty="0">
                <a:solidFill>
                  <a:schemeClr val="tx1">
                    <a:lumMod val="75000"/>
                    <a:lumOff val="25000"/>
                  </a:schemeClr>
                </a:solidFill>
                <a:latin typeface="Arial" pitchFamily="34" charset="0"/>
                <a:cs typeface="Arial" pitchFamily="34" charset="0"/>
              </a:rPr>
              <a:t>");</a:t>
            </a:r>
          </a:p>
          <a:p>
            <a:r>
              <a:rPr lang="en-US" sz="1000" dirty="0">
                <a:solidFill>
                  <a:schemeClr val="tx1">
                    <a:lumMod val="75000"/>
                    <a:lumOff val="25000"/>
                  </a:schemeClr>
                </a:solidFill>
                <a:latin typeface="Arial" pitchFamily="34" charset="0"/>
                <a:cs typeface="Arial" pitchFamily="34" charset="0"/>
              </a:rPr>
              <a:t>        String </a:t>
            </a:r>
            <a:r>
              <a:rPr lang="en-US" sz="1000" dirty="0" err="1">
                <a:solidFill>
                  <a:schemeClr val="tx1">
                    <a:lumMod val="75000"/>
                    <a:lumOff val="25000"/>
                  </a:schemeClr>
                </a:solidFill>
                <a:latin typeface="Arial" pitchFamily="34" charset="0"/>
                <a:cs typeface="Arial" pitchFamily="34" charset="0"/>
              </a:rPr>
              <a:t>hdID</a:t>
            </a:r>
            <a:r>
              <a:rPr lang="en-US" sz="1000" dirty="0">
                <a:solidFill>
                  <a:schemeClr val="tx1">
                    <a:lumMod val="75000"/>
                    <a:lumOff val="25000"/>
                  </a:schemeClr>
                </a:solidFill>
                <a:latin typeface="Arial" pitchFamily="34" charset="0"/>
                <a:cs typeface="Arial" pitchFamily="34" charset="0"/>
              </a:rPr>
              <a:t> = </a:t>
            </a:r>
            <a:r>
              <a:rPr lang="en-US" sz="1000" dirty="0" err="1">
                <a:solidFill>
                  <a:schemeClr val="tx1">
                    <a:lumMod val="75000"/>
                    <a:lumOff val="25000"/>
                  </a:schemeClr>
                </a:solidFill>
                <a:latin typeface="Arial" pitchFamily="34" charset="0"/>
                <a:cs typeface="Arial" pitchFamily="34" charset="0"/>
              </a:rPr>
              <a:t>settings.getString</a:t>
            </a:r>
            <a:r>
              <a:rPr lang="en-US" sz="1000" dirty="0">
                <a:solidFill>
                  <a:schemeClr val="tx1">
                    <a:lumMod val="75000"/>
                    <a:lumOff val="25000"/>
                  </a:schemeClr>
                </a:solidFill>
                <a:latin typeface="Arial" pitchFamily="34" charset="0"/>
                <a:cs typeface="Arial" pitchFamily="34" charset="0"/>
              </a:rPr>
              <a:t>("</a:t>
            </a:r>
            <a:r>
              <a:rPr lang="en-US" sz="1000" dirty="0" err="1">
                <a:solidFill>
                  <a:schemeClr val="tx1">
                    <a:lumMod val="75000"/>
                    <a:lumOff val="25000"/>
                  </a:schemeClr>
                </a:solidFill>
                <a:latin typeface="Arial" pitchFamily="34" charset="0"/>
                <a:cs typeface="Arial" pitchFamily="34" charset="0"/>
              </a:rPr>
              <a:t>hwID</a:t>
            </a:r>
            <a:r>
              <a:rPr lang="en-US" sz="1000" dirty="0">
                <a:solidFill>
                  <a:schemeClr val="tx1">
                    <a:lumMod val="75000"/>
                    <a:lumOff val="25000"/>
                  </a:schemeClr>
                </a:solidFill>
                <a:latin typeface="Arial" pitchFamily="34" charset="0"/>
                <a:cs typeface="Arial" pitchFamily="34" charset="0"/>
              </a:rPr>
              <a:t>", "</a:t>
            </a:r>
            <a:r>
              <a:rPr lang="en-US" sz="1000" dirty="0" err="1">
                <a:solidFill>
                  <a:schemeClr val="tx1">
                    <a:lumMod val="75000"/>
                    <a:lumOff val="25000"/>
                  </a:schemeClr>
                </a:solidFill>
                <a:latin typeface="Arial" pitchFamily="34" charset="0"/>
                <a:cs typeface="Arial" pitchFamily="34" charset="0"/>
              </a:rPr>
              <a:t>hwID</a:t>
            </a:r>
            <a:r>
              <a:rPr lang="en-US" sz="1000" dirty="0">
                <a:solidFill>
                  <a:schemeClr val="tx1">
                    <a:lumMod val="75000"/>
                    <a:lumOff val="25000"/>
                  </a:schemeClr>
                </a:solidFill>
                <a:latin typeface="Arial" pitchFamily="34" charset="0"/>
                <a:cs typeface="Arial" pitchFamily="34" charset="0"/>
              </a:rPr>
              <a:t>");</a:t>
            </a:r>
          </a:p>
          <a:p>
            <a:r>
              <a:rPr lang="en-US" sz="1000" dirty="0">
                <a:solidFill>
                  <a:schemeClr val="tx1">
                    <a:lumMod val="75000"/>
                    <a:lumOff val="25000"/>
                  </a:schemeClr>
                </a:solidFill>
                <a:latin typeface="Arial" pitchFamily="34" charset="0"/>
                <a:cs typeface="Arial" pitchFamily="34" charset="0"/>
              </a:rPr>
              <a:t>        String serialNo3 = </a:t>
            </a:r>
            <a:r>
              <a:rPr lang="en-US" sz="1000" dirty="0" err="1">
                <a:solidFill>
                  <a:schemeClr val="tx1">
                    <a:lumMod val="75000"/>
                    <a:lumOff val="25000"/>
                  </a:schemeClr>
                </a:solidFill>
                <a:latin typeface="Arial" pitchFamily="34" charset="0"/>
                <a:cs typeface="Arial" pitchFamily="34" charset="0"/>
              </a:rPr>
              <a:t>settings.getString</a:t>
            </a:r>
            <a:r>
              <a:rPr lang="en-US" sz="1000" dirty="0">
                <a:solidFill>
                  <a:schemeClr val="tx1">
                    <a:lumMod val="75000"/>
                    <a:lumOff val="25000"/>
                  </a:schemeClr>
                </a:solidFill>
                <a:latin typeface="Arial" pitchFamily="34" charset="0"/>
                <a:cs typeface="Arial" pitchFamily="34" charset="0"/>
              </a:rPr>
              <a:t>("serialNo2", "serialNo2");</a:t>
            </a:r>
          </a:p>
          <a:p>
            <a:r>
              <a:rPr lang="en-US" sz="1000" dirty="0">
                <a:solidFill>
                  <a:schemeClr val="tx1">
                    <a:lumMod val="75000"/>
                    <a:lumOff val="25000"/>
                  </a:schemeClr>
                </a:solidFill>
                <a:latin typeface="Arial" pitchFamily="34" charset="0"/>
                <a:cs typeface="Arial" pitchFamily="34" charset="0"/>
              </a:rPr>
              <a:t>        String </a:t>
            </a:r>
            <a:r>
              <a:rPr lang="en-US" sz="1000" dirty="0" err="1">
                <a:solidFill>
                  <a:schemeClr val="tx1">
                    <a:lumMod val="75000"/>
                    <a:lumOff val="25000"/>
                  </a:schemeClr>
                </a:solidFill>
                <a:latin typeface="Arial" pitchFamily="34" charset="0"/>
                <a:cs typeface="Arial" pitchFamily="34" charset="0"/>
              </a:rPr>
              <a:t>androidid</a:t>
            </a:r>
            <a:r>
              <a:rPr lang="en-US" sz="1000" dirty="0">
                <a:solidFill>
                  <a:schemeClr val="tx1">
                    <a:lumMod val="75000"/>
                    <a:lumOff val="25000"/>
                  </a:schemeClr>
                </a:solidFill>
                <a:latin typeface="Arial" pitchFamily="34" charset="0"/>
                <a:cs typeface="Arial" pitchFamily="34" charset="0"/>
              </a:rPr>
              <a:t> = </a:t>
            </a:r>
            <a:r>
              <a:rPr lang="en-US" sz="1000" dirty="0" err="1">
                <a:solidFill>
                  <a:schemeClr val="tx1">
                    <a:lumMod val="75000"/>
                    <a:lumOff val="25000"/>
                  </a:schemeClr>
                </a:solidFill>
                <a:latin typeface="Arial" pitchFamily="34" charset="0"/>
                <a:cs typeface="Arial" pitchFamily="34" charset="0"/>
              </a:rPr>
              <a:t>settings.getString</a:t>
            </a:r>
            <a:r>
              <a:rPr lang="en-US" sz="1000" dirty="0">
                <a:solidFill>
                  <a:schemeClr val="tx1">
                    <a:lumMod val="75000"/>
                    <a:lumOff val="25000"/>
                  </a:schemeClr>
                </a:solidFill>
                <a:latin typeface="Arial" pitchFamily="34" charset="0"/>
                <a:cs typeface="Arial" pitchFamily="34" charset="0"/>
              </a:rPr>
              <a:t>("</a:t>
            </a:r>
            <a:r>
              <a:rPr lang="en-US" sz="1000" dirty="0" err="1">
                <a:solidFill>
                  <a:schemeClr val="tx1">
                    <a:lumMod val="75000"/>
                    <a:lumOff val="25000"/>
                  </a:schemeClr>
                </a:solidFill>
                <a:latin typeface="Arial" pitchFamily="34" charset="0"/>
                <a:cs typeface="Arial" pitchFamily="34" charset="0"/>
              </a:rPr>
              <a:t>androidId</a:t>
            </a:r>
            <a:r>
              <a:rPr lang="en-US" sz="1000" dirty="0">
                <a:solidFill>
                  <a:schemeClr val="tx1">
                    <a:lumMod val="75000"/>
                    <a:lumOff val="25000"/>
                  </a:schemeClr>
                </a:solidFill>
                <a:latin typeface="Arial" pitchFamily="34" charset="0"/>
                <a:cs typeface="Arial" pitchFamily="34" charset="0"/>
              </a:rPr>
              <a:t>", "</a:t>
            </a:r>
            <a:r>
              <a:rPr lang="en-US" sz="1000" dirty="0" err="1">
                <a:solidFill>
                  <a:schemeClr val="tx1">
                    <a:lumMod val="75000"/>
                    <a:lumOff val="25000"/>
                  </a:schemeClr>
                </a:solidFill>
                <a:latin typeface="Arial" pitchFamily="34" charset="0"/>
                <a:cs typeface="Arial" pitchFamily="34" charset="0"/>
              </a:rPr>
              <a:t>androidId</a:t>
            </a:r>
            <a:r>
              <a:rPr lang="en-US" sz="1000" dirty="0">
                <a:solidFill>
                  <a:schemeClr val="tx1">
                    <a:lumMod val="75000"/>
                    <a:lumOff val="25000"/>
                  </a:schemeClr>
                </a:solidFill>
                <a:latin typeface="Arial" pitchFamily="34" charset="0"/>
                <a:cs typeface="Arial" pitchFamily="34" charset="0"/>
              </a:rPr>
              <a:t>");</a:t>
            </a:r>
          </a:p>
          <a:p>
            <a:r>
              <a:rPr lang="en-US" sz="1000" dirty="0">
                <a:solidFill>
                  <a:schemeClr val="tx1">
                    <a:lumMod val="75000"/>
                    <a:lumOff val="25000"/>
                  </a:schemeClr>
                </a:solidFill>
                <a:latin typeface="Arial" pitchFamily="34" charset="0"/>
                <a:cs typeface="Arial" pitchFamily="34" charset="0"/>
              </a:rPr>
              <a:t>        String </a:t>
            </a:r>
            <a:r>
              <a:rPr lang="en-US" sz="1000" dirty="0" err="1">
                <a:solidFill>
                  <a:schemeClr val="tx1">
                    <a:lumMod val="75000"/>
                    <a:lumOff val="25000"/>
                  </a:schemeClr>
                </a:solidFill>
                <a:latin typeface="Arial" pitchFamily="34" charset="0"/>
                <a:cs typeface="Arial" pitchFamily="34" charset="0"/>
              </a:rPr>
              <a:t>msg</a:t>
            </a:r>
            <a:r>
              <a:rPr lang="en-US" sz="1000" dirty="0">
                <a:solidFill>
                  <a:schemeClr val="tx1">
                    <a:lumMod val="75000"/>
                    <a:lumOff val="25000"/>
                  </a:schemeClr>
                </a:solidFill>
                <a:latin typeface="Arial" pitchFamily="34" charset="0"/>
                <a:cs typeface="Arial" pitchFamily="34" charset="0"/>
              </a:rPr>
              <a:t> = </a:t>
            </a:r>
            <a:r>
              <a:rPr lang="en-US" sz="1000" dirty="0" err="1">
                <a:solidFill>
                  <a:schemeClr val="tx1">
                    <a:lumMod val="75000"/>
                    <a:lumOff val="25000"/>
                  </a:schemeClr>
                </a:solidFill>
                <a:latin typeface="Arial" pitchFamily="34" charset="0"/>
                <a:cs typeface="Arial" pitchFamily="34" charset="0"/>
              </a:rPr>
              <a:t>settings.getString</a:t>
            </a:r>
            <a:r>
              <a:rPr lang="en-US" sz="1000" dirty="0">
                <a:solidFill>
                  <a:schemeClr val="tx1">
                    <a:lumMod val="75000"/>
                    <a:lumOff val="25000"/>
                  </a:schemeClr>
                </a:solidFill>
                <a:latin typeface="Arial" pitchFamily="34" charset="0"/>
                <a:cs typeface="Arial" pitchFamily="34" charset="0"/>
              </a:rPr>
              <a:t>("</a:t>
            </a:r>
            <a:r>
              <a:rPr lang="en-US" sz="1000" dirty="0" err="1">
                <a:solidFill>
                  <a:schemeClr val="tx1">
                    <a:lumMod val="75000"/>
                    <a:lumOff val="25000"/>
                  </a:schemeClr>
                </a:solidFill>
                <a:latin typeface="Arial" pitchFamily="34" charset="0"/>
                <a:cs typeface="Arial" pitchFamily="34" charset="0"/>
              </a:rPr>
              <a:t>msg</a:t>
            </a:r>
            <a:r>
              <a:rPr lang="en-US" sz="1000" dirty="0">
                <a:solidFill>
                  <a:schemeClr val="tx1">
                    <a:lumMod val="75000"/>
                    <a:lumOff val="25000"/>
                  </a:schemeClr>
                </a:solidFill>
                <a:latin typeface="Arial" pitchFamily="34" charset="0"/>
                <a:cs typeface="Arial" pitchFamily="34" charset="0"/>
              </a:rPr>
              <a:t>", "</a:t>
            </a:r>
            <a:r>
              <a:rPr lang="en-US" sz="1000" dirty="0" err="1">
                <a:solidFill>
                  <a:schemeClr val="tx1">
                    <a:lumMod val="75000"/>
                    <a:lumOff val="25000"/>
                  </a:schemeClr>
                </a:solidFill>
                <a:latin typeface="Arial" pitchFamily="34" charset="0"/>
                <a:cs typeface="Arial" pitchFamily="34" charset="0"/>
              </a:rPr>
              <a:t>msg</a:t>
            </a:r>
            <a:r>
              <a:rPr lang="en-US" sz="1000" dirty="0">
                <a:solidFill>
                  <a:schemeClr val="tx1">
                    <a:lumMod val="75000"/>
                    <a:lumOff val="25000"/>
                  </a:schemeClr>
                </a:solidFill>
                <a:latin typeface="Arial" pitchFamily="34" charset="0"/>
                <a:cs typeface="Arial" pitchFamily="34" charset="0"/>
              </a:rPr>
              <a:t>");</a:t>
            </a:r>
          </a:p>
          <a:p>
            <a:r>
              <a:rPr lang="en-US" sz="1000" dirty="0">
                <a:solidFill>
                  <a:schemeClr val="tx1">
                    <a:lumMod val="75000"/>
                    <a:lumOff val="25000"/>
                  </a:schemeClr>
                </a:solidFill>
                <a:latin typeface="Arial" pitchFamily="34" charset="0"/>
                <a:cs typeface="Arial" pitchFamily="34" charset="0"/>
              </a:rPr>
              <a:t>            </a:t>
            </a:r>
            <a:r>
              <a:rPr lang="en-US" sz="1000" dirty="0" err="1">
                <a:solidFill>
                  <a:schemeClr val="tx1">
                    <a:lumMod val="75000"/>
                    <a:lumOff val="25000"/>
                  </a:schemeClr>
                </a:solidFill>
                <a:latin typeface="Arial" pitchFamily="34" charset="0"/>
                <a:cs typeface="Arial" pitchFamily="34" charset="0"/>
              </a:rPr>
              <a:t>loginDataBaseAdapter.insertEntry</a:t>
            </a:r>
            <a:r>
              <a:rPr lang="en-US" sz="1000" dirty="0">
                <a:solidFill>
                  <a:schemeClr val="tx1">
                    <a:lumMod val="75000"/>
                    <a:lumOff val="25000"/>
                  </a:schemeClr>
                </a:solidFill>
                <a:latin typeface="Arial" pitchFamily="34" charset="0"/>
                <a:cs typeface="Arial" pitchFamily="34" charset="0"/>
              </a:rPr>
              <a:t>(userID2, password, phone2, </a:t>
            </a:r>
            <a:r>
              <a:rPr lang="en-US" sz="1000" dirty="0" err="1">
                <a:solidFill>
                  <a:schemeClr val="tx1">
                    <a:lumMod val="75000"/>
                    <a:lumOff val="25000"/>
                  </a:schemeClr>
                </a:solidFill>
                <a:latin typeface="Arial" pitchFamily="34" charset="0"/>
                <a:cs typeface="Arial" pitchFamily="34" charset="0"/>
              </a:rPr>
              <a:t>msg</a:t>
            </a:r>
            <a:r>
              <a:rPr lang="en-US" sz="1000" dirty="0">
                <a:solidFill>
                  <a:schemeClr val="tx1">
                    <a:lumMod val="75000"/>
                    <a:lumOff val="25000"/>
                  </a:schemeClr>
                </a:solidFill>
                <a:latin typeface="Arial" pitchFamily="34" charset="0"/>
                <a:cs typeface="Arial" pitchFamily="34" charset="0"/>
              </a:rPr>
              <a:t>, password2, </a:t>
            </a:r>
            <a:r>
              <a:rPr lang="en-US" sz="1000" dirty="0" err="1">
                <a:solidFill>
                  <a:schemeClr val="tx1">
                    <a:lumMod val="75000"/>
                    <a:lumOff val="25000"/>
                  </a:schemeClr>
                </a:solidFill>
                <a:latin typeface="Arial" pitchFamily="34" charset="0"/>
                <a:cs typeface="Arial" pitchFamily="34" charset="0"/>
              </a:rPr>
              <a:t>imsi</a:t>
            </a:r>
            <a:r>
              <a:rPr lang="en-US" sz="1000" dirty="0">
                <a:solidFill>
                  <a:schemeClr val="tx1">
                    <a:lumMod val="75000"/>
                    <a:lumOff val="25000"/>
                  </a:schemeClr>
                </a:solidFill>
                <a:latin typeface="Arial" pitchFamily="34" charset="0"/>
                <a:cs typeface="Arial" pitchFamily="34" charset="0"/>
              </a:rPr>
              <a:t>, </a:t>
            </a:r>
            <a:r>
              <a:rPr lang="en-US" sz="1000" dirty="0" err="1">
                <a:solidFill>
                  <a:schemeClr val="tx1">
                    <a:lumMod val="75000"/>
                    <a:lumOff val="25000"/>
                  </a:schemeClr>
                </a:solidFill>
                <a:latin typeface="Arial" pitchFamily="34" charset="0"/>
                <a:cs typeface="Arial" pitchFamily="34" charset="0"/>
              </a:rPr>
              <a:t>hdID</a:t>
            </a:r>
            <a:r>
              <a:rPr lang="en-US" sz="1000" dirty="0">
                <a:solidFill>
                  <a:schemeClr val="tx1">
                    <a:lumMod val="75000"/>
                    <a:lumOff val="25000"/>
                  </a:schemeClr>
                </a:solidFill>
                <a:latin typeface="Arial" pitchFamily="34" charset="0"/>
                <a:cs typeface="Arial" pitchFamily="34" charset="0"/>
              </a:rPr>
              <a:t>, msg2, serialNo3, </a:t>
            </a:r>
            <a:r>
              <a:rPr lang="en-US" sz="1000" dirty="0" err="1">
                <a:solidFill>
                  <a:schemeClr val="tx1">
                    <a:lumMod val="75000"/>
                    <a:lumOff val="25000"/>
                  </a:schemeClr>
                </a:solidFill>
                <a:latin typeface="Arial" pitchFamily="34" charset="0"/>
                <a:cs typeface="Arial" pitchFamily="34" charset="0"/>
              </a:rPr>
              <a:t>androidid</a:t>
            </a:r>
            <a:r>
              <a:rPr lang="en-US" sz="1000" dirty="0">
                <a:solidFill>
                  <a:schemeClr val="tx1">
                    <a:lumMod val="75000"/>
                    <a:lumOff val="25000"/>
                  </a:schemeClr>
                </a:solidFill>
                <a:latin typeface="Arial" pitchFamily="34" charset="0"/>
                <a:cs typeface="Arial" pitchFamily="34" charset="0"/>
              </a:rPr>
              <a:t>);</a:t>
            </a:r>
          </a:p>
          <a:p>
            <a:r>
              <a:rPr lang="en-US" sz="1000" dirty="0">
                <a:solidFill>
                  <a:schemeClr val="tx1">
                    <a:lumMod val="75000"/>
                    <a:lumOff val="25000"/>
                  </a:schemeClr>
                </a:solidFill>
                <a:latin typeface="Arial" pitchFamily="34" charset="0"/>
                <a:cs typeface="Arial" pitchFamily="34" charset="0"/>
              </a:rPr>
              <a:t>            Intent </a:t>
            </a:r>
            <a:r>
              <a:rPr lang="en-US" sz="1000" dirty="0" err="1">
                <a:solidFill>
                  <a:schemeClr val="tx1">
                    <a:lumMod val="75000"/>
                    <a:lumOff val="25000"/>
                  </a:schemeClr>
                </a:solidFill>
                <a:latin typeface="Arial" pitchFamily="34" charset="0"/>
                <a:cs typeface="Arial" pitchFamily="34" charset="0"/>
              </a:rPr>
              <a:t>myintent</a:t>
            </a:r>
            <a:r>
              <a:rPr lang="en-US" sz="1000" dirty="0">
                <a:solidFill>
                  <a:schemeClr val="tx1">
                    <a:lumMod val="75000"/>
                    <a:lumOff val="25000"/>
                  </a:schemeClr>
                </a:solidFill>
                <a:latin typeface="Arial" pitchFamily="34" charset="0"/>
                <a:cs typeface="Arial" pitchFamily="34" charset="0"/>
              </a:rPr>
              <a:t> = </a:t>
            </a:r>
            <a:r>
              <a:rPr lang="en-US" sz="1000" b="1" dirty="0">
                <a:solidFill>
                  <a:schemeClr val="tx1">
                    <a:lumMod val="75000"/>
                    <a:lumOff val="25000"/>
                  </a:schemeClr>
                </a:solidFill>
                <a:latin typeface="Arial" pitchFamily="34" charset="0"/>
                <a:cs typeface="Arial" pitchFamily="34" charset="0"/>
              </a:rPr>
              <a:t>new Intent(</a:t>
            </a:r>
            <a:r>
              <a:rPr lang="en-US" sz="1000" b="1" dirty="0" err="1">
                <a:solidFill>
                  <a:schemeClr val="tx1">
                    <a:lumMod val="75000"/>
                    <a:lumOff val="25000"/>
                  </a:schemeClr>
                </a:solidFill>
                <a:latin typeface="Arial" pitchFamily="34" charset="0"/>
                <a:cs typeface="Arial" pitchFamily="34" charset="0"/>
              </a:rPr>
              <a:t>getApplicationContext</a:t>
            </a:r>
            <a:r>
              <a:rPr lang="en-US" sz="1000" b="1" dirty="0">
                <a:solidFill>
                  <a:schemeClr val="tx1">
                    <a:lumMod val="75000"/>
                    <a:lumOff val="25000"/>
                  </a:schemeClr>
                </a:solidFill>
                <a:latin typeface="Arial" pitchFamily="34" charset="0"/>
                <a:cs typeface="Arial" pitchFamily="34" charset="0"/>
              </a:rPr>
              <a:t>(), </a:t>
            </a:r>
            <a:r>
              <a:rPr lang="en-US" sz="1000" b="1" dirty="0" err="1">
                <a:solidFill>
                  <a:schemeClr val="tx1">
                    <a:lumMod val="75000"/>
                    <a:lumOff val="25000"/>
                  </a:schemeClr>
                </a:solidFill>
                <a:latin typeface="Arial" pitchFamily="34" charset="0"/>
                <a:cs typeface="Arial" pitchFamily="34" charset="0"/>
              </a:rPr>
              <a:t>UserProfile.class</a:t>
            </a:r>
            <a:r>
              <a:rPr lang="en-US" sz="1000" b="1" dirty="0">
                <a:solidFill>
                  <a:schemeClr val="tx1">
                    <a:lumMod val="75000"/>
                    <a:lumOff val="25000"/>
                  </a:schemeClr>
                </a:solidFill>
                <a:latin typeface="Arial" pitchFamily="34" charset="0"/>
                <a:cs typeface="Arial" pitchFamily="34" charset="0"/>
              </a:rPr>
              <a:t>);</a:t>
            </a:r>
          </a:p>
          <a:p>
            <a:r>
              <a:rPr lang="en-US" sz="1000" dirty="0">
                <a:solidFill>
                  <a:schemeClr val="tx1">
                    <a:lumMod val="75000"/>
                    <a:lumOff val="25000"/>
                  </a:schemeClr>
                </a:solidFill>
                <a:latin typeface="Arial" pitchFamily="34" charset="0"/>
                <a:cs typeface="Arial" pitchFamily="34" charset="0"/>
              </a:rPr>
              <a:t>            </a:t>
            </a:r>
            <a:r>
              <a:rPr lang="en-US" sz="1000" dirty="0" err="1">
                <a:solidFill>
                  <a:schemeClr val="tx1">
                    <a:lumMod val="75000"/>
                    <a:lumOff val="25000"/>
                  </a:schemeClr>
                </a:solidFill>
                <a:latin typeface="Arial" pitchFamily="34" charset="0"/>
                <a:cs typeface="Arial" pitchFamily="34" charset="0"/>
              </a:rPr>
              <a:t>startActivity</a:t>
            </a:r>
            <a:r>
              <a:rPr lang="en-US" sz="1000" dirty="0">
                <a:solidFill>
                  <a:schemeClr val="tx1">
                    <a:lumMod val="75000"/>
                    <a:lumOff val="25000"/>
                  </a:schemeClr>
                </a:solidFill>
                <a:latin typeface="Arial" pitchFamily="34" charset="0"/>
                <a:cs typeface="Arial" pitchFamily="34" charset="0"/>
              </a:rPr>
              <a:t>(</a:t>
            </a:r>
            <a:r>
              <a:rPr lang="en-US" sz="1000" dirty="0" err="1">
                <a:solidFill>
                  <a:schemeClr val="tx1">
                    <a:lumMod val="75000"/>
                    <a:lumOff val="25000"/>
                  </a:schemeClr>
                </a:solidFill>
                <a:latin typeface="Arial" pitchFamily="34" charset="0"/>
                <a:cs typeface="Arial" pitchFamily="34" charset="0"/>
              </a:rPr>
              <a:t>myintent</a:t>
            </a:r>
            <a:r>
              <a:rPr lang="en-US" sz="1000" dirty="0">
                <a:solidFill>
                  <a:schemeClr val="tx1">
                    <a:lumMod val="75000"/>
                    <a:lumOff val="25000"/>
                  </a:schemeClr>
                </a:solidFill>
                <a:latin typeface="Arial" pitchFamily="34" charset="0"/>
                <a:cs typeface="Arial" pitchFamily="34" charset="0"/>
              </a:rPr>
              <a:t>);</a:t>
            </a:r>
          </a:p>
          <a:p>
            <a:r>
              <a:rPr lang="en-US" sz="1000" dirty="0">
                <a:solidFill>
                  <a:schemeClr val="tx1">
                    <a:lumMod val="75000"/>
                    <a:lumOff val="25000"/>
                  </a:schemeClr>
                </a:solidFill>
                <a:latin typeface="Arial" pitchFamily="34" charset="0"/>
                <a:cs typeface="Arial" pitchFamily="34" charset="0"/>
              </a:rPr>
              <a:t>            </a:t>
            </a:r>
            <a:r>
              <a:rPr lang="en-US" sz="1000" dirty="0" err="1">
                <a:solidFill>
                  <a:schemeClr val="tx1">
                    <a:lumMod val="75000"/>
                    <a:lumOff val="25000"/>
                  </a:schemeClr>
                </a:solidFill>
                <a:latin typeface="Arial" pitchFamily="34" charset="0"/>
                <a:cs typeface="Arial" pitchFamily="34" charset="0"/>
              </a:rPr>
              <a:t>Toast.</a:t>
            </a:r>
            <a:r>
              <a:rPr lang="en-US" sz="1000" i="1" dirty="0" err="1">
                <a:solidFill>
                  <a:schemeClr val="tx1">
                    <a:lumMod val="75000"/>
                    <a:lumOff val="25000"/>
                  </a:schemeClr>
                </a:solidFill>
                <a:latin typeface="Arial" pitchFamily="34" charset="0"/>
                <a:cs typeface="Arial" pitchFamily="34" charset="0"/>
              </a:rPr>
              <a:t>makeText</a:t>
            </a:r>
            <a:r>
              <a:rPr lang="en-US" sz="1000" i="1" dirty="0">
                <a:solidFill>
                  <a:schemeClr val="tx1">
                    <a:lumMod val="75000"/>
                    <a:lumOff val="25000"/>
                  </a:schemeClr>
                </a:solidFill>
                <a:latin typeface="Arial" pitchFamily="34" charset="0"/>
                <a:cs typeface="Arial" pitchFamily="34" charset="0"/>
              </a:rPr>
              <a:t>(</a:t>
            </a:r>
            <a:r>
              <a:rPr lang="en-US" sz="1000" i="1" dirty="0" err="1">
                <a:solidFill>
                  <a:schemeClr val="tx1">
                    <a:lumMod val="75000"/>
                    <a:lumOff val="25000"/>
                  </a:schemeClr>
                </a:solidFill>
                <a:latin typeface="Arial" pitchFamily="34" charset="0"/>
                <a:cs typeface="Arial" pitchFamily="34" charset="0"/>
              </a:rPr>
              <a:t>getApplicationContext</a:t>
            </a:r>
            <a:r>
              <a:rPr lang="en-US" sz="1000" i="1" dirty="0">
                <a:solidFill>
                  <a:schemeClr val="tx1">
                    <a:lumMod val="75000"/>
                    <a:lumOff val="25000"/>
                  </a:schemeClr>
                </a:solidFill>
                <a:latin typeface="Arial" pitchFamily="34" charset="0"/>
                <a:cs typeface="Arial" pitchFamily="34" charset="0"/>
              </a:rPr>
              <a:t>(), "Account Successfully Created ", </a:t>
            </a:r>
            <a:r>
              <a:rPr lang="en-US" sz="1000" i="1" dirty="0" err="1">
                <a:solidFill>
                  <a:schemeClr val="tx1">
                    <a:lumMod val="75000"/>
                    <a:lumOff val="25000"/>
                  </a:schemeClr>
                </a:solidFill>
                <a:latin typeface="Arial" pitchFamily="34" charset="0"/>
                <a:cs typeface="Arial" pitchFamily="34" charset="0"/>
              </a:rPr>
              <a:t>Toast.LENGTH_LONG</a:t>
            </a:r>
            <a:r>
              <a:rPr lang="en-US" sz="1000" i="1" dirty="0">
                <a:solidFill>
                  <a:schemeClr val="tx1">
                    <a:lumMod val="75000"/>
                    <a:lumOff val="25000"/>
                  </a:schemeClr>
                </a:solidFill>
                <a:latin typeface="Arial" pitchFamily="34" charset="0"/>
                <a:cs typeface="Arial" pitchFamily="34" charset="0"/>
              </a:rPr>
              <a:t>).show();</a:t>
            </a:r>
          </a:p>
          <a:p>
            <a:r>
              <a:rPr lang="en-US" sz="1000" dirty="0">
                <a:solidFill>
                  <a:schemeClr val="tx1">
                    <a:lumMod val="75000"/>
                    <a:lumOff val="25000"/>
                  </a:schemeClr>
                </a:solidFill>
                <a:latin typeface="Arial" pitchFamily="34" charset="0"/>
                <a:cs typeface="Arial" pitchFamily="34" charset="0"/>
              </a:rPr>
              <a:t>            </a:t>
            </a:r>
          </a:p>
          <a:p>
            <a:r>
              <a:rPr lang="en-US" sz="1000" dirty="0">
                <a:solidFill>
                  <a:schemeClr val="tx1">
                    <a:lumMod val="75000"/>
                    <a:lumOff val="25000"/>
                  </a:schemeClr>
                </a:solidFill>
                <a:latin typeface="Arial" pitchFamily="34" charset="0"/>
                <a:cs typeface="Arial" pitchFamily="34" charset="0"/>
              </a:rPr>
              <a:t>        }</a:t>
            </a:r>
          </a:p>
          <a:p>
            <a:r>
              <a:rPr lang="en-US" sz="1000" dirty="0">
                <a:solidFill>
                  <a:schemeClr val="tx1">
                    <a:lumMod val="75000"/>
                    <a:lumOff val="25000"/>
                  </a:schemeClr>
                </a:solidFill>
                <a:latin typeface="Arial" pitchFamily="34" charset="0"/>
                <a:cs typeface="Arial" pitchFamily="34" charset="0"/>
              </a:rPr>
              <a:t>}</a:t>
            </a:r>
          </a:p>
        </p:txBody>
      </p:sp>
      <p:sp>
        <p:nvSpPr>
          <p:cNvPr id="6" name="Rectangle 5"/>
          <p:cNvSpPr/>
          <p:nvPr/>
        </p:nvSpPr>
        <p:spPr>
          <a:xfrm>
            <a:off x="4604084" y="1524000"/>
            <a:ext cx="4572000" cy="1015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r>
              <a:rPr lang="en-US" sz="1200" b="1" dirty="0" smtClean="0">
                <a:solidFill>
                  <a:srgbClr val="0070C0"/>
                </a:solidFill>
                <a:latin typeface="Arial" pitchFamily="34" charset="0"/>
                <a:cs typeface="Arial" pitchFamily="34" charset="0"/>
              </a:rPr>
              <a:t>The </a:t>
            </a:r>
            <a:r>
              <a:rPr lang="en-US" sz="1200" b="1" dirty="0" err="1" smtClean="0">
                <a:solidFill>
                  <a:srgbClr val="0070C0"/>
                </a:solidFill>
                <a:latin typeface="Arial" pitchFamily="34" charset="0"/>
                <a:cs typeface="Arial" pitchFamily="34" charset="0"/>
              </a:rPr>
              <a:t>onCreate</a:t>
            </a:r>
            <a:r>
              <a:rPr lang="en-US" sz="1200" b="1" dirty="0" smtClean="0">
                <a:solidFill>
                  <a:srgbClr val="0070C0"/>
                </a:solidFill>
                <a:latin typeface="Arial" pitchFamily="34" charset="0"/>
                <a:cs typeface="Arial" pitchFamily="34" charset="0"/>
              </a:rPr>
              <a:t> method is used to build the interface and its component while loading the App</a:t>
            </a:r>
          </a:p>
          <a:p>
            <a:endParaRPr lang="en-US" sz="1200" b="1" dirty="0" smtClean="0">
              <a:solidFill>
                <a:srgbClr val="7030A0"/>
              </a:solidFill>
              <a:latin typeface="Arial" pitchFamily="34" charset="0"/>
              <a:cs typeface="Arial" pitchFamily="34" charset="0"/>
            </a:endParaRPr>
          </a:p>
          <a:p>
            <a:r>
              <a:rPr lang="en-US" sz="1200" b="1" dirty="0" smtClean="0">
                <a:latin typeface="Arial" pitchFamily="34" charset="0"/>
                <a:cs typeface="Arial" pitchFamily="34" charset="0"/>
              </a:rPr>
              <a:t>protected void </a:t>
            </a:r>
            <a:r>
              <a:rPr lang="en-US" sz="1200" b="1" dirty="0" err="1" smtClean="0">
                <a:latin typeface="Arial" pitchFamily="34" charset="0"/>
                <a:cs typeface="Arial" pitchFamily="34" charset="0"/>
              </a:rPr>
              <a:t>onCreate</a:t>
            </a:r>
            <a:r>
              <a:rPr lang="en-US" sz="1200" b="1" dirty="0" smtClean="0">
                <a:latin typeface="Arial" pitchFamily="34" charset="0"/>
                <a:cs typeface="Arial" pitchFamily="34" charset="0"/>
              </a:rPr>
              <a:t>(Bundle </a:t>
            </a:r>
            <a:r>
              <a:rPr lang="en-US" sz="1200" b="1" dirty="0" err="1" smtClean="0">
                <a:latin typeface="Arial" pitchFamily="34" charset="0"/>
                <a:cs typeface="Arial" pitchFamily="34" charset="0"/>
              </a:rPr>
              <a:t>savedInstanceState</a:t>
            </a:r>
            <a:r>
              <a:rPr lang="en-US" sz="1200" b="1" dirty="0" smtClean="0">
                <a:latin typeface="Arial" pitchFamily="34" charset="0"/>
                <a:cs typeface="Arial" pitchFamily="34" charset="0"/>
              </a:rPr>
              <a:t>){}</a:t>
            </a:r>
          </a:p>
          <a:p>
            <a:endParaRPr lang="en-US" sz="1200" dirty="0">
              <a:latin typeface="Arial" pitchFamily="34" charset="0"/>
              <a:cs typeface="Arial" pitchFamily="34" charset="0"/>
            </a:endParaRPr>
          </a:p>
        </p:txBody>
      </p:sp>
      <p:sp>
        <p:nvSpPr>
          <p:cNvPr id="7" name="Rectangle 6"/>
          <p:cNvSpPr/>
          <p:nvPr/>
        </p:nvSpPr>
        <p:spPr>
          <a:xfrm>
            <a:off x="4572000" y="2640449"/>
            <a:ext cx="4572000" cy="11695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r>
              <a:rPr lang="en-US" sz="1400" b="1" dirty="0" smtClean="0">
                <a:solidFill>
                  <a:srgbClr val="0070C0"/>
                </a:solidFill>
                <a:latin typeface="Arial" pitchFamily="34" charset="0"/>
                <a:cs typeface="Arial" pitchFamily="34" charset="0"/>
              </a:rPr>
              <a:t>The </a:t>
            </a:r>
            <a:r>
              <a:rPr lang="en-US" sz="1400" b="1" dirty="0" err="1" smtClean="0">
                <a:solidFill>
                  <a:srgbClr val="0070C0"/>
                </a:solidFill>
                <a:latin typeface="Arial" pitchFamily="34" charset="0"/>
                <a:cs typeface="Arial" pitchFamily="34" charset="0"/>
              </a:rPr>
              <a:t>onClickListener</a:t>
            </a:r>
            <a:r>
              <a:rPr lang="en-US" sz="1400" b="1" dirty="0">
                <a:solidFill>
                  <a:srgbClr val="0070C0"/>
                </a:solidFill>
                <a:latin typeface="Arial" pitchFamily="34" charset="0"/>
                <a:cs typeface="Arial" pitchFamily="34" charset="0"/>
              </a:rPr>
              <a:t>() </a:t>
            </a:r>
            <a:r>
              <a:rPr lang="en-US" sz="1400" b="1" dirty="0" smtClean="0">
                <a:solidFill>
                  <a:srgbClr val="0070C0"/>
                </a:solidFill>
                <a:latin typeface="Arial" pitchFamily="34" charset="0"/>
                <a:cs typeface="Arial" pitchFamily="34" charset="0"/>
              </a:rPr>
              <a:t>method is used to  </a:t>
            </a:r>
            <a:r>
              <a:rPr lang="en-US" sz="1400" b="1" dirty="0">
                <a:solidFill>
                  <a:srgbClr val="0070C0"/>
                </a:solidFill>
                <a:latin typeface="Arial" pitchFamily="34" charset="0"/>
                <a:cs typeface="Arial" pitchFamily="34" charset="0"/>
              </a:rPr>
              <a:t>listens for the button click event and performs the action specified</a:t>
            </a:r>
            <a:r>
              <a:rPr lang="en-US" sz="1400" b="1" dirty="0" smtClean="0">
                <a:solidFill>
                  <a:srgbClr val="0070C0"/>
                </a:solidFill>
                <a:latin typeface="Arial" pitchFamily="34" charset="0"/>
                <a:cs typeface="Arial" pitchFamily="34" charset="0"/>
              </a:rPr>
              <a:t>.</a:t>
            </a:r>
          </a:p>
          <a:p>
            <a:r>
              <a:rPr lang="en-US" sz="1400" b="1" dirty="0" err="1">
                <a:solidFill>
                  <a:schemeClr val="bg1"/>
                </a:solidFill>
                <a:latin typeface="Arial" pitchFamily="34" charset="0"/>
                <a:cs typeface="Arial" pitchFamily="34" charset="0"/>
              </a:rPr>
              <a:t>submit.setOnClickListener</a:t>
            </a:r>
            <a:r>
              <a:rPr lang="en-US" sz="1400" b="1" dirty="0">
                <a:solidFill>
                  <a:schemeClr val="bg1"/>
                </a:solidFill>
                <a:latin typeface="Arial" pitchFamily="34" charset="0"/>
                <a:cs typeface="Arial" pitchFamily="34" charset="0"/>
              </a:rPr>
              <a:t>(new </a:t>
            </a:r>
            <a:r>
              <a:rPr lang="en-US" sz="1400" b="1" dirty="0" err="1">
                <a:solidFill>
                  <a:schemeClr val="bg1"/>
                </a:solidFill>
                <a:latin typeface="Arial" pitchFamily="34" charset="0"/>
                <a:cs typeface="Arial" pitchFamily="34" charset="0"/>
              </a:rPr>
              <a:t>View.OnClickListener</a:t>
            </a:r>
            <a:r>
              <a:rPr lang="en-US" sz="1400" b="1" dirty="0">
                <a:solidFill>
                  <a:schemeClr val="bg1"/>
                </a:solidFill>
                <a:latin typeface="Arial" pitchFamily="34" charset="0"/>
                <a:cs typeface="Arial" pitchFamily="34" charset="0"/>
              </a:rPr>
              <a:t>() </a:t>
            </a:r>
            <a:r>
              <a:rPr lang="en-US" sz="1400" b="1" dirty="0" smtClean="0">
                <a:solidFill>
                  <a:schemeClr val="bg1"/>
                </a:solidFill>
                <a:latin typeface="Arial" pitchFamily="34" charset="0"/>
                <a:cs typeface="Arial" pitchFamily="34" charset="0"/>
              </a:rPr>
              <a:t>{} </a:t>
            </a:r>
            <a:endParaRPr lang="en-US" sz="1400" b="1" dirty="0">
              <a:solidFill>
                <a:schemeClr val="bg1"/>
              </a:solidFill>
              <a:latin typeface="Arial" pitchFamily="34" charset="0"/>
              <a:cs typeface="Arial" pitchFamily="34" charset="0"/>
            </a:endParaRPr>
          </a:p>
        </p:txBody>
      </p:sp>
      <p:sp>
        <p:nvSpPr>
          <p:cNvPr id="8" name="Rectangle 7"/>
          <p:cNvSpPr/>
          <p:nvPr/>
        </p:nvSpPr>
        <p:spPr>
          <a:xfrm>
            <a:off x="4572000" y="4038600"/>
            <a:ext cx="4572000" cy="12003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r>
              <a:rPr lang="en-US" sz="1200" b="1" dirty="0" smtClean="0">
                <a:solidFill>
                  <a:srgbClr val="0070C0"/>
                </a:solidFill>
                <a:latin typeface="Arial" pitchFamily="34" charset="0"/>
                <a:cs typeface="Arial" pitchFamily="34" charset="0"/>
              </a:rPr>
              <a:t>The </a:t>
            </a:r>
            <a:r>
              <a:rPr lang="en-US" sz="1200" b="1" dirty="0" err="1" smtClean="0">
                <a:solidFill>
                  <a:srgbClr val="0070C0"/>
                </a:solidFill>
                <a:latin typeface="Arial" pitchFamily="34" charset="0"/>
                <a:cs typeface="Arial" pitchFamily="34" charset="0"/>
              </a:rPr>
              <a:t>onDestroy</a:t>
            </a:r>
            <a:r>
              <a:rPr lang="en-US" sz="1200" b="1" dirty="0" smtClean="0">
                <a:solidFill>
                  <a:srgbClr val="0070C0"/>
                </a:solidFill>
                <a:latin typeface="Arial" pitchFamily="34" charset="0"/>
                <a:cs typeface="Arial" pitchFamily="34" charset="0"/>
              </a:rPr>
              <a:t>() method is used to unregister any communication on closing the Interface.</a:t>
            </a:r>
          </a:p>
          <a:p>
            <a:endParaRPr lang="en-US" sz="1200" b="1" dirty="0" smtClean="0">
              <a:latin typeface="Arial" pitchFamily="34" charset="0"/>
              <a:cs typeface="Arial" pitchFamily="34" charset="0"/>
            </a:endParaRPr>
          </a:p>
          <a:p>
            <a:pPr lvl="1"/>
            <a:r>
              <a:rPr lang="en-US" sz="1200" b="1" dirty="0" smtClean="0">
                <a:latin typeface="Arial" pitchFamily="34" charset="0"/>
                <a:cs typeface="Arial" pitchFamily="34" charset="0"/>
              </a:rPr>
              <a:t>protected </a:t>
            </a:r>
            <a:r>
              <a:rPr lang="en-US" sz="1200" b="1" dirty="0">
                <a:latin typeface="Arial" pitchFamily="34" charset="0"/>
                <a:cs typeface="Arial" pitchFamily="34" charset="0"/>
              </a:rPr>
              <a:t>void </a:t>
            </a:r>
            <a:r>
              <a:rPr lang="en-US" sz="1200" b="1" dirty="0" err="1">
                <a:latin typeface="Arial" pitchFamily="34" charset="0"/>
                <a:cs typeface="Arial" pitchFamily="34" charset="0"/>
              </a:rPr>
              <a:t>onDestroy</a:t>
            </a:r>
            <a:r>
              <a:rPr lang="en-US" sz="1200" b="1" dirty="0">
                <a:latin typeface="Arial" pitchFamily="34" charset="0"/>
                <a:cs typeface="Arial" pitchFamily="34" charset="0"/>
              </a:rPr>
              <a:t>() {</a:t>
            </a:r>
          </a:p>
          <a:p>
            <a:pPr lvl="1"/>
            <a:r>
              <a:rPr lang="en-US" sz="1200" dirty="0">
                <a:latin typeface="Arial" pitchFamily="34" charset="0"/>
                <a:cs typeface="Arial" pitchFamily="34" charset="0"/>
              </a:rPr>
              <a:t>        </a:t>
            </a:r>
            <a:r>
              <a:rPr lang="en-US" sz="1200" b="1" dirty="0" err="1">
                <a:latin typeface="Arial" pitchFamily="34" charset="0"/>
                <a:cs typeface="Arial" pitchFamily="34" charset="0"/>
              </a:rPr>
              <a:t>super.onDestroy</a:t>
            </a:r>
            <a:r>
              <a:rPr lang="en-US" sz="1200" b="1" dirty="0" smtClean="0">
                <a:latin typeface="Arial" pitchFamily="34" charset="0"/>
                <a:cs typeface="Arial" pitchFamily="34" charset="0"/>
              </a:rPr>
              <a:t>();</a:t>
            </a:r>
          </a:p>
          <a:p>
            <a:pPr lvl="1"/>
            <a:r>
              <a:rPr lang="en-US" sz="1200" b="1" dirty="0">
                <a:latin typeface="Arial" pitchFamily="34" charset="0"/>
                <a:cs typeface="Arial" pitchFamily="34" charset="0"/>
              </a:rPr>
              <a:t>}</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val="9017308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52400" y="381000"/>
            <a:ext cx="8991600" cy="1325880"/>
          </a:xfrm>
        </p:spPr>
        <p:txBody>
          <a:bodyPr>
            <a:normAutofit lnSpcReduction="10000"/>
          </a:bodyPr>
          <a:lstStyle/>
          <a:p>
            <a:pPr marL="45720" indent="0">
              <a:buNone/>
            </a:pPr>
            <a:r>
              <a:rPr lang="en-US" sz="1800" b="1" dirty="0" smtClean="0">
                <a:latin typeface="Arial" pitchFamily="34" charset="0"/>
                <a:cs typeface="Arial" pitchFamily="34" charset="0"/>
              </a:rPr>
              <a:t>Communication Module</a:t>
            </a:r>
          </a:p>
          <a:p>
            <a:pPr marL="45720" indent="0">
              <a:buNone/>
            </a:pPr>
            <a:r>
              <a:rPr lang="en-US" sz="1400" dirty="0">
                <a:latin typeface="Arial" pitchFamily="34" charset="0"/>
                <a:cs typeface="Arial" pitchFamily="34" charset="0"/>
              </a:rPr>
              <a:t>This </a:t>
            </a:r>
            <a:r>
              <a:rPr lang="en-US" sz="1400" dirty="0" smtClean="0">
                <a:latin typeface="Arial" pitchFamily="34" charset="0"/>
                <a:cs typeface="Arial" pitchFamily="34" charset="0"/>
              </a:rPr>
              <a:t>module </a:t>
            </a:r>
            <a:r>
              <a:rPr lang="en-US" sz="1400" dirty="0">
                <a:latin typeface="Arial" pitchFamily="34" charset="0"/>
                <a:cs typeface="Arial" pitchFamily="34" charset="0"/>
              </a:rPr>
              <a:t>deals with communication. It intimates the relative on </a:t>
            </a:r>
            <a:r>
              <a:rPr lang="en-US" sz="1400" dirty="0" smtClean="0">
                <a:latin typeface="Arial" pitchFamily="34" charset="0"/>
                <a:cs typeface="Arial" pitchFamily="34" charset="0"/>
              </a:rPr>
              <a:t>SIM change</a:t>
            </a:r>
            <a:r>
              <a:rPr lang="en-US" sz="1400" dirty="0">
                <a:latin typeface="Arial" pitchFamily="34" charset="0"/>
                <a:cs typeface="Arial" pitchFamily="34" charset="0"/>
              </a:rPr>
              <a:t>, responds to incoming SMS, gets the </a:t>
            </a:r>
            <a:r>
              <a:rPr lang="en-US" sz="1400" dirty="0" smtClean="0">
                <a:latin typeface="Arial" pitchFamily="34" charset="0"/>
                <a:cs typeface="Arial" pitchFamily="34" charset="0"/>
              </a:rPr>
              <a:t>GPS co-ordinates </a:t>
            </a:r>
            <a:r>
              <a:rPr lang="en-US" sz="1400" dirty="0">
                <a:latin typeface="Arial" pitchFamily="34" charset="0"/>
                <a:cs typeface="Arial" pitchFamily="34" charset="0"/>
              </a:rPr>
              <a:t>and sends it to the relative, connects to internet sends the GPS co-ordinates to Google maps and gets the postal address from it and forwards it to the relatives phone number.  The communication here is with satellites, with other mobile phone and on internet. </a:t>
            </a:r>
          </a:p>
          <a:p>
            <a:pPr marL="45720" indent="0">
              <a:buNone/>
            </a:pPr>
            <a:endParaRPr lang="en-US" dirty="0" smtClean="0"/>
          </a:p>
          <a:p>
            <a:pPr marL="45720" indent="0">
              <a:buNone/>
            </a:pPr>
            <a:endParaRPr lang="en-US" dirty="0"/>
          </a:p>
        </p:txBody>
      </p:sp>
      <p:sp>
        <p:nvSpPr>
          <p:cNvPr id="4" name="Rectangle 3"/>
          <p:cNvSpPr/>
          <p:nvPr/>
        </p:nvSpPr>
        <p:spPr>
          <a:xfrm>
            <a:off x="292768" y="1828800"/>
            <a:ext cx="3974432" cy="1384995"/>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en-US" sz="1200" b="1" dirty="0" err="1" smtClean="0">
                <a:latin typeface="Arial" pitchFamily="34" charset="0"/>
                <a:cs typeface="Arial" pitchFamily="34" charset="0"/>
              </a:rPr>
              <a:t>SMSReceiver</a:t>
            </a:r>
            <a:r>
              <a:rPr lang="en-US" sz="1200" b="1" dirty="0" smtClean="0">
                <a:latin typeface="Arial" pitchFamily="34" charset="0"/>
                <a:cs typeface="Arial" pitchFamily="34" charset="0"/>
              </a:rPr>
              <a:t> </a:t>
            </a:r>
            <a:r>
              <a:rPr lang="en-US" sz="1200" b="1" dirty="0">
                <a:latin typeface="Arial" pitchFamily="34" charset="0"/>
                <a:cs typeface="Arial" pitchFamily="34" charset="0"/>
              </a:rPr>
              <a:t>class </a:t>
            </a:r>
          </a:p>
          <a:p>
            <a:r>
              <a:rPr lang="en-US" sz="1200" dirty="0" smtClean="0">
                <a:solidFill>
                  <a:schemeClr val="tx1">
                    <a:lumMod val="95000"/>
                    <a:lumOff val="5000"/>
                  </a:schemeClr>
                </a:solidFill>
                <a:latin typeface="Arial" pitchFamily="34" charset="0"/>
                <a:cs typeface="Arial" pitchFamily="34" charset="0"/>
              </a:rPr>
              <a:t>This class </a:t>
            </a:r>
            <a:r>
              <a:rPr lang="en-US" sz="1200" dirty="0">
                <a:solidFill>
                  <a:schemeClr val="tx1">
                    <a:lumMod val="95000"/>
                    <a:lumOff val="5000"/>
                  </a:schemeClr>
                </a:solidFill>
                <a:latin typeface="Arial" pitchFamily="34" charset="0"/>
                <a:cs typeface="Arial" pitchFamily="34" charset="0"/>
              </a:rPr>
              <a:t>extends </a:t>
            </a:r>
            <a:r>
              <a:rPr lang="en-US" sz="1200" dirty="0" err="1">
                <a:solidFill>
                  <a:schemeClr val="tx1">
                    <a:lumMod val="95000"/>
                    <a:lumOff val="5000"/>
                  </a:schemeClr>
                </a:solidFill>
                <a:latin typeface="Arial" pitchFamily="34" charset="0"/>
                <a:cs typeface="Arial" pitchFamily="34" charset="0"/>
              </a:rPr>
              <a:t>broadcastReceiver</a:t>
            </a:r>
            <a:r>
              <a:rPr lang="en-US" sz="1200" dirty="0">
                <a:solidFill>
                  <a:schemeClr val="tx1">
                    <a:lumMod val="95000"/>
                    <a:lumOff val="5000"/>
                  </a:schemeClr>
                </a:solidFill>
                <a:latin typeface="Arial" pitchFamily="34" charset="0"/>
                <a:cs typeface="Arial" pitchFamily="34" charset="0"/>
              </a:rPr>
              <a:t> class. </a:t>
            </a:r>
            <a:r>
              <a:rPr lang="en-US" sz="1200" dirty="0" err="1">
                <a:solidFill>
                  <a:schemeClr val="tx1">
                    <a:lumMod val="95000"/>
                    <a:lumOff val="5000"/>
                  </a:schemeClr>
                </a:solidFill>
                <a:latin typeface="Arial" pitchFamily="34" charset="0"/>
                <a:cs typeface="Arial" pitchFamily="34" charset="0"/>
              </a:rPr>
              <a:t>broadcastReceiver</a:t>
            </a:r>
            <a:r>
              <a:rPr lang="en-US" sz="1200" dirty="0">
                <a:solidFill>
                  <a:schemeClr val="tx1">
                    <a:lumMod val="95000"/>
                    <a:lumOff val="5000"/>
                  </a:schemeClr>
                </a:solidFill>
                <a:latin typeface="Arial" pitchFamily="34" charset="0"/>
                <a:cs typeface="Arial" pitchFamily="34" charset="0"/>
              </a:rPr>
              <a:t> class receives the system wide events . </a:t>
            </a:r>
            <a:r>
              <a:rPr lang="en-US" sz="1200" dirty="0" err="1" smtClean="0">
                <a:solidFill>
                  <a:schemeClr val="tx1">
                    <a:lumMod val="95000"/>
                    <a:lumOff val="5000"/>
                  </a:schemeClr>
                </a:solidFill>
                <a:latin typeface="Arial" pitchFamily="34" charset="0"/>
                <a:cs typeface="Arial" pitchFamily="34" charset="0"/>
              </a:rPr>
              <a:t>SMSReceiver</a:t>
            </a:r>
            <a:r>
              <a:rPr lang="en-US" sz="1200" dirty="0" smtClean="0">
                <a:solidFill>
                  <a:schemeClr val="tx1">
                    <a:lumMod val="95000"/>
                    <a:lumOff val="5000"/>
                  </a:schemeClr>
                </a:solidFill>
                <a:latin typeface="Arial" pitchFamily="34" charset="0"/>
                <a:cs typeface="Arial" pitchFamily="34" charset="0"/>
              </a:rPr>
              <a:t> </a:t>
            </a:r>
            <a:r>
              <a:rPr lang="en-US" sz="1200" dirty="0">
                <a:solidFill>
                  <a:schemeClr val="tx1">
                    <a:lumMod val="95000"/>
                    <a:lumOff val="5000"/>
                  </a:schemeClr>
                </a:solidFill>
                <a:latin typeface="Arial" pitchFamily="34" charset="0"/>
                <a:cs typeface="Arial" pitchFamily="34" charset="0"/>
              </a:rPr>
              <a:t>class is invoked when </a:t>
            </a:r>
            <a:r>
              <a:rPr lang="en-US" sz="1200" dirty="0" smtClean="0">
                <a:solidFill>
                  <a:schemeClr val="tx1">
                    <a:lumMod val="95000"/>
                    <a:lumOff val="5000"/>
                  </a:schemeClr>
                </a:solidFill>
                <a:latin typeface="Arial" pitchFamily="34" charset="0"/>
                <a:cs typeface="Arial" pitchFamily="34" charset="0"/>
              </a:rPr>
              <a:t>an </a:t>
            </a:r>
            <a:r>
              <a:rPr lang="en-US" sz="1200" dirty="0" err="1">
                <a:solidFill>
                  <a:schemeClr val="tx1">
                    <a:lumMod val="95000"/>
                    <a:lumOff val="5000"/>
                  </a:schemeClr>
                </a:solidFill>
                <a:latin typeface="Arial" pitchFamily="34" charset="0"/>
                <a:cs typeface="Arial" pitchFamily="34" charset="0"/>
              </a:rPr>
              <a:t>sms</a:t>
            </a:r>
            <a:r>
              <a:rPr lang="en-US" sz="1200" dirty="0">
                <a:solidFill>
                  <a:schemeClr val="tx1">
                    <a:lumMod val="95000"/>
                    <a:lumOff val="5000"/>
                  </a:schemeClr>
                </a:solidFill>
                <a:latin typeface="Arial" pitchFamily="34" charset="0"/>
                <a:cs typeface="Arial" pitchFamily="34" charset="0"/>
              </a:rPr>
              <a:t> is received. When this class is executed it check if the SMS starts with a particular string if so then it proceeds execution else it stops</a:t>
            </a:r>
          </a:p>
        </p:txBody>
      </p:sp>
      <p:sp>
        <p:nvSpPr>
          <p:cNvPr id="5" name="Rectangle 4"/>
          <p:cNvSpPr/>
          <p:nvPr/>
        </p:nvSpPr>
        <p:spPr>
          <a:xfrm>
            <a:off x="292768" y="3568005"/>
            <a:ext cx="3974432"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200" b="1" dirty="0" smtClean="0">
                <a:solidFill>
                  <a:schemeClr val="bg1"/>
                </a:solidFill>
                <a:latin typeface="Arial" pitchFamily="34" charset="0"/>
                <a:cs typeface="Arial" pitchFamily="34" charset="0"/>
              </a:rPr>
              <a:t>Methods called</a:t>
            </a:r>
          </a:p>
          <a:p>
            <a:r>
              <a:rPr lang="en-US" sz="1200" b="1" dirty="0" smtClean="0">
                <a:solidFill>
                  <a:schemeClr val="bg1"/>
                </a:solidFill>
                <a:latin typeface="Arial" pitchFamily="34" charset="0"/>
                <a:cs typeface="Arial" pitchFamily="34" charset="0"/>
              </a:rPr>
              <a:t>public </a:t>
            </a:r>
            <a:r>
              <a:rPr lang="en-US" sz="1200" b="1" dirty="0">
                <a:solidFill>
                  <a:schemeClr val="bg1"/>
                </a:solidFill>
                <a:latin typeface="Arial" pitchFamily="34" charset="0"/>
                <a:cs typeface="Arial" pitchFamily="34" charset="0"/>
              </a:rPr>
              <a:t>void </a:t>
            </a:r>
            <a:r>
              <a:rPr lang="en-US" sz="1200" b="1" dirty="0" err="1">
                <a:solidFill>
                  <a:schemeClr val="bg1"/>
                </a:solidFill>
                <a:latin typeface="Arial" pitchFamily="34" charset="0"/>
                <a:cs typeface="Arial" pitchFamily="34" charset="0"/>
              </a:rPr>
              <a:t>onReceive</a:t>
            </a:r>
            <a:r>
              <a:rPr lang="en-US" sz="1200" b="1" dirty="0">
                <a:solidFill>
                  <a:schemeClr val="bg1"/>
                </a:solidFill>
                <a:latin typeface="Arial" pitchFamily="34" charset="0"/>
                <a:cs typeface="Arial" pitchFamily="34" charset="0"/>
              </a:rPr>
              <a:t>(Context </a:t>
            </a:r>
            <a:r>
              <a:rPr lang="en-US" sz="1200" b="1" dirty="0" err="1">
                <a:solidFill>
                  <a:schemeClr val="bg1"/>
                </a:solidFill>
                <a:latin typeface="Arial" pitchFamily="34" charset="0"/>
                <a:cs typeface="Arial" pitchFamily="34" charset="0"/>
              </a:rPr>
              <a:t>context</a:t>
            </a:r>
            <a:r>
              <a:rPr lang="en-US" sz="1200" b="1" dirty="0">
                <a:solidFill>
                  <a:schemeClr val="bg1"/>
                </a:solidFill>
                <a:latin typeface="Arial" pitchFamily="34" charset="0"/>
                <a:cs typeface="Arial" pitchFamily="34" charset="0"/>
              </a:rPr>
              <a:t>, Intent intent) </a:t>
            </a:r>
            <a:r>
              <a:rPr lang="en-US" sz="1200" b="1" dirty="0" smtClean="0">
                <a:solidFill>
                  <a:schemeClr val="bg1"/>
                </a:solidFill>
                <a:latin typeface="Arial" pitchFamily="34" charset="0"/>
                <a:cs typeface="Arial" pitchFamily="34" charset="0"/>
              </a:rPr>
              <a:t>{}</a:t>
            </a:r>
          </a:p>
          <a:p>
            <a:r>
              <a:rPr lang="en-US" sz="1200" dirty="0">
                <a:latin typeface="Arial" pitchFamily="34" charset="0"/>
                <a:cs typeface="Arial" pitchFamily="34" charset="0"/>
              </a:rPr>
              <a:t>When Intent broadcast is being received by a </a:t>
            </a:r>
            <a:r>
              <a:rPr lang="en-US" sz="1200" dirty="0" err="1">
                <a:latin typeface="Arial" pitchFamily="34" charset="0"/>
                <a:cs typeface="Arial" pitchFamily="34" charset="0"/>
              </a:rPr>
              <a:t>BroadcastReciever</a:t>
            </a:r>
            <a:r>
              <a:rPr lang="en-US" sz="1200" dirty="0">
                <a:latin typeface="Arial" pitchFamily="34" charset="0"/>
                <a:cs typeface="Arial" pitchFamily="34" charset="0"/>
              </a:rPr>
              <a:t>, this process will be </a:t>
            </a:r>
            <a:r>
              <a:rPr lang="en-US" sz="1200" dirty="0" smtClean="0">
                <a:latin typeface="Arial" pitchFamily="34" charset="0"/>
                <a:cs typeface="Arial" pitchFamily="34" charset="0"/>
              </a:rPr>
              <a:t>called, therefore, all information related to checking incoming / replying SMS is handled using the method.</a:t>
            </a:r>
            <a:endParaRPr lang="en-US" sz="1200" dirty="0">
              <a:latin typeface="Arial" pitchFamily="34" charset="0"/>
              <a:cs typeface="Arial" pitchFamily="34" charset="0"/>
            </a:endParaRPr>
          </a:p>
        </p:txBody>
      </p:sp>
      <p:sp>
        <p:nvSpPr>
          <p:cNvPr id="6" name="Rectangle 5"/>
          <p:cNvSpPr/>
          <p:nvPr/>
        </p:nvSpPr>
        <p:spPr>
          <a:xfrm>
            <a:off x="4648200" y="1860884"/>
            <a:ext cx="3974432" cy="1384995"/>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en-US" sz="1200" b="1" dirty="0" err="1" smtClean="0">
                <a:latin typeface="Arial" pitchFamily="34" charset="0"/>
                <a:cs typeface="Arial" pitchFamily="34" charset="0"/>
              </a:rPr>
              <a:t>MYReceiver</a:t>
            </a:r>
            <a:r>
              <a:rPr lang="en-US" sz="1200" b="1" dirty="0" smtClean="0">
                <a:latin typeface="Arial" pitchFamily="34" charset="0"/>
                <a:cs typeface="Arial" pitchFamily="34" charset="0"/>
              </a:rPr>
              <a:t> </a:t>
            </a:r>
            <a:r>
              <a:rPr lang="en-US" sz="1200" b="1" dirty="0">
                <a:latin typeface="Arial" pitchFamily="34" charset="0"/>
                <a:cs typeface="Arial" pitchFamily="34" charset="0"/>
              </a:rPr>
              <a:t>class </a:t>
            </a:r>
          </a:p>
          <a:p>
            <a:r>
              <a:rPr lang="en-US" sz="1200" dirty="0" smtClean="0">
                <a:solidFill>
                  <a:schemeClr val="tx1">
                    <a:lumMod val="95000"/>
                    <a:lumOff val="5000"/>
                  </a:schemeClr>
                </a:solidFill>
                <a:latin typeface="Arial" pitchFamily="34" charset="0"/>
                <a:cs typeface="Arial" pitchFamily="34" charset="0"/>
              </a:rPr>
              <a:t>This class </a:t>
            </a:r>
            <a:r>
              <a:rPr lang="en-US" sz="1200" dirty="0">
                <a:solidFill>
                  <a:schemeClr val="tx1">
                    <a:lumMod val="95000"/>
                    <a:lumOff val="5000"/>
                  </a:schemeClr>
                </a:solidFill>
                <a:latin typeface="Arial" pitchFamily="34" charset="0"/>
                <a:cs typeface="Arial" pitchFamily="34" charset="0"/>
              </a:rPr>
              <a:t>extends </a:t>
            </a:r>
            <a:r>
              <a:rPr lang="en-US" sz="1200" dirty="0" err="1">
                <a:solidFill>
                  <a:schemeClr val="tx1">
                    <a:lumMod val="95000"/>
                    <a:lumOff val="5000"/>
                  </a:schemeClr>
                </a:solidFill>
                <a:latin typeface="Arial" pitchFamily="34" charset="0"/>
                <a:cs typeface="Arial" pitchFamily="34" charset="0"/>
              </a:rPr>
              <a:t>broadcastReceiver</a:t>
            </a:r>
            <a:r>
              <a:rPr lang="en-US" sz="1200" dirty="0">
                <a:solidFill>
                  <a:schemeClr val="tx1">
                    <a:lumMod val="95000"/>
                    <a:lumOff val="5000"/>
                  </a:schemeClr>
                </a:solidFill>
                <a:latin typeface="Arial" pitchFamily="34" charset="0"/>
                <a:cs typeface="Arial" pitchFamily="34" charset="0"/>
              </a:rPr>
              <a:t> class. </a:t>
            </a:r>
            <a:r>
              <a:rPr lang="en-US" sz="1200" dirty="0" err="1">
                <a:solidFill>
                  <a:schemeClr val="tx1">
                    <a:lumMod val="95000"/>
                    <a:lumOff val="5000"/>
                  </a:schemeClr>
                </a:solidFill>
                <a:latin typeface="Arial" pitchFamily="34" charset="0"/>
                <a:cs typeface="Arial" pitchFamily="34" charset="0"/>
              </a:rPr>
              <a:t>broadcastReceiver</a:t>
            </a:r>
            <a:r>
              <a:rPr lang="en-US" sz="1200" dirty="0">
                <a:solidFill>
                  <a:schemeClr val="tx1">
                    <a:lumMod val="95000"/>
                    <a:lumOff val="5000"/>
                  </a:schemeClr>
                </a:solidFill>
                <a:latin typeface="Arial" pitchFamily="34" charset="0"/>
                <a:cs typeface="Arial" pitchFamily="34" charset="0"/>
              </a:rPr>
              <a:t> class receives the system wide events . </a:t>
            </a:r>
            <a:r>
              <a:rPr lang="en-US" sz="1200" dirty="0" err="1" smtClean="0">
                <a:solidFill>
                  <a:schemeClr val="tx1">
                    <a:lumMod val="95000"/>
                    <a:lumOff val="5000"/>
                  </a:schemeClr>
                </a:solidFill>
                <a:latin typeface="Arial" pitchFamily="34" charset="0"/>
                <a:cs typeface="Arial" pitchFamily="34" charset="0"/>
              </a:rPr>
              <a:t>MYReceiver</a:t>
            </a:r>
            <a:r>
              <a:rPr lang="en-US" sz="1200" dirty="0" smtClean="0">
                <a:solidFill>
                  <a:schemeClr val="tx1">
                    <a:lumMod val="95000"/>
                    <a:lumOff val="5000"/>
                  </a:schemeClr>
                </a:solidFill>
                <a:latin typeface="Arial" pitchFamily="34" charset="0"/>
                <a:cs typeface="Arial" pitchFamily="34" charset="0"/>
              </a:rPr>
              <a:t> </a:t>
            </a:r>
            <a:r>
              <a:rPr lang="en-US" sz="1200" dirty="0">
                <a:solidFill>
                  <a:schemeClr val="tx1">
                    <a:lumMod val="95000"/>
                    <a:lumOff val="5000"/>
                  </a:schemeClr>
                </a:solidFill>
                <a:latin typeface="Arial" pitchFamily="34" charset="0"/>
                <a:cs typeface="Arial" pitchFamily="34" charset="0"/>
              </a:rPr>
              <a:t>class is invoked when </a:t>
            </a:r>
            <a:r>
              <a:rPr lang="en-US" sz="1200" dirty="0" smtClean="0">
                <a:solidFill>
                  <a:schemeClr val="tx1">
                    <a:lumMod val="95000"/>
                    <a:lumOff val="5000"/>
                  </a:schemeClr>
                </a:solidFill>
                <a:latin typeface="Arial" pitchFamily="34" charset="0"/>
                <a:cs typeface="Arial" pitchFamily="34" charset="0"/>
              </a:rPr>
              <a:t>SIM </a:t>
            </a:r>
            <a:r>
              <a:rPr lang="en-US" sz="1200" dirty="0">
                <a:solidFill>
                  <a:schemeClr val="tx1">
                    <a:lumMod val="95000"/>
                    <a:lumOff val="5000"/>
                  </a:schemeClr>
                </a:solidFill>
                <a:latin typeface="Arial" pitchFamily="34" charset="0"/>
                <a:cs typeface="Arial" pitchFamily="34" charset="0"/>
              </a:rPr>
              <a:t>is </a:t>
            </a:r>
            <a:r>
              <a:rPr lang="en-US" sz="1200" dirty="0" smtClean="0">
                <a:solidFill>
                  <a:schemeClr val="tx1">
                    <a:lumMod val="95000"/>
                    <a:lumOff val="5000"/>
                  </a:schemeClr>
                </a:solidFill>
                <a:latin typeface="Arial" pitchFamily="34" charset="0"/>
                <a:cs typeface="Arial" pitchFamily="34" charset="0"/>
              </a:rPr>
              <a:t>rebooted. </a:t>
            </a:r>
            <a:r>
              <a:rPr lang="en-US" sz="1200" dirty="0">
                <a:solidFill>
                  <a:schemeClr val="tx1">
                    <a:lumMod val="95000"/>
                    <a:lumOff val="5000"/>
                  </a:schemeClr>
                </a:solidFill>
                <a:latin typeface="Arial" pitchFamily="34" charset="0"/>
                <a:cs typeface="Arial" pitchFamily="34" charset="0"/>
              </a:rPr>
              <a:t>When this class is executed it check if the </a:t>
            </a:r>
            <a:r>
              <a:rPr lang="en-US" sz="1200" dirty="0" smtClean="0">
                <a:solidFill>
                  <a:schemeClr val="tx1">
                    <a:lumMod val="95000"/>
                    <a:lumOff val="5000"/>
                  </a:schemeClr>
                </a:solidFill>
                <a:latin typeface="Arial" pitchFamily="34" charset="0"/>
                <a:cs typeface="Arial" pitchFamily="34" charset="0"/>
              </a:rPr>
              <a:t>SIM is changed so </a:t>
            </a:r>
            <a:r>
              <a:rPr lang="en-US" sz="1200" dirty="0">
                <a:solidFill>
                  <a:schemeClr val="tx1">
                    <a:lumMod val="95000"/>
                    <a:lumOff val="5000"/>
                  </a:schemeClr>
                </a:solidFill>
                <a:latin typeface="Arial" pitchFamily="34" charset="0"/>
                <a:cs typeface="Arial" pitchFamily="34" charset="0"/>
              </a:rPr>
              <a:t>then it proceeds execution else it stops</a:t>
            </a:r>
          </a:p>
        </p:txBody>
      </p:sp>
      <p:sp>
        <p:nvSpPr>
          <p:cNvPr id="7" name="Rectangle 6"/>
          <p:cNvSpPr/>
          <p:nvPr/>
        </p:nvSpPr>
        <p:spPr>
          <a:xfrm>
            <a:off x="4676274" y="3546589"/>
            <a:ext cx="3974432"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200" b="1" dirty="0" smtClean="0">
                <a:solidFill>
                  <a:schemeClr val="bg1"/>
                </a:solidFill>
                <a:latin typeface="Arial" pitchFamily="34" charset="0"/>
                <a:cs typeface="Arial" pitchFamily="34" charset="0"/>
              </a:rPr>
              <a:t>Methods called</a:t>
            </a:r>
          </a:p>
          <a:p>
            <a:r>
              <a:rPr lang="en-US" sz="1200" b="1" dirty="0" smtClean="0">
                <a:solidFill>
                  <a:schemeClr val="bg1"/>
                </a:solidFill>
                <a:latin typeface="Arial" pitchFamily="34" charset="0"/>
                <a:cs typeface="Arial" pitchFamily="34" charset="0"/>
              </a:rPr>
              <a:t>public </a:t>
            </a:r>
            <a:r>
              <a:rPr lang="en-US" sz="1200" b="1" dirty="0">
                <a:solidFill>
                  <a:schemeClr val="bg1"/>
                </a:solidFill>
                <a:latin typeface="Arial" pitchFamily="34" charset="0"/>
                <a:cs typeface="Arial" pitchFamily="34" charset="0"/>
              </a:rPr>
              <a:t>void </a:t>
            </a:r>
            <a:r>
              <a:rPr lang="en-US" sz="1200" b="1" dirty="0" err="1">
                <a:solidFill>
                  <a:schemeClr val="bg1"/>
                </a:solidFill>
                <a:latin typeface="Arial" pitchFamily="34" charset="0"/>
                <a:cs typeface="Arial" pitchFamily="34" charset="0"/>
              </a:rPr>
              <a:t>onReceive</a:t>
            </a:r>
            <a:r>
              <a:rPr lang="en-US" sz="1200" b="1" dirty="0">
                <a:solidFill>
                  <a:schemeClr val="bg1"/>
                </a:solidFill>
                <a:latin typeface="Arial" pitchFamily="34" charset="0"/>
                <a:cs typeface="Arial" pitchFamily="34" charset="0"/>
              </a:rPr>
              <a:t>(Context </a:t>
            </a:r>
            <a:r>
              <a:rPr lang="en-US" sz="1200" b="1" dirty="0" err="1">
                <a:solidFill>
                  <a:schemeClr val="bg1"/>
                </a:solidFill>
                <a:latin typeface="Arial" pitchFamily="34" charset="0"/>
                <a:cs typeface="Arial" pitchFamily="34" charset="0"/>
              </a:rPr>
              <a:t>context</a:t>
            </a:r>
            <a:r>
              <a:rPr lang="en-US" sz="1200" b="1" dirty="0">
                <a:solidFill>
                  <a:schemeClr val="bg1"/>
                </a:solidFill>
                <a:latin typeface="Arial" pitchFamily="34" charset="0"/>
                <a:cs typeface="Arial" pitchFamily="34" charset="0"/>
              </a:rPr>
              <a:t>, Intent intent) </a:t>
            </a:r>
            <a:r>
              <a:rPr lang="en-US" sz="1200" b="1" dirty="0" smtClean="0">
                <a:solidFill>
                  <a:schemeClr val="bg1"/>
                </a:solidFill>
                <a:latin typeface="Arial" pitchFamily="34" charset="0"/>
                <a:cs typeface="Arial" pitchFamily="34" charset="0"/>
              </a:rPr>
              <a:t>{}</a:t>
            </a:r>
          </a:p>
          <a:p>
            <a:r>
              <a:rPr lang="en-US" sz="1200" dirty="0">
                <a:latin typeface="Arial" pitchFamily="34" charset="0"/>
                <a:cs typeface="Arial" pitchFamily="34" charset="0"/>
              </a:rPr>
              <a:t>When Intent broadcast is being received by a </a:t>
            </a:r>
            <a:r>
              <a:rPr lang="en-US" sz="1200" dirty="0" err="1">
                <a:latin typeface="Arial" pitchFamily="34" charset="0"/>
                <a:cs typeface="Arial" pitchFamily="34" charset="0"/>
              </a:rPr>
              <a:t>BroadcastReciever</a:t>
            </a:r>
            <a:r>
              <a:rPr lang="en-US" sz="1200" dirty="0">
                <a:latin typeface="Arial" pitchFamily="34" charset="0"/>
                <a:cs typeface="Arial" pitchFamily="34" charset="0"/>
              </a:rPr>
              <a:t>, this process will be </a:t>
            </a:r>
            <a:r>
              <a:rPr lang="en-US" sz="1200" dirty="0" smtClean="0">
                <a:latin typeface="Arial" pitchFamily="34" charset="0"/>
                <a:cs typeface="Arial" pitchFamily="34" charset="0"/>
              </a:rPr>
              <a:t>called, therefore, all information related to </a:t>
            </a:r>
            <a:r>
              <a:rPr lang="en-US" sz="1200" dirty="0" err="1" smtClean="0">
                <a:latin typeface="Arial" pitchFamily="34" charset="0"/>
                <a:cs typeface="Arial" pitchFamily="34" charset="0"/>
              </a:rPr>
              <a:t>checkingSIM</a:t>
            </a:r>
            <a:r>
              <a:rPr lang="en-US" sz="1200" dirty="0" smtClean="0">
                <a:latin typeface="Arial" pitchFamily="34" charset="0"/>
                <a:cs typeface="Arial" pitchFamily="34" charset="0"/>
              </a:rPr>
              <a:t> swap and auto alert The Relative as the SIM swap</a:t>
            </a:r>
            <a:endParaRPr lang="en-US" sz="1200" dirty="0">
              <a:latin typeface="Arial" pitchFamily="34" charset="0"/>
              <a:cs typeface="Arial" pitchFamily="34" charset="0"/>
            </a:endParaRPr>
          </a:p>
        </p:txBody>
      </p:sp>
      <p:sp>
        <p:nvSpPr>
          <p:cNvPr id="8" name="Rectangle 7"/>
          <p:cNvSpPr/>
          <p:nvPr/>
        </p:nvSpPr>
        <p:spPr>
          <a:xfrm>
            <a:off x="2057400" y="5257800"/>
            <a:ext cx="3974432" cy="1015663"/>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en-US" sz="1200" b="1" dirty="0" err="1" smtClean="0">
                <a:latin typeface="Arial" pitchFamily="34" charset="0"/>
                <a:cs typeface="Arial" pitchFamily="34" charset="0"/>
              </a:rPr>
              <a:t>MYSerivce</a:t>
            </a:r>
            <a:r>
              <a:rPr lang="en-US" sz="1200" b="1" dirty="0" smtClean="0">
                <a:latin typeface="Arial" pitchFamily="34" charset="0"/>
                <a:cs typeface="Arial" pitchFamily="34" charset="0"/>
              </a:rPr>
              <a:t> class </a:t>
            </a:r>
            <a:endParaRPr lang="en-US" sz="1200" b="1" dirty="0">
              <a:latin typeface="Arial" pitchFamily="34" charset="0"/>
              <a:cs typeface="Arial" pitchFamily="34" charset="0"/>
            </a:endParaRPr>
          </a:p>
          <a:p>
            <a:r>
              <a:rPr lang="en-US" sz="1200" dirty="0" smtClean="0">
                <a:solidFill>
                  <a:schemeClr val="tx1">
                    <a:lumMod val="95000"/>
                    <a:lumOff val="5000"/>
                  </a:schemeClr>
                </a:solidFill>
                <a:latin typeface="Arial" pitchFamily="34" charset="0"/>
                <a:cs typeface="Arial" pitchFamily="34" charset="0"/>
              </a:rPr>
              <a:t>This class </a:t>
            </a:r>
            <a:r>
              <a:rPr lang="en-US" sz="1200" dirty="0">
                <a:solidFill>
                  <a:schemeClr val="tx1">
                    <a:lumMod val="95000"/>
                    <a:lumOff val="5000"/>
                  </a:schemeClr>
                </a:solidFill>
                <a:latin typeface="Arial" pitchFamily="34" charset="0"/>
                <a:cs typeface="Arial" pitchFamily="34" charset="0"/>
              </a:rPr>
              <a:t>extends </a:t>
            </a:r>
            <a:r>
              <a:rPr lang="en-US" sz="1200" dirty="0" smtClean="0">
                <a:solidFill>
                  <a:schemeClr val="tx1">
                    <a:lumMod val="95000"/>
                    <a:lumOff val="5000"/>
                  </a:schemeClr>
                </a:solidFill>
                <a:latin typeface="Arial" pitchFamily="34" charset="0"/>
                <a:cs typeface="Arial" pitchFamily="34" charset="0"/>
              </a:rPr>
              <a:t> </a:t>
            </a:r>
            <a:r>
              <a:rPr lang="en-US" sz="1200" dirty="0" err="1" smtClean="0">
                <a:solidFill>
                  <a:schemeClr val="tx1">
                    <a:lumMod val="95000"/>
                    <a:lumOff val="5000"/>
                  </a:schemeClr>
                </a:solidFill>
                <a:latin typeface="Arial" pitchFamily="34" charset="0"/>
                <a:cs typeface="Arial" pitchFamily="34" charset="0"/>
              </a:rPr>
              <a:t>IntentService</a:t>
            </a:r>
            <a:r>
              <a:rPr lang="en-US" sz="1200" dirty="0" smtClean="0">
                <a:solidFill>
                  <a:schemeClr val="tx1">
                    <a:lumMod val="95000"/>
                    <a:lumOff val="5000"/>
                  </a:schemeClr>
                </a:solidFill>
                <a:latin typeface="Arial" pitchFamily="34" charset="0"/>
                <a:cs typeface="Arial" pitchFamily="34" charset="0"/>
              </a:rPr>
              <a:t> class</a:t>
            </a:r>
            <a:r>
              <a:rPr lang="en-US" sz="1200" dirty="0">
                <a:solidFill>
                  <a:schemeClr val="tx1">
                    <a:lumMod val="95000"/>
                    <a:lumOff val="5000"/>
                  </a:schemeClr>
                </a:solidFill>
                <a:latin typeface="Arial" pitchFamily="34" charset="0"/>
                <a:cs typeface="Arial" pitchFamily="34" charset="0"/>
              </a:rPr>
              <a:t>. </a:t>
            </a:r>
            <a:r>
              <a:rPr lang="en-US" sz="1200" dirty="0" err="1" smtClean="0">
                <a:solidFill>
                  <a:schemeClr val="tx1">
                    <a:lumMod val="95000"/>
                    <a:lumOff val="5000"/>
                  </a:schemeClr>
                </a:solidFill>
                <a:latin typeface="Arial" pitchFamily="34" charset="0"/>
                <a:cs typeface="Arial" pitchFamily="34" charset="0"/>
              </a:rPr>
              <a:t>IntentService</a:t>
            </a:r>
            <a:r>
              <a:rPr lang="en-US" sz="1200" dirty="0" smtClean="0">
                <a:solidFill>
                  <a:schemeClr val="tx1">
                    <a:lumMod val="95000"/>
                    <a:lumOff val="5000"/>
                  </a:schemeClr>
                </a:solidFill>
                <a:latin typeface="Arial" pitchFamily="34" charset="0"/>
                <a:cs typeface="Arial" pitchFamily="34" charset="0"/>
              </a:rPr>
              <a:t> </a:t>
            </a:r>
            <a:r>
              <a:rPr lang="en-US" sz="1200" dirty="0">
                <a:solidFill>
                  <a:schemeClr val="tx1">
                    <a:lumMod val="95000"/>
                    <a:lumOff val="5000"/>
                  </a:schemeClr>
                </a:solidFill>
                <a:latin typeface="Arial" pitchFamily="34" charset="0"/>
                <a:cs typeface="Arial" pitchFamily="34" charset="0"/>
              </a:rPr>
              <a:t>class </a:t>
            </a:r>
            <a:r>
              <a:rPr lang="en-US" sz="1200" dirty="0" smtClean="0">
                <a:solidFill>
                  <a:schemeClr val="tx1">
                    <a:lumMod val="95000"/>
                    <a:lumOff val="5000"/>
                  </a:schemeClr>
                </a:solidFill>
                <a:latin typeface="Arial" pitchFamily="34" charset="0"/>
                <a:cs typeface="Arial" pitchFamily="34" charset="0"/>
              </a:rPr>
              <a:t>runs on the android Background to keep the Application alive, and call any respective Broadcast receiver or activity as when needed. </a:t>
            </a:r>
            <a:endParaRPr lang="en-US" sz="1200" dirty="0">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452158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6512511" cy="1143000"/>
          </a:xfrm>
        </p:spPr>
        <p:txBody>
          <a:bodyPr/>
          <a:lstStyle/>
          <a:p>
            <a:pPr marL="0" indent="0">
              <a:buNone/>
            </a:pPr>
            <a:r>
              <a:rPr lang="en-US" sz="3000" dirty="0"/>
              <a:t>7.1 Installing the MATS Application on Android Phone</a:t>
            </a:r>
            <a:endParaRPr lang="en-US" sz="3000" dirty="0"/>
          </a:p>
        </p:txBody>
      </p:sp>
      <p:sp>
        <p:nvSpPr>
          <p:cNvPr id="9" name="Rectangle 8"/>
          <p:cNvSpPr/>
          <p:nvPr/>
        </p:nvSpPr>
        <p:spPr>
          <a:xfrm>
            <a:off x="304800" y="2438400"/>
            <a:ext cx="8153400" cy="1200329"/>
          </a:xfrm>
          <a:prstGeom prst="rect">
            <a:avLst/>
          </a:prstGeom>
        </p:spPr>
        <p:txBody>
          <a:bodyPr wrap="square">
            <a:spAutoFit/>
          </a:bodyPr>
          <a:lstStyle/>
          <a:p>
            <a:r>
              <a:rPr lang="en-US" dirty="0" smtClean="0"/>
              <a:t>Step </a:t>
            </a:r>
            <a:r>
              <a:rPr lang="en-US" dirty="0"/>
              <a:t>1: Install File Manager</a:t>
            </a:r>
          </a:p>
          <a:p>
            <a:endParaRPr lang="en-US" dirty="0"/>
          </a:p>
          <a:p>
            <a:r>
              <a:rPr lang="en-US" dirty="0"/>
              <a:t>Step 2: Copy </a:t>
            </a:r>
            <a:r>
              <a:rPr lang="en-US" dirty="0" err="1"/>
              <a:t>MATS.apk</a:t>
            </a:r>
            <a:r>
              <a:rPr lang="en-US" dirty="0"/>
              <a:t> file to SD card</a:t>
            </a:r>
          </a:p>
          <a:p>
            <a:r>
              <a:rPr lang="en-US" dirty="0"/>
              <a:t> </a:t>
            </a:r>
          </a:p>
        </p:txBody>
      </p:sp>
      <p:pic>
        <p:nvPicPr>
          <p:cNvPr id="13" name="Content Placeholder 3"/>
          <p:cNvPicPr>
            <a:picLocks noGrp="1"/>
          </p:cNvPicPr>
          <p:nvPr>
            <p:ph sz="quarter" idx="13"/>
          </p:nvPr>
        </p:nvPicPr>
        <p:blipFill>
          <a:blip r:embed="rId2"/>
          <a:stretch>
            <a:fillRect/>
          </a:stretch>
        </p:blipFill>
        <p:spPr>
          <a:xfrm>
            <a:off x="1143000" y="3638729"/>
            <a:ext cx="5900612" cy="3475037"/>
          </a:xfrm>
          <a:prstGeom prst="rect">
            <a:avLst/>
          </a:prstGeom>
        </p:spPr>
      </p:pic>
    </p:spTree>
    <p:extLst>
      <p:ext uri="{BB962C8B-B14F-4D97-AF65-F5344CB8AC3E}">
        <p14:creationId xmlns:p14="http://schemas.microsoft.com/office/powerpoint/2010/main" val="552483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sz="quarter" idx="13"/>
          </p:nvPr>
        </p:nvPicPr>
        <p:blipFill>
          <a:blip r:embed="rId2"/>
          <a:stretch>
            <a:fillRect/>
          </a:stretch>
        </p:blipFill>
        <p:spPr>
          <a:xfrm>
            <a:off x="1828800" y="838200"/>
            <a:ext cx="4362450" cy="1533525"/>
          </a:xfrm>
          <a:prstGeom prst="rect">
            <a:avLst/>
          </a:prstGeom>
        </p:spPr>
      </p:pic>
      <p:sp>
        <p:nvSpPr>
          <p:cNvPr id="7" name="Rectangle 6"/>
          <p:cNvSpPr/>
          <p:nvPr/>
        </p:nvSpPr>
        <p:spPr>
          <a:xfrm>
            <a:off x="1066800" y="228600"/>
            <a:ext cx="7467600" cy="369332"/>
          </a:xfrm>
          <a:prstGeom prst="rect">
            <a:avLst/>
          </a:prstGeom>
        </p:spPr>
        <p:txBody>
          <a:bodyPr wrap="square">
            <a:spAutoFit/>
          </a:bodyPr>
          <a:lstStyle/>
          <a:p>
            <a:r>
              <a:rPr lang="en-US" dirty="0"/>
              <a:t>This will display an agreement dialog box for the installation</a:t>
            </a:r>
          </a:p>
        </p:txBody>
      </p:sp>
      <p:sp>
        <p:nvSpPr>
          <p:cNvPr id="8" name="Rectangle 7"/>
          <p:cNvSpPr/>
          <p:nvPr/>
        </p:nvSpPr>
        <p:spPr>
          <a:xfrm>
            <a:off x="552994" y="2736503"/>
            <a:ext cx="7620000" cy="369332"/>
          </a:xfrm>
          <a:prstGeom prst="rect">
            <a:avLst/>
          </a:prstGeom>
        </p:spPr>
        <p:txBody>
          <a:bodyPr wrap="square">
            <a:spAutoFit/>
          </a:bodyPr>
          <a:lstStyle/>
          <a:p>
            <a:r>
              <a:rPr lang="en-US" dirty="0"/>
              <a:t>On the next two pages select “Install” again to install the </a:t>
            </a:r>
            <a:r>
              <a:rPr lang="en-US" dirty="0" err="1"/>
              <a:t>MATS.apk</a:t>
            </a:r>
            <a:endParaRPr lang="en-US" dirty="0"/>
          </a:p>
        </p:txBody>
      </p:sp>
      <p:pic>
        <p:nvPicPr>
          <p:cNvPr id="9" name="Picture 8"/>
          <p:cNvPicPr/>
          <p:nvPr/>
        </p:nvPicPr>
        <p:blipFill>
          <a:blip r:embed="rId3"/>
          <a:stretch>
            <a:fillRect/>
          </a:stretch>
        </p:blipFill>
        <p:spPr>
          <a:xfrm>
            <a:off x="2590800" y="3437709"/>
            <a:ext cx="3095625" cy="3167380"/>
          </a:xfrm>
          <a:prstGeom prst="rect">
            <a:avLst/>
          </a:prstGeom>
        </p:spPr>
      </p:pic>
    </p:spTree>
    <p:extLst>
      <p:ext uri="{BB962C8B-B14F-4D97-AF65-F5344CB8AC3E}">
        <p14:creationId xmlns:p14="http://schemas.microsoft.com/office/powerpoint/2010/main" val="2994753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6512511" cy="1143000"/>
          </a:xfrm>
        </p:spPr>
        <p:txBody>
          <a:bodyPr/>
          <a:lstStyle/>
          <a:p>
            <a:pPr marL="0" indent="0" algn="l">
              <a:buNone/>
            </a:pPr>
            <a:r>
              <a:rPr lang="en-US" dirty="0"/>
              <a:t>C</a:t>
            </a:r>
            <a:r>
              <a:rPr lang="en-US" dirty="0" smtClean="0"/>
              <a:t>onclusion</a:t>
            </a:r>
            <a:endParaRPr lang="en-US" dirty="0"/>
          </a:p>
        </p:txBody>
      </p:sp>
      <p:sp>
        <p:nvSpPr>
          <p:cNvPr id="4" name="Rectangle 3"/>
          <p:cNvSpPr/>
          <p:nvPr/>
        </p:nvSpPr>
        <p:spPr>
          <a:xfrm>
            <a:off x="470262" y="1997839"/>
            <a:ext cx="8064137" cy="3416320"/>
          </a:xfrm>
          <a:prstGeom prst="rect">
            <a:avLst/>
          </a:prstGeom>
        </p:spPr>
        <p:txBody>
          <a:bodyPr wrap="square">
            <a:spAutoFit/>
          </a:bodyPr>
          <a:lstStyle/>
          <a:p>
            <a:r>
              <a:rPr lang="en-US" dirty="0"/>
              <a:t>On theft detection my Application system would send an SMS to the owner alerting him of the phone number of the thief without the knowledge of thief in stealth mode. </a:t>
            </a:r>
          </a:p>
          <a:p>
            <a:r>
              <a:rPr lang="en-US" dirty="0"/>
              <a:t> </a:t>
            </a:r>
          </a:p>
          <a:p>
            <a:r>
              <a:rPr lang="en-US" dirty="0"/>
              <a:t>Then our system would retrieve GPS co-ordinates from satellites and then send a  SMS within a second. </a:t>
            </a:r>
            <a:r>
              <a:rPr lang="en-US" dirty="0" smtClean="0"/>
              <a:t>it would</a:t>
            </a:r>
          </a:p>
          <a:p>
            <a:r>
              <a:rPr lang="en-US" dirty="0" smtClean="0"/>
              <a:t> </a:t>
            </a:r>
            <a:r>
              <a:rPr lang="en-US" dirty="0"/>
              <a:t>retrieve the postal address of the stolen phone and send it as an SMS to the relatively stored number, this functionality is not found on any of the existing anti-theft system.</a:t>
            </a:r>
          </a:p>
          <a:p>
            <a:r>
              <a:rPr lang="en-US" dirty="0"/>
              <a:t>  </a:t>
            </a:r>
          </a:p>
          <a:p>
            <a:r>
              <a:rPr lang="en-US" dirty="0"/>
              <a:t>Later I can implement some telecom concepts, so that the user will get the information about the activities of the company in a mobile device. </a:t>
            </a:r>
          </a:p>
        </p:txBody>
      </p:sp>
    </p:spTree>
    <p:extLst>
      <p:ext uri="{BB962C8B-B14F-4D97-AF65-F5344CB8AC3E}">
        <p14:creationId xmlns:p14="http://schemas.microsoft.com/office/powerpoint/2010/main" val="193138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6512511" cy="762000"/>
          </a:xfrm>
        </p:spPr>
        <p:txBody>
          <a:bodyPr/>
          <a:lstStyle/>
          <a:p>
            <a:pPr marL="0" indent="0" algn="l">
              <a:buNone/>
            </a:pPr>
            <a:r>
              <a:rPr lang="en-US" dirty="0" smtClean="0"/>
              <a:t>REFERENCES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70265276"/>
              </p:ext>
            </p:extLst>
          </p:nvPr>
        </p:nvGraphicFramePr>
        <p:xfrm>
          <a:off x="381000" y="1143000"/>
          <a:ext cx="8534402" cy="4683760"/>
        </p:xfrm>
        <a:graphic>
          <a:graphicData uri="http://schemas.openxmlformats.org/drawingml/2006/table">
            <a:tbl>
              <a:tblPr firstRow="1" bandRow="1">
                <a:tableStyleId>{5C22544A-7EE6-4342-B048-85BDC9FD1C3A}</a:tableStyleId>
              </a:tblPr>
              <a:tblGrid>
                <a:gridCol w="449114"/>
                <a:gridCol w="6180287"/>
                <a:gridCol w="1905001"/>
              </a:tblGrid>
              <a:tr h="370840">
                <a:tc>
                  <a:txBody>
                    <a:bodyPr/>
                    <a:lstStyle/>
                    <a:p>
                      <a:r>
                        <a:rPr lang="en-US" sz="1200" dirty="0" smtClean="0">
                          <a:latin typeface="Arial" pitchFamily="34" charset="0"/>
                          <a:cs typeface="Arial" pitchFamily="34" charset="0"/>
                        </a:rPr>
                        <a:t>S/N</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SOURCE</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Type</a:t>
                      </a:r>
                      <a:endParaRPr lang="en-US" sz="1200" dirty="0">
                        <a:latin typeface="Arial" pitchFamily="34" charset="0"/>
                        <a:cs typeface="Arial" pitchFamily="34" charset="0"/>
                      </a:endParaRPr>
                    </a:p>
                  </a:txBody>
                  <a:tcPr/>
                </a:tc>
              </a:tr>
              <a:tr h="370840">
                <a:tc>
                  <a:txBody>
                    <a:bodyPr/>
                    <a:lstStyle/>
                    <a:p>
                      <a:r>
                        <a:rPr lang="en-US" sz="1200" dirty="0" smtClean="0">
                          <a:latin typeface="Arial" pitchFamily="34" charset="0"/>
                          <a:cs typeface="Arial" pitchFamily="34" charset="0"/>
                        </a:rPr>
                        <a:t>1</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Godfrey </a:t>
                      </a:r>
                      <a:r>
                        <a:rPr lang="en-US" sz="1200" dirty="0" err="1" smtClean="0">
                          <a:latin typeface="Arial" pitchFamily="34" charset="0"/>
                          <a:cs typeface="Arial" pitchFamily="34" charset="0"/>
                        </a:rPr>
                        <a:t>Ikhemuemhe</a:t>
                      </a:r>
                      <a:r>
                        <a:rPr lang="en-US" sz="1200" dirty="0" smtClean="0">
                          <a:latin typeface="Arial" pitchFamily="34" charset="0"/>
                          <a:cs typeface="Arial" pitchFamily="34" charset="0"/>
                        </a:rPr>
                        <a:t>, 3/</a:t>
                      </a:r>
                      <a:r>
                        <a:rPr lang="en-US" sz="1200" dirty="0" err="1" smtClean="0">
                          <a:latin typeface="Arial" pitchFamily="34" charset="0"/>
                          <a:cs typeface="Arial" pitchFamily="34" charset="0"/>
                        </a:rPr>
                        <a:t>oct</a:t>
                      </a:r>
                      <a:r>
                        <a:rPr lang="en-US" sz="1200" dirty="0" smtClean="0">
                          <a:latin typeface="Arial" pitchFamily="34" charset="0"/>
                          <a:cs typeface="Arial" pitchFamily="34" charset="0"/>
                        </a:rPr>
                        <a:t>/2003, http://allafrica.com/stories/20031013292.html </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News Report</a:t>
                      </a:r>
                      <a:endParaRPr lang="en-US" sz="1200" dirty="0">
                        <a:latin typeface="Arial" pitchFamily="34" charset="0"/>
                        <a:cs typeface="Arial" pitchFamily="34" charset="0"/>
                      </a:endParaRPr>
                    </a:p>
                  </a:txBody>
                  <a:tcPr/>
                </a:tc>
              </a:tr>
              <a:tr h="370840">
                <a:tc>
                  <a:txBody>
                    <a:bodyPr/>
                    <a:lstStyle/>
                    <a:p>
                      <a:r>
                        <a:rPr lang="en-US" sz="1200" dirty="0" smtClean="0">
                          <a:latin typeface="Arial" pitchFamily="34" charset="0"/>
                          <a:cs typeface="Arial" pitchFamily="34" charset="0"/>
                        </a:rPr>
                        <a:t>2</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http://siteresources.worldbank.org/EXTINFORMATIONANDCOMMUNICATIONANDTECHNOLOGIES/Resources/282822-1346223280837/MainReport.pdf </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Tech</a:t>
                      </a:r>
                      <a:r>
                        <a:rPr lang="en-US" sz="1200" baseline="0" dirty="0" smtClean="0">
                          <a:latin typeface="Arial" pitchFamily="34" charset="0"/>
                          <a:cs typeface="Arial" pitchFamily="34" charset="0"/>
                        </a:rPr>
                        <a:t> News</a:t>
                      </a:r>
                      <a:r>
                        <a:rPr lang="en-US" sz="1200" dirty="0" smtClean="0">
                          <a:latin typeface="Arial" pitchFamily="34" charset="0"/>
                          <a:cs typeface="Arial" pitchFamily="34" charset="0"/>
                        </a:rPr>
                        <a:t> Report</a:t>
                      </a:r>
                      <a:endParaRPr lang="en-US" sz="1200" dirty="0">
                        <a:latin typeface="Arial" pitchFamily="34" charset="0"/>
                        <a:cs typeface="Arial" pitchFamily="34" charset="0"/>
                      </a:endParaRPr>
                    </a:p>
                  </a:txBody>
                  <a:tcPr/>
                </a:tc>
              </a:tr>
              <a:tr h="370840">
                <a:tc>
                  <a:txBody>
                    <a:bodyPr/>
                    <a:lstStyle/>
                    <a:p>
                      <a:r>
                        <a:rPr lang="en-US" sz="1200" dirty="0" smtClean="0">
                          <a:latin typeface="Arial" pitchFamily="34" charset="0"/>
                          <a:cs typeface="Arial" pitchFamily="34" charset="0"/>
                        </a:rPr>
                        <a:t>3</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http://www.openhandsetalliance.com/android_overview.html </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Tech Documentation</a:t>
                      </a:r>
                      <a:endParaRPr lang="en-US" sz="1200" dirty="0">
                        <a:latin typeface="Arial" pitchFamily="34" charset="0"/>
                        <a:cs typeface="Arial" pitchFamily="34" charset="0"/>
                      </a:endParaRPr>
                    </a:p>
                  </a:txBody>
                  <a:tcPr/>
                </a:tc>
              </a:tr>
              <a:tr h="370840">
                <a:tc>
                  <a:txBody>
                    <a:bodyPr/>
                    <a:lstStyle/>
                    <a:p>
                      <a:r>
                        <a:rPr lang="en-US" sz="1200" dirty="0" smtClean="0">
                          <a:latin typeface="Arial" pitchFamily="34" charset="0"/>
                          <a:cs typeface="Arial" pitchFamily="34" charset="0"/>
                        </a:rPr>
                        <a:t>4</a:t>
                      </a:r>
                      <a:endParaRPr lang="en-US" sz="1200" dirty="0">
                        <a:latin typeface="Arial" pitchFamily="34" charset="0"/>
                        <a:cs typeface="Arial" pitchFamily="34" charset="0"/>
                      </a:endParaRPr>
                    </a:p>
                  </a:txBody>
                  <a:tcPr/>
                </a:tc>
                <a:tc>
                  <a:txBody>
                    <a:bodyPr/>
                    <a:lstStyle/>
                    <a:p>
                      <a:pPr marL="45720" indent="0">
                        <a:buNone/>
                      </a:pPr>
                      <a:r>
                        <a:rPr lang="en-US" sz="1200" dirty="0" smtClean="0"/>
                        <a:t>http://www.developereconomics.com/reports/q3-2013/ </a:t>
                      </a:r>
                      <a:endParaRPr lang="en-US" sz="1200" dirty="0"/>
                    </a:p>
                  </a:txBody>
                  <a:tcPr/>
                </a:tc>
                <a:tc>
                  <a:txBody>
                    <a:bodyPr/>
                    <a:lstStyle/>
                    <a:p>
                      <a:r>
                        <a:rPr lang="en-US" sz="1200" dirty="0" smtClean="0">
                          <a:latin typeface="Arial" pitchFamily="34" charset="0"/>
                          <a:cs typeface="Arial" pitchFamily="34" charset="0"/>
                        </a:rPr>
                        <a:t>News Report</a:t>
                      </a:r>
                      <a:endParaRPr lang="en-US" sz="1200" dirty="0">
                        <a:latin typeface="Arial" pitchFamily="34" charset="0"/>
                        <a:cs typeface="Arial" pitchFamily="34" charset="0"/>
                      </a:endParaRPr>
                    </a:p>
                  </a:txBody>
                  <a:tcPr/>
                </a:tc>
              </a:tr>
              <a:tr h="370840">
                <a:tc>
                  <a:txBody>
                    <a:bodyPr/>
                    <a:lstStyle/>
                    <a:p>
                      <a:r>
                        <a:rPr lang="en-US" sz="1200" dirty="0" smtClean="0">
                          <a:latin typeface="Arial" pitchFamily="34" charset="0"/>
                          <a:cs typeface="Arial" pitchFamily="34" charset="0"/>
                        </a:rPr>
                        <a:t>5</a:t>
                      </a:r>
                      <a:endParaRPr lang="en-US" sz="1200" dirty="0">
                        <a:latin typeface="Arial" pitchFamily="34" charset="0"/>
                        <a:cs typeface="Arial" pitchFamily="34" charset="0"/>
                      </a:endParaRPr>
                    </a:p>
                  </a:txBody>
                  <a:tcPr/>
                </a:tc>
                <a:tc>
                  <a:txBody>
                    <a:bodyPr/>
                    <a:lstStyle/>
                    <a:p>
                      <a:pPr marL="45720" indent="0">
                        <a:buNone/>
                      </a:pPr>
                      <a:r>
                        <a:rPr lang="en-US" sz="1200" dirty="0" smtClean="0"/>
                        <a:t>http://www.canalys.com/newsroom/google%E2%80%99s-android-becomes-world%E2%80%99s-leading-smart-phone-platform</a:t>
                      </a:r>
                      <a:endParaRPr lang="en-US" sz="1200" dirty="0"/>
                    </a:p>
                  </a:txBody>
                  <a:tcPr/>
                </a:tc>
                <a:tc>
                  <a:txBody>
                    <a:bodyPr/>
                    <a:lstStyle/>
                    <a:p>
                      <a:r>
                        <a:rPr lang="en-US" sz="1200" dirty="0" smtClean="0">
                          <a:latin typeface="Arial" pitchFamily="34" charset="0"/>
                          <a:cs typeface="Arial" pitchFamily="34" charset="0"/>
                        </a:rPr>
                        <a:t>News journal</a:t>
                      </a:r>
                      <a:endParaRPr lang="en-US" sz="1200" dirty="0">
                        <a:latin typeface="Arial" pitchFamily="34" charset="0"/>
                        <a:cs typeface="Arial" pitchFamily="34" charset="0"/>
                      </a:endParaRPr>
                    </a:p>
                  </a:txBody>
                  <a:tcPr/>
                </a:tc>
              </a:tr>
              <a:tr h="370840">
                <a:tc>
                  <a:txBody>
                    <a:bodyPr/>
                    <a:lstStyle/>
                    <a:p>
                      <a:r>
                        <a:rPr lang="en-US" sz="1200" dirty="0" smtClean="0">
                          <a:latin typeface="Arial" pitchFamily="34" charset="0"/>
                          <a:cs typeface="Arial" pitchFamily="34" charset="0"/>
                        </a:rPr>
                        <a:t>6</a:t>
                      </a:r>
                      <a:endParaRPr lang="en-US" sz="1200" dirty="0">
                        <a:latin typeface="Arial" pitchFamily="34" charset="0"/>
                        <a:cs typeface="Arial" pitchFamily="34" charset="0"/>
                      </a:endParaRPr>
                    </a:p>
                  </a:txBody>
                  <a:tcPr/>
                </a:tc>
                <a:tc>
                  <a:txBody>
                    <a:bodyPr/>
                    <a:lstStyle/>
                    <a:p>
                      <a:pPr marL="4572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http://www.phonearena.com/news/Android-steals-Symbians-Top-Smartphone-OS-crown_id16332 </a:t>
                      </a:r>
                    </a:p>
                  </a:txBody>
                  <a:tcPr/>
                </a:tc>
                <a:tc>
                  <a:txBody>
                    <a:bodyPr/>
                    <a:lstStyle/>
                    <a:p>
                      <a:r>
                        <a:rPr lang="en-US" sz="1200" dirty="0" smtClean="0">
                          <a:latin typeface="Arial" pitchFamily="34" charset="0"/>
                          <a:cs typeface="Arial" pitchFamily="34" charset="0"/>
                        </a:rPr>
                        <a:t>News Journal</a:t>
                      </a:r>
                      <a:endParaRPr lang="en-US" sz="1200" dirty="0">
                        <a:latin typeface="Arial" pitchFamily="34" charset="0"/>
                        <a:cs typeface="Arial" pitchFamily="34" charset="0"/>
                      </a:endParaRPr>
                    </a:p>
                  </a:txBody>
                  <a:tcPr/>
                </a:tc>
              </a:tr>
              <a:tr h="370840">
                <a:tc>
                  <a:txBody>
                    <a:bodyPr/>
                    <a:lstStyle/>
                    <a:p>
                      <a:r>
                        <a:rPr lang="en-US" sz="1200" dirty="0" smtClean="0">
                          <a:latin typeface="Arial" pitchFamily="34" charset="0"/>
                          <a:cs typeface="Arial" pitchFamily="34" charset="0"/>
                        </a:rPr>
                        <a:t>7</a:t>
                      </a:r>
                      <a:endParaRPr lang="en-US" sz="1200" dirty="0">
                        <a:latin typeface="Arial" pitchFamily="34" charset="0"/>
                        <a:cs typeface="Arial" pitchFamily="34" charset="0"/>
                      </a:endParaRPr>
                    </a:p>
                  </a:txBody>
                  <a:tcPr/>
                </a:tc>
                <a:tc>
                  <a:txBody>
                    <a:bodyPr/>
                    <a:lstStyle/>
                    <a:p>
                      <a:pPr marL="4572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http://arstechnica.com/gadgets/2012/11/on-androids-5th-birthday-5-things-we-love-about-android/ </a:t>
                      </a:r>
                      <a:endParaRPr lang="en-US" sz="1200" dirty="0"/>
                    </a:p>
                  </a:txBody>
                  <a:tcPr/>
                </a:tc>
                <a:tc>
                  <a:txBody>
                    <a:bodyPr/>
                    <a:lstStyle/>
                    <a:p>
                      <a:r>
                        <a:rPr lang="en-US" sz="1200" dirty="0" smtClean="0">
                          <a:latin typeface="Arial" pitchFamily="34" charset="0"/>
                          <a:cs typeface="Arial" pitchFamily="34" charset="0"/>
                        </a:rPr>
                        <a:t>Tech Discussion</a:t>
                      </a:r>
                      <a:endParaRPr lang="en-US" sz="1200" dirty="0">
                        <a:latin typeface="Arial" pitchFamily="34" charset="0"/>
                        <a:cs typeface="Arial" pitchFamily="34" charset="0"/>
                      </a:endParaRPr>
                    </a:p>
                  </a:txBody>
                  <a:tcPr/>
                </a:tc>
              </a:tr>
              <a:tr h="370840">
                <a:tc>
                  <a:txBody>
                    <a:bodyPr/>
                    <a:lstStyle/>
                    <a:p>
                      <a:r>
                        <a:rPr lang="en-US" sz="1200" dirty="0" smtClean="0">
                          <a:latin typeface="Arial" pitchFamily="34" charset="0"/>
                          <a:cs typeface="Arial" pitchFamily="34" charset="0"/>
                        </a:rPr>
                        <a:t>8</a:t>
                      </a:r>
                      <a:endParaRPr lang="en-US" sz="1200" dirty="0">
                        <a:latin typeface="Arial" pitchFamily="34" charset="0"/>
                        <a:cs typeface="Arial" pitchFamily="34" charset="0"/>
                      </a:endParaRPr>
                    </a:p>
                  </a:txBody>
                  <a:tcPr/>
                </a:tc>
                <a:tc>
                  <a:txBody>
                    <a:bodyPr/>
                    <a:lstStyle/>
                    <a:p>
                      <a:pPr marL="4572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http://www.androidpolice.com/2010/05/01/custom-roms-for-android-explained-and-why-you-want-them/ </a:t>
                      </a:r>
                      <a:endParaRPr lang="en-US" sz="1200" dirty="0"/>
                    </a:p>
                  </a:txBody>
                  <a:tcPr/>
                </a:tc>
                <a:tc>
                  <a:txBody>
                    <a:bodyPr/>
                    <a:lstStyle/>
                    <a:p>
                      <a:r>
                        <a:rPr lang="en-US" sz="1200" dirty="0" smtClean="0">
                          <a:latin typeface="Arial" pitchFamily="34" charset="0"/>
                          <a:cs typeface="Arial" pitchFamily="34" charset="0"/>
                        </a:rPr>
                        <a:t>Tech</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Report</a:t>
                      </a:r>
                      <a:endParaRPr lang="en-US" sz="1200" dirty="0">
                        <a:latin typeface="Arial" pitchFamily="34" charset="0"/>
                        <a:cs typeface="Arial" pitchFamily="34" charset="0"/>
                      </a:endParaRPr>
                    </a:p>
                  </a:txBody>
                  <a:tcPr/>
                </a:tc>
              </a:tr>
              <a:tr h="370840">
                <a:tc>
                  <a:txBody>
                    <a:bodyPr/>
                    <a:lstStyle/>
                    <a:p>
                      <a:r>
                        <a:rPr lang="en-US" sz="1200" dirty="0" smtClean="0">
                          <a:latin typeface="Arial" pitchFamily="34" charset="0"/>
                          <a:cs typeface="Arial" pitchFamily="34" charset="0"/>
                        </a:rPr>
                        <a:t>9</a:t>
                      </a:r>
                      <a:endParaRPr lang="en-US" sz="1200" dirty="0">
                        <a:latin typeface="Arial" pitchFamily="34" charset="0"/>
                        <a:cs typeface="Arial" pitchFamily="34" charset="0"/>
                      </a:endParaRPr>
                    </a:p>
                  </a:txBody>
                  <a:tcPr/>
                </a:tc>
                <a:tc>
                  <a:txBody>
                    <a:bodyPr/>
                    <a:lstStyle/>
                    <a:p>
                      <a:pPr marL="4572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http://techcrunch.com/2013/07/01/android-led-by-samsung-continues-to-storm-the-smartphone-market-pushing-a-global-70-market-share/?ncid=tcdaily </a:t>
                      </a:r>
                      <a:endParaRPr lang="en-US" sz="1200" dirty="0"/>
                    </a:p>
                  </a:txBody>
                  <a:tcPr/>
                </a:tc>
                <a:tc>
                  <a:txBody>
                    <a:bodyPr/>
                    <a:lstStyle/>
                    <a:p>
                      <a:r>
                        <a:rPr lang="en-US" sz="1200" dirty="0" smtClean="0">
                          <a:latin typeface="Arial" pitchFamily="34" charset="0"/>
                          <a:cs typeface="Arial" pitchFamily="34" charset="0"/>
                        </a:rPr>
                        <a:t>News</a:t>
                      </a:r>
                      <a:r>
                        <a:rPr lang="en-US" sz="1200" baseline="0" dirty="0" smtClean="0">
                          <a:latin typeface="Arial" pitchFamily="34" charset="0"/>
                          <a:cs typeface="Arial" pitchFamily="34" charset="0"/>
                        </a:rPr>
                        <a:t> Report</a:t>
                      </a:r>
                      <a:endParaRPr lang="en-US" sz="1200" dirty="0">
                        <a:latin typeface="Arial" pitchFamily="34" charset="0"/>
                        <a:cs typeface="Arial" pitchFamily="34" charset="0"/>
                      </a:endParaRPr>
                    </a:p>
                  </a:txBody>
                  <a:tcPr/>
                </a:tc>
              </a:tr>
              <a:tr h="370840">
                <a:tc>
                  <a:txBody>
                    <a:bodyPr/>
                    <a:lstStyle/>
                    <a:p>
                      <a:r>
                        <a:rPr lang="en-US" sz="1200" dirty="0" smtClean="0">
                          <a:latin typeface="Arial" pitchFamily="34" charset="0"/>
                          <a:cs typeface="Arial" pitchFamily="34" charset="0"/>
                        </a:rPr>
                        <a:t>10</a:t>
                      </a:r>
                      <a:endParaRPr lang="en-US" sz="1200" dirty="0">
                        <a:latin typeface="Arial" pitchFamily="34" charset="0"/>
                        <a:cs typeface="Arial" pitchFamily="34" charset="0"/>
                      </a:endParaRPr>
                    </a:p>
                  </a:txBody>
                  <a:tcPr/>
                </a:tc>
                <a:tc>
                  <a:txBody>
                    <a:bodyPr/>
                    <a:lstStyle/>
                    <a:p>
                      <a:pPr marL="4572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http://news.cnet.com/8301-30686_3-20092399-266/google-just-bought-itself-patent-protection/ </a:t>
                      </a:r>
                    </a:p>
                  </a:txBody>
                  <a:tcPr/>
                </a:tc>
                <a:tc>
                  <a:txBody>
                    <a:bodyPr/>
                    <a:lstStyle/>
                    <a:p>
                      <a:r>
                        <a:rPr lang="en-US" sz="1200" dirty="0" smtClean="0">
                          <a:latin typeface="Arial" pitchFamily="34" charset="0"/>
                          <a:cs typeface="Arial" pitchFamily="34" charset="0"/>
                        </a:rPr>
                        <a:t>Tech Trends</a:t>
                      </a:r>
                      <a:endParaRPr lang="en-US" sz="1200"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3649997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6512511" cy="1143000"/>
          </a:xfrm>
        </p:spPr>
        <p:txBody>
          <a:bodyPr/>
          <a:lstStyle/>
          <a:p>
            <a:r>
              <a:rPr lang="en-US" dirty="0" smtClean="0"/>
              <a:t>TABLE OF CONTENTS</a:t>
            </a:r>
            <a:endParaRPr lang="en-US" dirty="0"/>
          </a:p>
        </p:txBody>
      </p:sp>
      <p:sp>
        <p:nvSpPr>
          <p:cNvPr id="4" name="Rectangle 3"/>
          <p:cNvSpPr/>
          <p:nvPr/>
        </p:nvSpPr>
        <p:spPr>
          <a:xfrm>
            <a:off x="1295400" y="1828800"/>
            <a:ext cx="6481261" cy="4247317"/>
          </a:xfrm>
          <a:prstGeom prst="rect">
            <a:avLst/>
          </a:prstGeom>
        </p:spPr>
        <p:txBody>
          <a:bodyPr wrap="none">
            <a:spAutoFit/>
          </a:bodyPr>
          <a:lstStyle/>
          <a:p>
            <a:pPr marL="342900" indent="-342900">
              <a:buFont typeface="+mj-lt"/>
              <a:buAutoNum type="arabicPeriod"/>
            </a:pPr>
            <a:r>
              <a:rPr lang="en-US" dirty="0">
                <a:latin typeface="Arial" pitchFamily="34" charset="0"/>
                <a:cs typeface="Arial" pitchFamily="34" charset="0"/>
              </a:rPr>
              <a:t>Preliminary </a:t>
            </a:r>
            <a:r>
              <a:rPr lang="en-US" dirty="0" smtClean="0">
                <a:latin typeface="Arial" pitchFamily="34" charset="0"/>
                <a:cs typeface="Arial" pitchFamily="34" charset="0"/>
              </a:rPr>
              <a:t>Information</a:t>
            </a:r>
          </a:p>
          <a:p>
            <a:pPr marL="342900" indent="-342900">
              <a:buFont typeface="+mj-lt"/>
              <a:buAutoNum type="arabicPeriod"/>
            </a:pPr>
            <a:endParaRPr lang="en-US" dirty="0" smtClean="0">
              <a:latin typeface="Arial" pitchFamily="34" charset="0"/>
              <a:cs typeface="Arial" pitchFamily="34" charset="0"/>
            </a:endParaRPr>
          </a:p>
          <a:p>
            <a:pPr marL="342900" indent="-342900">
              <a:buFont typeface="+mj-lt"/>
              <a:buAutoNum type="arabicPeriod"/>
            </a:pPr>
            <a:r>
              <a:rPr lang="en-US" dirty="0" smtClean="0">
                <a:latin typeface="Arial" pitchFamily="34" charset="0"/>
                <a:cs typeface="Arial" pitchFamily="34" charset="0"/>
              </a:rPr>
              <a:t>Chapter 1 (Project Proposal)</a:t>
            </a:r>
          </a:p>
          <a:p>
            <a:pPr marL="342900" indent="-342900">
              <a:buFont typeface="+mj-lt"/>
              <a:buAutoNum type="arabicPeriod"/>
            </a:pPr>
            <a:endParaRPr lang="en-US" dirty="0" smtClean="0">
              <a:latin typeface="Arial" pitchFamily="34" charset="0"/>
              <a:cs typeface="Arial" pitchFamily="34" charset="0"/>
            </a:endParaRPr>
          </a:p>
          <a:p>
            <a:pPr marL="342900" indent="-342900">
              <a:buFont typeface="+mj-lt"/>
              <a:buAutoNum type="arabicPeriod"/>
            </a:pPr>
            <a:r>
              <a:rPr lang="en-US" dirty="0" smtClean="0">
                <a:latin typeface="Arial" pitchFamily="34" charset="0"/>
                <a:cs typeface="Arial" pitchFamily="34" charset="0"/>
              </a:rPr>
              <a:t>Chapter 2 (Literature Review)</a:t>
            </a:r>
          </a:p>
          <a:p>
            <a:pPr marL="342900" indent="-342900">
              <a:buFont typeface="+mj-lt"/>
              <a:buAutoNum type="arabicPeriod"/>
            </a:pPr>
            <a:endParaRPr lang="en-US" dirty="0" smtClean="0">
              <a:latin typeface="Arial" pitchFamily="34" charset="0"/>
              <a:cs typeface="Arial" pitchFamily="34" charset="0"/>
            </a:endParaRPr>
          </a:p>
          <a:p>
            <a:pPr marL="342900" indent="-342900">
              <a:buFont typeface="+mj-lt"/>
              <a:buAutoNum type="arabicPeriod"/>
            </a:pPr>
            <a:r>
              <a:rPr lang="en-US" dirty="0" smtClean="0">
                <a:latin typeface="Arial" pitchFamily="34" charset="0"/>
                <a:cs typeface="Arial" pitchFamily="34" charset="0"/>
              </a:rPr>
              <a:t>Chapter 3 (Project Objectives , activities and Deliverables)</a:t>
            </a:r>
          </a:p>
          <a:p>
            <a:pPr marL="342900" indent="-342900">
              <a:buFont typeface="+mj-lt"/>
              <a:buAutoNum type="arabicPeriod"/>
            </a:pPr>
            <a:endParaRPr lang="en-US" dirty="0">
              <a:latin typeface="Arial" pitchFamily="34" charset="0"/>
              <a:cs typeface="Arial" pitchFamily="34" charset="0"/>
            </a:endParaRPr>
          </a:p>
          <a:p>
            <a:pPr marL="342900" indent="-342900">
              <a:buFont typeface="+mj-lt"/>
              <a:buAutoNum type="arabicPeriod"/>
            </a:pPr>
            <a:r>
              <a:rPr lang="en-US" dirty="0" smtClean="0">
                <a:latin typeface="Arial" pitchFamily="34" charset="0"/>
                <a:cs typeface="Arial" pitchFamily="34" charset="0"/>
              </a:rPr>
              <a:t>Chapter </a:t>
            </a:r>
            <a:r>
              <a:rPr lang="en-US" dirty="0">
                <a:latin typeface="Arial" pitchFamily="34" charset="0"/>
                <a:cs typeface="Arial" pitchFamily="34" charset="0"/>
              </a:rPr>
              <a:t>4 (Requirement Analysis)</a:t>
            </a:r>
          </a:p>
          <a:p>
            <a:pPr marL="342900" indent="-342900">
              <a:buFont typeface="+mj-lt"/>
              <a:buAutoNum type="arabicPeriod"/>
            </a:pPr>
            <a:endParaRPr lang="en-US" dirty="0" smtClean="0">
              <a:latin typeface="Arial" pitchFamily="34" charset="0"/>
              <a:cs typeface="Arial" pitchFamily="34" charset="0"/>
            </a:endParaRPr>
          </a:p>
          <a:p>
            <a:pPr marL="342900" indent="-342900">
              <a:buFont typeface="+mj-lt"/>
              <a:buAutoNum type="arabicPeriod"/>
            </a:pPr>
            <a:r>
              <a:rPr lang="en-US" dirty="0">
                <a:latin typeface="Arial" pitchFamily="34" charset="0"/>
                <a:cs typeface="Arial" pitchFamily="34" charset="0"/>
              </a:rPr>
              <a:t>Chapter 5 (Design Techniques) </a:t>
            </a:r>
          </a:p>
          <a:p>
            <a:pPr marL="342900" indent="-342900">
              <a:buFont typeface="+mj-lt"/>
              <a:buAutoNum type="arabicPeriod"/>
            </a:pPr>
            <a:endParaRPr lang="en-US" dirty="0" smtClean="0">
              <a:latin typeface="Arial" pitchFamily="34" charset="0"/>
              <a:cs typeface="Arial" pitchFamily="34" charset="0"/>
            </a:endParaRPr>
          </a:p>
          <a:p>
            <a:pPr marL="342900" indent="-342900">
              <a:buFont typeface="+mj-lt"/>
              <a:buAutoNum type="arabicPeriod"/>
            </a:pPr>
            <a:r>
              <a:rPr lang="en-US" dirty="0" smtClean="0">
                <a:latin typeface="Arial" pitchFamily="34" charset="0"/>
                <a:cs typeface="Arial" pitchFamily="34" charset="0"/>
              </a:rPr>
              <a:t>Chapter 6 Implementation / Testing</a:t>
            </a:r>
          </a:p>
          <a:p>
            <a:pPr marL="342900" indent="-342900">
              <a:buFont typeface="+mj-lt"/>
              <a:buAutoNum type="arabicPeriod"/>
            </a:pPr>
            <a:endParaRPr lang="en-US" dirty="0">
              <a:latin typeface="Arial" pitchFamily="34" charset="0"/>
              <a:cs typeface="Arial" pitchFamily="34" charset="0"/>
            </a:endParaRPr>
          </a:p>
          <a:p>
            <a:pPr marL="342900" indent="-342900">
              <a:buFont typeface="+mj-lt"/>
              <a:buAutoNum type="arabicPeriod"/>
            </a:pPr>
            <a:r>
              <a:rPr lang="en-US" dirty="0" smtClean="0">
                <a:latin typeface="Arial" pitchFamily="34" charset="0"/>
                <a:cs typeface="Arial" pitchFamily="34" charset="0"/>
              </a:rPr>
              <a:t>Chapter 7 End user guide</a:t>
            </a:r>
            <a:endParaRPr lang="en-US" dirty="0">
              <a:latin typeface="Arial" pitchFamily="34" charset="0"/>
              <a:cs typeface="Arial" pitchFamily="34" charset="0"/>
            </a:endParaRPr>
          </a:p>
        </p:txBody>
      </p:sp>
    </p:spTree>
    <p:extLst>
      <p:ext uri="{BB962C8B-B14F-4D97-AF65-F5344CB8AC3E}">
        <p14:creationId xmlns:p14="http://schemas.microsoft.com/office/powerpoint/2010/main" val="1668469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01000" cy="1143000"/>
          </a:xfrm>
        </p:spPr>
        <p:txBody>
          <a:bodyPr/>
          <a:lstStyle/>
          <a:p>
            <a:pPr marL="0" indent="0">
              <a:buNone/>
            </a:pPr>
            <a:r>
              <a:rPr lang="en-US" dirty="0"/>
              <a:t>Chapter 1 – Project Proposal</a:t>
            </a:r>
          </a:p>
        </p:txBody>
      </p:sp>
      <p:sp>
        <p:nvSpPr>
          <p:cNvPr id="3" name="Content Placeholder 2"/>
          <p:cNvSpPr>
            <a:spLocks noGrp="1"/>
          </p:cNvSpPr>
          <p:nvPr>
            <p:ph sz="quarter" idx="13"/>
          </p:nvPr>
        </p:nvSpPr>
        <p:spPr>
          <a:xfrm>
            <a:off x="609600" y="1752600"/>
            <a:ext cx="8001000" cy="1905000"/>
          </a:xfrm>
        </p:spPr>
        <p:txBody>
          <a:bodyPr>
            <a:normAutofit/>
          </a:bodyPr>
          <a:lstStyle/>
          <a:p>
            <a:pPr marL="45720" indent="0">
              <a:buNone/>
            </a:pPr>
            <a:r>
              <a:rPr lang="en-US" sz="1800" b="1" dirty="0" smtClean="0">
                <a:latin typeface="Arial" pitchFamily="34" charset="0"/>
                <a:cs typeface="Arial" pitchFamily="34" charset="0"/>
              </a:rPr>
              <a:t>Proposed</a:t>
            </a:r>
            <a:r>
              <a:rPr lang="en-US" b="1" dirty="0" smtClean="0">
                <a:latin typeface="Arial" pitchFamily="34" charset="0"/>
                <a:cs typeface="Arial" pitchFamily="34" charset="0"/>
              </a:rPr>
              <a:t> </a:t>
            </a:r>
            <a:r>
              <a:rPr lang="en-US" sz="1800" b="1" dirty="0">
                <a:latin typeface="Arial" pitchFamily="34" charset="0"/>
                <a:cs typeface="Arial" pitchFamily="34" charset="0"/>
              </a:rPr>
              <a:t>Project Introduction</a:t>
            </a:r>
          </a:p>
          <a:p>
            <a:pPr marL="45720" indent="0">
              <a:buNone/>
            </a:pPr>
            <a:r>
              <a:rPr lang="en-US" sz="1400" dirty="0">
                <a:latin typeface="Arial" pitchFamily="34" charset="0"/>
                <a:cs typeface="Arial" pitchFamily="34" charset="0"/>
              </a:rPr>
              <a:t>MATS will consist of a number of essential anti-theft features that many other devices do not contain. It will use android built in feature to retrieve the information about the change of SIM on your mobile phone incase its get lost or stolen; this project will also help in tracking down your stolen mobile with GPS and GPRS technology built in most of the smart phones to identify the location of your mobile </a:t>
            </a:r>
            <a:r>
              <a:rPr lang="en-US" sz="1400" dirty="0" smtClean="0">
                <a:latin typeface="Arial" pitchFamily="34" charset="0"/>
                <a:cs typeface="Arial" pitchFamily="34" charset="0"/>
              </a:rPr>
              <a:t>phone Ref[1]</a:t>
            </a:r>
            <a:r>
              <a:rPr lang="en-US" dirty="0" smtClean="0">
                <a:latin typeface="Arial" pitchFamily="34" charset="0"/>
                <a:cs typeface="Arial" pitchFamily="34" charset="0"/>
              </a:rPr>
              <a:t>. </a:t>
            </a:r>
            <a:endParaRPr lang="en-US"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4" name="Content Placeholder 2"/>
          <p:cNvSpPr txBox="1">
            <a:spLocks/>
          </p:cNvSpPr>
          <p:nvPr/>
        </p:nvSpPr>
        <p:spPr>
          <a:xfrm>
            <a:off x="762000" y="3733800"/>
            <a:ext cx="8001000" cy="19050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buFont typeface="Georgia" pitchFamily="18" charset="0"/>
              <a:buNone/>
            </a:pPr>
            <a:r>
              <a:rPr lang="en-US" sz="1800" b="1" dirty="0" smtClean="0">
                <a:latin typeface="Arial" pitchFamily="34" charset="0"/>
                <a:cs typeface="Arial" pitchFamily="34" charset="0"/>
              </a:rPr>
              <a:t>Why Mobile Anti-Theft System (MATS)</a:t>
            </a:r>
          </a:p>
          <a:p>
            <a:pPr marL="45720" indent="0">
              <a:buNone/>
            </a:pPr>
            <a:r>
              <a:rPr lang="en-US" sz="1400" dirty="0"/>
              <a:t>Almost every owner of a </a:t>
            </a:r>
            <a:r>
              <a:rPr lang="en-US" sz="1400" dirty="0" smtClean="0"/>
              <a:t>costly </a:t>
            </a:r>
            <a:r>
              <a:rPr lang="en-US" sz="1400" dirty="0"/>
              <a:t>mobile handset </a:t>
            </a:r>
            <a:r>
              <a:rPr lang="en-US" sz="1400" dirty="0" smtClean="0"/>
              <a:t>fears </a:t>
            </a:r>
            <a:r>
              <a:rPr lang="en-US" sz="1400" dirty="0"/>
              <a:t>the nightmare of losing his mobile </a:t>
            </a:r>
            <a:r>
              <a:rPr lang="en-US" sz="1400" dirty="0" smtClean="0"/>
              <a:t>phone which contains all his / secret information . </a:t>
            </a:r>
            <a:r>
              <a:rPr lang="en-US" sz="1400" dirty="0"/>
              <a:t>I have come across many middle class people losing costly mobiles and unable to get back the same even with the help of police officers. And in AFRICA there is no system in place to help such people. Seeing their plight and the upcoming android platform which promises to be present on ever upcoming handset </a:t>
            </a:r>
          </a:p>
          <a:p>
            <a:pPr marL="45720" indent="0">
              <a:buFont typeface="Georgia" pitchFamily="18" charset="0"/>
              <a:buNone/>
            </a:pPr>
            <a:endParaRPr lang="en-US" dirty="0">
              <a:latin typeface="Arial" pitchFamily="34" charset="0"/>
              <a:cs typeface="Arial" pitchFamily="34" charset="0"/>
            </a:endParaRPr>
          </a:p>
        </p:txBody>
      </p:sp>
    </p:spTree>
    <p:extLst>
      <p:ext uri="{BB962C8B-B14F-4D97-AF65-F5344CB8AC3E}">
        <p14:creationId xmlns:p14="http://schemas.microsoft.com/office/powerpoint/2010/main" val="163116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82000" cy="1143000"/>
          </a:xfrm>
        </p:spPr>
        <p:txBody>
          <a:bodyPr/>
          <a:lstStyle/>
          <a:p>
            <a:pPr marL="0" indent="0" algn="l">
              <a:buNone/>
            </a:pPr>
            <a:r>
              <a:rPr lang="en-US" dirty="0" smtClean="0"/>
              <a:t>Chapter 2 – Literature review </a:t>
            </a:r>
            <a:endParaRPr lang="en-US" dirty="0"/>
          </a:p>
        </p:txBody>
      </p:sp>
      <p:sp>
        <p:nvSpPr>
          <p:cNvPr id="3" name="Content Placeholder 2"/>
          <p:cNvSpPr>
            <a:spLocks noGrp="1"/>
          </p:cNvSpPr>
          <p:nvPr>
            <p:ph sz="quarter" idx="13"/>
          </p:nvPr>
        </p:nvSpPr>
        <p:spPr>
          <a:xfrm>
            <a:off x="381000" y="1981200"/>
            <a:ext cx="8534400" cy="3474720"/>
          </a:xfrm>
        </p:spPr>
        <p:txBody>
          <a:bodyPr>
            <a:normAutofit/>
          </a:bodyPr>
          <a:lstStyle/>
          <a:p>
            <a:pPr marL="45720" indent="0">
              <a:buNone/>
            </a:pPr>
            <a:r>
              <a:rPr lang="en-US" b="1" dirty="0">
                <a:latin typeface="Arial" pitchFamily="34" charset="0"/>
                <a:cs typeface="Arial" pitchFamily="34" charset="0"/>
              </a:rPr>
              <a:t>Historical Background about Android </a:t>
            </a:r>
            <a:r>
              <a:rPr lang="en-US" b="1" dirty="0" smtClean="0">
                <a:latin typeface="Arial" pitchFamily="34" charset="0"/>
                <a:cs typeface="Arial" pitchFamily="34" charset="0"/>
              </a:rPr>
              <a:t>Technology</a:t>
            </a:r>
            <a:endParaRPr lang="en-US" b="1" dirty="0">
              <a:latin typeface="Arial" pitchFamily="34" charset="0"/>
              <a:cs typeface="Arial" pitchFamily="34" charset="0"/>
            </a:endParaRPr>
          </a:p>
          <a:p>
            <a:pPr marL="45720" indent="0">
              <a:buNone/>
            </a:pPr>
            <a:r>
              <a:rPr lang="en-US" sz="1600" dirty="0" smtClean="0">
                <a:latin typeface="Arial" pitchFamily="34" charset="0"/>
                <a:cs typeface="Arial" pitchFamily="34" charset="0"/>
              </a:rPr>
              <a:t>Initially </a:t>
            </a:r>
            <a:r>
              <a:rPr lang="en-US" sz="1600" dirty="0">
                <a:latin typeface="Arial" pitchFamily="34" charset="0"/>
                <a:cs typeface="Arial" pitchFamily="34" charset="0"/>
              </a:rPr>
              <a:t>developed by Android, Inc., which Google backed financially and later bought in </a:t>
            </a:r>
            <a:r>
              <a:rPr lang="en-US" sz="1600" dirty="0" smtClean="0">
                <a:latin typeface="Arial" pitchFamily="34" charset="0"/>
                <a:cs typeface="Arial" pitchFamily="34" charset="0"/>
              </a:rPr>
              <a:t>2005.</a:t>
            </a:r>
          </a:p>
          <a:p>
            <a:pPr marL="45720" indent="0">
              <a:buNone/>
            </a:pPr>
            <a:r>
              <a:rPr lang="en-US" sz="1600" dirty="0">
                <a:latin typeface="Arial" pitchFamily="34" charset="0"/>
                <a:cs typeface="Arial" pitchFamily="34" charset="0"/>
              </a:rPr>
              <a:t>The first Android-powered phone was sold in October </a:t>
            </a:r>
            <a:r>
              <a:rPr lang="en-US" sz="1600" dirty="0" smtClean="0">
                <a:latin typeface="Arial" pitchFamily="34" charset="0"/>
                <a:cs typeface="Arial" pitchFamily="34" charset="0"/>
              </a:rPr>
              <a:t>2008</a:t>
            </a:r>
            <a:r>
              <a:rPr lang="en-US" sz="1600" dirty="0">
                <a:latin typeface="Arial" pitchFamily="34" charset="0"/>
                <a:cs typeface="Arial" pitchFamily="34" charset="0"/>
              </a:rPr>
              <a:t>ref[2]</a:t>
            </a:r>
            <a:endParaRPr lang="en-US" sz="1600" dirty="0" smtClean="0">
              <a:latin typeface="Arial" pitchFamily="34" charset="0"/>
              <a:cs typeface="Arial" pitchFamily="34" charset="0"/>
            </a:endParaRPr>
          </a:p>
          <a:p>
            <a:pPr marL="45720" indent="0">
              <a:buNone/>
            </a:pPr>
            <a:r>
              <a:rPr lang="en-US" sz="1600" dirty="0">
                <a:latin typeface="Arial" pitchFamily="34" charset="0"/>
                <a:cs typeface="Arial" pitchFamily="34" charset="0"/>
              </a:rPr>
              <a:t>Additionally, Android has a large community of developers writing applications ("apps") that extend the functionality of devices, written primarily in a customized version of the Java programming </a:t>
            </a:r>
            <a:r>
              <a:rPr lang="en-US" sz="1600" dirty="0" smtClean="0">
                <a:latin typeface="Arial" pitchFamily="34" charset="0"/>
                <a:cs typeface="Arial" pitchFamily="34" charset="0"/>
              </a:rPr>
              <a:t>language ref[3].</a:t>
            </a:r>
          </a:p>
          <a:p>
            <a:pPr marL="45720" indent="0">
              <a:buNone/>
            </a:pPr>
            <a:r>
              <a:rPr lang="en-US" sz="1600" dirty="0">
                <a:latin typeface="Arial" pitchFamily="34" charset="0"/>
                <a:cs typeface="Arial" pitchFamily="34" charset="0"/>
              </a:rPr>
              <a:t>A developer survey conducted in April–May 2013 found that Android is the most popular platform for developers, used by 71% of the mobile developer </a:t>
            </a:r>
            <a:r>
              <a:rPr lang="en-US" sz="1600" dirty="0" smtClean="0">
                <a:latin typeface="Arial" pitchFamily="34" charset="0"/>
                <a:cs typeface="Arial" pitchFamily="34" charset="0"/>
              </a:rPr>
              <a:t>population ref[4].</a:t>
            </a:r>
          </a:p>
          <a:p>
            <a:pPr marL="45720" indent="0">
              <a:buNone/>
            </a:pPr>
            <a:endParaRPr lang="en-US" sz="1600" dirty="0" smtClean="0">
              <a:latin typeface="Arial" pitchFamily="34" charset="0"/>
              <a:cs typeface="Arial" pitchFamily="34" charset="0"/>
            </a:endParaRPr>
          </a:p>
          <a:p>
            <a:pPr marL="45720" indent="0">
              <a:buNone/>
            </a:pPr>
            <a:r>
              <a:rPr lang="en-US" sz="1600" dirty="0" smtClean="0">
                <a:latin typeface="Arial" pitchFamily="34" charset="0"/>
                <a:cs typeface="Arial" pitchFamily="34" charset="0"/>
              </a:rPr>
              <a:t>These factor has contributed towards making android the best in the world.</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3145512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042737" y="457200"/>
            <a:ext cx="7315200" cy="3474720"/>
          </a:xfrm>
        </p:spPr>
        <p:txBody>
          <a:bodyPr>
            <a:normAutofit/>
          </a:bodyPr>
          <a:lstStyle/>
          <a:p>
            <a:pPr marL="45720" indent="0">
              <a:buNone/>
            </a:pPr>
            <a:r>
              <a:rPr lang="en-US" sz="1900" b="1" dirty="0">
                <a:latin typeface="Arial" pitchFamily="34" charset="0"/>
                <a:cs typeface="Arial" pitchFamily="34" charset="0"/>
              </a:rPr>
              <a:t>Major Android Technology Application Component</a:t>
            </a:r>
            <a:endParaRPr lang="en-US" sz="1900" dirty="0" smtClean="0">
              <a:latin typeface="Arial" pitchFamily="34" charset="0"/>
              <a:cs typeface="Arial" pitchFamily="34" charset="0"/>
            </a:endParaRPr>
          </a:p>
          <a:p>
            <a:pPr marL="45720" indent="0">
              <a:buNone/>
            </a:pPr>
            <a:r>
              <a:rPr lang="en-US" sz="1500" dirty="0" smtClean="0">
                <a:latin typeface="Arial" pitchFamily="34" charset="0"/>
                <a:cs typeface="Arial" pitchFamily="34" charset="0"/>
              </a:rPr>
              <a:t>Android </a:t>
            </a:r>
            <a:r>
              <a:rPr lang="en-US" sz="1500" dirty="0">
                <a:latin typeface="Arial" pitchFamily="34" charset="0"/>
                <a:cs typeface="Arial" pitchFamily="34" charset="0"/>
              </a:rPr>
              <a:t>is a new and very user friendly operating system for mobile devices which includes key applications, middleware and even uses Linux Kernel modified </a:t>
            </a:r>
            <a:r>
              <a:rPr lang="en-US" sz="1500" dirty="0" smtClean="0">
                <a:latin typeface="Arial" pitchFamily="34" charset="0"/>
                <a:cs typeface="Arial" pitchFamily="34" charset="0"/>
              </a:rPr>
              <a:t>version ref[5,6,</a:t>
            </a:r>
            <a:endParaRPr lang="en-US" sz="1500" dirty="0">
              <a:latin typeface="Arial" pitchFamily="34" charset="0"/>
              <a:cs typeface="Arial" pitchFamily="34" charset="0"/>
            </a:endParaRPr>
          </a:p>
          <a:p>
            <a:pPr marL="45720" indent="0">
              <a:buNone/>
            </a:pPr>
            <a:r>
              <a:rPr lang="en-US" sz="1500" dirty="0">
                <a:latin typeface="Arial" pitchFamily="34" charset="0"/>
                <a:cs typeface="Arial" pitchFamily="34" charset="0"/>
              </a:rPr>
              <a:t>There are </a:t>
            </a:r>
            <a:r>
              <a:rPr lang="en-US" sz="1500" dirty="0" smtClean="0">
                <a:latin typeface="Arial" pitchFamily="34" charset="0"/>
                <a:cs typeface="Arial" pitchFamily="34" charset="0"/>
              </a:rPr>
              <a:t>five </a:t>
            </a:r>
            <a:r>
              <a:rPr lang="en-US" sz="1500" dirty="0">
                <a:latin typeface="Arial" pitchFamily="34" charset="0"/>
                <a:cs typeface="Arial" pitchFamily="34" charset="0"/>
              </a:rPr>
              <a:t>different types of application </a:t>
            </a:r>
            <a:r>
              <a:rPr lang="en-US" sz="1500" dirty="0" smtClean="0">
                <a:latin typeface="Arial" pitchFamily="34" charset="0"/>
                <a:cs typeface="Arial" pitchFamily="34" charset="0"/>
              </a:rPr>
              <a:t>components</a:t>
            </a:r>
          </a:p>
          <a:p>
            <a:pPr marL="502920" indent="-457200">
              <a:buAutoNum type="arabicPeriod"/>
            </a:pPr>
            <a:r>
              <a:rPr lang="en-US" sz="1400" b="1" i="1" dirty="0" smtClean="0">
                <a:latin typeface="Arial" pitchFamily="34" charset="0"/>
                <a:cs typeface="Arial" pitchFamily="34" charset="0"/>
              </a:rPr>
              <a:t>Activities </a:t>
            </a:r>
          </a:p>
          <a:p>
            <a:pPr marL="502920" indent="-457200">
              <a:buFont typeface="Georgia" pitchFamily="18" charset="0"/>
              <a:buAutoNum type="arabicPeriod"/>
            </a:pPr>
            <a:r>
              <a:rPr lang="en-US" sz="1400" b="1" i="1" dirty="0">
                <a:latin typeface="Arial" pitchFamily="34" charset="0"/>
                <a:cs typeface="Arial" pitchFamily="34" charset="0"/>
              </a:rPr>
              <a:t>Content Provider: </a:t>
            </a:r>
            <a:endParaRPr lang="en-US" sz="1400" dirty="0">
              <a:latin typeface="Arial" pitchFamily="34" charset="0"/>
              <a:cs typeface="Arial" pitchFamily="34" charset="0"/>
            </a:endParaRPr>
          </a:p>
          <a:p>
            <a:pPr marL="502920" indent="-457200">
              <a:buFont typeface="Georgia" pitchFamily="18" charset="0"/>
              <a:buAutoNum type="arabicPeriod"/>
            </a:pPr>
            <a:r>
              <a:rPr lang="en-US" sz="1400" b="1" i="1" dirty="0">
                <a:latin typeface="Arial" pitchFamily="34" charset="0"/>
                <a:cs typeface="Arial" pitchFamily="34" charset="0"/>
              </a:rPr>
              <a:t>Broadcast Receiver: </a:t>
            </a:r>
            <a:endParaRPr lang="en-US" sz="1400" dirty="0">
              <a:latin typeface="Arial" pitchFamily="34" charset="0"/>
              <a:cs typeface="Arial" pitchFamily="34" charset="0"/>
            </a:endParaRPr>
          </a:p>
          <a:p>
            <a:pPr marL="502920" indent="-457200">
              <a:buFont typeface="Georgia" pitchFamily="18" charset="0"/>
              <a:buAutoNum type="arabicPeriod"/>
            </a:pPr>
            <a:r>
              <a:rPr lang="en-US" sz="1400" b="1" i="1" dirty="0">
                <a:latin typeface="Arial" pitchFamily="34" charset="0"/>
                <a:cs typeface="Arial" pitchFamily="34" charset="0"/>
              </a:rPr>
              <a:t>Intent: </a:t>
            </a:r>
            <a:endParaRPr lang="en-US" sz="1400" b="1" i="1" dirty="0" smtClean="0">
              <a:latin typeface="Arial" pitchFamily="34" charset="0"/>
              <a:cs typeface="Arial" pitchFamily="34" charset="0"/>
            </a:endParaRPr>
          </a:p>
          <a:p>
            <a:pPr marL="502920" indent="-457200">
              <a:buFont typeface="Georgia" pitchFamily="18" charset="0"/>
              <a:buAutoNum type="arabicPeriod"/>
            </a:pPr>
            <a:r>
              <a:rPr lang="en-US" sz="1400" b="1" i="1" dirty="0" smtClean="0">
                <a:latin typeface="Arial" pitchFamily="34" charset="0"/>
                <a:cs typeface="Arial" pitchFamily="34" charset="0"/>
              </a:rPr>
              <a:t>Services</a:t>
            </a:r>
            <a:endParaRPr lang="en-US" sz="1400" dirty="0">
              <a:latin typeface="Arial" pitchFamily="34" charset="0"/>
              <a:cs typeface="Arial" pitchFamily="34" charset="0"/>
            </a:endParaRPr>
          </a:p>
          <a:p>
            <a:pPr marL="502920" indent="-457200">
              <a:buAutoNum type="arabicPeriod"/>
            </a:pPr>
            <a:endParaRPr lang="en-US" dirty="0"/>
          </a:p>
          <a:p>
            <a:pPr marL="45720" indent="0">
              <a:buNone/>
            </a:pPr>
            <a:endParaRPr lang="en-US" dirty="0"/>
          </a:p>
        </p:txBody>
      </p:sp>
      <p:sp>
        <p:nvSpPr>
          <p:cNvPr id="4" name="Rectangle 3"/>
          <p:cNvSpPr/>
          <p:nvPr/>
        </p:nvSpPr>
        <p:spPr>
          <a:xfrm>
            <a:off x="1066800" y="3581400"/>
            <a:ext cx="7391400" cy="2457596"/>
          </a:xfrm>
          <a:prstGeom prst="rect">
            <a:avLst/>
          </a:prstGeom>
        </p:spPr>
        <p:txBody>
          <a:bodyPr wrap="square">
            <a:spAutoFit/>
          </a:bodyPr>
          <a:lstStyle/>
          <a:p>
            <a:pPr marL="45720">
              <a:spcBef>
                <a:spcPct val="20000"/>
              </a:spcBef>
              <a:spcAft>
                <a:spcPts val="300"/>
              </a:spcAft>
              <a:buClr>
                <a:schemeClr val="accent6">
                  <a:lumMod val="75000"/>
                </a:schemeClr>
              </a:buClr>
              <a:buSzPct val="130000"/>
            </a:pPr>
            <a:r>
              <a:rPr lang="en-US" sz="1900" b="1" dirty="0">
                <a:solidFill>
                  <a:schemeClr val="tx1">
                    <a:lumMod val="75000"/>
                    <a:lumOff val="25000"/>
                  </a:schemeClr>
                </a:solidFill>
                <a:latin typeface="Arial" pitchFamily="34" charset="0"/>
                <a:cs typeface="Arial" pitchFamily="34" charset="0"/>
              </a:rPr>
              <a:t>Why I Chose Android Platform and Technology over </a:t>
            </a:r>
            <a:r>
              <a:rPr lang="en-US" sz="1900" b="1" dirty="0" smtClean="0">
                <a:solidFill>
                  <a:schemeClr val="tx1">
                    <a:lumMod val="75000"/>
                    <a:lumOff val="25000"/>
                  </a:schemeClr>
                </a:solidFill>
                <a:latin typeface="Arial" pitchFamily="34" charset="0"/>
                <a:cs typeface="Arial" pitchFamily="34" charset="0"/>
              </a:rPr>
              <a:t>Others ref[7,8,9]</a:t>
            </a:r>
            <a:endParaRPr lang="en-US" sz="1900" b="1" dirty="0">
              <a:solidFill>
                <a:schemeClr val="tx1">
                  <a:lumMod val="75000"/>
                  <a:lumOff val="25000"/>
                </a:schemeClr>
              </a:solidFill>
              <a:latin typeface="Arial" pitchFamily="34" charset="0"/>
              <a:cs typeface="Arial" pitchFamily="34" charset="0"/>
            </a:endParaRPr>
          </a:p>
          <a:p>
            <a:pPr lvl="0"/>
            <a:endParaRPr lang="en-US" b="1" i="1" dirty="0" smtClean="0"/>
          </a:p>
          <a:p>
            <a:pPr marL="502920" lvl="0" indent="-457200">
              <a:spcBef>
                <a:spcPct val="20000"/>
              </a:spcBef>
              <a:spcAft>
                <a:spcPts val="300"/>
              </a:spcAft>
              <a:buClr>
                <a:schemeClr val="accent6">
                  <a:lumMod val="75000"/>
                </a:schemeClr>
              </a:buClr>
              <a:buSzPct val="130000"/>
              <a:buFont typeface="Georgia" pitchFamily="18" charset="0"/>
              <a:buAutoNum type="arabicPeriod"/>
            </a:pPr>
            <a:r>
              <a:rPr lang="en-US" sz="1400" b="1" i="1" dirty="0">
                <a:solidFill>
                  <a:schemeClr val="tx1">
                    <a:lumMod val="75000"/>
                    <a:lumOff val="25000"/>
                  </a:schemeClr>
                </a:solidFill>
                <a:latin typeface="Arial" pitchFamily="34" charset="0"/>
                <a:cs typeface="Arial" pitchFamily="34" charset="0"/>
              </a:rPr>
              <a:t>Zero start-up cost to begin development with </a:t>
            </a:r>
          </a:p>
          <a:p>
            <a:pPr marL="502920" indent="-457200">
              <a:spcBef>
                <a:spcPct val="20000"/>
              </a:spcBef>
              <a:spcAft>
                <a:spcPts val="300"/>
              </a:spcAft>
              <a:buClr>
                <a:schemeClr val="accent6">
                  <a:lumMod val="75000"/>
                </a:schemeClr>
              </a:buClr>
              <a:buSzPct val="130000"/>
              <a:buFont typeface="Georgia" pitchFamily="18" charset="0"/>
              <a:buAutoNum type="arabicPeriod"/>
            </a:pPr>
            <a:r>
              <a:rPr lang="en-US" sz="1400" b="1" i="1" dirty="0">
                <a:solidFill>
                  <a:schemeClr val="tx1">
                    <a:lumMod val="75000"/>
                    <a:lumOff val="25000"/>
                  </a:schemeClr>
                </a:solidFill>
                <a:latin typeface="Arial" pitchFamily="34" charset="0"/>
                <a:cs typeface="Arial" pitchFamily="34" charset="0"/>
              </a:rPr>
              <a:t>Freedom to innovate </a:t>
            </a:r>
          </a:p>
          <a:p>
            <a:pPr marL="502920" indent="-457200">
              <a:spcBef>
                <a:spcPct val="20000"/>
              </a:spcBef>
              <a:spcAft>
                <a:spcPts val="300"/>
              </a:spcAft>
              <a:buClr>
                <a:schemeClr val="accent6">
                  <a:lumMod val="75000"/>
                </a:schemeClr>
              </a:buClr>
              <a:buSzPct val="130000"/>
              <a:buFont typeface="Georgia" pitchFamily="18" charset="0"/>
              <a:buAutoNum type="arabicPeriod"/>
            </a:pPr>
            <a:r>
              <a:rPr lang="en-US" sz="1400" b="1" i="1" dirty="0">
                <a:solidFill>
                  <a:schemeClr val="tx1">
                    <a:lumMod val="75000"/>
                    <a:lumOff val="25000"/>
                  </a:schemeClr>
                </a:solidFill>
                <a:latin typeface="Arial" pitchFamily="34" charset="0"/>
                <a:cs typeface="Arial" pitchFamily="34" charset="0"/>
              </a:rPr>
              <a:t>Freedom to collaborate </a:t>
            </a:r>
          </a:p>
          <a:p>
            <a:pPr marL="502920" lvl="0" indent="-457200">
              <a:spcBef>
                <a:spcPct val="20000"/>
              </a:spcBef>
              <a:spcAft>
                <a:spcPts val="300"/>
              </a:spcAft>
              <a:buClr>
                <a:schemeClr val="accent6">
                  <a:lumMod val="75000"/>
                </a:schemeClr>
              </a:buClr>
              <a:buSzPct val="130000"/>
              <a:buFont typeface="Georgia" pitchFamily="18" charset="0"/>
              <a:buAutoNum type="arabicPeriod"/>
            </a:pPr>
            <a:r>
              <a:rPr lang="en-US" sz="1400" b="1" i="1" dirty="0">
                <a:solidFill>
                  <a:schemeClr val="tx1">
                    <a:lumMod val="75000"/>
                    <a:lumOff val="25000"/>
                  </a:schemeClr>
                </a:solidFill>
                <a:latin typeface="Arial" pitchFamily="34" charset="0"/>
                <a:cs typeface="Arial" pitchFamily="34" charset="0"/>
              </a:rPr>
              <a:t>Multi-platform </a:t>
            </a:r>
            <a:r>
              <a:rPr lang="en-US" sz="1400" b="1" i="1" dirty="0" smtClean="0">
                <a:solidFill>
                  <a:schemeClr val="tx1">
                    <a:lumMod val="75000"/>
                    <a:lumOff val="25000"/>
                  </a:schemeClr>
                </a:solidFill>
                <a:latin typeface="Arial" pitchFamily="34" charset="0"/>
                <a:cs typeface="Arial" pitchFamily="34" charset="0"/>
              </a:rPr>
              <a:t>support </a:t>
            </a:r>
            <a:endParaRPr lang="en-US" sz="1400" b="1" i="1" dirty="0">
              <a:solidFill>
                <a:schemeClr val="tx1">
                  <a:lumMod val="75000"/>
                  <a:lumOff val="25000"/>
                </a:schemeClr>
              </a:solidFill>
              <a:latin typeface="Arial" pitchFamily="34" charset="0"/>
              <a:cs typeface="Arial" pitchFamily="34" charset="0"/>
            </a:endParaRPr>
          </a:p>
          <a:p>
            <a:r>
              <a:rPr lang="en-US" b="1" dirty="0" smtClean="0"/>
              <a:t> </a:t>
            </a:r>
            <a:endParaRPr lang="en-US" dirty="0"/>
          </a:p>
        </p:txBody>
      </p:sp>
      <p:sp>
        <p:nvSpPr>
          <p:cNvPr id="5" name="Rectangle 4"/>
          <p:cNvSpPr/>
          <p:nvPr/>
        </p:nvSpPr>
        <p:spPr>
          <a:xfrm>
            <a:off x="1066800" y="5638800"/>
            <a:ext cx="7162800" cy="1097223"/>
          </a:xfrm>
          <a:prstGeom prst="rect">
            <a:avLst/>
          </a:prstGeom>
        </p:spPr>
        <p:txBody>
          <a:bodyPr wrap="square">
            <a:spAutoFit/>
          </a:bodyPr>
          <a:lstStyle/>
          <a:p>
            <a:pPr marL="45720">
              <a:spcBef>
                <a:spcPct val="20000"/>
              </a:spcBef>
              <a:spcAft>
                <a:spcPts val="300"/>
              </a:spcAft>
              <a:buClr>
                <a:schemeClr val="accent6">
                  <a:lumMod val="75000"/>
                </a:schemeClr>
              </a:buClr>
              <a:buSzPct val="130000"/>
            </a:pPr>
            <a:r>
              <a:rPr lang="en-US" b="1" dirty="0" smtClean="0">
                <a:solidFill>
                  <a:schemeClr val="tx1">
                    <a:lumMod val="75000"/>
                    <a:lumOff val="25000"/>
                  </a:schemeClr>
                </a:solidFill>
                <a:latin typeface="Arial" pitchFamily="34" charset="0"/>
                <a:cs typeface="Arial" pitchFamily="34" charset="0"/>
              </a:rPr>
              <a:t>Fact findings on Mobile Theft Issues In Africa</a:t>
            </a:r>
          </a:p>
          <a:p>
            <a:pPr marL="45720">
              <a:spcBef>
                <a:spcPct val="20000"/>
              </a:spcBef>
              <a:spcAft>
                <a:spcPts val="300"/>
              </a:spcAft>
              <a:buClr>
                <a:schemeClr val="accent6">
                  <a:lumMod val="75000"/>
                </a:schemeClr>
              </a:buClr>
              <a:buSzPct val="130000"/>
            </a:pPr>
            <a:r>
              <a:rPr lang="en-US" sz="1400" dirty="0">
                <a:latin typeface="Arial" pitchFamily="34" charset="0"/>
                <a:cs typeface="Arial" pitchFamily="34" charset="0"/>
              </a:rPr>
              <a:t>An insatiable appetite for smartphones has turned the black market into a global enterprise, efficiently sending ill-gotten gadgets wherever demand is </a:t>
            </a:r>
            <a:r>
              <a:rPr lang="en-US" sz="1400" dirty="0" smtClean="0">
                <a:latin typeface="Arial" pitchFamily="34" charset="0"/>
                <a:cs typeface="Arial" pitchFamily="34" charset="0"/>
              </a:rPr>
              <a:t>greatest ref[10]. </a:t>
            </a:r>
            <a:r>
              <a:rPr lang="en-US" sz="1400" dirty="0">
                <a:latin typeface="Arial" pitchFamily="34" charset="0"/>
                <a:cs typeface="Arial" pitchFamily="34" charset="0"/>
              </a:rPr>
              <a:t>But no one has a complete picture of the size or scope of the black market.</a:t>
            </a:r>
            <a:endParaRPr lang="en-US" sz="1400" b="1" dirty="0">
              <a:solidFill>
                <a:schemeClr val="tx1">
                  <a:lumMod val="75000"/>
                  <a:lumOff val="25000"/>
                </a:schemeClr>
              </a:solidFill>
              <a:latin typeface="Arial" pitchFamily="34" charset="0"/>
              <a:cs typeface="Arial" pitchFamily="34" charset="0"/>
            </a:endParaRPr>
          </a:p>
        </p:txBody>
      </p:sp>
      <p:sp>
        <p:nvSpPr>
          <p:cNvPr id="6" name="Rectangle 5"/>
          <p:cNvSpPr/>
          <p:nvPr/>
        </p:nvSpPr>
        <p:spPr>
          <a:xfrm>
            <a:off x="152400" y="19871"/>
            <a:ext cx="3454792" cy="369332"/>
          </a:xfrm>
          <a:prstGeom prst="rect">
            <a:avLst/>
          </a:prstGeom>
        </p:spPr>
        <p:txBody>
          <a:bodyPr wrap="none">
            <a:spAutoFit/>
          </a:bodyPr>
          <a:lstStyle/>
          <a:p>
            <a:r>
              <a:rPr lang="en-US" b="1" i="1" dirty="0" smtClean="0">
                <a:latin typeface="Arial" pitchFamily="34" charset="0"/>
                <a:cs typeface="Arial" pitchFamily="34" charset="0"/>
              </a:rPr>
              <a:t>Chapter 2 continuation……….</a:t>
            </a:r>
            <a:endParaRPr lang="en-US" dirty="0"/>
          </a:p>
        </p:txBody>
      </p:sp>
    </p:spTree>
    <p:extLst>
      <p:ext uri="{BB962C8B-B14F-4D97-AF65-F5344CB8AC3E}">
        <p14:creationId xmlns:p14="http://schemas.microsoft.com/office/powerpoint/2010/main" val="3835627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86799" cy="1143000"/>
          </a:xfrm>
        </p:spPr>
        <p:txBody>
          <a:bodyPr/>
          <a:lstStyle/>
          <a:p>
            <a:pPr marL="0" indent="0" algn="ctr">
              <a:buNone/>
            </a:pPr>
            <a:r>
              <a:rPr lang="en-US" sz="4000" dirty="0" smtClean="0"/>
              <a:t>OBJECTIVES, ACTIVITIES AND DELIVERABLES</a:t>
            </a:r>
            <a:endParaRPr lang="en-US" sz="4000" dirty="0"/>
          </a:p>
        </p:txBody>
      </p:sp>
      <p:sp>
        <p:nvSpPr>
          <p:cNvPr id="3" name="Content Placeholder 2"/>
          <p:cNvSpPr>
            <a:spLocks noGrp="1"/>
          </p:cNvSpPr>
          <p:nvPr>
            <p:ph sz="quarter" idx="13"/>
          </p:nvPr>
        </p:nvSpPr>
        <p:spPr>
          <a:xfrm>
            <a:off x="1066800" y="1676400"/>
            <a:ext cx="6400800" cy="3474720"/>
          </a:xfrm>
        </p:spPr>
        <p:txBody>
          <a:bodyPr/>
          <a:lstStyle/>
          <a:p>
            <a:pPr marL="45720" indent="0">
              <a:buNone/>
            </a:pPr>
            <a:r>
              <a:rPr lang="en-US" sz="1800" dirty="0" smtClean="0">
                <a:latin typeface="Arial" pitchFamily="34" charset="0"/>
                <a:cs typeface="Arial" pitchFamily="34" charset="0"/>
              </a:rPr>
              <a:t>Objectives</a:t>
            </a:r>
            <a:endParaRPr lang="en-US" sz="1400" dirty="0" smtClean="0">
              <a:latin typeface="Arial" pitchFamily="34" charset="0"/>
              <a:cs typeface="Arial" pitchFamily="34" charset="0"/>
            </a:endParaRPr>
          </a:p>
          <a:p>
            <a:pPr marL="45720" indent="0">
              <a:buNone/>
            </a:pPr>
            <a:r>
              <a:rPr lang="en-US" sz="1400" dirty="0" smtClean="0">
                <a:latin typeface="Arial" pitchFamily="34" charset="0"/>
                <a:cs typeface="Arial" pitchFamily="34" charset="0"/>
              </a:rPr>
              <a:t>1. To research on the trend on mobile theft in Africa and all the rest of the world</a:t>
            </a:r>
          </a:p>
          <a:p>
            <a:pPr marL="45720" indent="0">
              <a:buNone/>
            </a:pPr>
            <a:r>
              <a:rPr lang="en-US" sz="1400" dirty="0" smtClean="0">
                <a:latin typeface="Arial" pitchFamily="34" charset="0"/>
                <a:cs typeface="Arial" pitchFamily="34" charset="0"/>
              </a:rPr>
              <a:t>2. To build mobile App to send automatic SMS as when Phone SIM is swapped.</a:t>
            </a:r>
          </a:p>
          <a:p>
            <a:pPr marL="45720" indent="0">
              <a:buNone/>
            </a:pPr>
            <a:r>
              <a:rPr lang="en-US" sz="1400" dirty="0" smtClean="0">
                <a:latin typeface="Arial" pitchFamily="34" charset="0"/>
                <a:cs typeface="Arial" pitchFamily="34" charset="0"/>
              </a:rPr>
              <a:t>3. To build a location awareness on the MATS to detect the current location of the lost / stolen phone</a:t>
            </a:r>
            <a:endParaRPr lang="en-US" sz="1400" dirty="0">
              <a:latin typeface="Arial" pitchFamily="34" charset="0"/>
              <a:cs typeface="Arial" pitchFamily="34" charset="0"/>
            </a:endParaRPr>
          </a:p>
        </p:txBody>
      </p:sp>
    </p:spTree>
    <p:extLst>
      <p:ext uri="{BB962C8B-B14F-4D97-AF65-F5344CB8AC3E}">
        <p14:creationId xmlns:p14="http://schemas.microsoft.com/office/powerpoint/2010/main" val="3196469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599" cy="1143000"/>
          </a:xfrm>
        </p:spPr>
        <p:txBody>
          <a:bodyPr/>
          <a:lstStyle/>
          <a:p>
            <a:pPr marL="0" indent="0" algn="ctr">
              <a:buNone/>
            </a:pPr>
            <a:r>
              <a:rPr lang="en-US" sz="4000" dirty="0"/>
              <a:t>Chapter 4 – Requirement Analysis</a:t>
            </a:r>
          </a:p>
        </p:txBody>
      </p:sp>
      <p:sp>
        <p:nvSpPr>
          <p:cNvPr id="3" name="Content Placeholder 2"/>
          <p:cNvSpPr>
            <a:spLocks noGrp="1"/>
          </p:cNvSpPr>
          <p:nvPr>
            <p:ph sz="quarter" idx="13"/>
          </p:nvPr>
        </p:nvSpPr>
        <p:spPr>
          <a:xfrm>
            <a:off x="228600" y="1143000"/>
            <a:ext cx="8001000" cy="2590800"/>
          </a:xfrm>
        </p:spPr>
        <p:txBody>
          <a:bodyPr>
            <a:normAutofit/>
          </a:bodyPr>
          <a:lstStyle/>
          <a:p>
            <a:pPr marL="45720" indent="0">
              <a:buNone/>
            </a:pPr>
            <a:r>
              <a:rPr lang="en-US" b="1" dirty="0" smtClean="0">
                <a:latin typeface="Arial" pitchFamily="34" charset="0"/>
                <a:cs typeface="Arial" pitchFamily="34" charset="0"/>
              </a:rPr>
              <a:t>Requirement Analysis of the Existing and the New System </a:t>
            </a:r>
          </a:p>
          <a:p>
            <a:pPr marL="45720" indent="0">
              <a:buNone/>
            </a:pPr>
            <a:r>
              <a:rPr lang="en-US" sz="1500" dirty="0" smtClean="0">
                <a:latin typeface="Arial" pitchFamily="34" charset="0"/>
                <a:cs typeface="Arial" pitchFamily="34" charset="0"/>
              </a:rPr>
              <a:t>There </a:t>
            </a:r>
            <a:r>
              <a:rPr lang="en-US" sz="1500" dirty="0">
                <a:latin typeface="Arial" pitchFamily="34" charset="0"/>
                <a:cs typeface="Arial" pitchFamily="34" charset="0"/>
              </a:rPr>
              <a:t>are lot of Mobile Anti Theft software available in the market today, and all comes with their targeted functionality and platform, most effective mobile anti theft software has the basic functions and objective which is to check the position of a mobile phone, but majority of the software lack the main concept of the Anti theft system and the feasibility of detecting theft using the software. </a:t>
            </a:r>
            <a:endParaRPr lang="en-US" sz="1500" dirty="0" smtClean="0">
              <a:latin typeface="Arial" pitchFamily="34" charset="0"/>
              <a:cs typeface="Arial" pitchFamily="34" charset="0"/>
            </a:endParaRPr>
          </a:p>
          <a:p>
            <a:pPr marL="45720" indent="0">
              <a:buNone/>
            </a:pPr>
            <a:r>
              <a:rPr lang="en-US" sz="1500" dirty="0" smtClean="0">
                <a:latin typeface="Arial" pitchFamily="34" charset="0"/>
                <a:cs typeface="Arial" pitchFamily="34" charset="0"/>
              </a:rPr>
              <a:t>Therefore</a:t>
            </a:r>
            <a:r>
              <a:rPr lang="en-US" sz="1500" dirty="0">
                <a:latin typeface="Arial" pitchFamily="34" charset="0"/>
                <a:cs typeface="Arial" pitchFamily="34" charset="0"/>
              </a:rPr>
              <a:t>, the proposed anti theft software will cover all the major flaws that those software was unable to capture. Example, the proposed application can be used has a mobile tracker.</a:t>
            </a:r>
          </a:p>
        </p:txBody>
      </p:sp>
      <p:sp>
        <p:nvSpPr>
          <p:cNvPr id="4" name="Rectangle 3"/>
          <p:cNvSpPr/>
          <p:nvPr/>
        </p:nvSpPr>
        <p:spPr>
          <a:xfrm>
            <a:off x="228600" y="3805989"/>
            <a:ext cx="4026936" cy="1661993"/>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t>Proposed Technology Infrastructure</a:t>
            </a:r>
          </a:p>
          <a:p>
            <a:endParaRPr lang="en-US" sz="1400" dirty="0" smtClean="0">
              <a:latin typeface="Arial" pitchFamily="34" charset="0"/>
              <a:cs typeface="Arial" pitchFamily="34" charset="0"/>
            </a:endParaRPr>
          </a:p>
          <a:p>
            <a:pPr marL="342900" indent="-342900">
              <a:buFont typeface="+mj-lt"/>
              <a:buAutoNum type="arabicPeriod"/>
            </a:pPr>
            <a:r>
              <a:rPr lang="en-US" sz="1400" dirty="0" smtClean="0">
                <a:latin typeface="Arial" pitchFamily="34" charset="0"/>
                <a:cs typeface="Arial" pitchFamily="34" charset="0"/>
              </a:rPr>
              <a:t>ECLIPSE </a:t>
            </a:r>
            <a:r>
              <a:rPr lang="en-US" sz="1400" dirty="0">
                <a:latin typeface="Arial" pitchFamily="34" charset="0"/>
                <a:cs typeface="Arial" pitchFamily="34" charset="0"/>
              </a:rPr>
              <a:t>IDE </a:t>
            </a:r>
          </a:p>
          <a:p>
            <a:pPr marL="342900" indent="-342900">
              <a:buFont typeface="+mj-lt"/>
              <a:buAutoNum type="arabicPeriod"/>
            </a:pPr>
            <a:r>
              <a:rPr lang="en-US" sz="1400" dirty="0" smtClean="0">
                <a:latin typeface="Arial" pitchFamily="34" charset="0"/>
                <a:cs typeface="Arial" pitchFamily="34" charset="0"/>
              </a:rPr>
              <a:t>JAVA</a:t>
            </a:r>
          </a:p>
          <a:p>
            <a:pPr marL="342900" indent="-342900">
              <a:buFont typeface="+mj-lt"/>
              <a:buAutoNum type="arabicPeriod"/>
            </a:pPr>
            <a:r>
              <a:rPr lang="en-US" sz="1400" dirty="0">
                <a:latin typeface="Arial" pitchFamily="34" charset="0"/>
                <a:cs typeface="Arial" pitchFamily="34" charset="0"/>
              </a:rPr>
              <a:t>XML </a:t>
            </a:r>
          </a:p>
          <a:p>
            <a:pPr marL="342900" indent="-342900">
              <a:buFont typeface="+mj-lt"/>
              <a:buAutoNum type="arabicPeriod"/>
            </a:pPr>
            <a:r>
              <a:rPr lang="en-US" sz="1400" dirty="0">
                <a:latin typeface="Arial" pitchFamily="34" charset="0"/>
                <a:cs typeface="Arial" pitchFamily="34" charset="0"/>
              </a:rPr>
              <a:t>GOOGLE MAPS API </a:t>
            </a:r>
          </a:p>
          <a:p>
            <a:pPr marL="342900" indent="-342900">
              <a:buFont typeface="+mj-lt"/>
              <a:buAutoNum type="arabicPeriod"/>
            </a:pPr>
            <a:r>
              <a:rPr lang="en-US" sz="1400" dirty="0">
                <a:latin typeface="Arial" pitchFamily="34" charset="0"/>
                <a:cs typeface="Arial" pitchFamily="34" charset="0"/>
              </a:rPr>
              <a:t>SQLLITE DATABASE </a:t>
            </a:r>
          </a:p>
        </p:txBody>
      </p:sp>
      <p:sp>
        <p:nvSpPr>
          <p:cNvPr id="6" name="Rectangle 5"/>
          <p:cNvSpPr/>
          <p:nvPr/>
        </p:nvSpPr>
        <p:spPr>
          <a:xfrm>
            <a:off x="4419600" y="3805988"/>
            <a:ext cx="4495800" cy="166199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en-US" b="1" dirty="0" smtClean="0"/>
              <a:t>Software Requirement</a:t>
            </a:r>
            <a:endParaRPr lang="en-US" dirty="0" smtClean="0"/>
          </a:p>
          <a:p>
            <a:pPr marL="342900" lvl="0" indent="-342900">
              <a:buFont typeface="+mj-lt"/>
              <a:buAutoNum type="arabicPeriod"/>
            </a:pPr>
            <a:r>
              <a:rPr lang="en-US" sz="1400" dirty="0">
                <a:latin typeface="Arial" pitchFamily="34" charset="0"/>
                <a:cs typeface="Arial" pitchFamily="34" charset="0"/>
              </a:rPr>
              <a:t>Minimum Version Google Android OS 1.5 </a:t>
            </a:r>
          </a:p>
          <a:p>
            <a:pPr marL="342900" lvl="0" indent="-342900">
              <a:buFont typeface="+mj-lt"/>
              <a:buAutoNum type="arabicPeriod"/>
            </a:pPr>
            <a:r>
              <a:rPr lang="en-US" sz="1400" dirty="0">
                <a:latin typeface="Arial" pitchFamily="34" charset="0"/>
                <a:cs typeface="Arial" pitchFamily="34" charset="0"/>
              </a:rPr>
              <a:t>A mechanism to read from and write to non-volatile(persistent)memory</a:t>
            </a:r>
          </a:p>
          <a:p>
            <a:pPr marL="342900" lvl="0" indent="-342900">
              <a:buFont typeface="+mj-lt"/>
              <a:buAutoNum type="arabicPeriod"/>
            </a:pPr>
            <a:r>
              <a:rPr lang="en-US" sz="1400" dirty="0">
                <a:latin typeface="Arial" pitchFamily="34" charset="0"/>
                <a:cs typeface="Arial" pitchFamily="34" charset="0"/>
              </a:rPr>
              <a:t>A timing mechanism for establishing timers and adding time stamps to persistent data</a:t>
            </a:r>
          </a:p>
          <a:p>
            <a:pPr marL="342900" indent="-342900">
              <a:buFont typeface="+mj-lt"/>
              <a:buAutoNum type="arabicPeriod"/>
            </a:pPr>
            <a:r>
              <a:rPr lang="en-US" sz="1400" dirty="0" err="1">
                <a:latin typeface="Arial" pitchFamily="34" charset="0"/>
                <a:cs typeface="Arial" pitchFamily="34" charset="0"/>
              </a:rPr>
              <a:t>Sqllite</a:t>
            </a:r>
            <a:r>
              <a:rPr lang="en-US" sz="1400" dirty="0">
                <a:latin typeface="Arial" pitchFamily="34" charset="0"/>
                <a:cs typeface="Arial" pitchFamily="34" charset="0"/>
              </a:rPr>
              <a:t> database </a:t>
            </a:r>
            <a:endParaRPr lang="en-US" sz="1400" b="1" dirty="0" smtClean="0">
              <a:latin typeface="Arial" pitchFamily="34" charset="0"/>
              <a:cs typeface="Arial" pitchFamily="34" charset="0"/>
            </a:endParaRPr>
          </a:p>
        </p:txBody>
      </p:sp>
      <p:sp>
        <p:nvSpPr>
          <p:cNvPr id="7" name="Rectangle 6"/>
          <p:cNvSpPr/>
          <p:nvPr/>
        </p:nvSpPr>
        <p:spPr>
          <a:xfrm>
            <a:off x="2071437" y="5484024"/>
            <a:ext cx="4572000" cy="1200329"/>
          </a:xfrm>
          <a:prstGeom prst="rect">
            <a:avLst/>
          </a:prstGeom>
        </p:spPr>
        <p:style>
          <a:lnRef idx="3">
            <a:schemeClr val="lt1"/>
          </a:lnRef>
          <a:fillRef idx="1">
            <a:schemeClr val="accent3"/>
          </a:fillRef>
          <a:effectRef idx="1">
            <a:schemeClr val="accent3"/>
          </a:effectRef>
          <a:fontRef idx="minor">
            <a:schemeClr val="lt1"/>
          </a:fontRef>
        </p:style>
        <p:txBody>
          <a:bodyPr>
            <a:spAutoFit/>
          </a:bodyPr>
          <a:lstStyle/>
          <a:p>
            <a:r>
              <a:rPr lang="en-US" b="1" dirty="0" smtClean="0"/>
              <a:t>Hardware Requirement</a:t>
            </a:r>
          </a:p>
          <a:p>
            <a:endParaRPr lang="en-US" dirty="0" smtClean="0"/>
          </a:p>
          <a:p>
            <a:r>
              <a:rPr lang="en-US" dirty="0" smtClean="0"/>
              <a:t>Any android mobile phones with ARM processor, GPS and GPRS support</a:t>
            </a:r>
            <a:endParaRPr lang="en-US" b="1" dirty="0" smtClean="0"/>
          </a:p>
        </p:txBody>
      </p:sp>
    </p:spTree>
    <p:extLst>
      <p:ext uri="{BB962C8B-B14F-4D97-AF65-F5344CB8AC3E}">
        <p14:creationId xmlns:p14="http://schemas.microsoft.com/office/powerpoint/2010/main" val="1007663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599" cy="1143000"/>
          </a:xfrm>
        </p:spPr>
        <p:txBody>
          <a:bodyPr/>
          <a:lstStyle/>
          <a:p>
            <a:pPr marL="0" indent="0">
              <a:buNone/>
            </a:pPr>
            <a:r>
              <a:rPr lang="en-US" dirty="0" smtClean="0"/>
              <a:t>Chapter 5 – Technical Design </a:t>
            </a:r>
            <a:endParaRPr lang="en-US" dirty="0"/>
          </a:p>
        </p:txBody>
      </p:sp>
      <p:sp>
        <p:nvSpPr>
          <p:cNvPr id="3" name="Content Placeholder 2"/>
          <p:cNvSpPr>
            <a:spLocks noGrp="1"/>
          </p:cNvSpPr>
          <p:nvPr>
            <p:ph sz="quarter" idx="13"/>
          </p:nvPr>
        </p:nvSpPr>
        <p:spPr>
          <a:xfrm>
            <a:off x="685800" y="1295400"/>
            <a:ext cx="6400800" cy="1066800"/>
          </a:xfrm>
        </p:spPr>
        <p:txBody>
          <a:bodyPr/>
          <a:lstStyle/>
          <a:p>
            <a:pPr marL="45720" indent="0">
              <a:buNone/>
            </a:pPr>
            <a:r>
              <a:rPr lang="en-US" sz="1800" b="1" dirty="0" smtClean="0">
                <a:latin typeface="Arial" pitchFamily="34" charset="0"/>
                <a:cs typeface="Arial" pitchFamily="34" charset="0"/>
              </a:rPr>
              <a:t>Preliminary Design</a:t>
            </a:r>
          </a:p>
          <a:p>
            <a:pPr marL="45720" indent="0">
              <a:buNone/>
            </a:pPr>
            <a:r>
              <a:rPr lang="en-US" sz="1400" dirty="0" smtClean="0">
                <a:latin typeface="Arial" pitchFamily="34" charset="0"/>
                <a:cs typeface="Arial" pitchFamily="34" charset="0"/>
              </a:rPr>
              <a:t>MATS consist of 3 core modules.</a:t>
            </a:r>
          </a:p>
          <a:p>
            <a:pPr marL="45720" indent="0">
              <a:buNone/>
            </a:pPr>
            <a:r>
              <a:rPr lang="en-US" sz="1400" dirty="0" smtClean="0">
                <a:latin typeface="Arial" pitchFamily="34" charset="0"/>
                <a:cs typeface="Arial" pitchFamily="34" charset="0"/>
              </a:rPr>
              <a:t>1. Database </a:t>
            </a:r>
            <a:r>
              <a:rPr lang="en-US" sz="1400" dirty="0">
                <a:latin typeface="Arial" pitchFamily="34" charset="0"/>
                <a:cs typeface="Arial" pitchFamily="34" charset="0"/>
              </a:rPr>
              <a:t>Module </a:t>
            </a:r>
            <a:r>
              <a:rPr lang="en-US" sz="1400" dirty="0" smtClean="0">
                <a:latin typeface="Arial" pitchFamily="34" charset="0"/>
                <a:cs typeface="Arial" pitchFamily="34" charset="0"/>
              </a:rPr>
              <a:t>2. Communication </a:t>
            </a:r>
            <a:r>
              <a:rPr lang="en-US" sz="1400" dirty="0">
                <a:latin typeface="Arial" pitchFamily="34" charset="0"/>
                <a:cs typeface="Arial" pitchFamily="34" charset="0"/>
              </a:rPr>
              <a:t>Module </a:t>
            </a:r>
            <a:r>
              <a:rPr lang="en-US" sz="1400" dirty="0" smtClean="0">
                <a:latin typeface="Arial" pitchFamily="34" charset="0"/>
                <a:cs typeface="Arial" pitchFamily="34" charset="0"/>
              </a:rPr>
              <a:t> 3. Interface Mobile</a:t>
            </a:r>
            <a:endParaRPr lang="en-US" sz="1400" dirty="0">
              <a:latin typeface="Arial" pitchFamily="34" charset="0"/>
              <a:cs typeface="Arial" pitchFamily="34" charset="0"/>
            </a:endParaRPr>
          </a:p>
          <a:p>
            <a:pPr marL="45720" indent="0">
              <a:buNone/>
            </a:pPr>
            <a:endParaRPr lang="en-US" dirty="0"/>
          </a:p>
        </p:txBody>
      </p:sp>
      <p:sp>
        <p:nvSpPr>
          <p:cNvPr id="4" name="Rectangle 3"/>
          <p:cNvSpPr/>
          <p:nvPr/>
        </p:nvSpPr>
        <p:spPr>
          <a:xfrm>
            <a:off x="152400" y="2209800"/>
            <a:ext cx="4343400" cy="3630225"/>
          </a:xfrm>
          <a:prstGeom prst="rect">
            <a:avLst/>
          </a:prstGeom>
        </p:spPr>
        <p:txBody>
          <a:bodyPr wrap="square">
            <a:spAutoFit/>
          </a:bodyPr>
          <a:lstStyle/>
          <a:p>
            <a:r>
              <a:rPr lang="en-US" b="1" dirty="0">
                <a:latin typeface="Arial" pitchFamily="34" charset="0"/>
                <a:cs typeface="Arial" pitchFamily="34" charset="0"/>
              </a:rPr>
              <a:t>Design </a:t>
            </a:r>
            <a:r>
              <a:rPr lang="en-US" b="1" dirty="0" smtClean="0">
                <a:latin typeface="Arial" pitchFamily="34" charset="0"/>
                <a:cs typeface="Arial" pitchFamily="34" charset="0"/>
              </a:rPr>
              <a:t>Considerations</a:t>
            </a:r>
          </a:p>
          <a:p>
            <a:pPr lvl="0"/>
            <a:r>
              <a:rPr lang="en-US" b="1" dirty="0" smtClean="0"/>
              <a:t>Input </a:t>
            </a:r>
            <a:endParaRPr lang="en-US" dirty="0"/>
          </a:p>
          <a:p>
            <a:pPr marL="502920" indent="-457200">
              <a:spcBef>
                <a:spcPct val="20000"/>
              </a:spcBef>
              <a:spcAft>
                <a:spcPts val="300"/>
              </a:spcAft>
              <a:buClr>
                <a:schemeClr val="accent6">
                  <a:lumMod val="75000"/>
                </a:schemeClr>
              </a:buClr>
              <a:buSzPct val="130000"/>
              <a:buFont typeface="Georgia" pitchFamily="18" charset="0"/>
              <a:buAutoNum type="arabicPeriod"/>
            </a:pPr>
            <a:r>
              <a:rPr lang="en-US" sz="1400" dirty="0">
                <a:solidFill>
                  <a:schemeClr val="tx1">
                    <a:lumMod val="75000"/>
                    <a:lumOff val="25000"/>
                  </a:schemeClr>
                </a:solidFill>
                <a:latin typeface="Arial" pitchFamily="34" charset="0"/>
                <a:cs typeface="Arial" pitchFamily="34" charset="0"/>
              </a:rPr>
              <a:t>IMSI (International Mobile Subscriber Identity) number of the SIM.</a:t>
            </a:r>
          </a:p>
          <a:p>
            <a:pPr marL="502920" indent="-457200">
              <a:spcBef>
                <a:spcPct val="20000"/>
              </a:spcBef>
              <a:spcAft>
                <a:spcPts val="300"/>
              </a:spcAft>
              <a:buClr>
                <a:schemeClr val="accent6">
                  <a:lumMod val="75000"/>
                </a:schemeClr>
              </a:buClr>
              <a:buSzPct val="130000"/>
              <a:buFont typeface="Georgia" pitchFamily="18" charset="0"/>
              <a:buAutoNum type="arabicPeriod"/>
            </a:pPr>
            <a:r>
              <a:rPr lang="en-US" sz="1400" dirty="0">
                <a:solidFill>
                  <a:schemeClr val="tx1">
                    <a:lumMod val="75000"/>
                    <a:lumOff val="25000"/>
                  </a:schemeClr>
                </a:solidFill>
                <a:latin typeface="Arial" pitchFamily="34" charset="0"/>
                <a:cs typeface="Arial" pitchFamily="34" charset="0"/>
              </a:rPr>
              <a:t>Alternate number of the Owner. </a:t>
            </a:r>
          </a:p>
          <a:p>
            <a:pPr marL="502920" indent="-457200">
              <a:spcBef>
                <a:spcPct val="20000"/>
              </a:spcBef>
              <a:spcAft>
                <a:spcPts val="300"/>
              </a:spcAft>
              <a:buClr>
                <a:schemeClr val="accent6">
                  <a:lumMod val="75000"/>
                </a:schemeClr>
              </a:buClr>
              <a:buSzPct val="130000"/>
              <a:buFont typeface="Georgia" pitchFamily="18" charset="0"/>
              <a:buAutoNum type="arabicPeriod"/>
            </a:pPr>
            <a:r>
              <a:rPr lang="en-US" sz="1400" dirty="0">
                <a:solidFill>
                  <a:schemeClr val="tx1">
                    <a:lumMod val="75000"/>
                    <a:lumOff val="25000"/>
                  </a:schemeClr>
                </a:solidFill>
                <a:latin typeface="Arial" pitchFamily="34" charset="0"/>
                <a:cs typeface="Arial" pitchFamily="34" charset="0"/>
              </a:rPr>
              <a:t>Name of the Owner. </a:t>
            </a:r>
          </a:p>
          <a:p>
            <a:pPr marL="502920" indent="-457200">
              <a:spcBef>
                <a:spcPct val="20000"/>
              </a:spcBef>
              <a:spcAft>
                <a:spcPts val="300"/>
              </a:spcAft>
              <a:buClr>
                <a:schemeClr val="accent6">
                  <a:lumMod val="75000"/>
                </a:schemeClr>
              </a:buClr>
              <a:buSzPct val="130000"/>
              <a:buFont typeface="Georgia" pitchFamily="18" charset="0"/>
              <a:buAutoNum type="arabicPeriod"/>
            </a:pPr>
            <a:r>
              <a:rPr lang="en-US" sz="1400" dirty="0">
                <a:solidFill>
                  <a:schemeClr val="tx1">
                    <a:lumMod val="75000"/>
                    <a:lumOff val="25000"/>
                  </a:schemeClr>
                </a:solidFill>
                <a:latin typeface="Arial" pitchFamily="34" charset="0"/>
                <a:cs typeface="Arial" pitchFamily="34" charset="0"/>
              </a:rPr>
              <a:t>Pre-defined text that will send to alternate number when SIM will change.</a:t>
            </a:r>
          </a:p>
          <a:p>
            <a:pPr marL="502920" indent="-457200">
              <a:spcBef>
                <a:spcPct val="20000"/>
              </a:spcBef>
              <a:spcAft>
                <a:spcPts val="300"/>
              </a:spcAft>
              <a:buClr>
                <a:schemeClr val="accent6">
                  <a:lumMod val="75000"/>
                </a:schemeClr>
              </a:buClr>
              <a:buSzPct val="130000"/>
              <a:buFont typeface="Georgia" pitchFamily="18" charset="0"/>
              <a:buAutoNum type="arabicPeriod"/>
            </a:pPr>
            <a:r>
              <a:rPr lang="en-US" sz="1400" dirty="0">
                <a:solidFill>
                  <a:schemeClr val="tx1">
                    <a:lumMod val="75000"/>
                    <a:lumOff val="25000"/>
                  </a:schemeClr>
                </a:solidFill>
                <a:latin typeface="Arial" pitchFamily="34" charset="0"/>
                <a:cs typeface="Arial" pitchFamily="34" charset="0"/>
              </a:rPr>
              <a:t>SMS that contain query string </a:t>
            </a:r>
          </a:p>
          <a:p>
            <a:pPr lvl="0"/>
            <a:r>
              <a:rPr lang="en-US" sz="1400" b="1" dirty="0"/>
              <a:t>Output </a:t>
            </a:r>
            <a:endParaRPr lang="en-US" sz="1400" dirty="0"/>
          </a:p>
          <a:p>
            <a:pPr marL="502920" indent="-457200">
              <a:spcBef>
                <a:spcPct val="20000"/>
              </a:spcBef>
              <a:spcAft>
                <a:spcPts val="300"/>
              </a:spcAft>
              <a:buClr>
                <a:schemeClr val="accent6">
                  <a:lumMod val="75000"/>
                </a:schemeClr>
              </a:buClr>
              <a:buSzPct val="130000"/>
              <a:buFont typeface="Georgia" pitchFamily="18" charset="0"/>
              <a:buAutoNum type="arabicPeriod"/>
            </a:pPr>
            <a:r>
              <a:rPr lang="en-US" sz="1400" dirty="0" smtClean="0">
                <a:solidFill>
                  <a:schemeClr val="tx1">
                    <a:lumMod val="75000"/>
                    <a:lumOff val="25000"/>
                  </a:schemeClr>
                </a:solidFill>
                <a:latin typeface="Arial" pitchFamily="34" charset="0"/>
                <a:cs typeface="Arial" pitchFamily="34" charset="0"/>
              </a:rPr>
              <a:t>Text </a:t>
            </a:r>
            <a:r>
              <a:rPr lang="en-US" sz="1400" dirty="0">
                <a:solidFill>
                  <a:schemeClr val="tx1">
                    <a:lumMod val="75000"/>
                    <a:lumOff val="25000"/>
                  </a:schemeClr>
                </a:solidFill>
                <a:latin typeface="Arial" pitchFamily="34" charset="0"/>
                <a:cs typeface="Arial" pitchFamily="34" charset="0"/>
              </a:rPr>
              <a:t>message stating that SIM </a:t>
            </a:r>
            <a:r>
              <a:rPr lang="en-US" sz="1400" dirty="0" smtClean="0">
                <a:solidFill>
                  <a:schemeClr val="tx1">
                    <a:lumMod val="75000"/>
                    <a:lumOff val="25000"/>
                  </a:schemeClr>
                </a:solidFill>
                <a:latin typeface="Arial" pitchFamily="34" charset="0"/>
                <a:cs typeface="Arial" pitchFamily="34" charset="0"/>
              </a:rPr>
              <a:t>has changed</a:t>
            </a:r>
            <a:r>
              <a:rPr lang="en-US" sz="1400" dirty="0">
                <a:solidFill>
                  <a:schemeClr val="tx1">
                    <a:lumMod val="75000"/>
                    <a:lumOff val="25000"/>
                  </a:schemeClr>
                </a:solidFill>
                <a:latin typeface="Arial" pitchFamily="34" charset="0"/>
                <a:cs typeface="Arial" pitchFamily="34" charset="0"/>
              </a:rPr>
              <a:t>.</a:t>
            </a:r>
          </a:p>
          <a:p>
            <a:pPr marL="502920" indent="-457200">
              <a:spcBef>
                <a:spcPct val="20000"/>
              </a:spcBef>
              <a:spcAft>
                <a:spcPts val="300"/>
              </a:spcAft>
              <a:buClr>
                <a:schemeClr val="accent6">
                  <a:lumMod val="75000"/>
                </a:schemeClr>
              </a:buClr>
              <a:buSzPct val="130000"/>
              <a:buFont typeface="Georgia" pitchFamily="18" charset="0"/>
              <a:buAutoNum type="arabicPeriod"/>
            </a:pPr>
            <a:r>
              <a:rPr lang="en-US" sz="1400" dirty="0" smtClean="0">
                <a:solidFill>
                  <a:schemeClr val="tx1">
                    <a:lumMod val="75000"/>
                    <a:lumOff val="25000"/>
                  </a:schemeClr>
                </a:solidFill>
                <a:latin typeface="Arial" pitchFamily="34" charset="0"/>
                <a:cs typeface="Arial" pitchFamily="34" charset="0"/>
              </a:rPr>
              <a:t>GPS </a:t>
            </a:r>
            <a:r>
              <a:rPr lang="en-US" sz="1400" dirty="0">
                <a:solidFill>
                  <a:schemeClr val="tx1">
                    <a:lumMod val="75000"/>
                    <a:lumOff val="25000"/>
                  </a:schemeClr>
                </a:solidFill>
                <a:latin typeface="Arial" pitchFamily="34" charset="0"/>
                <a:cs typeface="Arial" pitchFamily="34" charset="0"/>
              </a:rPr>
              <a:t>Location of phone. </a:t>
            </a:r>
          </a:p>
          <a:p>
            <a:pPr marL="502920" indent="-457200">
              <a:spcBef>
                <a:spcPct val="20000"/>
              </a:spcBef>
              <a:spcAft>
                <a:spcPts val="300"/>
              </a:spcAft>
              <a:buClr>
                <a:schemeClr val="accent6">
                  <a:lumMod val="75000"/>
                </a:schemeClr>
              </a:buClr>
              <a:buSzPct val="130000"/>
              <a:buFont typeface="Georgia" pitchFamily="18" charset="0"/>
              <a:buAutoNum type="arabicPeriod"/>
            </a:pPr>
            <a:r>
              <a:rPr lang="en-US" sz="1400" dirty="0" smtClean="0">
                <a:solidFill>
                  <a:schemeClr val="tx1">
                    <a:lumMod val="75000"/>
                    <a:lumOff val="25000"/>
                  </a:schemeClr>
                </a:solidFill>
                <a:latin typeface="Arial" pitchFamily="34" charset="0"/>
                <a:cs typeface="Arial" pitchFamily="34" charset="0"/>
              </a:rPr>
              <a:t>Postal </a:t>
            </a:r>
            <a:r>
              <a:rPr lang="en-US" sz="1400" dirty="0">
                <a:solidFill>
                  <a:schemeClr val="tx1">
                    <a:lumMod val="75000"/>
                    <a:lumOff val="25000"/>
                  </a:schemeClr>
                </a:solidFill>
                <a:latin typeface="Arial" pitchFamily="34" charset="0"/>
                <a:cs typeface="Arial" pitchFamily="34" charset="0"/>
              </a:rPr>
              <a:t>Address of the phone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200400"/>
            <a:ext cx="4343400" cy="3377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334000" y="2802813"/>
            <a:ext cx="2210862" cy="369332"/>
          </a:xfrm>
          <a:prstGeom prst="rect">
            <a:avLst/>
          </a:prstGeom>
        </p:spPr>
        <p:txBody>
          <a:bodyPr wrap="none">
            <a:spAutoFit/>
          </a:bodyPr>
          <a:lstStyle/>
          <a:p>
            <a:r>
              <a:rPr lang="en-US" b="1" dirty="0" smtClean="0">
                <a:latin typeface="Arial" pitchFamily="34" charset="0"/>
                <a:cs typeface="Arial" pitchFamily="34" charset="0"/>
              </a:rPr>
              <a:t>Use Case Diagram</a:t>
            </a:r>
          </a:p>
        </p:txBody>
      </p:sp>
    </p:spTree>
    <p:extLst>
      <p:ext uri="{BB962C8B-B14F-4D97-AF65-F5344CB8AC3E}">
        <p14:creationId xmlns:p14="http://schemas.microsoft.com/office/powerpoint/2010/main" val="1290565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04800" y="286752"/>
            <a:ext cx="3733798" cy="411480"/>
          </a:xfrm>
        </p:spPr>
        <p:txBody>
          <a:bodyPr>
            <a:normAutofit fontScale="92500" lnSpcReduction="10000"/>
          </a:bodyPr>
          <a:lstStyle/>
          <a:p>
            <a:pPr marL="45720" indent="0">
              <a:buNone/>
            </a:pPr>
            <a:r>
              <a:rPr lang="en-US" dirty="0" smtClean="0"/>
              <a:t>Foreground Data Flow Diagram</a:t>
            </a:r>
          </a:p>
          <a:p>
            <a:pPr marL="45720" indent="0">
              <a:buNone/>
            </a:pP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399" y="838200"/>
            <a:ext cx="4433887" cy="3351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4343398" y="323248"/>
            <a:ext cx="3886201" cy="411480"/>
          </a:xfrm>
          <a:prstGeom prst="rect">
            <a:avLst/>
          </a:prstGeom>
        </p:spPr>
        <p:txBody>
          <a:bodyPr vert="horz" lIns="91440" tIns="45720" rIns="91440" bIns="45720" rtlCol="0">
            <a:normAutofit fontScale="92500" lnSpcReduction="100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buFont typeface="Georgia" pitchFamily="18" charset="0"/>
              <a:buNone/>
            </a:pPr>
            <a:r>
              <a:rPr lang="en-US" dirty="0" smtClean="0"/>
              <a:t>Background Data Flow Diagram</a:t>
            </a:r>
          </a:p>
          <a:p>
            <a:pPr marL="45720" indent="0">
              <a:buFont typeface="Georgia" pitchFamily="18" charset="0"/>
              <a:buNone/>
            </a:pPr>
            <a:endParaRPr lang="en-US"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38200"/>
            <a:ext cx="3886199" cy="2667000"/>
          </a:xfrm>
          <a:prstGeom prst="rect">
            <a:avLst/>
          </a:prstGeom>
          <a:ln/>
        </p:spPr>
        <p:style>
          <a:lnRef idx="2">
            <a:schemeClr val="accent2">
              <a:shade val="50000"/>
            </a:schemeClr>
          </a:lnRef>
          <a:fillRef idx="1">
            <a:schemeClr val="accent2"/>
          </a:fillRef>
          <a:effectRef idx="0">
            <a:schemeClr val="accent2"/>
          </a:effectRef>
          <a:fontRef idx="minor">
            <a:schemeClr val="lt1"/>
          </a:fontRef>
        </p:style>
      </p:pic>
      <p:grpSp>
        <p:nvGrpSpPr>
          <p:cNvPr id="8" name="Group 7"/>
          <p:cNvGrpSpPr>
            <a:grpSpLocks/>
          </p:cNvGrpSpPr>
          <p:nvPr/>
        </p:nvGrpSpPr>
        <p:grpSpPr bwMode="auto">
          <a:xfrm>
            <a:off x="252861" y="4095046"/>
            <a:ext cx="5032686" cy="2426018"/>
            <a:chOff x="1637" y="4183"/>
            <a:chExt cx="9452" cy="6399"/>
          </a:xfrm>
        </p:grpSpPr>
        <p:grpSp>
          <p:nvGrpSpPr>
            <p:cNvPr id="9" name="Group 8"/>
            <p:cNvGrpSpPr>
              <a:grpSpLocks/>
            </p:cNvGrpSpPr>
            <p:nvPr/>
          </p:nvGrpSpPr>
          <p:grpSpPr bwMode="auto">
            <a:xfrm>
              <a:off x="1637" y="4183"/>
              <a:ext cx="9452" cy="6399"/>
              <a:chOff x="1637" y="4183"/>
              <a:chExt cx="9452" cy="6399"/>
            </a:xfrm>
          </p:grpSpPr>
          <p:grpSp>
            <p:nvGrpSpPr>
              <p:cNvPr id="11" name="Group 10"/>
              <p:cNvGrpSpPr>
                <a:grpSpLocks/>
              </p:cNvGrpSpPr>
              <p:nvPr/>
            </p:nvGrpSpPr>
            <p:grpSpPr bwMode="auto">
              <a:xfrm>
                <a:off x="1637" y="4183"/>
                <a:ext cx="9452" cy="6399"/>
                <a:chOff x="1637" y="4183"/>
                <a:chExt cx="9452" cy="6399"/>
              </a:xfrm>
            </p:grpSpPr>
            <p:grpSp>
              <p:nvGrpSpPr>
                <p:cNvPr id="13" name="Group 12"/>
                <p:cNvGrpSpPr>
                  <a:grpSpLocks/>
                </p:cNvGrpSpPr>
                <p:nvPr/>
              </p:nvGrpSpPr>
              <p:grpSpPr bwMode="auto">
                <a:xfrm>
                  <a:off x="1637" y="4183"/>
                  <a:ext cx="9452" cy="6399"/>
                  <a:chOff x="1637" y="4183"/>
                  <a:chExt cx="9452" cy="6399"/>
                </a:xfrm>
              </p:grpSpPr>
              <p:grpSp>
                <p:nvGrpSpPr>
                  <p:cNvPr id="16" name="Group 15"/>
                  <p:cNvGrpSpPr>
                    <a:grpSpLocks/>
                  </p:cNvGrpSpPr>
                  <p:nvPr/>
                </p:nvGrpSpPr>
                <p:grpSpPr bwMode="auto">
                  <a:xfrm>
                    <a:off x="1637" y="4183"/>
                    <a:ext cx="9452" cy="6399"/>
                    <a:chOff x="1637" y="4183"/>
                    <a:chExt cx="9452" cy="6399"/>
                  </a:xfrm>
                </p:grpSpPr>
                <p:grpSp>
                  <p:nvGrpSpPr>
                    <p:cNvPr id="19" name="Group 18"/>
                    <p:cNvGrpSpPr>
                      <a:grpSpLocks/>
                    </p:cNvGrpSpPr>
                    <p:nvPr/>
                  </p:nvGrpSpPr>
                  <p:grpSpPr bwMode="auto">
                    <a:xfrm>
                      <a:off x="1637" y="4183"/>
                      <a:ext cx="9452" cy="6399"/>
                      <a:chOff x="1375" y="3802"/>
                      <a:chExt cx="9452" cy="6399"/>
                    </a:xfrm>
                  </p:grpSpPr>
                  <p:sp>
                    <p:nvSpPr>
                      <p:cNvPr id="21" name="Text Box 339"/>
                      <p:cNvSpPr txBox="1">
                        <a:spLocks noChangeArrowheads="1"/>
                      </p:cNvSpPr>
                      <p:nvPr/>
                    </p:nvSpPr>
                    <p:spPr bwMode="auto">
                      <a:xfrm>
                        <a:off x="3229" y="7274"/>
                        <a:ext cx="328" cy="377"/>
                      </a:xfrm>
                      <a:prstGeom prst="rect">
                        <a:avLst/>
                      </a:prstGeom>
                      <a:solidFill>
                        <a:srgbClr val="FFFFFF"/>
                      </a:solidFill>
                      <a:ln w="0">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Times New Roman"/>
                            <a:cs typeface="Times New Roman"/>
                          </a:rPr>
                          <a:t>1</a:t>
                        </a:r>
                      </a:p>
                    </p:txBody>
                  </p:sp>
                  <p:sp>
                    <p:nvSpPr>
                      <p:cNvPr id="22" name="AutoShape 340"/>
                      <p:cNvSpPr>
                        <a:spLocks noChangeArrowheads="1"/>
                      </p:cNvSpPr>
                      <p:nvPr/>
                    </p:nvSpPr>
                    <p:spPr bwMode="auto">
                      <a:xfrm>
                        <a:off x="6464" y="5075"/>
                        <a:ext cx="982" cy="801"/>
                      </a:xfrm>
                      <a:prstGeom prst="diamond">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Times New Roman"/>
                            <a:cs typeface="Times New Roman"/>
                          </a:rPr>
                          <a:t>Has</a:t>
                        </a:r>
                      </a:p>
                    </p:txBody>
                  </p:sp>
                  <p:cxnSp>
                    <p:nvCxnSpPr>
                      <p:cNvPr id="23" name="AutoShape 341"/>
                      <p:cNvCxnSpPr>
                        <a:cxnSpLocks noChangeShapeType="1"/>
                      </p:cNvCxnSpPr>
                      <p:nvPr/>
                    </p:nvCxnSpPr>
                    <p:spPr bwMode="auto">
                      <a:xfrm flipH="1" flipV="1">
                        <a:off x="3229" y="4712"/>
                        <a:ext cx="3235" cy="74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24" name="Group 23"/>
                      <p:cNvGrpSpPr>
                        <a:grpSpLocks/>
                      </p:cNvGrpSpPr>
                      <p:nvPr/>
                    </p:nvGrpSpPr>
                    <p:grpSpPr bwMode="auto">
                      <a:xfrm>
                        <a:off x="1375" y="3802"/>
                        <a:ext cx="9452" cy="6399"/>
                        <a:chOff x="1375" y="3796"/>
                        <a:chExt cx="9452" cy="6399"/>
                      </a:xfrm>
                    </p:grpSpPr>
                    <p:sp>
                      <p:nvSpPr>
                        <p:cNvPr id="25" name="Rectangle 24"/>
                        <p:cNvSpPr>
                          <a:spLocks noChangeArrowheads="1"/>
                        </p:cNvSpPr>
                        <p:nvPr/>
                      </p:nvSpPr>
                      <p:spPr bwMode="auto">
                        <a:xfrm>
                          <a:off x="5183" y="9523"/>
                          <a:ext cx="2197" cy="67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400" b="1">
                              <a:effectLst/>
                              <a:latin typeface="Calibri"/>
                              <a:ea typeface="Times New Roman"/>
                              <a:cs typeface="Times New Roman"/>
                            </a:rPr>
                            <a:t>MOBILE DEVICE</a:t>
                          </a:r>
                          <a:endParaRPr lang="en-US" sz="1100">
                            <a:effectLst/>
                            <a:latin typeface="Calibri"/>
                            <a:ea typeface="Times New Roman"/>
                            <a:cs typeface="Times New Roman"/>
                          </a:endParaRPr>
                        </a:p>
                      </p:txBody>
                    </p:sp>
                    <p:sp>
                      <p:nvSpPr>
                        <p:cNvPr id="26" name="Rectangle 25"/>
                        <p:cNvSpPr>
                          <a:spLocks noChangeArrowheads="1"/>
                        </p:cNvSpPr>
                        <p:nvPr/>
                      </p:nvSpPr>
                      <p:spPr bwMode="auto">
                        <a:xfrm>
                          <a:off x="1375" y="7298"/>
                          <a:ext cx="1832" cy="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400" b="1">
                              <a:effectLst/>
                              <a:latin typeface="Calibri"/>
                              <a:ea typeface="Times New Roman"/>
                              <a:cs typeface="Times New Roman"/>
                            </a:rPr>
                            <a:t>THIEF</a:t>
                          </a:r>
                          <a:endParaRPr lang="en-US" sz="1100">
                            <a:effectLst/>
                            <a:latin typeface="Calibri"/>
                            <a:ea typeface="Times New Roman"/>
                            <a:cs typeface="Times New Roman"/>
                          </a:endParaRPr>
                        </a:p>
                      </p:txBody>
                    </p:sp>
                    <p:sp>
                      <p:nvSpPr>
                        <p:cNvPr id="27" name="Rectangle 26"/>
                        <p:cNvSpPr>
                          <a:spLocks noChangeArrowheads="1"/>
                        </p:cNvSpPr>
                        <p:nvPr/>
                      </p:nvSpPr>
                      <p:spPr bwMode="auto">
                        <a:xfrm>
                          <a:off x="8995" y="7298"/>
                          <a:ext cx="1832" cy="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400" b="1">
                              <a:effectLst/>
                              <a:latin typeface="Calibri"/>
                              <a:ea typeface="Times New Roman"/>
                              <a:cs typeface="Times New Roman"/>
                            </a:rPr>
                            <a:t>SIM</a:t>
                          </a:r>
                          <a:endParaRPr lang="en-US" sz="1100">
                            <a:effectLst/>
                            <a:latin typeface="Calibri"/>
                            <a:ea typeface="Times New Roman"/>
                            <a:cs typeface="Times New Roman"/>
                          </a:endParaRPr>
                        </a:p>
                      </p:txBody>
                    </p:sp>
                    <p:sp>
                      <p:nvSpPr>
                        <p:cNvPr id="28" name="AutoShape 346"/>
                        <p:cNvSpPr>
                          <a:spLocks noChangeArrowheads="1"/>
                        </p:cNvSpPr>
                        <p:nvPr/>
                      </p:nvSpPr>
                      <p:spPr bwMode="auto">
                        <a:xfrm>
                          <a:off x="1549" y="5444"/>
                          <a:ext cx="1461" cy="1249"/>
                        </a:xfrm>
                        <a:prstGeom prst="diamond">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Times New Roman"/>
                              <a:cs typeface="Times New Roman"/>
                            </a:rPr>
                            <a:t>Come across</a:t>
                          </a:r>
                        </a:p>
                      </p:txBody>
                    </p:sp>
                    <p:sp>
                      <p:nvSpPr>
                        <p:cNvPr id="29" name="AutoShape 347"/>
                        <p:cNvSpPr>
                          <a:spLocks noChangeArrowheads="1"/>
                        </p:cNvSpPr>
                        <p:nvPr/>
                      </p:nvSpPr>
                      <p:spPr bwMode="auto">
                        <a:xfrm>
                          <a:off x="5815" y="7298"/>
                          <a:ext cx="982" cy="801"/>
                        </a:xfrm>
                        <a:prstGeom prst="diamond">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Times New Roman"/>
                              <a:cs typeface="Times New Roman"/>
                            </a:rPr>
                            <a:t>Has</a:t>
                          </a:r>
                        </a:p>
                      </p:txBody>
                    </p:sp>
                    <p:cxnSp>
                      <p:nvCxnSpPr>
                        <p:cNvPr id="30" name="AutoShape 348"/>
                        <p:cNvCxnSpPr>
                          <a:cxnSpLocks noChangeShapeType="1"/>
                        </p:cNvCxnSpPr>
                        <p:nvPr/>
                      </p:nvCxnSpPr>
                      <p:spPr bwMode="auto">
                        <a:xfrm>
                          <a:off x="2290" y="6696"/>
                          <a:ext cx="0" cy="60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1" name="AutoShape 349"/>
                        <p:cNvCxnSpPr>
                          <a:cxnSpLocks noChangeShapeType="1"/>
                        </p:cNvCxnSpPr>
                        <p:nvPr/>
                      </p:nvCxnSpPr>
                      <p:spPr bwMode="auto">
                        <a:xfrm>
                          <a:off x="3223" y="4696"/>
                          <a:ext cx="3078" cy="260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2" name="AutoShape 350"/>
                        <p:cNvCxnSpPr>
                          <a:cxnSpLocks noChangeShapeType="1"/>
                        </p:cNvCxnSpPr>
                        <p:nvPr/>
                      </p:nvCxnSpPr>
                      <p:spPr bwMode="auto">
                        <a:xfrm>
                          <a:off x="6301" y="8099"/>
                          <a:ext cx="0" cy="142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351"/>
                        <p:cNvCxnSpPr>
                          <a:cxnSpLocks noChangeShapeType="1"/>
                        </p:cNvCxnSpPr>
                        <p:nvPr/>
                      </p:nvCxnSpPr>
                      <p:spPr bwMode="auto">
                        <a:xfrm flipH="1">
                          <a:off x="3224" y="7701"/>
                          <a:ext cx="2591"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4" name="AutoShape 352"/>
                        <p:cNvCxnSpPr>
                          <a:cxnSpLocks noChangeShapeType="1"/>
                        </p:cNvCxnSpPr>
                        <p:nvPr/>
                      </p:nvCxnSpPr>
                      <p:spPr bwMode="auto">
                        <a:xfrm flipH="1">
                          <a:off x="3207" y="6595"/>
                          <a:ext cx="3094" cy="7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5" name="AutoShape 353"/>
                        <p:cNvCxnSpPr>
                          <a:cxnSpLocks noChangeShapeType="1"/>
                        </p:cNvCxnSpPr>
                        <p:nvPr/>
                      </p:nvCxnSpPr>
                      <p:spPr bwMode="auto">
                        <a:xfrm flipH="1" flipV="1">
                          <a:off x="7446" y="5499"/>
                          <a:ext cx="2325" cy="175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6" name="Text Box 354"/>
                        <p:cNvSpPr txBox="1">
                          <a:spLocks noChangeArrowheads="1"/>
                        </p:cNvSpPr>
                        <p:nvPr/>
                      </p:nvSpPr>
                      <p:spPr bwMode="auto">
                        <a:xfrm>
                          <a:off x="2365" y="6826"/>
                          <a:ext cx="328" cy="377"/>
                        </a:xfrm>
                        <a:prstGeom prst="rect">
                          <a:avLst/>
                        </a:prstGeom>
                        <a:solidFill>
                          <a:srgbClr val="FFFFFF"/>
                        </a:solidFill>
                        <a:ln w="0">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Times New Roman"/>
                              <a:cs typeface="Times New Roman"/>
                            </a:rPr>
                            <a:t>n</a:t>
                          </a:r>
                        </a:p>
                      </p:txBody>
                    </p:sp>
                    <p:sp>
                      <p:nvSpPr>
                        <p:cNvPr id="37" name="Text Box 355"/>
                        <p:cNvSpPr txBox="1">
                          <a:spLocks noChangeArrowheads="1"/>
                        </p:cNvSpPr>
                        <p:nvPr/>
                      </p:nvSpPr>
                      <p:spPr bwMode="auto">
                        <a:xfrm>
                          <a:off x="2973" y="6874"/>
                          <a:ext cx="328" cy="377"/>
                        </a:xfrm>
                        <a:prstGeom prst="rect">
                          <a:avLst/>
                        </a:prstGeom>
                        <a:solidFill>
                          <a:srgbClr val="FFFFFF"/>
                        </a:solidFill>
                        <a:ln w="0">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Times New Roman"/>
                              <a:cs typeface="Times New Roman"/>
                            </a:rPr>
                            <a:t>1</a:t>
                          </a:r>
                        </a:p>
                      </p:txBody>
                    </p:sp>
                    <p:sp>
                      <p:nvSpPr>
                        <p:cNvPr id="38" name="Text Box 356"/>
                        <p:cNvSpPr txBox="1">
                          <a:spLocks noChangeArrowheads="1"/>
                        </p:cNvSpPr>
                        <p:nvPr/>
                      </p:nvSpPr>
                      <p:spPr bwMode="auto">
                        <a:xfrm>
                          <a:off x="9331" y="6696"/>
                          <a:ext cx="328" cy="377"/>
                        </a:xfrm>
                        <a:prstGeom prst="rect">
                          <a:avLst/>
                        </a:prstGeom>
                        <a:solidFill>
                          <a:srgbClr val="FFFFFF"/>
                        </a:solidFill>
                        <a:ln w="0">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Times New Roman"/>
                              <a:cs typeface="Times New Roman"/>
                            </a:rPr>
                            <a:t>n</a:t>
                          </a:r>
                        </a:p>
                      </p:txBody>
                    </p:sp>
                    <p:sp>
                      <p:nvSpPr>
                        <p:cNvPr id="39" name="AutoShape 357"/>
                        <p:cNvSpPr>
                          <a:spLocks noChangeArrowheads="1"/>
                        </p:cNvSpPr>
                        <p:nvPr/>
                      </p:nvSpPr>
                      <p:spPr bwMode="auto">
                        <a:xfrm>
                          <a:off x="7335" y="7010"/>
                          <a:ext cx="982" cy="801"/>
                        </a:xfrm>
                        <a:prstGeom prst="diamond">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Times New Roman"/>
                              <a:cs typeface="Times New Roman"/>
                            </a:rPr>
                            <a:t>Has</a:t>
                          </a:r>
                        </a:p>
                      </p:txBody>
                    </p:sp>
                    <p:cxnSp>
                      <p:nvCxnSpPr>
                        <p:cNvPr id="40" name="AutoShape 358"/>
                        <p:cNvCxnSpPr>
                          <a:cxnSpLocks noChangeShapeType="1"/>
                        </p:cNvCxnSpPr>
                        <p:nvPr/>
                      </p:nvCxnSpPr>
                      <p:spPr bwMode="auto">
                        <a:xfrm flipH="1">
                          <a:off x="7380" y="7811"/>
                          <a:ext cx="442" cy="171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1" name="Text Box 359"/>
                        <p:cNvSpPr txBox="1">
                          <a:spLocks noChangeArrowheads="1"/>
                        </p:cNvSpPr>
                        <p:nvPr/>
                      </p:nvSpPr>
                      <p:spPr bwMode="auto">
                        <a:xfrm>
                          <a:off x="5901" y="9082"/>
                          <a:ext cx="328" cy="377"/>
                        </a:xfrm>
                        <a:prstGeom prst="rect">
                          <a:avLst/>
                        </a:prstGeom>
                        <a:solidFill>
                          <a:srgbClr val="FFFFFF"/>
                        </a:solidFill>
                        <a:ln w="0">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Times New Roman"/>
                              <a:cs typeface="Times New Roman"/>
                            </a:rPr>
                            <a:t>n</a:t>
                          </a:r>
                        </a:p>
                      </p:txBody>
                    </p:sp>
                    <p:sp>
                      <p:nvSpPr>
                        <p:cNvPr id="42" name="AutoShape 360"/>
                        <p:cNvSpPr>
                          <a:spLocks noChangeArrowheads="1"/>
                        </p:cNvSpPr>
                        <p:nvPr/>
                      </p:nvSpPr>
                      <p:spPr bwMode="auto">
                        <a:xfrm>
                          <a:off x="9354" y="5444"/>
                          <a:ext cx="982" cy="801"/>
                        </a:xfrm>
                        <a:prstGeom prst="diamond">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Times New Roman"/>
                              <a:cs typeface="Times New Roman"/>
                            </a:rPr>
                            <a:t>Has</a:t>
                          </a:r>
                        </a:p>
                      </p:txBody>
                    </p:sp>
                    <p:grpSp>
                      <p:nvGrpSpPr>
                        <p:cNvPr id="43" name="Group 42"/>
                        <p:cNvGrpSpPr>
                          <a:grpSpLocks/>
                        </p:cNvGrpSpPr>
                        <p:nvPr/>
                      </p:nvGrpSpPr>
                      <p:grpSpPr bwMode="auto">
                        <a:xfrm>
                          <a:off x="1375" y="3796"/>
                          <a:ext cx="9304" cy="3214"/>
                          <a:chOff x="1375" y="3796"/>
                          <a:chExt cx="9304" cy="3214"/>
                        </a:xfrm>
                      </p:grpSpPr>
                      <p:sp>
                        <p:nvSpPr>
                          <p:cNvPr id="48" name="Rectangle 47"/>
                          <p:cNvSpPr>
                            <a:spLocks noChangeArrowheads="1"/>
                          </p:cNvSpPr>
                          <p:nvPr/>
                        </p:nvSpPr>
                        <p:spPr bwMode="auto">
                          <a:xfrm>
                            <a:off x="8847" y="3796"/>
                            <a:ext cx="1832" cy="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400" b="1">
                                <a:effectLst/>
                                <a:latin typeface="Calibri"/>
                                <a:ea typeface="Times New Roman"/>
                                <a:cs typeface="Times New Roman"/>
                              </a:rPr>
                              <a:t>RELATIVE</a:t>
                            </a:r>
                            <a:endParaRPr lang="en-US" sz="1100">
                              <a:effectLst/>
                              <a:latin typeface="Calibri"/>
                              <a:ea typeface="Times New Roman"/>
                              <a:cs typeface="Times New Roman"/>
                            </a:endParaRPr>
                          </a:p>
                        </p:txBody>
                      </p:sp>
                      <p:cxnSp>
                        <p:nvCxnSpPr>
                          <p:cNvPr id="49" name="AutoShape 363"/>
                          <p:cNvCxnSpPr>
                            <a:cxnSpLocks noChangeShapeType="1"/>
                          </p:cNvCxnSpPr>
                          <p:nvPr/>
                        </p:nvCxnSpPr>
                        <p:spPr bwMode="auto">
                          <a:xfrm>
                            <a:off x="6501" y="4199"/>
                            <a:ext cx="2346"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0" name="AutoShape 364"/>
                          <p:cNvCxnSpPr>
                            <a:cxnSpLocks noChangeShapeType="1"/>
                          </p:cNvCxnSpPr>
                          <p:nvPr/>
                        </p:nvCxnSpPr>
                        <p:spPr bwMode="auto">
                          <a:xfrm flipV="1">
                            <a:off x="7822" y="4696"/>
                            <a:ext cx="1025" cy="231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1" name="AutoShape 365"/>
                          <p:cNvCxnSpPr>
                            <a:cxnSpLocks noChangeShapeType="1"/>
                          </p:cNvCxnSpPr>
                          <p:nvPr/>
                        </p:nvCxnSpPr>
                        <p:spPr bwMode="auto">
                          <a:xfrm>
                            <a:off x="9835" y="4696"/>
                            <a:ext cx="0" cy="74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52" name="Group 51"/>
                          <p:cNvGrpSpPr>
                            <a:grpSpLocks/>
                          </p:cNvGrpSpPr>
                          <p:nvPr/>
                        </p:nvGrpSpPr>
                        <p:grpSpPr bwMode="auto">
                          <a:xfrm>
                            <a:off x="1375" y="3796"/>
                            <a:ext cx="5126" cy="900"/>
                            <a:chOff x="1375" y="3796"/>
                            <a:chExt cx="5126" cy="900"/>
                          </a:xfrm>
                        </p:grpSpPr>
                        <p:sp>
                          <p:nvSpPr>
                            <p:cNvPr id="55" name="Rectangle 54"/>
                            <p:cNvSpPr>
                              <a:spLocks noChangeArrowheads="1"/>
                            </p:cNvSpPr>
                            <p:nvPr/>
                          </p:nvSpPr>
                          <p:spPr bwMode="auto">
                            <a:xfrm>
                              <a:off x="1375" y="3796"/>
                              <a:ext cx="1832" cy="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400" b="1">
                                  <a:effectLst/>
                                  <a:latin typeface="Calibri"/>
                                  <a:ea typeface="Times New Roman"/>
                                  <a:cs typeface="Times New Roman"/>
                                </a:rPr>
                                <a:t>OWNER</a:t>
                              </a:r>
                              <a:endParaRPr lang="en-US" sz="1100">
                                <a:effectLst/>
                                <a:latin typeface="Calibri"/>
                                <a:ea typeface="Times New Roman"/>
                                <a:cs typeface="Times New Roman"/>
                              </a:endParaRPr>
                            </a:p>
                            <a:p>
                              <a:pPr marL="0" marR="0" algn="ctr">
                                <a:lnSpc>
                                  <a:spcPct val="115000"/>
                                </a:lnSpc>
                                <a:spcBef>
                                  <a:spcPts val="0"/>
                                </a:spcBef>
                                <a:spcAft>
                                  <a:spcPts val="1000"/>
                                </a:spcAft>
                              </a:pPr>
                              <a:r>
                                <a:rPr lang="en-US" sz="1400" b="1">
                                  <a:effectLst/>
                                  <a:latin typeface="Calibri"/>
                                  <a:ea typeface="Times New Roman"/>
                                  <a:cs typeface="Times New Roman"/>
                                </a:rPr>
                                <a:t> </a:t>
                              </a:r>
                              <a:endParaRPr lang="en-US" sz="1100">
                                <a:effectLst/>
                                <a:latin typeface="Calibri"/>
                                <a:ea typeface="Times New Roman"/>
                                <a:cs typeface="Times New Roman"/>
                              </a:endParaRPr>
                            </a:p>
                          </p:txBody>
                        </p:sp>
                        <p:sp>
                          <p:nvSpPr>
                            <p:cNvPr id="56" name="AutoShape 368"/>
                            <p:cNvSpPr>
                              <a:spLocks noChangeArrowheads="1"/>
                            </p:cNvSpPr>
                            <p:nvPr/>
                          </p:nvSpPr>
                          <p:spPr bwMode="auto">
                            <a:xfrm>
                              <a:off x="5519" y="3796"/>
                              <a:ext cx="982" cy="801"/>
                            </a:xfrm>
                            <a:prstGeom prst="diamond">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Times New Roman"/>
                                  <a:cs typeface="Times New Roman"/>
                                </a:rPr>
                                <a:t>Has</a:t>
                              </a:r>
                            </a:p>
                          </p:txBody>
                        </p:sp>
                        <p:cxnSp>
                          <p:nvCxnSpPr>
                            <p:cNvPr id="57" name="AutoShape 369"/>
                            <p:cNvCxnSpPr>
                              <a:cxnSpLocks noChangeShapeType="1"/>
                            </p:cNvCxnSpPr>
                            <p:nvPr/>
                          </p:nvCxnSpPr>
                          <p:spPr bwMode="auto">
                            <a:xfrm>
                              <a:off x="3207" y="4204"/>
                              <a:ext cx="2312"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8" name="Text Box 370"/>
                            <p:cNvSpPr txBox="1">
                              <a:spLocks noChangeArrowheads="1"/>
                            </p:cNvSpPr>
                            <p:nvPr/>
                          </p:nvSpPr>
                          <p:spPr bwMode="auto">
                            <a:xfrm>
                              <a:off x="3261" y="3802"/>
                              <a:ext cx="328" cy="377"/>
                            </a:xfrm>
                            <a:prstGeom prst="rect">
                              <a:avLst/>
                            </a:prstGeom>
                            <a:solidFill>
                              <a:srgbClr val="FFFFFF"/>
                            </a:solidFill>
                            <a:ln w="0">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Times New Roman"/>
                                  <a:cs typeface="Times New Roman"/>
                                </a:rPr>
                                <a:t>1</a:t>
                              </a:r>
                            </a:p>
                          </p:txBody>
                        </p:sp>
                      </p:grpSp>
                      <p:sp>
                        <p:nvSpPr>
                          <p:cNvPr id="53" name="Text Box 371"/>
                          <p:cNvSpPr txBox="1">
                            <a:spLocks noChangeArrowheads="1"/>
                          </p:cNvSpPr>
                          <p:nvPr/>
                        </p:nvSpPr>
                        <p:spPr bwMode="auto">
                          <a:xfrm>
                            <a:off x="8799" y="4778"/>
                            <a:ext cx="328" cy="377"/>
                          </a:xfrm>
                          <a:prstGeom prst="rect">
                            <a:avLst/>
                          </a:prstGeom>
                          <a:solidFill>
                            <a:srgbClr val="FFFFFF"/>
                          </a:solidFill>
                          <a:ln w="0">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Times New Roman"/>
                                <a:cs typeface="Times New Roman"/>
                              </a:rPr>
                              <a:t>1</a:t>
                            </a:r>
                          </a:p>
                        </p:txBody>
                      </p:sp>
                      <p:sp>
                        <p:nvSpPr>
                          <p:cNvPr id="54" name="Text Box 372"/>
                          <p:cNvSpPr txBox="1">
                            <a:spLocks noChangeArrowheads="1"/>
                          </p:cNvSpPr>
                          <p:nvPr/>
                        </p:nvSpPr>
                        <p:spPr bwMode="auto">
                          <a:xfrm>
                            <a:off x="9871" y="4698"/>
                            <a:ext cx="328" cy="377"/>
                          </a:xfrm>
                          <a:prstGeom prst="rect">
                            <a:avLst/>
                          </a:prstGeom>
                          <a:solidFill>
                            <a:srgbClr val="FFFFFF"/>
                          </a:solidFill>
                          <a:ln w="0">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Times New Roman"/>
                                <a:cs typeface="Times New Roman"/>
                              </a:rPr>
                              <a:t>1</a:t>
                            </a:r>
                          </a:p>
                        </p:txBody>
                      </p:sp>
                    </p:grpSp>
                    <p:sp>
                      <p:nvSpPr>
                        <p:cNvPr id="44" name="Text Box 373"/>
                        <p:cNvSpPr txBox="1">
                          <a:spLocks noChangeArrowheads="1"/>
                        </p:cNvSpPr>
                        <p:nvPr/>
                      </p:nvSpPr>
                      <p:spPr bwMode="auto">
                        <a:xfrm>
                          <a:off x="10008" y="6826"/>
                          <a:ext cx="328" cy="377"/>
                        </a:xfrm>
                        <a:prstGeom prst="rect">
                          <a:avLst/>
                        </a:prstGeom>
                        <a:solidFill>
                          <a:srgbClr val="FFFFFF"/>
                        </a:solidFill>
                        <a:ln w="0">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Times New Roman"/>
                              <a:cs typeface="Times New Roman"/>
                            </a:rPr>
                            <a:t>n</a:t>
                          </a:r>
                        </a:p>
                      </p:txBody>
                    </p:sp>
                    <p:sp>
                      <p:nvSpPr>
                        <p:cNvPr id="45" name="Text Box 374"/>
                        <p:cNvSpPr txBox="1">
                          <a:spLocks noChangeArrowheads="1"/>
                        </p:cNvSpPr>
                        <p:nvPr/>
                      </p:nvSpPr>
                      <p:spPr bwMode="auto">
                        <a:xfrm>
                          <a:off x="7446" y="9146"/>
                          <a:ext cx="328" cy="377"/>
                        </a:xfrm>
                        <a:prstGeom prst="rect">
                          <a:avLst/>
                        </a:prstGeom>
                        <a:solidFill>
                          <a:srgbClr val="FFFFFF"/>
                        </a:solidFill>
                        <a:ln w="0">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Times New Roman"/>
                              <a:cs typeface="Times New Roman"/>
                            </a:rPr>
                            <a:t>n</a:t>
                          </a:r>
                        </a:p>
                      </p:txBody>
                    </p:sp>
                    <p:sp>
                      <p:nvSpPr>
                        <p:cNvPr id="46" name="AutoShape 375"/>
                        <p:cNvSpPr>
                          <a:spLocks noChangeArrowheads="1"/>
                        </p:cNvSpPr>
                        <p:nvPr/>
                      </p:nvSpPr>
                      <p:spPr bwMode="auto">
                        <a:xfrm>
                          <a:off x="6301" y="6209"/>
                          <a:ext cx="982" cy="801"/>
                        </a:xfrm>
                        <a:prstGeom prst="diamond">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Times New Roman"/>
                              <a:cs typeface="Times New Roman"/>
                            </a:rPr>
                            <a:t>Has</a:t>
                          </a:r>
                        </a:p>
                      </p:txBody>
                    </p:sp>
                    <p:cxnSp>
                      <p:nvCxnSpPr>
                        <p:cNvPr id="47" name="AutoShape 376"/>
                        <p:cNvCxnSpPr>
                          <a:cxnSpLocks noChangeShapeType="1"/>
                        </p:cNvCxnSpPr>
                        <p:nvPr/>
                      </p:nvCxnSpPr>
                      <p:spPr bwMode="auto">
                        <a:xfrm>
                          <a:off x="7283" y="6595"/>
                          <a:ext cx="1712" cy="67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sp>
                  <p:nvSpPr>
                    <p:cNvPr id="20" name="Text Box 377"/>
                    <p:cNvSpPr txBox="1">
                      <a:spLocks noChangeArrowheads="1"/>
                    </p:cNvSpPr>
                    <p:nvPr/>
                  </p:nvSpPr>
                  <p:spPr bwMode="auto">
                    <a:xfrm>
                      <a:off x="3563" y="4706"/>
                      <a:ext cx="328" cy="377"/>
                    </a:xfrm>
                    <a:prstGeom prst="rect">
                      <a:avLst/>
                    </a:prstGeom>
                    <a:solidFill>
                      <a:srgbClr val="FFFFFF"/>
                    </a:solidFill>
                    <a:ln w="0">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Times New Roman"/>
                          <a:cs typeface="Times New Roman"/>
                        </a:rPr>
                        <a:t>1</a:t>
                      </a:r>
                    </a:p>
                  </p:txBody>
                </p:sp>
              </p:grpSp>
              <p:cxnSp>
                <p:nvCxnSpPr>
                  <p:cNvPr id="17" name="AutoShape 378"/>
                  <p:cNvCxnSpPr>
                    <a:cxnSpLocks noChangeShapeType="1"/>
                  </p:cNvCxnSpPr>
                  <p:nvPr/>
                </p:nvCxnSpPr>
                <p:spPr bwMode="auto">
                  <a:xfrm>
                    <a:off x="2530" y="5099"/>
                    <a:ext cx="0" cy="73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379"/>
                  <p:cNvCxnSpPr>
                    <a:cxnSpLocks noChangeShapeType="1"/>
                  </p:cNvCxnSpPr>
                  <p:nvPr/>
                </p:nvCxnSpPr>
                <p:spPr bwMode="auto">
                  <a:xfrm>
                    <a:off x="10117" y="6632"/>
                    <a:ext cx="0" cy="100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14" name="Text Box 380"/>
                <p:cNvSpPr txBox="1">
                  <a:spLocks noChangeArrowheads="1"/>
                </p:cNvSpPr>
                <p:nvPr/>
              </p:nvSpPr>
              <p:spPr bwMode="auto">
                <a:xfrm>
                  <a:off x="3218" y="5191"/>
                  <a:ext cx="291" cy="377"/>
                </a:xfrm>
                <a:prstGeom prst="rect">
                  <a:avLst/>
                </a:prstGeom>
                <a:solidFill>
                  <a:srgbClr val="FFFFFF"/>
                </a:solidFill>
                <a:ln w="0">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Times New Roman"/>
                      <a:cs typeface="Times New Roman"/>
                    </a:rPr>
                    <a:t>1</a:t>
                  </a:r>
                </a:p>
              </p:txBody>
            </p:sp>
            <p:sp>
              <p:nvSpPr>
                <p:cNvPr id="15" name="Text Box 381"/>
                <p:cNvSpPr txBox="1">
                  <a:spLocks noChangeArrowheads="1"/>
                </p:cNvSpPr>
                <p:nvPr/>
              </p:nvSpPr>
              <p:spPr bwMode="auto">
                <a:xfrm>
                  <a:off x="9061" y="7213"/>
                  <a:ext cx="291" cy="377"/>
                </a:xfrm>
                <a:prstGeom prst="rect">
                  <a:avLst/>
                </a:prstGeom>
                <a:solidFill>
                  <a:srgbClr val="FFFFFF"/>
                </a:solidFill>
                <a:ln w="0">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Times New Roman"/>
                      <a:cs typeface="Times New Roman"/>
                    </a:rPr>
                    <a:t>n</a:t>
                  </a:r>
                </a:p>
              </p:txBody>
            </p:sp>
          </p:grpSp>
          <p:sp>
            <p:nvSpPr>
              <p:cNvPr id="12" name="Text Box 382"/>
              <p:cNvSpPr txBox="1">
                <a:spLocks noChangeArrowheads="1"/>
              </p:cNvSpPr>
              <p:nvPr/>
            </p:nvSpPr>
            <p:spPr bwMode="auto">
              <a:xfrm>
                <a:off x="8733" y="4183"/>
                <a:ext cx="328" cy="377"/>
              </a:xfrm>
              <a:prstGeom prst="rect">
                <a:avLst/>
              </a:prstGeom>
              <a:solidFill>
                <a:srgbClr val="FFFFFF"/>
              </a:solidFill>
              <a:ln w="0">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Times New Roman"/>
                    <a:cs typeface="Times New Roman"/>
                  </a:rPr>
                  <a:t>n1</a:t>
                </a:r>
              </a:p>
            </p:txBody>
          </p:sp>
        </p:grpSp>
        <p:sp>
          <p:nvSpPr>
            <p:cNvPr id="10" name="Text Box 383"/>
            <p:cNvSpPr txBox="1">
              <a:spLocks noChangeArrowheads="1"/>
            </p:cNvSpPr>
            <p:nvPr/>
          </p:nvSpPr>
          <p:spPr bwMode="auto">
            <a:xfrm>
              <a:off x="2112" y="5099"/>
              <a:ext cx="328" cy="377"/>
            </a:xfrm>
            <a:prstGeom prst="rect">
              <a:avLst/>
            </a:prstGeom>
            <a:solidFill>
              <a:srgbClr val="FFFFFF"/>
            </a:solidFill>
            <a:ln w="0">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Times New Roman"/>
                  <a:cs typeface="Times New Roman"/>
                </a:rPr>
                <a:t>11</a:t>
              </a:r>
            </a:p>
          </p:txBody>
        </p:sp>
      </p:grpSp>
      <p:sp>
        <p:nvSpPr>
          <p:cNvPr id="4" name="Rectangle 3"/>
          <p:cNvSpPr/>
          <p:nvPr/>
        </p:nvSpPr>
        <p:spPr>
          <a:xfrm>
            <a:off x="218338" y="3613666"/>
            <a:ext cx="2830903" cy="369332"/>
          </a:xfrm>
          <a:prstGeom prst="rect">
            <a:avLst/>
          </a:prstGeom>
        </p:spPr>
        <p:txBody>
          <a:bodyPr wrap="none">
            <a:spAutoFit/>
          </a:bodyPr>
          <a:lstStyle/>
          <a:p>
            <a:pPr marL="45720" indent="0">
              <a:buNone/>
            </a:pPr>
            <a:r>
              <a:rPr lang="en-US" dirty="0" smtClean="0"/>
              <a:t>Entity relational Diagram</a:t>
            </a:r>
          </a:p>
        </p:txBody>
      </p:sp>
    </p:spTree>
    <p:extLst>
      <p:ext uri="{BB962C8B-B14F-4D97-AF65-F5344CB8AC3E}">
        <p14:creationId xmlns:p14="http://schemas.microsoft.com/office/powerpoint/2010/main" val="2713555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5810</TotalTime>
  <Words>1968</Words>
  <Application>Microsoft Office PowerPoint</Application>
  <PresentationFormat>On-screen Show (4:3)</PresentationFormat>
  <Paragraphs>272</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Slipstream</vt:lpstr>
      <vt:lpstr>PowerPoint Presentation</vt:lpstr>
      <vt:lpstr>TABLE OF CONTENTS</vt:lpstr>
      <vt:lpstr>Chapter 1 – Project Proposal</vt:lpstr>
      <vt:lpstr>Chapter 2 – Literature review </vt:lpstr>
      <vt:lpstr>PowerPoint Presentation</vt:lpstr>
      <vt:lpstr>OBJECTIVES, ACTIVITIES AND DELIVERABLES</vt:lpstr>
      <vt:lpstr>Chapter 4 – Requirement Analysis</vt:lpstr>
      <vt:lpstr>Chapter 5 – Technical Design </vt:lpstr>
      <vt:lpstr>PowerPoint Presentation</vt:lpstr>
      <vt:lpstr>Chapter 6 – Implementation / Testing</vt:lpstr>
      <vt:lpstr>PowerPoint Presentation</vt:lpstr>
      <vt:lpstr>PowerPoint Presentation</vt:lpstr>
      <vt:lpstr>7.1 Installing the MATS Application on Android Phone</vt:lpstr>
      <vt:lpstr>PowerPoint Presentation</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AbdHafeez</dc:creator>
  <cp:lastModifiedBy>AbdHafeez</cp:lastModifiedBy>
  <cp:revision>23</cp:revision>
  <dcterms:created xsi:type="dcterms:W3CDTF">2014-06-05T13:50:59Z</dcterms:created>
  <dcterms:modified xsi:type="dcterms:W3CDTF">2014-06-30T11:48:08Z</dcterms:modified>
</cp:coreProperties>
</file>