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821" r:id="rId2"/>
    <p:sldId id="4825" r:id="rId3"/>
    <p:sldId id="4820" r:id="rId4"/>
    <p:sldId id="4831" r:id="rId5"/>
    <p:sldId id="341" r:id="rId6"/>
    <p:sldId id="338" r:id="rId7"/>
    <p:sldId id="4822" r:id="rId8"/>
    <p:sldId id="4832" r:id="rId9"/>
    <p:sldId id="4801" r:id="rId10"/>
    <p:sldId id="4818" r:id="rId11"/>
    <p:sldId id="4809" r:id="rId12"/>
    <p:sldId id="4833" r:id="rId13"/>
    <p:sldId id="4823" r:id="rId14"/>
    <p:sldId id="4786" r:id="rId15"/>
    <p:sldId id="4814" r:id="rId16"/>
    <p:sldId id="4834" r:id="rId17"/>
    <p:sldId id="4824" r:id="rId18"/>
    <p:sldId id="4817" r:id="rId19"/>
    <p:sldId id="4806" r:id="rId20"/>
    <p:sldId id="4835" r:id="rId21"/>
  </p:sldIdLst>
  <p:sldSz cx="9144000" cy="5143500" type="screen16x9"/>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ceitos gerais" id="{00E5C50C-2209-4CE5-918C-288C592558F7}">
          <p14:sldIdLst>
            <p14:sldId id="4821"/>
            <p14:sldId id="4825"/>
            <p14:sldId id="4820"/>
            <p14:sldId id="4831"/>
            <p14:sldId id="341"/>
            <p14:sldId id="338"/>
            <p14:sldId id="4822"/>
            <p14:sldId id="4832"/>
            <p14:sldId id="4801"/>
            <p14:sldId id="4818"/>
            <p14:sldId id="4809"/>
            <p14:sldId id="4833"/>
            <p14:sldId id="4823"/>
            <p14:sldId id="4786"/>
            <p14:sldId id="4814"/>
            <p14:sldId id="4834"/>
            <p14:sldId id="4824"/>
            <p14:sldId id="4817"/>
            <p14:sldId id="4806"/>
            <p14:sldId id="48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D3E"/>
    <a:srgbClr val="CD8532"/>
    <a:srgbClr val="BD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07" autoAdjust="0"/>
  </p:normalViewPr>
  <p:slideViewPr>
    <p:cSldViewPr>
      <p:cViewPr>
        <p:scale>
          <a:sx n="100" d="100"/>
          <a:sy n="100" d="100"/>
        </p:scale>
        <p:origin x="954" y="-78"/>
      </p:cViewPr>
      <p:guideLst>
        <p:guide orient="horz" pos="1620"/>
        <p:guide pos="2880"/>
      </p:guideLst>
    </p:cSldViewPr>
  </p:slideViewPr>
  <p:notesTextViewPr>
    <p:cViewPr>
      <p:scale>
        <a:sx n="1" d="1"/>
        <a:sy n="1" d="1"/>
      </p:scale>
      <p:origin x="0" y="0"/>
    </p:cViewPr>
  </p:notesTextViewPr>
  <p:sorterViewPr>
    <p:cViewPr>
      <p:scale>
        <a:sx n="34" d="100"/>
        <a:sy n="3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BE490-2E49-41CB-AA5B-ED7313F2E63C}" type="datetimeFigureOut">
              <a:rPr lang="es-AR" smtClean="0"/>
              <a:t>30/6/2021</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4FC1A-02F2-4256-8AB6-4FC268C938CD}" type="slidenum">
              <a:rPr lang="es-AR" smtClean="0"/>
              <a:t>‹nº›</a:t>
            </a:fld>
            <a:endParaRPr lang="es-AR"/>
          </a:p>
        </p:txBody>
      </p:sp>
    </p:spTree>
    <p:extLst>
      <p:ext uri="{BB962C8B-B14F-4D97-AF65-F5344CB8AC3E}">
        <p14:creationId xmlns:p14="http://schemas.microsoft.com/office/powerpoint/2010/main" val="428830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sigla PCD e sempre mencionarmos ‘	</a:t>
            </a:r>
          </a:p>
          <a:p>
            <a:endParaRPr lang="pt-BR" dirty="0"/>
          </a:p>
          <a:p>
            <a:r>
              <a:rPr lang="pt-BR" dirty="0"/>
              <a:t>.			  2.	Uma coisa que tem passado aqui na Deere é muitas vezes as próprias mulheres não reconhecerem a importância da intencionalidade na busca pela inclusão e equidade, por exemplo, ouvi outro dia de uma mulher que “não gostaria de saber que foi contratada por ser mulher, e sim porque foi melhor que homens no processo (sic)” acham que dá para abordar esta perspectiva neste </a:t>
            </a:r>
            <a:r>
              <a:rPr lang="pt-BR" dirty="0" err="1"/>
              <a:t>mito?Por</a:t>
            </a:r>
            <a:r>
              <a:rPr lang="pt-BR" dirty="0"/>
              <a:t> hora estes são os comentários, vamos em frente.</a:t>
            </a:r>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a:t>
            </a:fld>
            <a:endParaRPr lang="es-AR"/>
          </a:p>
        </p:txBody>
      </p:sp>
    </p:spTree>
    <p:extLst>
      <p:ext uri="{BB962C8B-B14F-4D97-AF65-F5344CB8AC3E}">
        <p14:creationId xmlns:p14="http://schemas.microsoft.com/office/powerpoint/2010/main" val="13675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3</a:t>
            </a:fld>
            <a:endParaRPr lang="es-AR"/>
          </a:p>
        </p:txBody>
      </p:sp>
    </p:spTree>
    <p:extLst>
      <p:ext uri="{BB962C8B-B14F-4D97-AF65-F5344CB8AC3E}">
        <p14:creationId xmlns:p14="http://schemas.microsoft.com/office/powerpoint/2010/main" val="236735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10</a:t>
            </a:fld>
            <a:endParaRPr lang="es-AR"/>
          </a:p>
        </p:txBody>
      </p:sp>
    </p:spTree>
    <p:extLst>
      <p:ext uri="{BB962C8B-B14F-4D97-AF65-F5344CB8AC3E}">
        <p14:creationId xmlns:p14="http://schemas.microsoft.com/office/powerpoint/2010/main" val="54482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Calibri" panose="020F0502020204030204" pitchFamily="34" charset="0"/>
                <a:ea typeface="Calibri" panose="020F0502020204030204" pitchFamily="34" charset="0"/>
                <a:cs typeface="Calibri" panose="020F0502020204030204" pitchFamily="34" charset="0"/>
              </a:rPr>
              <a:t>O Brasil é um país diverso por natureza, mas ainda muito desigual. Sabemos que, como empresa, podemos impactar positivamente a sociedade, contribuir para a mudança dessa realidade, gerando e promovendo oportunidades de desenvolvimento pleno para todos os colaboradores. </a:t>
            </a:r>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11</a:t>
            </a:fld>
            <a:endParaRPr lang="es-AR"/>
          </a:p>
        </p:txBody>
      </p:sp>
    </p:spTree>
    <p:extLst>
      <p:ext uri="{BB962C8B-B14F-4D97-AF65-F5344CB8AC3E}">
        <p14:creationId xmlns:p14="http://schemas.microsoft.com/office/powerpoint/2010/main" val="2639529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Calibri" panose="020F0502020204030204" pitchFamily="34" charset="0"/>
                <a:ea typeface="Calibri" panose="020F0502020204030204" pitchFamily="34" charset="0"/>
                <a:cs typeface="Calibri" panose="020F0502020204030204" pitchFamily="34" charset="0"/>
              </a:rPr>
              <a:t>O Brasil é um país diverso por natureza, mas ainda muito desigual. Sabemos que, como empresa, podemos impactar positivamente a sociedade, contribuir para a mudança dessa realidade, gerando e promovendo oportunidades de desenvolvimento pleno para todos os colaboradores. </a:t>
            </a:r>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14</a:t>
            </a:fld>
            <a:endParaRPr lang="es-AR"/>
          </a:p>
        </p:txBody>
      </p:sp>
    </p:spTree>
    <p:extLst>
      <p:ext uri="{BB962C8B-B14F-4D97-AF65-F5344CB8AC3E}">
        <p14:creationId xmlns:p14="http://schemas.microsoft.com/office/powerpoint/2010/main" val="240357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Calibri" panose="020F0502020204030204" pitchFamily="34" charset="0"/>
                <a:ea typeface="Calibri" panose="020F0502020204030204" pitchFamily="34" charset="0"/>
                <a:cs typeface="Calibri" panose="020F0502020204030204" pitchFamily="34" charset="0"/>
              </a:rPr>
              <a:t>O Brasil é um país diverso por natureza, mas ainda muito desigual. Sabemos que, como empresa, podemos impactar positivamente a sociedade, contribuir para a mudança dessa realidade, gerando e promovendo oportunidades de desenvolvimento pleno para todos os colaboradores. </a:t>
            </a:r>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15</a:t>
            </a:fld>
            <a:endParaRPr lang="es-AR"/>
          </a:p>
        </p:txBody>
      </p:sp>
    </p:spTree>
    <p:extLst>
      <p:ext uri="{BB962C8B-B14F-4D97-AF65-F5344CB8AC3E}">
        <p14:creationId xmlns:p14="http://schemas.microsoft.com/office/powerpoint/2010/main" val="42141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Calibri" panose="020F0502020204030204" pitchFamily="34" charset="0"/>
                <a:ea typeface="Calibri" panose="020F0502020204030204" pitchFamily="34" charset="0"/>
                <a:cs typeface="Calibri" panose="020F0502020204030204" pitchFamily="34" charset="0"/>
              </a:rPr>
              <a:t> </a:t>
            </a:r>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18</a:t>
            </a:fld>
            <a:endParaRPr lang="es-AR"/>
          </a:p>
        </p:txBody>
      </p:sp>
    </p:spTree>
    <p:extLst>
      <p:ext uri="{BB962C8B-B14F-4D97-AF65-F5344CB8AC3E}">
        <p14:creationId xmlns:p14="http://schemas.microsoft.com/office/powerpoint/2010/main" val="254717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Calibri" panose="020F0502020204030204" pitchFamily="34" charset="0"/>
                <a:ea typeface="Calibri" panose="020F0502020204030204" pitchFamily="34" charset="0"/>
                <a:cs typeface="Calibri" panose="020F0502020204030204" pitchFamily="34" charset="0"/>
              </a:rPr>
              <a:t>O Brasil é um país diverso por natureza, mas ainda muito desigual. Sabemos que, como empresa, podemos impactar positivamente a sociedade, contribuir para a mudança dessa realidade, gerando e promovendo oportunidades de desenvolvimento pleno para todos os colaboradores. </a:t>
            </a:r>
            <a:endParaRPr lang="pt-BR" dirty="0"/>
          </a:p>
        </p:txBody>
      </p:sp>
      <p:sp>
        <p:nvSpPr>
          <p:cNvPr id="4" name="Espaço Reservado para Número de Slide 3"/>
          <p:cNvSpPr>
            <a:spLocks noGrp="1"/>
          </p:cNvSpPr>
          <p:nvPr>
            <p:ph type="sldNum" sz="quarter" idx="5"/>
          </p:nvPr>
        </p:nvSpPr>
        <p:spPr/>
        <p:txBody>
          <a:bodyPr/>
          <a:lstStyle/>
          <a:p>
            <a:fld id="{B474FC1A-02F2-4256-8AB6-4FC268C938CD}" type="slidenum">
              <a:rPr lang="es-AR" smtClean="0"/>
              <a:t>19</a:t>
            </a:fld>
            <a:endParaRPr lang="es-AR"/>
          </a:p>
        </p:txBody>
      </p:sp>
    </p:spTree>
    <p:extLst>
      <p:ext uri="{BB962C8B-B14F-4D97-AF65-F5344CB8AC3E}">
        <p14:creationId xmlns:p14="http://schemas.microsoft.com/office/powerpoint/2010/main" val="10220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82917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10763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393639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31577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226299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153591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407218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376477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233565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341597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11AB7ED-081A-4DAC-B175-C414CCFC056F}" type="datetimeFigureOut">
              <a:rPr lang="es-AR" smtClean="0"/>
              <a:t>30/6/2021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81CB2C5-23F4-42DF-8A66-01A65E26681B}" type="slidenum">
              <a:rPr lang="es-AR" smtClean="0"/>
              <a:t>‹nº›</a:t>
            </a:fld>
            <a:endParaRPr lang="es-AR"/>
          </a:p>
        </p:txBody>
      </p:sp>
    </p:spTree>
    <p:extLst>
      <p:ext uri="{BB962C8B-B14F-4D97-AF65-F5344CB8AC3E}">
        <p14:creationId xmlns:p14="http://schemas.microsoft.com/office/powerpoint/2010/main" val="297362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1AB7ED-081A-4DAC-B175-C414CCFC056F}" type="datetimeFigureOut">
              <a:rPr lang="es-AR" smtClean="0"/>
              <a:t>30/6/2021</a:t>
            </a:fld>
            <a:endParaRPr lang="es-AR"/>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CB2C5-23F4-42DF-8A66-01A65E26681B}" type="slidenum">
              <a:rPr lang="es-AR" smtClean="0"/>
              <a:t>‹nº›</a:t>
            </a:fld>
            <a:endParaRPr lang="es-AR"/>
          </a:p>
        </p:txBody>
      </p:sp>
    </p:spTree>
    <p:extLst>
      <p:ext uri="{BB962C8B-B14F-4D97-AF65-F5344CB8AC3E}">
        <p14:creationId xmlns:p14="http://schemas.microsoft.com/office/powerpoint/2010/main" val="389266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costarodrigop@johndeer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frankcarmenr@johndeer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viegasluisf@johndee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guiarnataliam@johndee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amosandreiaR@johnDee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627534"/>
            <a:ext cx="8795320" cy="1371599"/>
          </a:xfrm>
        </p:spPr>
        <p:txBody>
          <a:bodyPr>
            <a:normAutofit fontScale="25000" lnSpcReduction="20000"/>
          </a:bodyPr>
          <a:lstStyle/>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Equidade &amp; Inclusão</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MITOS QUE QUEREMOS DESCONSTRUIR </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 1</a:t>
            </a: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 INCLUSÃO NÃO É UM ASSUNTO ESTRATÉGICO PARA O NEGÓCIO</a:t>
            </a:r>
          </a:p>
          <a:p>
            <a:pPr marL="0" indent="0">
              <a:buNone/>
            </a:pPr>
            <a:endParaRPr lang="pt-BR" sz="7200" b="1" dirty="0">
              <a:solidFill>
                <a:srgbClr val="131D3E"/>
              </a:solidFill>
              <a:latin typeface="Arial" panose="020B0604020202020204" pitchFamily="34" charset="0"/>
              <a:cs typeface="Arial" panose="020B0604020202020204" pitchFamily="34" charset="0"/>
            </a:endParaRPr>
          </a:p>
          <a:p>
            <a:pPr marL="0" indent="0">
              <a:buNone/>
            </a:pPr>
            <a:endParaRPr lang="pt-BR" sz="7200" b="1" dirty="0">
              <a:solidFill>
                <a:srgbClr val="131D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95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tângulo 23">
            <a:extLst>
              <a:ext uri="{FF2B5EF4-FFF2-40B4-BE49-F238E27FC236}">
                <a16:creationId xmlns:a16="http://schemas.microsoft.com/office/drawing/2014/main" id="{F70109D4-F22F-4C04-B0E4-58D18DCEB693}"/>
              </a:ext>
            </a:extLst>
          </p:cNvPr>
          <p:cNvSpPr/>
          <p:nvPr/>
        </p:nvSpPr>
        <p:spPr>
          <a:xfrm>
            <a:off x="4355109" y="980085"/>
            <a:ext cx="4363477" cy="2364645"/>
          </a:xfrm>
          <a:prstGeom prst="rect">
            <a:avLst/>
          </a:prstGeom>
          <a:solidFill>
            <a:schemeClr val="bg1"/>
          </a:solidFill>
          <a:ln>
            <a:solidFill>
              <a:srgbClr val="CD8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E411FBF8-ECF4-44EE-B450-A610730321C2}"/>
              </a:ext>
            </a:extLst>
          </p:cNvPr>
          <p:cNvSpPr txBox="1"/>
          <p:nvPr/>
        </p:nvSpPr>
        <p:spPr>
          <a:xfrm>
            <a:off x="251520" y="267494"/>
            <a:ext cx="4565590" cy="587340"/>
          </a:xfrm>
          <a:prstGeom prst="rect">
            <a:avLst/>
          </a:prstGeom>
          <a:noFill/>
        </p:spPr>
        <p:txBody>
          <a:bodyPr wrap="square">
            <a:spAutoFit/>
          </a:bodyPr>
          <a:lstStyle/>
          <a:p>
            <a:pPr marL="40005" indent="320040">
              <a:spcAft>
                <a:spcPts val="500"/>
              </a:spcAft>
            </a:pPr>
            <a:r>
              <a:rPr lang="en-US" sz="1400" dirty="0">
                <a:latin typeface="Arial" panose="020B0604020202020204" pitchFamily="34" charset="0"/>
                <a:cs typeface="Arial" panose="020B0604020202020204" pitchFamily="34" charset="0"/>
              </a:rPr>
              <a:t> </a:t>
            </a:r>
          </a:p>
          <a:p>
            <a:pPr marL="40005" indent="320040">
              <a:spcAft>
                <a:spcPts val="5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r>
              <a:rPr lang="pt-BR"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MITO 3: FALAR SOBRE RACISMO SÓ NOS TORNA MAIS RACISTAS </a:t>
            </a:r>
          </a:p>
        </p:txBody>
      </p:sp>
      <p:sp>
        <p:nvSpPr>
          <p:cNvPr id="13" name="CaixaDeTexto 12">
            <a:extLst>
              <a:ext uri="{FF2B5EF4-FFF2-40B4-BE49-F238E27FC236}">
                <a16:creationId xmlns:a16="http://schemas.microsoft.com/office/drawing/2014/main" id="{A3258395-A8D7-4085-855A-D3EC4C34CEEA}"/>
              </a:ext>
            </a:extLst>
          </p:cNvPr>
          <p:cNvSpPr txBox="1"/>
          <p:nvPr/>
        </p:nvSpPr>
        <p:spPr>
          <a:xfrm>
            <a:off x="454519" y="-541701"/>
            <a:ext cx="7768926" cy="375552"/>
          </a:xfrm>
          <a:prstGeom prst="rect">
            <a:avLst/>
          </a:prstGeom>
          <a:noFill/>
        </p:spPr>
        <p:txBody>
          <a:bodyPr wrap="square">
            <a:spAutoFit/>
          </a:bodyPr>
          <a:lstStyle/>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Rectangle 8">
            <a:extLst>
              <a:ext uri="{FF2B5EF4-FFF2-40B4-BE49-F238E27FC236}">
                <a16:creationId xmlns:a16="http://schemas.microsoft.com/office/drawing/2014/main" id="{12E9C6B8-EA58-40E5-B76D-402DD1AC01E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9" name="CaixaDeTexto 8">
            <a:extLst>
              <a:ext uri="{FF2B5EF4-FFF2-40B4-BE49-F238E27FC236}">
                <a16:creationId xmlns:a16="http://schemas.microsoft.com/office/drawing/2014/main" id="{C6383776-3564-4973-8582-55DC398AC943}"/>
              </a:ext>
            </a:extLst>
          </p:cNvPr>
          <p:cNvSpPr txBox="1"/>
          <p:nvPr/>
        </p:nvSpPr>
        <p:spPr>
          <a:xfrm>
            <a:off x="280532" y="868184"/>
            <a:ext cx="3931428" cy="4247317"/>
          </a:xfrm>
          <a:prstGeom prst="rect">
            <a:avLst/>
          </a:prstGeom>
          <a:noFill/>
        </p:spPr>
        <p:txBody>
          <a:bodyPr wrap="square">
            <a:spAutoFit/>
          </a:bodyPr>
          <a:lstStyle/>
          <a:p>
            <a:r>
              <a:rPr lang="pt-BR" sz="900" dirty="0">
                <a:solidFill>
                  <a:srgbClr val="1B2955"/>
                </a:solidFill>
                <a:latin typeface="Arial" panose="020B0604020202020204" pitchFamily="34" charset="0"/>
                <a:cs typeface="Arial" panose="020B0604020202020204" pitchFamily="34" charset="0"/>
              </a:rPr>
              <a:t>A estrutura racista da nossa sociedade foi construída e perpetuada ao longo de séculos, considerando o modelo de desenvolvimento econômico colonial e escravocrata. As condições precárias e cruéis pelas quais a abolição foi feita, sem acesso aos direitos básicos e à terra, a implementação de políticas eugenistas de embranquecimento das pessoas, dentre outros </a:t>
            </a:r>
            <a:r>
              <a:rPr lang="pt-BR" sz="900" b="1" dirty="0">
                <a:solidFill>
                  <a:srgbClr val="1B2955"/>
                </a:solidFill>
                <a:latin typeface="Arial" panose="020B0604020202020204" pitchFamily="34" charset="0"/>
                <a:cs typeface="Arial" panose="020B0604020202020204" pitchFamily="34" charset="0"/>
              </a:rPr>
              <a:t>fatores históricos, gera, na nossa população atual,</a:t>
            </a:r>
            <a:r>
              <a:rPr lang="pt-BR" sz="900" dirty="0">
                <a:solidFill>
                  <a:srgbClr val="1B2955"/>
                </a:solidFill>
                <a:latin typeface="Arial" panose="020B0604020202020204" pitchFamily="34" charset="0"/>
                <a:cs typeface="Arial" panose="020B0604020202020204" pitchFamily="34" charset="0"/>
              </a:rPr>
              <a:t> </a:t>
            </a:r>
            <a:r>
              <a:rPr lang="pt-BR" sz="900" b="1" dirty="0">
                <a:solidFill>
                  <a:srgbClr val="1B2955"/>
                </a:solidFill>
                <a:latin typeface="Arial" panose="020B0604020202020204" pitchFamily="34" charset="0"/>
                <a:cs typeface="Arial" panose="020B0604020202020204" pitchFamily="34" charset="0"/>
              </a:rPr>
              <a:t>desdobramentos concretos na qualidade de vida dos negros e negras.</a:t>
            </a:r>
          </a:p>
          <a:p>
            <a:endParaRPr lang="pt-BR" sz="900" b="1" dirty="0">
              <a:solidFill>
                <a:srgbClr val="1B2955"/>
              </a:solidFill>
              <a:latin typeface="Arial" panose="020B0604020202020204" pitchFamily="34" charset="0"/>
              <a:cs typeface="Arial" panose="020B0604020202020204" pitchFamily="34" charset="0"/>
            </a:endParaRPr>
          </a:p>
          <a:p>
            <a:r>
              <a:rPr lang="pt-BR" sz="900" b="1" dirty="0">
                <a:solidFill>
                  <a:srgbClr val="1B2955"/>
                </a:solidFill>
                <a:latin typeface="Arial" panose="020B0604020202020204" pitchFamily="34" charset="0"/>
                <a:cs typeface="Arial" panose="020B0604020202020204" pitchFamily="34" charset="0"/>
              </a:rPr>
              <a:t>Falarmos sobre essas questões é fundamental e não estimula o racismo. Pelo contrário, contribui para que ele seja cada vez mais identificável para ser desconstruído. </a:t>
            </a:r>
          </a:p>
          <a:p>
            <a:endParaRPr lang="pt-BR" sz="900" b="1" dirty="0">
              <a:solidFill>
                <a:srgbClr val="1B2955"/>
              </a:solidFill>
              <a:latin typeface="Arial" panose="020B0604020202020204" pitchFamily="34" charset="0"/>
              <a:cs typeface="Arial" panose="020B0604020202020204" pitchFamily="34" charset="0"/>
            </a:endParaRPr>
          </a:p>
          <a:p>
            <a:r>
              <a:rPr lang="pt-BR" sz="900" b="1" dirty="0">
                <a:solidFill>
                  <a:srgbClr val="1B2955"/>
                </a:solidFill>
                <a:latin typeface="Arial" panose="020B0604020202020204" pitchFamily="34" charset="0"/>
                <a:cs typeface="Arial" panose="020B0604020202020204" pitchFamily="34" charset="0"/>
              </a:rPr>
              <a:t>Por que?</a:t>
            </a:r>
          </a:p>
          <a:p>
            <a:endParaRPr lang="pt-BR" sz="900" dirty="0">
              <a:solidFill>
                <a:srgbClr val="1B2955"/>
              </a:solidFill>
              <a:latin typeface="Arial" panose="020B0604020202020204" pitchFamily="34" charset="0"/>
              <a:cs typeface="Arial" panose="020B0604020202020204" pitchFamily="34" charset="0"/>
            </a:endParaRPr>
          </a:p>
          <a:p>
            <a:r>
              <a:rPr lang="pt-BR" sz="900" dirty="0">
                <a:solidFill>
                  <a:srgbClr val="1B2955"/>
                </a:solidFill>
                <a:latin typeface="Arial" panose="020B0604020202020204" pitchFamily="34" charset="0"/>
                <a:cs typeface="Arial" panose="020B0604020202020204" pitchFamily="34" charset="0"/>
              </a:rPr>
              <a:t>O racismo opera na nossa sociedade e, consequentemente, dentro das empresas, não apenas por meio da discriminação e da injúria racial, mas sim de </a:t>
            </a:r>
            <a:r>
              <a:rPr lang="pt-BR" sz="900" b="1" dirty="0">
                <a:solidFill>
                  <a:srgbClr val="1B2955"/>
                </a:solidFill>
                <a:latin typeface="Arial" panose="020B0604020202020204" pitchFamily="34" charset="0"/>
                <a:cs typeface="Arial" panose="020B0604020202020204" pitchFamily="34" charset="0"/>
              </a:rPr>
              <a:t>maneira estrutural e velada. </a:t>
            </a:r>
          </a:p>
          <a:p>
            <a:endParaRPr lang="pt-BR" sz="900" dirty="0">
              <a:solidFill>
                <a:srgbClr val="1B2955"/>
              </a:solidFill>
              <a:latin typeface="Arial" panose="020B0604020202020204" pitchFamily="34" charset="0"/>
              <a:cs typeface="Arial" panose="020B0604020202020204" pitchFamily="34" charset="0"/>
            </a:endParaRPr>
          </a:p>
          <a:p>
            <a:r>
              <a:rPr lang="pt-BR" sz="900" b="1" dirty="0">
                <a:solidFill>
                  <a:srgbClr val="1B2955"/>
                </a:solidFill>
                <a:latin typeface="Arial" panose="020B0604020202020204" pitchFamily="34" charset="0"/>
                <a:cs typeface="Arial" panose="020B0604020202020204" pitchFamily="34" charset="0"/>
              </a:rPr>
              <a:t>Estrutural</a:t>
            </a:r>
            <a:r>
              <a:rPr lang="pt-BR" sz="900" dirty="0">
                <a:solidFill>
                  <a:srgbClr val="1B2955"/>
                </a:solidFill>
                <a:latin typeface="Arial" panose="020B0604020202020204" pitchFamily="34" charset="0"/>
                <a:cs typeface="Arial" panose="020B0604020202020204" pitchFamily="34" charset="0"/>
              </a:rPr>
              <a:t>, pois permeia de maneira sistêmica e integral diferentes aspectos da vida econômica e social da população brasileira. Inclusive, na maneira como as instituições e empresas se organizam e sustentam. </a:t>
            </a:r>
          </a:p>
          <a:p>
            <a:endParaRPr lang="pt-BR" sz="900" dirty="0">
              <a:solidFill>
                <a:srgbClr val="1B2955"/>
              </a:solidFill>
              <a:latin typeface="Arial" panose="020B0604020202020204" pitchFamily="34" charset="0"/>
              <a:cs typeface="Arial" panose="020B0604020202020204" pitchFamily="34" charset="0"/>
            </a:endParaRPr>
          </a:p>
          <a:p>
            <a:r>
              <a:rPr lang="pt-BR" sz="900" b="1" dirty="0">
                <a:solidFill>
                  <a:srgbClr val="1B2955"/>
                </a:solidFill>
                <a:latin typeface="Arial" panose="020B0604020202020204" pitchFamily="34" charset="0"/>
                <a:cs typeface="Arial" panose="020B0604020202020204" pitchFamily="34" charset="0"/>
              </a:rPr>
              <a:t>Velada</a:t>
            </a:r>
            <a:r>
              <a:rPr lang="pt-BR" sz="900" dirty="0">
                <a:solidFill>
                  <a:srgbClr val="1B2955"/>
                </a:solidFill>
                <a:latin typeface="Arial" panose="020B0604020202020204" pitchFamily="34" charset="0"/>
                <a:cs typeface="Arial" panose="020B0604020202020204" pitchFamily="34" charset="0"/>
              </a:rPr>
              <a:t>, pois existe uma percepção padrão de “normalidade”, tanto entre brancos quanto entre negros, em relação às diferenças raciais discriminatórias desse sistema.</a:t>
            </a:r>
          </a:p>
          <a:p>
            <a:endParaRPr lang="pt-BR" sz="900" dirty="0">
              <a:solidFill>
                <a:srgbClr val="1B2955"/>
              </a:solidFill>
              <a:latin typeface="Arial" panose="020B0604020202020204" pitchFamily="34" charset="0"/>
              <a:cs typeface="Arial" panose="020B0604020202020204" pitchFamily="34" charset="0"/>
            </a:endParaRPr>
          </a:p>
          <a:p>
            <a:r>
              <a:rPr lang="pt-BR" sz="900" dirty="0">
                <a:solidFill>
                  <a:srgbClr val="1B2955"/>
                </a:solidFill>
                <a:latin typeface="Arial" panose="020B0604020202020204" pitchFamily="34" charset="0"/>
                <a:cs typeface="Arial" panose="020B0604020202020204" pitchFamily="34" charset="0"/>
              </a:rPr>
              <a:t> </a:t>
            </a:r>
          </a:p>
          <a:p>
            <a:endParaRPr lang="pt-BR" sz="900" dirty="0">
              <a:solidFill>
                <a:srgbClr val="1B2955"/>
              </a:solidFill>
              <a:latin typeface="Arial" panose="020B060402020202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637D1EC-48CB-4671-B0EE-F22ABCB66A6B}"/>
              </a:ext>
            </a:extLst>
          </p:cNvPr>
          <p:cNvSpPr txBox="1"/>
          <p:nvPr/>
        </p:nvSpPr>
        <p:spPr>
          <a:xfrm>
            <a:off x="4345456" y="925768"/>
            <a:ext cx="4317246" cy="872996"/>
          </a:xfrm>
          <a:prstGeom prst="rect">
            <a:avLst/>
          </a:prstGeom>
          <a:solidFill>
            <a:srgbClr val="CD8532"/>
          </a:solidFill>
        </p:spPr>
        <p:txBody>
          <a:bodyPr wrap="square">
            <a:spAutoFit/>
          </a:bodyPr>
          <a:lstStyle/>
          <a:p>
            <a:pPr marL="342900" indent="-342900" algn="just">
              <a:lnSpc>
                <a:spcPct val="107000"/>
              </a:lnSpc>
              <a:buFont typeface="Symbol" panose="05050102010706020507" pitchFamily="18" charset="2"/>
              <a:buChar char=""/>
            </a:pPr>
            <a:endPar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endParaRPr>
          </a:p>
          <a:p>
            <a:pPr marL="342900" indent="-342900" algn="just">
              <a:lnSpc>
                <a:spcPct val="107000"/>
              </a:lnSpc>
              <a:buFont typeface="Symbol" panose="05050102010706020507" pitchFamily="18" charset="2"/>
              <a:buChar char=""/>
            </a:pPr>
            <a:r>
              <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rPr>
              <a:t>Correspondem a 76% dos 10% mais pobres da população;</a:t>
            </a:r>
            <a:endParaRPr lang="pt-BR" sz="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endPar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endParaRPr>
          </a:p>
          <a:p>
            <a:pPr marL="342900" lvl="0" indent="-342900" algn="just">
              <a:lnSpc>
                <a:spcPct val="107000"/>
              </a:lnSpc>
              <a:buFont typeface="Symbol" panose="05050102010706020507" pitchFamily="18" charset="2"/>
              <a:buChar char=""/>
            </a:pPr>
            <a:r>
              <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rPr>
              <a:t>75% das vítimas de homicídio no país são negras;</a:t>
            </a:r>
          </a:p>
          <a:p>
            <a:pPr marL="342900" lvl="0" indent="-342900" algn="just">
              <a:lnSpc>
                <a:spcPct val="107000"/>
              </a:lnSpc>
              <a:buFont typeface="Symbol" panose="05050102010706020507" pitchFamily="18" charset="2"/>
              <a:buChar char=""/>
            </a:pPr>
            <a:endParaRPr lang="pt-BR" sz="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rPr>
              <a:t>46% das mulheres negras estão em condições informais de trabalho.</a:t>
            </a:r>
            <a:endParaRPr lang="pt-BR" sz="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cxnSp>
        <p:nvCxnSpPr>
          <p:cNvPr id="8" name="Conector de Seta Reta 7">
            <a:extLst>
              <a:ext uri="{FF2B5EF4-FFF2-40B4-BE49-F238E27FC236}">
                <a16:creationId xmlns:a16="http://schemas.microsoft.com/office/drawing/2014/main" id="{ECB5D9C2-BF3B-44C7-A5B4-0C9457F316F2}"/>
              </a:ext>
            </a:extLst>
          </p:cNvPr>
          <p:cNvCxnSpPr>
            <a:cxnSpLocks/>
          </p:cNvCxnSpPr>
          <p:nvPr/>
        </p:nvCxnSpPr>
        <p:spPr>
          <a:xfrm>
            <a:off x="1547664" y="1753374"/>
            <a:ext cx="2736304" cy="0"/>
          </a:xfrm>
          <a:prstGeom prst="straightConnector1">
            <a:avLst/>
          </a:prstGeom>
          <a:ln w="19050">
            <a:solidFill>
              <a:srgbClr val="CD853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8CBD4BD1-B963-47F6-9E26-61E9BF26A798}"/>
              </a:ext>
            </a:extLst>
          </p:cNvPr>
          <p:cNvCxnSpPr>
            <a:cxnSpLocks/>
          </p:cNvCxnSpPr>
          <p:nvPr/>
        </p:nvCxnSpPr>
        <p:spPr>
          <a:xfrm>
            <a:off x="368799" y="2029594"/>
            <a:ext cx="386777" cy="0"/>
          </a:xfrm>
          <a:prstGeom prst="line">
            <a:avLst/>
          </a:prstGeom>
          <a:ln w="19050">
            <a:solidFill>
              <a:srgbClr val="CD8532"/>
            </a:solidFill>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A2A2E6F4-2231-4AB9-85A0-BC2E62222CD6}"/>
              </a:ext>
            </a:extLst>
          </p:cNvPr>
          <p:cNvCxnSpPr>
            <a:cxnSpLocks/>
          </p:cNvCxnSpPr>
          <p:nvPr/>
        </p:nvCxnSpPr>
        <p:spPr>
          <a:xfrm>
            <a:off x="368798" y="1900818"/>
            <a:ext cx="3915169" cy="0"/>
          </a:xfrm>
          <a:prstGeom prst="straightConnector1">
            <a:avLst/>
          </a:prstGeom>
          <a:ln w="19050">
            <a:solidFill>
              <a:srgbClr val="CD853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89F95073-A821-4AB5-9CEB-D5D52F93F1D7}"/>
              </a:ext>
            </a:extLst>
          </p:cNvPr>
          <p:cNvSpPr txBox="1"/>
          <p:nvPr/>
        </p:nvSpPr>
        <p:spPr>
          <a:xfrm>
            <a:off x="4427984" y="2124815"/>
            <a:ext cx="4104456" cy="776879"/>
          </a:xfrm>
          <a:prstGeom prst="rect">
            <a:avLst/>
          </a:prstGeom>
          <a:noFill/>
        </p:spPr>
        <p:txBody>
          <a:bodyPr wrap="square">
            <a:spAutoFit/>
          </a:bodyPr>
          <a:lstStyle/>
          <a:p>
            <a:pPr algn="just">
              <a:lnSpc>
                <a:spcPct val="107000"/>
              </a:lnSpc>
              <a:spcAft>
                <a:spcPts val="800"/>
              </a:spcAft>
            </a:pPr>
            <a:r>
              <a:rPr lang="pt-BR" sz="900" b="1" dirty="0">
                <a:solidFill>
                  <a:srgbClr val="131D3E"/>
                </a:solidFill>
                <a:effectLst/>
                <a:latin typeface="Arial" panose="020B0604020202020204" pitchFamily="34" charset="0"/>
                <a:ea typeface="Yu Gothic" panose="020B0400000000000000" pitchFamily="34" charset="-128"/>
                <a:cs typeface="Arial" panose="020B0604020202020204" pitchFamily="34" charset="0"/>
              </a:rPr>
              <a:t>Essa estrutura desigual também se reproduz  </a:t>
            </a:r>
            <a:r>
              <a:rPr lang="pt-BR" sz="900" b="1" dirty="0">
                <a:solidFill>
                  <a:srgbClr val="131D3E"/>
                </a:solidFill>
                <a:latin typeface="Arial" panose="020B0604020202020204" pitchFamily="34" charset="0"/>
                <a:ea typeface="Yu Gothic" panose="020B0400000000000000" pitchFamily="34" charset="-128"/>
                <a:cs typeface="Arial" panose="020B0604020202020204" pitchFamily="34" charset="0"/>
              </a:rPr>
              <a:t>n</a:t>
            </a:r>
            <a:r>
              <a:rPr lang="pt-BR" sz="900" b="1" dirty="0">
                <a:solidFill>
                  <a:srgbClr val="131D3E"/>
                </a:solidFill>
                <a:effectLst/>
                <a:latin typeface="Arial" panose="020B0604020202020204" pitchFamily="34" charset="0"/>
                <a:ea typeface="Yu Gothic" panose="020B0400000000000000" pitchFamily="34" charset="-128"/>
                <a:cs typeface="Arial" panose="020B0604020202020204" pitchFamily="34" charset="0"/>
              </a:rPr>
              <a:t>o mundo do trabalho.</a:t>
            </a: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pt-BR" sz="900" dirty="0">
                <a:solidFill>
                  <a:srgbClr val="131D3E"/>
                </a:solidFill>
                <a:effectLst/>
                <a:latin typeface="Arial" panose="020B0604020202020204" pitchFamily="34" charset="0"/>
                <a:ea typeface="Yu Gothic" panose="020B0400000000000000" pitchFamily="34" charset="-128"/>
                <a:cs typeface="Arial" panose="020B0604020202020204" pitchFamily="34" charset="0"/>
              </a:rPr>
              <a:t>A população negra é a mais exposta a informalidade. É a que mais ocupa as funções operacionais, trabalhos manuais, e no campo. Está menos presente em áreas de tecnologia e inovação, e em cargos de média e alta liderança. </a:t>
            </a: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7971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411FBF8-ECF4-44EE-B450-A610730321C2}"/>
              </a:ext>
            </a:extLst>
          </p:cNvPr>
          <p:cNvSpPr txBox="1"/>
          <p:nvPr/>
        </p:nvSpPr>
        <p:spPr>
          <a:xfrm>
            <a:off x="228576" y="267494"/>
            <a:ext cx="4565590" cy="587340"/>
          </a:xfrm>
          <a:prstGeom prst="rect">
            <a:avLst/>
          </a:prstGeom>
          <a:noFill/>
        </p:spPr>
        <p:txBody>
          <a:bodyPr wrap="square">
            <a:spAutoFit/>
          </a:bodyPr>
          <a:lstStyle/>
          <a:p>
            <a:pPr marL="40005" indent="320040">
              <a:spcAft>
                <a:spcPts val="500"/>
              </a:spcAft>
            </a:pPr>
            <a:r>
              <a:rPr lang="en-US" sz="1400" dirty="0">
                <a:latin typeface="Arial" panose="020B0604020202020204" pitchFamily="34" charset="0"/>
                <a:cs typeface="Arial" panose="020B0604020202020204" pitchFamily="34" charset="0"/>
              </a:rPr>
              <a:t> </a:t>
            </a:r>
          </a:p>
          <a:p>
            <a:pPr marL="40005" indent="320040">
              <a:spcAft>
                <a:spcPts val="5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
              <a:spcAft>
                <a:spcPts val="500"/>
              </a:spcAft>
            </a:pPr>
            <a:r>
              <a:rPr lang="pt-BR"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O PAPEL DE QUEM OCUPA A POSIÇÃO DE GESTÃO É RECONHECER AS BARREIRAS E ESTIMULAR AS MUDANÇAS ESTRUTURAIS E CULTURAIS</a:t>
            </a:r>
          </a:p>
        </p:txBody>
      </p:sp>
      <p:sp>
        <p:nvSpPr>
          <p:cNvPr id="6" name="CaixaDeTexto 5">
            <a:extLst>
              <a:ext uri="{FF2B5EF4-FFF2-40B4-BE49-F238E27FC236}">
                <a16:creationId xmlns:a16="http://schemas.microsoft.com/office/drawing/2014/main" id="{CA5E8FA6-5F0E-4C78-B7A9-5EF82478A53A}"/>
              </a:ext>
            </a:extLst>
          </p:cNvPr>
          <p:cNvSpPr txBox="1"/>
          <p:nvPr/>
        </p:nvSpPr>
        <p:spPr>
          <a:xfrm>
            <a:off x="228576" y="854834"/>
            <a:ext cx="8686848" cy="3113673"/>
          </a:xfrm>
          <a:prstGeom prst="rect">
            <a:avLst/>
          </a:prstGeom>
          <a:noFill/>
        </p:spPr>
        <p:txBody>
          <a:bodyPr wrap="square">
            <a:spAutoFit/>
          </a:bodyPr>
          <a:lstStyle/>
          <a:p>
            <a:pPr algn="just">
              <a:spcBef>
                <a:spcPts val="200"/>
              </a:spcBef>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O papel de quem ocupa a posição de gestão na empresa é de </a:t>
            </a: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contribuir para que as questões do racismo sejam desveladas e desconstruídas, tanto nas atitudes cotidianas e interrelacionais, quanto em decisões que ajudem a mudar estruturas de desigualdade entre pessoas brancas e negras na empresa e no mercado.</a:t>
            </a: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algn="just">
              <a:spcAft>
                <a:spcPts val="500"/>
              </a:spcAft>
            </a:pPr>
            <a:endParaRPr lang="pt-BR" sz="9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algn="just">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Por isso, é preciso atenção para: </a:t>
            </a:r>
          </a:p>
          <a:p>
            <a:pPr algn="just">
              <a:spcAft>
                <a:spcPts val="500"/>
              </a:spcAft>
            </a:pP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Estimular a representatividade de negros e negras na organização</a:t>
            </a: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 </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com uma presença equilibrada nos diferentes níveis hierárquicos e áreas do negócio;</a:t>
            </a:r>
          </a:p>
          <a:p>
            <a:pPr marL="342900" lvl="0" indent="-342900" algn="just">
              <a:spcAft>
                <a:spcPts val="800"/>
              </a:spcAft>
              <a:buFont typeface="Wingdings" panose="05000000000000000000" pitchFamily="2" charset="2"/>
              <a:buChar char=""/>
            </a:pP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Incentivar processos internos que tenham intencionalidade na atração, busca e contratação de negros e negras para reduzir </a:t>
            </a:r>
            <a:r>
              <a:rPr lang="pt-BR" sz="900" i="1" dirty="0">
                <a:solidFill>
                  <a:srgbClr val="131D3E"/>
                </a:solidFill>
                <a:latin typeface="Arial" panose="020B0604020202020204" pitchFamily="34" charset="0"/>
                <a:ea typeface="Calibri" panose="020F0502020204030204" pitchFamily="34" charset="0"/>
                <a:cs typeface="Arial" panose="020B0604020202020204" pitchFamily="34" charset="0"/>
              </a:rPr>
              <a:t>gaps</a:t>
            </a: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 de representatividade;</a:t>
            </a: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Nunca desqualificar alguém pela cor da pele, tipo de cabelo</a:t>
            </a: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 ou </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traços faciais. O </a:t>
            </a:r>
            <a:r>
              <a:rPr lang="pt-BR" sz="900" dirty="0">
                <a:solidFill>
                  <a:srgbClr val="131D3E"/>
                </a:solidFill>
                <a:latin typeface="Arial" panose="020B0604020202020204" pitchFamily="34" charset="0"/>
                <a:cs typeface="Arial" panose="020B0604020202020204" pitchFamily="34" charset="0"/>
              </a:rPr>
              <a:t>uso do cabelo com estilos e penteados que consideram as características físicas e culturais da população negra, como tranças, </a:t>
            </a:r>
            <a:r>
              <a:rPr lang="pt-BR" sz="900" i="1" dirty="0">
                <a:solidFill>
                  <a:srgbClr val="131D3E"/>
                </a:solidFill>
                <a:latin typeface="Arial" panose="020B0604020202020204" pitchFamily="34" charset="0"/>
                <a:cs typeface="Arial" panose="020B0604020202020204" pitchFamily="34" charset="0"/>
              </a:rPr>
              <a:t>dreads</a:t>
            </a:r>
            <a:r>
              <a:rPr lang="pt-BR" sz="900" dirty="0">
                <a:solidFill>
                  <a:srgbClr val="131D3E"/>
                </a:solidFill>
                <a:latin typeface="Arial" panose="020B0604020202020204" pitchFamily="34" charset="0"/>
                <a:cs typeface="Arial" panose="020B0604020202020204" pitchFamily="34" charset="0"/>
              </a:rPr>
              <a:t>, cabelos crespos ou os chamados </a:t>
            </a:r>
            <a:r>
              <a:rPr lang="pt-BR" sz="900" i="1" dirty="0" err="1">
                <a:solidFill>
                  <a:srgbClr val="131D3E"/>
                </a:solidFill>
                <a:latin typeface="Arial" panose="020B0604020202020204" pitchFamily="34" charset="0"/>
                <a:cs typeface="Arial" panose="020B0604020202020204" pitchFamily="34" charset="0"/>
              </a:rPr>
              <a:t>black</a:t>
            </a:r>
            <a:r>
              <a:rPr lang="pt-BR" sz="900" i="1" dirty="0">
                <a:solidFill>
                  <a:srgbClr val="131D3E"/>
                </a:solidFill>
                <a:latin typeface="Arial" panose="020B0604020202020204" pitchFamily="34" charset="0"/>
                <a:cs typeface="Arial" panose="020B0604020202020204" pitchFamily="34" charset="0"/>
              </a:rPr>
              <a:t> </a:t>
            </a:r>
            <a:r>
              <a:rPr lang="pt-BR" sz="900" i="1" dirty="0" err="1">
                <a:solidFill>
                  <a:srgbClr val="131D3E"/>
                </a:solidFill>
                <a:latin typeface="Arial" panose="020B0604020202020204" pitchFamily="34" charset="0"/>
                <a:cs typeface="Arial" panose="020B0604020202020204" pitchFamily="34" charset="0"/>
              </a:rPr>
              <a:t>power</a:t>
            </a:r>
            <a:r>
              <a:rPr lang="pt-BR" sz="900" i="1" dirty="0">
                <a:solidFill>
                  <a:srgbClr val="131D3E"/>
                </a:solidFill>
                <a:latin typeface="Arial" panose="020B0604020202020204" pitchFamily="34" charset="0"/>
                <a:cs typeface="Arial" panose="020B0604020202020204" pitchFamily="34" charset="0"/>
              </a:rPr>
              <a:t>,</a:t>
            </a:r>
            <a:r>
              <a:rPr lang="pt-BR" sz="900" dirty="0">
                <a:solidFill>
                  <a:srgbClr val="131D3E"/>
                </a:solidFill>
                <a:latin typeface="Arial" panose="020B0604020202020204" pitchFamily="34" charset="0"/>
                <a:cs typeface="Arial" panose="020B0604020202020204" pitchFamily="34" charset="0"/>
              </a:rPr>
              <a:t> é um aspecto que precisa ser respeitado e em nada está atrelado às competências de um colaborador ou colaboradora;</a:t>
            </a:r>
            <a:endParaRPr lang="pt-BR" sz="9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Crenças e manifestações religiosas de matriz africana não são exóticas nem diferentes de qualquer outra prática religiosa;</a:t>
            </a:r>
            <a:endParaRPr lang="pt-BR" sz="900" dirty="0">
              <a:solidFill>
                <a:srgbClr val="131D3E"/>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Nunca supor que uma pessoa possui um determinado comportamento ou tem menos capacidade intelectual ou qualificação pelo fato de ser negra;</a:t>
            </a:r>
          </a:p>
          <a:p>
            <a:pPr marL="342900" indent="-342900" algn="just">
              <a:buFont typeface="Wingdings" panose="05000000000000000000" pitchFamily="2" charset="2"/>
              <a:buChar char=""/>
            </a:pP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A história do negro não se resume à escravidão. Conheça mais sobre o legado dessa população para a cultura, ciência, po</a:t>
            </a:r>
            <a:r>
              <a:rPr lang="pt-BR" sz="900" dirty="0">
                <a:solidFill>
                  <a:srgbClr val="131D3E"/>
                </a:solidFill>
                <a:latin typeface="Arial" panose="020B0604020202020204" pitchFamily="34" charset="0"/>
                <a:ea typeface="Calibri" panose="020F0502020204030204" pitchFamily="34" charset="0"/>
                <a:cs typeface="Arial" panose="020B0604020202020204" pitchFamily="34" charset="0"/>
              </a:rPr>
              <a:t>lítica e empreendedorismo</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brasileiro;</a:t>
            </a:r>
          </a:p>
          <a:p>
            <a:pPr marL="342900" lvl="0" indent="-342900" algn="just">
              <a:buFont typeface="Wingdings" panose="05000000000000000000" pitchFamily="2" charset="2"/>
              <a:buChar char=""/>
            </a:pP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Cotas são instrumentos legais utilizados para alcançar uma situação de equidade entre pessoas negras e brancas.</a:t>
            </a:r>
          </a:p>
          <a:p>
            <a:pPr lvl="0" algn="just"/>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8302DA88-1628-4343-A792-87914B1410F1}"/>
              </a:ext>
            </a:extLst>
          </p:cNvPr>
          <p:cNvSpPr txBox="1"/>
          <p:nvPr/>
        </p:nvSpPr>
        <p:spPr>
          <a:xfrm>
            <a:off x="228576" y="4371950"/>
            <a:ext cx="8784976" cy="600164"/>
          </a:xfrm>
          <a:prstGeom prst="rect">
            <a:avLst/>
          </a:prstGeom>
          <a:solidFill>
            <a:srgbClr val="131D3E"/>
          </a:solidFill>
        </p:spPr>
        <p:txBody>
          <a:bodyPr wrap="square">
            <a:spAutoFit/>
          </a:bodyPr>
          <a:lstStyle/>
          <a:p>
            <a:r>
              <a:rPr lang="pt-BR" sz="1100" dirty="0">
                <a:solidFill>
                  <a:schemeClr val="bg1"/>
                </a:solidFill>
                <a:latin typeface="Arial" panose="020B0604020202020204" pitchFamily="34" charset="0"/>
                <a:cs typeface="Arial" panose="020B0604020202020204" pitchFamily="34" charset="0"/>
              </a:rPr>
              <a:t>Se as ações intencionais não forem implementadas, levaremos mais de 200 anos para alcançar uma condição de equidade no Brasil, afinal, foram quase 400 anos de escravidão contra pouco mais de 130 anos de uma história de reconstrução da sociedade negra brasileira.</a:t>
            </a:r>
          </a:p>
        </p:txBody>
      </p:sp>
    </p:spTree>
    <p:extLst>
      <p:ext uri="{BB962C8B-B14F-4D97-AF65-F5344CB8AC3E}">
        <p14:creationId xmlns:p14="http://schemas.microsoft.com/office/powerpoint/2010/main" val="40789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BC41CE7-B0AC-4008-AFBD-309E9E17FC27}"/>
              </a:ext>
            </a:extLst>
          </p:cNvPr>
          <p:cNvSpPr txBox="1"/>
          <p:nvPr/>
        </p:nvSpPr>
        <p:spPr>
          <a:xfrm>
            <a:off x="107504" y="75501"/>
            <a:ext cx="8064896" cy="4384021"/>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DE&amp;I NA JD NA PRÁTICA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Sessões</a:t>
            </a:r>
            <a:r>
              <a:rPr kumimoji="0" lang="pt-BR" sz="1100" b="1" i="0" u="none" strike="noStrike" kern="1200" cap="none" spc="-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de</a:t>
            </a:r>
            <a:r>
              <a:rPr kumimoji="0" lang="pt-BR" sz="1100" b="1" i="0" u="none" strike="noStrike" kern="1200" cap="none" spc="1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Letramento Racial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100" b="1" i="0" u="none" strike="noStrike" kern="1200" cap="none" spc="0" normalizeH="0" baseline="0" noProof="0" dirty="0">
              <a:ln>
                <a:noFill/>
              </a:ln>
              <a:solidFill>
                <a:srgbClr val="131D3E"/>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Contexto:</a:t>
            </a:r>
            <a:r>
              <a:rPr kumimoji="0" lang="pt-BR" sz="1100" b="1" i="0" u="none" strike="noStrike" kern="1200" cap="none" spc="30" normalizeH="0" baseline="0" noProof="0" dirty="0">
                <a:ln>
                  <a:noFill/>
                </a:ln>
                <a:solidFill>
                  <a:prstClr val="black"/>
                </a:solidFill>
                <a:effectLst/>
                <a:uLnTx/>
                <a:uFillTx/>
                <a:latin typeface="Arial"/>
                <a:ea typeface="Arial" panose="020B0604020202020204" pitchFamily="34" charset="0"/>
                <a:cs typeface="Arial"/>
              </a:rPr>
              <a:t> </a:t>
            </a:r>
            <a:r>
              <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Nos mais diversos fóruns de discussão sobre a inclusão étnico-racial ainda existe uma forte tendência de acreditar que essa conversa deveria ser social e não racial. A história contada nos livros e nas escolas sobre as pessoas negras no Brasil tem poucos elementos verídicos, e estes precisam ser conhecidos para construirmos uma sociedade e espaços corporativos com mais equidade de oportunidades. </a:t>
            </a:r>
          </a:p>
          <a:p>
            <a:pPr marL="1905" marR="0" lvl="0" indent="0" algn="l" defTabSz="914400" rtl="0" eaLnBrk="1" fontAlgn="auto" latinLnBrk="0" hangingPunct="1">
              <a:lnSpc>
                <a:spcPct val="100000"/>
              </a:lnSpc>
              <a:spcBef>
                <a:spcPts val="0"/>
              </a:spcBef>
              <a:spcAft>
                <a:spcPts val="0"/>
              </a:spcAft>
              <a:buClrTx/>
              <a:buSzTx/>
              <a:buFontTx/>
              <a:buNone/>
              <a:tabLst/>
              <a:defRPr/>
            </a:pPr>
            <a:endPar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endParaRPr>
          </a:p>
          <a:p>
            <a:pPr marL="1905" marR="39370" lvl="0" indent="0" algn="just" defTabSz="914400" rtl="0" eaLnBrk="1" fontAlgn="auto" latinLnBrk="0" hangingPunct="1">
              <a:lnSpc>
                <a:spcPct val="103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Ação: </a:t>
            </a:r>
            <a:r>
              <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Evento sobre letramento racial, com palestras ministradas pela historiadora e socióloga Suzane Jardim, quando os funcionários aprenderam sobre os vieses inconscientes e as estruturas que criaram e mantém o racismo em diversos campos profissionais e pessoais.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Como a sociedade aceita esse tema? Os fatos que justificam a desigualdade ou discriminação são falsos ou inexistentes, por isso os espaços devem promover a inclusão das pessoas negras. A representatividade delas em espaços antes ocupados apenas por brancos se torna relevante.</a:t>
            </a:r>
          </a:p>
          <a:p>
            <a:pPr marL="0" marR="0" lvl="0" indent="0" algn="just" defTabSz="914400" rtl="0" eaLnBrk="1" fontAlgn="auto" latinLnBrk="0" hangingPunct="1">
              <a:lnSpc>
                <a:spcPct val="100000"/>
              </a:lnSpc>
              <a:spcBef>
                <a:spcPts val="45"/>
              </a:spcBef>
              <a:spcAft>
                <a:spcPts val="0"/>
              </a:spcAft>
              <a:buClrTx/>
              <a:buSzTx/>
              <a:buFontTx/>
              <a:buNone/>
              <a:tabLst/>
              <a:defRPr/>
            </a:pPr>
            <a:endPar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Impacto: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Depois das sessões, mais colaboradores demonstraram interesse de se juntar</a:t>
            </a:r>
            <a:r>
              <a:rPr kumimoji="0" lang="pt-BR" sz="1100" b="0" i="0" u="none" strike="noStrike" kern="1200" cap="none" spc="-18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ao</a:t>
            </a:r>
            <a:r>
              <a:rPr kumimoji="0" lang="pt-BR" sz="1100" b="0" i="0" u="none" strike="noStrike" kern="1200" cap="none" spc="-1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BERG</a:t>
            </a:r>
            <a:r>
              <a:rPr kumimoji="0" lang="pt-BR" sz="1100" b="0" i="0" u="none" strike="noStrike" kern="1200" cap="none" spc="-1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e</a:t>
            </a:r>
            <a:r>
              <a:rPr kumimoji="0" lang="pt-BR" sz="1100" b="0" i="0" u="none" strike="noStrike" kern="1200" cap="none" spc="-1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de aprenderem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sobre</a:t>
            </a:r>
            <a:r>
              <a:rPr kumimoji="0" lang="pt-BR" sz="1100" b="0" i="0" u="none" strike="noStrike" kern="1200" cap="none" spc="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o</a:t>
            </a:r>
            <a:r>
              <a:rPr kumimoji="0" lang="pt-BR" sz="1100" b="0" i="0" u="none" strike="noStrike" kern="1200" cap="none" spc="-1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tema, triplicando a quantidade de membros. Houve um movimento maior de líderes preocupados de ter um </a:t>
            </a:r>
            <a:r>
              <a:rPr kumimoji="0" lang="pt-BR" sz="1100" b="0" i="1"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pipeline</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de candidatos</a:t>
            </a:r>
            <a:r>
              <a:rPr kumimoji="0" lang="pt-BR" sz="1100" b="0" i="0" u="none" strike="noStrike" kern="1200" cap="none" spc="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negros</a:t>
            </a:r>
            <a:r>
              <a:rPr kumimoji="0" lang="pt-BR" sz="1100" b="0" i="0" u="none" strike="noStrike" kern="1200" cap="none" spc="2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para</a:t>
            </a:r>
            <a:r>
              <a:rPr kumimoji="0" lang="pt-BR" sz="1100" b="0" i="0" u="none" strike="noStrike" kern="1200" cap="none" spc="1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as</a:t>
            </a:r>
            <a:r>
              <a:rPr kumimoji="0" lang="pt-BR" sz="1100" b="0" i="0" u="none" strike="noStrike" kern="1200" cap="none" spc="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suas</a:t>
            </a:r>
            <a:r>
              <a:rPr kumimoji="0" lang="pt-BR" sz="1100" b="0" i="0" u="none" strike="noStrike" kern="1200" cap="none" spc="15"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a:t>
            </a:r>
            <a:r>
              <a:rPr kumimoji="0" lang="pt-BR" sz="11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vagas.</a:t>
            </a:r>
            <a:endParaRPr kumimoji="0" lang="pt-BR" sz="1100" b="0" i="0" u="none" strike="noStrike" kern="1200" cap="none" spc="0" normalizeH="0" baseline="0" noProof="0" dirty="0">
              <a:ln>
                <a:noFill/>
              </a:ln>
              <a:solidFill>
                <a:srgbClr val="131D3E"/>
              </a:solidFill>
              <a:effectLst/>
              <a:uLnTx/>
              <a:uFillTx/>
              <a:latin typeface="Arial" panose="020B0604020202020204" pitchFamily="34" charset="0"/>
              <a:ea typeface="+mn-ea"/>
              <a:cs typeface="Arial" panose="020B0604020202020204" pitchFamily="34" charset="0"/>
            </a:endParaRPr>
          </a:p>
          <a:p>
            <a:pPr marL="2540" marR="579755" lvl="0" indent="0" algn="just" defTabSz="914400" rtl="0" eaLnBrk="1" fontAlgn="auto" latinLnBrk="0" hangingPunct="1">
              <a:lnSpc>
                <a:spcPct val="103000"/>
              </a:lnSpc>
              <a:spcBef>
                <a:spcPts val="675"/>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Rodrigo</a:t>
            </a:r>
            <a:r>
              <a:rPr kumimoji="0" lang="pt-BR" sz="1100" b="1" i="0" u="none" strike="noStrike" kern="1200" cap="none" spc="5" normalizeH="0" baseline="0" noProof="0" dirty="0">
                <a:ln>
                  <a:noFill/>
                </a:ln>
                <a:solidFill>
                  <a:prstClr val="black"/>
                </a:solidFill>
                <a:effectLst/>
                <a:uLnTx/>
                <a:uFillTx/>
                <a:latin typeface="Arial"/>
                <a:ea typeface="Arial" panose="020B0604020202020204" pitchFamily="34" charset="0"/>
                <a:cs typeface="Arial"/>
              </a:rPr>
              <a:t> </a:t>
            </a:r>
            <a:r>
              <a:rPr kumimoji="0" lang="pt-BR" sz="1100" b="1"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Costa</a:t>
            </a:r>
            <a:r>
              <a:rPr kumimoji="0" lang="pt-BR" sz="1100" b="1" i="0" u="none" strike="noStrike" kern="1200" cap="none" spc="-5" normalizeH="0" baseline="0" noProof="0" dirty="0">
                <a:ln>
                  <a:noFill/>
                </a:ln>
                <a:solidFill>
                  <a:prstClr val="black"/>
                </a:solidFill>
                <a:effectLst/>
                <a:uLnTx/>
                <a:uFillTx/>
                <a:latin typeface="Arial"/>
                <a:ea typeface="Arial" panose="020B0604020202020204" pitchFamily="34" charset="0"/>
                <a:cs typeface="Arial"/>
              </a:rPr>
              <a:t> </a:t>
            </a:r>
            <a:r>
              <a:rPr kumimoji="0" lang="pt-BR" sz="1100" b="1"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(formado em Engenheiro Mecânica) - Especialista em Agricultura de Precisão e Aplicação,</a:t>
            </a:r>
            <a:r>
              <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 líder do BERG Brasil, organizou ações como fóruns, workshops e rodas de conversa sobre </a:t>
            </a:r>
          </a:p>
          <a:p>
            <a:pPr marL="2540" marR="579755" lvl="0" indent="0" algn="just" defTabSz="914400" rtl="0" eaLnBrk="1" fontAlgn="auto" latinLnBrk="0" hangingPunct="1">
              <a:lnSpc>
                <a:spcPct val="103000"/>
              </a:lnSpc>
              <a:spcBef>
                <a:spcPts val="675"/>
              </a:spcBef>
              <a:spcAft>
                <a:spcPts val="0"/>
              </a:spcAft>
              <a:buClrTx/>
              <a:buSzTx/>
              <a:buFontTx/>
              <a:buNone/>
              <a:tabLst/>
              <a:defRPr/>
            </a:pPr>
            <a:r>
              <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o tema de "</a:t>
            </a:r>
            <a:r>
              <a:rPr kumimoji="0" lang="pt-BR" sz="1100" b="0" i="0" u="none" strike="noStrike" kern="1200" cap="none" spc="0" normalizeH="0" baseline="0" noProof="0" dirty="0" err="1">
                <a:ln>
                  <a:noFill/>
                </a:ln>
                <a:solidFill>
                  <a:prstClr val="black"/>
                </a:solidFill>
                <a:effectLst/>
                <a:uLnTx/>
                <a:uFillTx/>
                <a:latin typeface="Arial"/>
                <a:ea typeface="Arial" panose="020B0604020202020204" pitchFamily="34" charset="0"/>
                <a:cs typeface="Arial"/>
              </a:rPr>
              <a:t>afrobetização</a:t>
            </a:r>
            <a:r>
              <a:rPr kumimoji="0" lang="pt-BR" sz="11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 </a:t>
            </a:r>
          </a:p>
          <a:p>
            <a:pPr marL="2540" marR="579755" lvl="0" indent="0" algn="just" defTabSz="914400" rtl="0" eaLnBrk="1" fontAlgn="auto" latinLnBrk="0" hangingPunct="1">
              <a:lnSpc>
                <a:spcPct val="103000"/>
              </a:lnSpc>
              <a:spcBef>
                <a:spcPts val="675"/>
              </a:spcBef>
              <a:spcAft>
                <a:spcPts val="0"/>
              </a:spcAft>
              <a:buClrTx/>
              <a:buSzTx/>
              <a:buFontTx/>
              <a:buNone/>
              <a:tabLst/>
              <a:defRPr/>
            </a:pPr>
            <a:r>
              <a:rPr kumimoji="0" lang="pt-BR" sz="1100" b="1" i="0" u="none" strike="noStrike" kern="1200" cap="none" spc="0" normalizeH="0" baseline="0" noProof="0" dirty="0">
                <a:ln>
                  <a:noFill/>
                </a:ln>
                <a:solidFill>
                  <a:prstClr val="black"/>
                </a:solidFill>
                <a:effectLst/>
                <a:uLnTx/>
                <a:uFillTx/>
                <a:latin typeface="Arial"/>
                <a:ea typeface="+mn-ea"/>
                <a:cs typeface="Arial"/>
              </a:rPr>
              <a:t>Contato para mais informações: </a:t>
            </a:r>
            <a:r>
              <a:rPr kumimoji="0" lang="pt-BR" sz="1100" b="0" i="0" u="none" strike="noStrike" kern="1200" cap="none" spc="0" normalizeH="0" baseline="0" noProof="0" dirty="0">
                <a:ln>
                  <a:noFill/>
                </a:ln>
                <a:solidFill>
                  <a:prstClr val="black"/>
                </a:solidFill>
                <a:effectLst/>
                <a:uLnTx/>
                <a:uFillTx/>
                <a:latin typeface="Arial"/>
                <a:ea typeface="+mn-ea"/>
                <a:cs typeface="Arial"/>
                <a:hlinkClick r:id="rId2">
                  <a:extLst>
                    <a:ext uri="{A12FA001-AC4F-418D-AE19-62706E023703}">
                      <ahyp:hlinkClr xmlns:ahyp="http://schemas.microsoft.com/office/drawing/2018/hyperlinkcolor" val="tx"/>
                    </a:ext>
                  </a:extLst>
                </a:hlinkClick>
              </a:rPr>
              <a:t>costarodrigop@johndeere.com</a:t>
            </a:r>
            <a:r>
              <a:rPr kumimoji="0" lang="pt-BR" sz="1100" b="0" i="0" u="none" strike="noStrike" kern="1200" cap="none" spc="0" normalizeH="0" baseline="0" noProof="0" dirty="0">
                <a:ln>
                  <a:noFill/>
                </a:ln>
                <a:solidFill>
                  <a:prstClr val="black"/>
                </a:solidFill>
                <a:effectLst/>
                <a:uLnTx/>
                <a:uFillTx/>
                <a:latin typeface="Arial"/>
                <a:ea typeface="+mn-ea"/>
                <a:cs typeface="Arial"/>
              </a:rPr>
              <a:t>. </a:t>
            </a:r>
          </a:p>
          <a:p>
            <a:pPr marL="2540" marR="579755" lvl="0" indent="0" algn="l" defTabSz="914400" rtl="0" eaLnBrk="1" fontAlgn="auto" latinLnBrk="0" hangingPunct="1">
              <a:lnSpc>
                <a:spcPct val="103000"/>
              </a:lnSpc>
              <a:spcBef>
                <a:spcPts val="675"/>
              </a:spcBef>
              <a:spcAft>
                <a:spcPts val="0"/>
              </a:spcAft>
              <a:buClrTx/>
              <a:buSzTx/>
              <a:buFontTx/>
              <a:buNone/>
              <a:tabLst/>
              <a:defRPr/>
            </a:pPr>
            <a:endParaRPr kumimoji="0" lang="pt-BR" sz="1100" b="1" i="0" u="none" strike="noStrike" kern="1200" cap="none" spc="0" normalizeH="0" baseline="0" noProof="0" dirty="0">
              <a:ln>
                <a:noFill/>
              </a:ln>
              <a:solidFill>
                <a:srgbClr val="131D3E"/>
              </a:solidFill>
              <a:effectLst/>
              <a:uLnTx/>
              <a:uFillTx/>
              <a:latin typeface="Arial" panose="020B0604020202020204" pitchFamily="34" charset="0"/>
              <a:ea typeface="Arial" panose="020B0604020202020204" pitchFamily="34" charset="0"/>
              <a:cs typeface="+mn-cs"/>
            </a:endParaRPr>
          </a:p>
        </p:txBody>
      </p:sp>
      <p:pic>
        <p:nvPicPr>
          <p:cNvPr id="2" name="Picture 1">
            <a:extLst>
              <a:ext uri="{FF2B5EF4-FFF2-40B4-BE49-F238E27FC236}">
                <a16:creationId xmlns:a16="http://schemas.microsoft.com/office/drawing/2014/main" id="{D45C808D-A25A-49FC-A7E1-376C779FBA91}"/>
              </a:ext>
            </a:extLst>
          </p:cNvPr>
          <p:cNvPicPr>
            <a:picLocks noChangeAspect="1"/>
          </p:cNvPicPr>
          <p:nvPr/>
        </p:nvPicPr>
        <p:blipFill>
          <a:blip r:embed="rId3"/>
          <a:stretch>
            <a:fillRect/>
          </a:stretch>
        </p:blipFill>
        <p:spPr>
          <a:xfrm>
            <a:off x="6300192" y="3543230"/>
            <a:ext cx="2126086" cy="1524769"/>
          </a:xfrm>
          <a:prstGeom prst="rect">
            <a:avLst/>
          </a:prstGeom>
        </p:spPr>
      </p:pic>
    </p:spTree>
    <p:extLst>
      <p:ext uri="{BB962C8B-B14F-4D97-AF65-F5344CB8AC3E}">
        <p14:creationId xmlns:p14="http://schemas.microsoft.com/office/powerpoint/2010/main" val="140772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a:extLst>
              <a:ext uri="{FF2B5EF4-FFF2-40B4-BE49-F238E27FC236}">
                <a16:creationId xmlns:a16="http://schemas.microsoft.com/office/drawing/2014/main" id="{B9A44624-E3B0-4673-953D-F4789C203B6B}"/>
              </a:ext>
            </a:extLst>
          </p:cNvPr>
          <p:cNvSpPr txBox="1">
            <a:spLocks/>
          </p:cNvSpPr>
          <p:nvPr/>
        </p:nvSpPr>
        <p:spPr>
          <a:xfrm>
            <a:off x="251520" y="627534"/>
            <a:ext cx="8795320" cy="1371599"/>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Equidade &amp; Inclusão</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MITOS QUE QUEREMOS DESCONSTRUIR </a:t>
            </a:r>
          </a:p>
          <a:p>
            <a:pPr marL="40005" indent="0">
              <a:spcAft>
                <a:spcPts val="500"/>
              </a:spcAft>
              <a:buFont typeface="Arial" panose="020B0604020202020204" pitchFamily="34" charset="0"/>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Font typeface="Arial" panose="020B0604020202020204" pitchFamily="34" charset="0"/>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 4</a:t>
            </a:r>
          </a:p>
          <a:p>
            <a:pPr marL="40005" indent="0">
              <a:spcAft>
                <a:spcPts val="500"/>
              </a:spcAft>
              <a:buFont typeface="Arial" panose="020B0604020202020204" pitchFamily="34" charset="0"/>
              <a:buNone/>
            </a:pPr>
            <a:r>
              <a:rPr lang="pt-BR" sz="7200" dirty="0">
                <a:solidFill>
                  <a:srgbClr val="131D3E"/>
                </a:solidFill>
                <a:effectLst/>
                <a:latin typeface="Arial" panose="020B0604020202020204" pitchFamily="34" charset="0"/>
                <a:ea typeface="Calibri" panose="020F0502020204030204" pitchFamily="34" charset="0"/>
                <a:cs typeface="Arial" panose="020B0604020202020204" pitchFamily="34" charset="0"/>
              </a:rPr>
              <a:t>PESSOAS COM DEFICIÊNCIA SÃO MENOS CAPAZES</a:t>
            </a:r>
            <a:endParaRPr lang="pt-BR" sz="7200" dirty="0">
              <a:solidFill>
                <a:srgbClr val="131D3E"/>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BR" sz="7200" b="1" dirty="0">
              <a:solidFill>
                <a:srgbClr val="131D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66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411FBF8-ECF4-44EE-B450-A610730321C2}"/>
              </a:ext>
            </a:extLst>
          </p:cNvPr>
          <p:cNvSpPr txBox="1"/>
          <p:nvPr/>
        </p:nvSpPr>
        <p:spPr>
          <a:xfrm>
            <a:off x="251520" y="267494"/>
            <a:ext cx="4565590" cy="587340"/>
          </a:xfrm>
          <a:prstGeom prst="rect">
            <a:avLst/>
          </a:prstGeom>
          <a:noFill/>
        </p:spPr>
        <p:txBody>
          <a:bodyPr wrap="square">
            <a:spAutoFit/>
          </a:bodyPr>
          <a:lstStyle/>
          <a:p>
            <a:pPr marL="40005" indent="320040">
              <a:spcAft>
                <a:spcPts val="500"/>
              </a:spcAft>
            </a:pPr>
            <a:r>
              <a:rPr lang="en-US" sz="1400" dirty="0">
                <a:latin typeface="Arial" panose="020B0604020202020204" pitchFamily="34" charset="0"/>
                <a:cs typeface="Arial" panose="020B0604020202020204" pitchFamily="34" charset="0"/>
              </a:rPr>
              <a:t> </a:t>
            </a:r>
          </a:p>
          <a:p>
            <a:pPr marL="40005" indent="320040">
              <a:spcAft>
                <a:spcPts val="5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r>
              <a:rPr lang="pt-BR"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MITO 5:  AS PESSOAS COM DEFICIÊNCIA SÃO MENOS CAPAZES</a:t>
            </a:r>
          </a:p>
        </p:txBody>
      </p:sp>
      <p:sp>
        <p:nvSpPr>
          <p:cNvPr id="32" name="CaixaDeTexto 31">
            <a:extLst>
              <a:ext uri="{FF2B5EF4-FFF2-40B4-BE49-F238E27FC236}">
                <a16:creationId xmlns:a16="http://schemas.microsoft.com/office/drawing/2014/main" id="{632974E8-30E4-44A1-A382-551263C4AD7D}"/>
              </a:ext>
            </a:extLst>
          </p:cNvPr>
          <p:cNvSpPr txBox="1"/>
          <p:nvPr/>
        </p:nvSpPr>
        <p:spPr>
          <a:xfrm>
            <a:off x="209171" y="854834"/>
            <a:ext cx="2202586" cy="3525068"/>
          </a:xfrm>
          <a:prstGeom prst="rect">
            <a:avLst/>
          </a:prstGeom>
          <a:noFill/>
        </p:spPr>
        <p:txBody>
          <a:bodyPr wrap="square">
            <a:spAutoFit/>
          </a:bodyPr>
          <a:lstStyle/>
          <a:p>
            <a:pPr>
              <a:lnSpc>
                <a:spcPct val="107000"/>
              </a:lnSpc>
              <a:spcAft>
                <a:spcPts val="800"/>
              </a:spcAft>
            </a:pPr>
            <a:r>
              <a:rPr lang="pt-BR" sz="900" b="1" dirty="0">
                <a:effectLst/>
                <a:latin typeface="Arial" panose="020B0604020202020204" pitchFamily="34" charset="0"/>
                <a:ea typeface="Calibri" panose="020F0502020204030204" pitchFamily="34" charset="0"/>
                <a:cs typeface="Arial" panose="020B0604020202020204" pitchFamily="34" charset="0"/>
              </a:rPr>
              <a:t>PESSOAS COM DEFICIÊNCIA</a:t>
            </a:r>
            <a:endParaRPr lang="pt-BR" sz="9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pt-BR" sz="900" dirty="0">
                <a:effectLst/>
                <a:latin typeface="Arial" panose="020B0604020202020204" pitchFamily="34" charset="0"/>
                <a:ea typeface="Calibri" panose="020F0502020204030204" pitchFamily="34" charset="0"/>
                <a:cs typeface="Arial" panose="020B0604020202020204" pitchFamily="34" charset="0"/>
              </a:rPr>
              <a:t>São aquelas que têm impedimentos de longo prazo que podem impor barreiras na sua participação plena e efetiva na sociedade em igualdade de condições com as demais pessoas. Elas podem ser congênitas, ou seja, aquelas que existem no indivíduo ao nascer; ou adquiridas depois do nascimento. </a:t>
            </a:r>
          </a:p>
          <a:p>
            <a:pPr>
              <a:lnSpc>
                <a:spcPct val="107000"/>
              </a:lnSpc>
              <a:spcAft>
                <a:spcPts val="800"/>
              </a:spcAft>
            </a:pPr>
            <a:r>
              <a:rPr lang="pt-BR" sz="900" dirty="0">
                <a:effectLst/>
                <a:latin typeface="Arial" panose="020B0604020202020204" pitchFamily="34" charset="0"/>
                <a:ea typeface="Calibri" panose="020F0502020204030204" pitchFamily="34" charset="0"/>
                <a:cs typeface="Arial" panose="020B0604020202020204" pitchFamily="34" charset="0"/>
              </a:rPr>
              <a:t>Quais são os tipos de deficiência? </a:t>
            </a: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Física; </a:t>
            </a: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Auditiva; </a:t>
            </a:r>
          </a:p>
          <a:p>
            <a:pPr marL="171450" indent="-171450">
              <a:lnSpc>
                <a:spcPct val="107000"/>
              </a:lnSpc>
              <a:spcAft>
                <a:spcPts val="800"/>
              </a:spcAft>
              <a:buFont typeface="Arial" panose="020B0604020202020204" pitchFamily="34" charset="0"/>
              <a:buChar char="•"/>
            </a:pPr>
            <a:r>
              <a:rPr lang="pt-BR" sz="900" dirty="0">
                <a:latin typeface="Arial" panose="020B0604020202020204" pitchFamily="34" charset="0"/>
                <a:ea typeface="Calibri" panose="020F0502020204030204" pitchFamily="34" charset="0"/>
                <a:cs typeface="Arial" panose="020B0604020202020204" pitchFamily="34" charset="0"/>
              </a:rPr>
              <a:t>I</a:t>
            </a:r>
            <a:r>
              <a:rPr lang="pt-BR" sz="900" dirty="0">
                <a:effectLst/>
                <a:latin typeface="Arial" panose="020B0604020202020204" pitchFamily="34" charset="0"/>
                <a:ea typeface="Calibri" panose="020F0502020204030204" pitchFamily="34" charset="0"/>
                <a:cs typeface="Arial" panose="020B0604020202020204" pitchFamily="34" charset="0"/>
              </a:rPr>
              <a:t>ntelectual; </a:t>
            </a: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Visual;</a:t>
            </a: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Múltipla;</a:t>
            </a:r>
          </a:p>
          <a:p>
            <a:pPr marL="171450" indent="-171450">
              <a:lnSpc>
                <a:spcPct val="107000"/>
              </a:lnSpc>
              <a:spcAft>
                <a:spcPts val="800"/>
              </a:spcAft>
              <a:buFont typeface="Arial" panose="020B0604020202020204" pitchFamily="34" charset="0"/>
              <a:buChar char="•"/>
            </a:pPr>
            <a:r>
              <a:rPr lang="pt-BR" sz="900" dirty="0">
                <a:latin typeface="Arial" panose="020B0604020202020204" pitchFamily="34" charset="0"/>
                <a:cs typeface="Arial" panose="020B0604020202020204" pitchFamily="34" charset="0"/>
              </a:rPr>
              <a:t>Autismo. </a:t>
            </a:r>
            <a:endParaRPr lang="pt-BR" sz="900" dirty="0">
              <a:effectLst/>
              <a:latin typeface="Arial" panose="020B0604020202020204" pitchFamily="34" charset="0"/>
              <a:ea typeface="Calibri" panose="020F0502020204030204" pitchFamily="34" charset="0"/>
              <a:cs typeface="Arial" panose="020B0604020202020204" pitchFamily="34" charset="0"/>
            </a:endParaRPr>
          </a:p>
          <a:p>
            <a:pPr fontAlgn="base"/>
            <a:r>
              <a:rPr lang="pt-BR" sz="900" b="1"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 </a:t>
            </a:r>
            <a:endParaRPr lang="pt-BR" sz="900" dirty="0">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5" name="Conector reto 4">
            <a:extLst>
              <a:ext uri="{FF2B5EF4-FFF2-40B4-BE49-F238E27FC236}">
                <a16:creationId xmlns:a16="http://schemas.microsoft.com/office/drawing/2014/main" id="{D743851E-E94A-40FB-BE62-830EBDF52986}"/>
              </a:ext>
            </a:extLst>
          </p:cNvPr>
          <p:cNvCxnSpPr/>
          <p:nvPr/>
        </p:nvCxnSpPr>
        <p:spPr>
          <a:xfrm>
            <a:off x="2411757" y="943744"/>
            <a:ext cx="0" cy="3949164"/>
          </a:xfrm>
          <a:prstGeom prst="line">
            <a:avLst/>
          </a:prstGeom>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836288B4-E331-461B-A780-2FD6AAF5BE1D}"/>
              </a:ext>
            </a:extLst>
          </p:cNvPr>
          <p:cNvSpPr txBox="1"/>
          <p:nvPr/>
        </p:nvSpPr>
        <p:spPr>
          <a:xfrm>
            <a:off x="2555783" y="805356"/>
            <a:ext cx="6480713" cy="880562"/>
          </a:xfrm>
          <a:prstGeom prst="rect">
            <a:avLst/>
          </a:prstGeom>
          <a:noFill/>
        </p:spPr>
        <p:txBody>
          <a:bodyPr wrap="square">
            <a:spAutoFit/>
          </a:bodyPr>
          <a:lstStyle/>
          <a:p>
            <a:pPr>
              <a:lnSpc>
                <a:spcPct val="107000"/>
              </a:lnSpc>
              <a:spcAft>
                <a:spcPts val="800"/>
              </a:spcAft>
            </a:pPr>
            <a:r>
              <a:rPr lang="pt-BR" sz="900" dirty="0">
                <a:effectLst/>
                <a:latin typeface="Arial" panose="020B0604020202020204" pitchFamily="34" charset="0"/>
                <a:ea typeface="Calibri" panose="020F0502020204030204" pitchFamily="34" charset="0"/>
                <a:cs typeface="Arial" panose="020B0604020202020204" pitchFamily="34" charset="0"/>
              </a:rPr>
              <a:t>ALGUMAS FALAS, COMPORTAMENTOS E DECISÕES DO NOSSO DIA A DIA QUE </a:t>
            </a:r>
            <a:r>
              <a:rPr lang="pt-BR" sz="900" b="1" dirty="0">
                <a:effectLst/>
                <a:latin typeface="Arial" panose="020B0604020202020204" pitchFamily="34" charset="0"/>
                <a:ea typeface="Calibri" panose="020F0502020204030204" pitchFamily="34" charset="0"/>
                <a:cs typeface="Arial" panose="020B0604020202020204" pitchFamily="34" charset="0"/>
              </a:rPr>
              <a:t>EXCLUEM E DIFICULTAM A INCLUSÃO E O PLENO DESENVOLVIMENTO DESSAS PESSOAS:  </a:t>
            </a:r>
          </a:p>
          <a:p>
            <a:pPr>
              <a:lnSpc>
                <a:spcPct val="107000"/>
              </a:lnSpc>
              <a:spcAft>
                <a:spcPts val="800"/>
              </a:spcAft>
            </a:pPr>
            <a:r>
              <a:rPr lang="pt-BR" sz="900" b="1" dirty="0">
                <a:effectLst/>
                <a:latin typeface="Arial" panose="020B0604020202020204" pitchFamily="34" charset="0"/>
                <a:ea typeface="Calibri" panose="020F0502020204030204" pitchFamily="34" charset="0"/>
                <a:cs typeface="Arial" panose="020B0604020202020204" pitchFamily="34" charset="0"/>
              </a:rPr>
              <a:t> </a:t>
            </a:r>
          </a:p>
          <a:p>
            <a:pPr fontAlgn="base"/>
            <a:r>
              <a:rPr lang="pt-BR" sz="900" b="1"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 </a:t>
            </a:r>
            <a:endParaRPr lang="pt-BR" sz="9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CaixaDeTexto 11">
            <a:extLst>
              <a:ext uri="{FF2B5EF4-FFF2-40B4-BE49-F238E27FC236}">
                <a16:creationId xmlns:a16="http://schemas.microsoft.com/office/drawing/2014/main" id="{D2D0D216-88B1-4B0B-8578-893F15D56F03}"/>
              </a:ext>
            </a:extLst>
          </p:cNvPr>
          <p:cNvSpPr txBox="1"/>
          <p:nvPr/>
        </p:nvSpPr>
        <p:spPr>
          <a:xfrm>
            <a:off x="2555783" y="1419622"/>
            <a:ext cx="6336696" cy="2030749"/>
          </a:xfrm>
          <a:prstGeom prst="rect">
            <a:avLst/>
          </a:prstGeom>
          <a:noFill/>
        </p:spPr>
        <p:txBody>
          <a:bodyPr wrap="square">
            <a:spAutoFit/>
          </a:bodyPr>
          <a:lstStyle/>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“Temos </a:t>
            </a:r>
            <a:r>
              <a:rPr lang="pt-BR" sz="900" dirty="0" err="1">
                <a:solidFill>
                  <a:srgbClr val="111111"/>
                </a:solidFill>
                <a:latin typeface="Arial" panose="020B0604020202020204" pitchFamily="34" charset="0"/>
                <a:ea typeface="Calibri" panose="020F0502020204030204" pitchFamily="34" charset="0"/>
                <a:cs typeface="Arial" panose="020B0604020202020204" pitchFamily="34" charset="0"/>
              </a:rPr>
              <a:t>PCDs</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porque precisamos cumprir a cota, mas, no fim do dia,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isso não é positivo para os resultados.”</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“Essa função é muito importante. Preciso delegar para alguém que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tenha plenas condições.”</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Não adianta contratar pessoas com deficiência</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elas ficam um tempo e logo saem e temos que começar a busca novamente.”</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“Ela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é deficiente</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mas</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é super capaz.”</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“Essa pessoa diz que tem deficiência, mas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eu não consigo notar nada. Fico desconfiado de que ela usa isso para ganhar algumas vantagens.</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Esses são os profissionais </a:t>
            </a:r>
            <a:r>
              <a:rPr lang="pt-BR" sz="900" b="1" dirty="0" err="1">
                <a:solidFill>
                  <a:srgbClr val="111111"/>
                </a:solidFill>
                <a:latin typeface="Arial" panose="020B0604020202020204" pitchFamily="34" charset="0"/>
                <a:ea typeface="Calibri" panose="020F0502020204030204" pitchFamily="34" charset="0"/>
                <a:cs typeface="Arial" panose="020B0604020202020204" pitchFamily="34" charset="0"/>
              </a:rPr>
              <a:t>PCDs</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 </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da empresa.”</a:t>
            </a:r>
          </a:p>
          <a:p>
            <a:pPr>
              <a:lnSpc>
                <a:spcPct val="107000"/>
              </a:lnSpc>
              <a:spcAft>
                <a:spcPts val="800"/>
              </a:spcAft>
            </a:pP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“É </a:t>
            </a:r>
            <a:r>
              <a:rPr lang="pt-BR" sz="900" b="1" dirty="0">
                <a:solidFill>
                  <a:srgbClr val="111111"/>
                </a:solidFill>
                <a:latin typeface="Arial" panose="020B0604020202020204" pitchFamily="34" charset="0"/>
                <a:ea typeface="Calibri" panose="020F0502020204030204" pitchFamily="34" charset="0"/>
                <a:cs typeface="Arial" panose="020B0604020202020204" pitchFamily="34" charset="0"/>
              </a:rPr>
              <a:t>difícil achar uma pessoa com deficiência capaz para exercer a função </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que a gente precisa.”</a:t>
            </a:r>
          </a:p>
        </p:txBody>
      </p:sp>
      <p:sp>
        <p:nvSpPr>
          <p:cNvPr id="14" name="CaixaDeTexto 13">
            <a:extLst>
              <a:ext uri="{FF2B5EF4-FFF2-40B4-BE49-F238E27FC236}">
                <a16:creationId xmlns:a16="http://schemas.microsoft.com/office/drawing/2014/main" id="{A9B65312-D4EF-4582-BF2E-76148DFBFFC5}"/>
              </a:ext>
            </a:extLst>
          </p:cNvPr>
          <p:cNvSpPr txBox="1"/>
          <p:nvPr/>
        </p:nvSpPr>
        <p:spPr>
          <a:xfrm>
            <a:off x="2461064" y="3457583"/>
            <a:ext cx="6705973" cy="2031325"/>
          </a:xfrm>
          <a:prstGeom prst="rect">
            <a:avLst/>
          </a:prstGeom>
          <a:noFill/>
        </p:spPr>
        <p:txBody>
          <a:bodyPr wrap="square">
            <a:spAutoFit/>
          </a:bodyPr>
          <a:lstStyle/>
          <a:p>
            <a:r>
              <a:rPr lang="pt-BR" sz="900" dirty="0">
                <a:solidFill>
                  <a:srgbClr val="000000"/>
                </a:solidFill>
                <a:latin typeface="Arial" panose="020B0604020202020204" pitchFamily="34" charset="0"/>
                <a:cs typeface="Arial" panose="020B0604020202020204" pitchFamily="34" charset="0"/>
              </a:rPr>
              <a:t>PODEMOS CARACTERIZAR ESSAS FALAS E ATITUDES COMO </a:t>
            </a:r>
            <a:r>
              <a:rPr lang="pt-BR" sz="900" b="1" dirty="0">
                <a:solidFill>
                  <a:srgbClr val="000000"/>
                </a:solidFill>
                <a:latin typeface="Arial" panose="020B0604020202020204" pitchFamily="34" charset="0"/>
                <a:cs typeface="Arial" panose="020B0604020202020204" pitchFamily="34" charset="0"/>
              </a:rPr>
              <a:t>CAPACITISTAS!</a:t>
            </a:r>
          </a:p>
          <a:p>
            <a:endParaRPr lang="pt-BR" sz="900" b="0" i="0" dirty="0">
              <a:solidFill>
                <a:srgbClr val="000000"/>
              </a:solidFill>
              <a:effectLst/>
              <a:latin typeface="Arial" panose="020B0604020202020204" pitchFamily="34" charset="0"/>
              <a:cs typeface="Arial" panose="020B0604020202020204" pitchFamily="34" charset="0"/>
            </a:endParaRPr>
          </a:p>
          <a:p>
            <a:r>
              <a:rPr lang="pt-BR" sz="900" b="0" i="0" dirty="0" err="1">
                <a:solidFill>
                  <a:srgbClr val="000000"/>
                </a:solidFill>
                <a:effectLst/>
                <a:latin typeface="Arial" panose="020B0604020202020204" pitchFamily="34" charset="0"/>
                <a:cs typeface="Arial" panose="020B0604020202020204" pitchFamily="34" charset="0"/>
              </a:rPr>
              <a:t>Capacitismo</a:t>
            </a:r>
            <a:r>
              <a:rPr lang="pt-BR" sz="900" b="0" i="0" dirty="0">
                <a:solidFill>
                  <a:srgbClr val="000000"/>
                </a:solidFill>
                <a:effectLst/>
                <a:latin typeface="Arial" panose="020B0604020202020204" pitchFamily="34" charset="0"/>
                <a:cs typeface="Arial" panose="020B0604020202020204" pitchFamily="34" charset="0"/>
              </a:rPr>
              <a:t> é o conjunto </a:t>
            </a:r>
            <a:r>
              <a:rPr lang="pt-BR" sz="900" dirty="0">
                <a:solidFill>
                  <a:srgbClr val="000000"/>
                </a:solidFill>
                <a:latin typeface="Arial" panose="020B0604020202020204" pitchFamily="34" charset="0"/>
                <a:cs typeface="Arial" panose="020B0604020202020204" pitchFamily="34" charset="0"/>
              </a:rPr>
              <a:t>de atitudes, falas, gestos, comportamentos </a:t>
            </a:r>
            <a:r>
              <a:rPr lang="pt-BR" sz="900" b="0" i="0" dirty="0">
                <a:solidFill>
                  <a:srgbClr val="000000"/>
                </a:solidFill>
                <a:effectLst/>
                <a:latin typeface="Arial" panose="020B0604020202020204" pitchFamily="34" charset="0"/>
                <a:cs typeface="Arial" panose="020B0604020202020204" pitchFamily="34" charset="0"/>
              </a:rPr>
              <a:t>preconceituosos e discriminatórios que colocam a pessoa com deficiência </a:t>
            </a:r>
            <a:r>
              <a:rPr lang="pt-BR" sz="900" b="1" i="0" dirty="0">
                <a:solidFill>
                  <a:srgbClr val="000000"/>
                </a:solidFill>
                <a:effectLst/>
                <a:latin typeface="Arial" panose="020B0604020202020204" pitchFamily="34" charset="0"/>
                <a:cs typeface="Arial" panose="020B0604020202020204" pitchFamily="34" charset="0"/>
              </a:rPr>
              <a:t>como incapaz para o trabalho</a:t>
            </a:r>
            <a:r>
              <a:rPr lang="pt-BR" sz="900" b="0" i="0" dirty="0">
                <a:solidFill>
                  <a:srgbClr val="000000"/>
                </a:solidFill>
                <a:effectLst/>
                <a:latin typeface="Arial" panose="020B0604020202020204" pitchFamily="34" charset="0"/>
                <a:cs typeface="Arial" panose="020B0604020202020204" pitchFamily="34" charset="0"/>
              </a:rPr>
              <a:t>, que </a:t>
            </a:r>
            <a:r>
              <a:rPr lang="pt-BR" sz="900" b="1" i="0" dirty="0">
                <a:solidFill>
                  <a:srgbClr val="000000"/>
                </a:solidFill>
                <a:effectLst/>
                <a:latin typeface="Arial" panose="020B0604020202020204" pitchFamily="34" charset="0"/>
                <a:cs typeface="Arial" panose="020B0604020202020204" pitchFamily="34" charset="0"/>
              </a:rPr>
              <a:t>inferiorizam ou ultra valorizam suas competências </a:t>
            </a:r>
            <a:r>
              <a:rPr lang="pt-BR" sz="900" b="0" i="0" dirty="0">
                <a:solidFill>
                  <a:srgbClr val="000000"/>
                </a:solidFill>
                <a:effectLst/>
                <a:latin typeface="Arial" panose="020B0604020202020204" pitchFamily="34" charset="0"/>
                <a:cs typeface="Arial" panose="020B0604020202020204" pitchFamily="34" charset="0"/>
              </a:rPr>
              <a:t>ou que </a:t>
            </a:r>
            <a:r>
              <a:rPr lang="pt-BR" sz="900" b="1" i="0" dirty="0">
                <a:solidFill>
                  <a:srgbClr val="000000"/>
                </a:solidFill>
                <a:effectLst/>
                <a:latin typeface="Arial" panose="020B0604020202020204" pitchFamily="34" charset="0"/>
                <a:cs typeface="Arial" panose="020B0604020202020204" pitchFamily="34" charset="0"/>
              </a:rPr>
              <a:t>não reconhecem as especificidades de cada condição.</a:t>
            </a:r>
          </a:p>
          <a:p>
            <a:r>
              <a:rPr lang="pt-BR" sz="900" b="1" dirty="0">
                <a:solidFill>
                  <a:srgbClr val="000000"/>
                </a:solidFill>
                <a:latin typeface="Arial" panose="020B0604020202020204" pitchFamily="34" charset="0"/>
                <a:cs typeface="Arial" panose="020B0604020202020204" pitchFamily="34" charset="0"/>
              </a:rPr>
              <a:t> </a:t>
            </a:r>
          </a:p>
          <a:p>
            <a:r>
              <a:rPr lang="pt-BR" sz="900" dirty="0">
                <a:solidFill>
                  <a:srgbClr val="000000"/>
                </a:solidFill>
                <a:latin typeface="Arial" panose="020B0604020202020204" pitchFamily="34" charset="0"/>
                <a:cs typeface="Arial" panose="020B0604020202020204" pitchFamily="34" charset="0"/>
              </a:rPr>
              <a:t>Muitas vezes, essa prática, assim como outros tipos de discriminação, acontece de maneira velada e até inconsciente por parte das lideranças, e acaba sendo naturalizada no ambiente da empresa.  Mesmo não sendo dirigida de maneira direta ou explícita para a pessoa, influencia no momento de tomar decisões, nas conversas, no receio e nos questionamentos desproporcionais na hora de delegar funções estratégicas, entre outros.</a:t>
            </a:r>
            <a:endParaRPr lang="pt-BR" sz="900" i="0" dirty="0">
              <a:solidFill>
                <a:srgbClr val="000000"/>
              </a:solidFill>
              <a:effectLst/>
              <a:latin typeface="Arial" panose="020B0604020202020204" pitchFamily="34" charset="0"/>
              <a:cs typeface="Arial" panose="020B0604020202020204" pitchFamily="34" charset="0"/>
            </a:endParaRPr>
          </a:p>
          <a:p>
            <a:endParaRPr lang="pt-BR" sz="900" dirty="0">
              <a:solidFill>
                <a:srgbClr val="000000"/>
              </a:solidFill>
              <a:latin typeface="Arial" panose="020B0604020202020204" pitchFamily="34" charset="0"/>
              <a:cs typeface="Arial" panose="020B0604020202020204" pitchFamily="34" charset="0"/>
            </a:endParaRPr>
          </a:p>
          <a:p>
            <a:r>
              <a:rPr lang="pt-BR" sz="900" b="1" i="0" dirty="0">
                <a:solidFill>
                  <a:srgbClr val="000000"/>
                </a:solidFill>
                <a:effectLst/>
                <a:latin typeface="Arial" panose="020B0604020202020204" pitchFamily="34" charset="0"/>
                <a:cs typeface="Arial" panose="020B0604020202020204" pitchFamily="34" charset="0"/>
              </a:rPr>
              <a:t> </a:t>
            </a:r>
          </a:p>
          <a:p>
            <a:endParaRPr lang="pt-BR" sz="900" dirty="0">
              <a:solidFill>
                <a:srgbClr val="000000"/>
              </a:solidFill>
              <a:latin typeface="Arial" panose="020B0604020202020204" pitchFamily="34" charset="0"/>
              <a:cs typeface="Arial" panose="020B0604020202020204" pitchFamily="34" charset="0"/>
            </a:endParaRPr>
          </a:p>
          <a:p>
            <a:endParaRPr lang="pt-BR"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87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411FBF8-ECF4-44EE-B450-A610730321C2}"/>
              </a:ext>
            </a:extLst>
          </p:cNvPr>
          <p:cNvSpPr txBox="1"/>
          <p:nvPr/>
        </p:nvSpPr>
        <p:spPr>
          <a:xfrm>
            <a:off x="251520" y="267494"/>
            <a:ext cx="4565590" cy="587340"/>
          </a:xfrm>
          <a:prstGeom prst="rect">
            <a:avLst/>
          </a:prstGeom>
          <a:noFill/>
        </p:spPr>
        <p:txBody>
          <a:bodyPr wrap="square">
            <a:spAutoFit/>
          </a:bodyPr>
          <a:lstStyle/>
          <a:p>
            <a:pPr marL="40005" indent="320040">
              <a:spcAft>
                <a:spcPts val="500"/>
              </a:spcAft>
            </a:pPr>
            <a:r>
              <a:rPr lang="en-US" sz="1400" dirty="0">
                <a:latin typeface="Arial" panose="020B0604020202020204" pitchFamily="34" charset="0"/>
                <a:cs typeface="Arial" panose="020B0604020202020204" pitchFamily="34" charset="0"/>
              </a:rPr>
              <a:t> </a:t>
            </a:r>
          </a:p>
          <a:p>
            <a:pPr marL="40005" indent="320040">
              <a:spcAft>
                <a:spcPts val="5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07000"/>
              </a:lnSpc>
              <a:spcAft>
                <a:spcPts val="800"/>
              </a:spcAft>
              <a:buFont typeface="Wingdings" panose="05000000000000000000" pitchFamily="2" charset="2"/>
              <a:buChar char="Ø"/>
            </a:pPr>
            <a:r>
              <a:rPr lang="pt-BR" sz="1600" dirty="0">
                <a:effectLst/>
                <a:latin typeface="Arial" panose="020B0604020202020204" pitchFamily="34" charset="0"/>
                <a:ea typeface="Calibri" panose="020F0502020204030204" pitchFamily="34" charset="0"/>
                <a:cs typeface="Arial" panose="020B0604020202020204" pitchFamily="34" charset="0"/>
              </a:rPr>
              <a:t>O PRINCIPAL PAPEL DE QUEM OCUPA O CARGO DE GESTÃO É RECONHECER PARA INCLUIR</a:t>
            </a:r>
          </a:p>
        </p:txBody>
      </p:sp>
      <p:sp>
        <p:nvSpPr>
          <p:cNvPr id="32" name="CaixaDeTexto 31">
            <a:extLst>
              <a:ext uri="{FF2B5EF4-FFF2-40B4-BE49-F238E27FC236}">
                <a16:creationId xmlns:a16="http://schemas.microsoft.com/office/drawing/2014/main" id="{632974E8-30E4-44A1-A382-551263C4AD7D}"/>
              </a:ext>
            </a:extLst>
          </p:cNvPr>
          <p:cNvSpPr txBox="1"/>
          <p:nvPr/>
        </p:nvSpPr>
        <p:spPr>
          <a:xfrm>
            <a:off x="209171" y="854834"/>
            <a:ext cx="3845510" cy="229743"/>
          </a:xfrm>
          <a:prstGeom prst="rect">
            <a:avLst/>
          </a:prstGeom>
          <a:noFill/>
        </p:spPr>
        <p:txBody>
          <a:bodyPr wrap="square">
            <a:spAutoFit/>
          </a:bodyPr>
          <a:lstStyle/>
          <a:p>
            <a:pPr>
              <a:lnSpc>
                <a:spcPct val="107000"/>
              </a:lnSpc>
              <a:spcAft>
                <a:spcPts val="800"/>
              </a:spcAft>
            </a:pPr>
            <a:r>
              <a:rPr lang="pt-BR" sz="900" dirty="0">
                <a:effectLst/>
                <a:latin typeface="Arial" panose="020B0604020202020204" pitchFamily="34" charset="0"/>
                <a:ea typeface="Calibri" panose="020F0502020204030204" pitchFamily="34" charset="0"/>
                <a:cs typeface="Arial" panose="020B0604020202020204" pitchFamily="34" charset="0"/>
              </a:rPr>
              <a:t> </a:t>
            </a:r>
            <a:endParaRPr lang="pt-BR" sz="9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CaixaDeTexto 8">
            <a:extLst>
              <a:ext uri="{FF2B5EF4-FFF2-40B4-BE49-F238E27FC236}">
                <a16:creationId xmlns:a16="http://schemas.microsoft.com/office/drawing/2014/main" id="{831808B7-9F77-4FC0-BE69-C43464FA20A0}"/>
              </a:ext>
            </a:extLst>
          </p:cNvPr>
          <p:cNvSpPr txBox="1"/>
          <p:nvPr/>
        </p:nvSpPr>
        <p:spPr>
          <a:xfrm>
            <a:off x="219286" y="749376"/>
            <a:ext cx="8097130" cy="3880549"/>
          </a:xfrm>
          <a:prstGeom prst="rect">
            <a:avLst/>
          </a:prstGeom>
          <a:noFill/>
        </p:spPr>
        <p:txBody>
          <a:bodyPr wrap="square">
            <a:spAutoFit/>
          </a:bodyPr>
          <a:lstStyle/>
          <a:p>
            <a:pPr fontAlgn="base"/>
            <a:r>
              <a:rPr lang="pt-BR" sz="900" b="1"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Reconhecer os diferentes tipos de deficiência existentes e a necessidade ou não de adequações estruturais, técnicas, instrumentais, relacionais e de comunicação, seja ela interpessoal ou institucional da empresa. </a:t>
            </a:r>
          </a:p>
          <a:p>
            <a:pPr fontAlgn="base"/>
            <a:endParaRPr lang="pt-BR" sz="900" b="1" dirty="0">
              <a:solidFill>
                <a:srgbClr val="111111"/>
              </a:solidFill>
              <a:latin typeface="Arial" panose="020B0604020202020204" pitchFamily="34" charset="0"/>
              <a:ea typeface="Times New Roman" panose="02020603050405020304" pitchFamily="18" charset="0"/>
              <a:cs typeface="Arial" panose="020B0604020202020204" pitchFamily="34" charset="0"/>
            </a:endParaRPr>
          </a:p>
          <a:p>
            <a:pPr fontAlgn="base"/>
            <a:endParaRPr lang="pt-BR" sz="900" b="1" dirty="0">
              <a:solidFill>
                <a:srgbClr val="111111"/>
              </a:solidFill>
              <a:effectLst/>
              <a:latin typeface="Arial" panose="020B0604020202020204" pitchFamily="34" charset="0"/>
              <a:ea typeface="Times New Roman" panose="02020603050405020304" pitchFamily="18" charset="0"/>
              <a:cs typeface="Arial" panose="020B0604020202020204" pitchFamily="34" charset="0"/>
            </a:endParaRPr>
          </a:p>
          <a:p>
            <a:pPr fontAlgn="base"/>
            <a:r>
              <a:rPr lang="pt-BR" sz="900" b="1"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Algumas dicas gerais:</a:t>
            </a:r>
            <a:endParaRPr lang="pt-BR" sz="900" b="1" dirty="0">
              <a:solidFill>
                <a:srgbClr val="111111"/>
              </a:solidFill>
              <a:latin typeface="Arial" panose="020B0604020202020204" pitchFamily="34" charset="0"/>
              <a:ea typeface="Times New Roman" panose="02020603050405020304" pitchFamily="18" charset="0"/>
              <a:cs typeface="Arial" panose="020B0604020202020204" pitchFamily="34" charset="0"/>
            </a:endParaRPr>
          </a:p>
          <a:p>
            <a:pPr fontAlgn="base"/>
            <a:endParaRPr lang="pt-BR" sz="900" dirty="0">
              <a:effectLst/>
              <a:latin typeface="Arial" panose="020B060402020202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Não estigmatize a pessoa pela sua deficiência;  </a:t>
            </a:r>
          </a:p>
          <a:p>
            <a:pPr marL="171450" indent="-171450">
              <a:lnSpc>
                <a:spcPct val="107000"/>
              </a:lnSpc>
              <a:spcAft>
                <a:spcPts val="800"/>
              </a:spcAft>
              <a:buFont typeface="Arial" panose="020B0604020202020204" pitchFamily="34" charset="0"/>
              <a:buChar char="•"/>
            </a:pPr>
            <a:r>
              <a:rPr lang="pt-BR" sz="900" dirty="0">
                <a:effectLst/>
                <a:latin typeface="Arial" panose="020B0604020202020204" pitchFamily="34" charset="0"/>
                <a:ea typeface="Calibri" panose="020F0502020204030204" pitchFamily="34" charset="0"/>
                <a:cs typeface="Arial" panose="020B0604020202020204" pitchFamily="34" charset="0"/>
              </a:rPr>
              <a:t>Procure não discriminar, subestimar ou superestimar;</a:t>
            </a:r>
          </a:p>
          <a:p>
            <a:pPr marL="171450" indent="-171450">
              <a:lnSpc>
                <a:spcPct val="107000"/>
              </a:lnSpc>
              <a:spcAft>
                <a:spcPts val="800"/>
              </a:spcAft>
              <a:buFont typeface="Arial" panose="020B0604020202020204" pitchFamily="34" charset="0"/>
              <a:buChar char="•"/>
            </a:pPr>
            <a:r>
              <a:rPr lang="pt-BR" sz="900" dirty="0">
                <a:latin typeface="Arial" panose="020B0604020202020204" pitchFamily="34" charset="0"/>
                <a:ea typeface="Calibri" panose="020F0502020204030204" pitchFamily="34" charset="0"/>
                <a:cs typeface="Arial" panose="020B0604020202020204" pitchFamily="34" charset="0"/>
              </a:rPr>
              <a:t>Busque conhecimento para desconstruir olhares enviesados e “achismos” que podem levar a atitudes discriminatórias com especialistas, portais e </a:t>
            </a:r>
            <a:r>
              <a:rPr lang="pt-BR" sz="900" i="1" dirty="0">
                <a:latin typeface="Arial" panose="020B0604020202020204" pitchFamily="34" charset="0"/>
                <a:ea typeface="Calibri" panose="020F0502020204030204" pitchFamily="34" charset="0"/>
                <a:cs typeface="Arial" panose="020B0604020202020204" pitchFamily="34" charset="0"/>
              </a:rPr>
              <a:t>podcasts </a:t>
            </a:r>
            <a:r>
              <a:rPr lang="pt-BR" sz="900" dirty="0">
                <a:latin typeface="Arial" panose="020B0604020202020204" pitchFamily="34" charset="0"/>
                <a:ea typeface="Calibri" panose="020F0502020204030204" pitchFamily="34" charset="0"/>
                <a:cs typeface="Arial" panose="020B0604020202020204" pitchFamily="34" charset="0"/>
              </a:rPr>
              <a:t>sobre o tema;</a:t>
            </a:r>
          </a:p>
          <a:p>
            <a:pPr marL="171450" indent="-171450">
              <a:lnSpc>
                <a:spcPct val="107000"/>
              </a:lnSpc>
              <a:spcAft>
                <a:spcPts val="800"/>
              </a:spcAft>
              <a:buFont typeface="Arial" panose="020B0604020202020204" pitchFamily="34" charset="0"/>
              <a:buChar char="•"/>
            </a:pPr>
            <a:r>
              <a:rPr lang="pt-BR" sz="900" dirty="0">
                <a:latin typeface="Arial" panose="020B0604020202020204" pitchFamily="34" charset="0"/>
                <a:ea typeface="Calibri" panose="020F0502020204030204" pitchFamily="34" charset="0"/>
                <a:cs typeface="Arial" panose="020B0604020202020204" pitchFamily="34" charset="0"/>
              </a:rPr>
              <a:t>Tome decisões baseadas em evidências e não em pré-julgamentos;</a:t>
            </a:r>
          </a:p>
          <a:p>
            <a:pPr marL="171450" indent="-171450" fontAlgn="base">
              <a:spcAft>
                <a:spcPts val="1500"/>
              </a:spcAft>
              <a:buFont typeface="Arial" panose="020B0604020202020204" pitchFamily="34" charset="0"/>
              <a:buChar char="•"/>
            </a:pPr>
            <a:r>
              <a:rPr lang="pt-BR" sz="900"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Utilize o termo “pessoa com deficiência (física, auditiva, visual ou intelectual)”. Os termos “cego” e “surdo” também podem ser utilizados;</a:t>
            </a:r>
            <a:endParaRPr lang="pt-BR" sz="900" dirty="0">
              <a:solidFill>
                <a:srgbClr val="111111"/>
              </a:solidFill>
              <a:latin typeface="Arial" panose="020B0604020202020204" pitchFamily="34" charset="0"/>
              <a:ea typeface="Times New Roman" panose="02020603050405020304" pitchFamily="18" charset="0"/>
              <a:cs typeface="Arial" panose="020B0604020202020204" pitchFamily="34" charset="0"/>
            </a:endParaRPr>
          </a:p>
          <a:p>
            <a:pPr marL="171450" indent="-171450" fontAlgn="base">
              <a:spcAft>
                <a:spcPts val="1500"/>
              </a:spcAft>
              <a:buFont typeface="Arial" panose="020B0604020202020204" pitchFamily="34" charset="0"/>
              <a:buChar char="•"/>
            </a:pPr>
            <a:r>
              <a:rPr lang="pt-BR" sz="900" dirty="0">
                <a:latin typeface="Arial" panose="020B0604020202020204" pitchFamily="34" charset="0"/>
                <a:cs typeface="Arial" panose="020B0604020202020204" pitchFamily="34" charset="0"/>
              </a:rPr>
              <a:t>Não ignore a deficiência da pessoa. Conheça as habilidades que ela possui, e que podem agregar ao trabalho ou à equipe.</a:t>
            </a:r>
            <a:r>
              <a:rPr lang="pt-BR" sz="900" dirty="0">
                <a:latin typeface="Arial" panose="020B0604020202020204" pitchFamily="34" charset="0"/>
                <a:ea typeface="Times New Roman" panose="02020603050405020304" pitchFamily="18" charset="0"/>
                <a:cs typeface="Arial" panose="020B0604020202020204" pitchFamily="34" charset="0"/>
              </a:rPr>
              <a:t> Uma pessoa cega, por exemplo, pode não fazer muitas coisas que alguém que enxerga, mas, muitas vezes, desenvolve habilidades sensoriais e uma memória com capacidade surpreendente;</a:t>
            </a:r>
            <a:endParaRPr lang="pt-BR" sz="900" dirty="0">
              <a:solidFill>
                <a:srgbClr val="111111"/>
              </a:solidFill>
              <a:latin typeface="Arial" panose="020B0604020202020204" pitchFamily="34" charset="0"/>
              <a:ea typeface="Times New Roman" panose="02020603050405020304" pitchFamily="18" charset="0"/>
              <a:cs typeface="Arial" panose="020B0604020202020204" pitchFamily="34" charset="0"/>
            </a:endParaRPr>
          </a:p>
          <a:p>
            <a:pPr marL="171450" indent="-171450" fontAlgn="base">
              <a:spcAft>
                <a:spcPts val="1500"/>
              </a:spcAft>
              <a:buFont typeface="Arial" panose="020B0604020202020204" pitchFamily="34" charset="0"/>
              <a:buChar char="•"/>
            </a:pPr>
            <a:r>
              <a:rPr lang="pt-BR" sz="900" dirty="0">
                <a:latin typeface="Arial" panose="020B0604020202020204" pitchFamily="34" charset="0"/>
                <a:cs typeface="Arial" panose="020B0604020202020204" pitchFamily="34" charset="0"/>
              </a:rPr>
              <a:t> </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Não utilize expressões como </a:t>
            </a:r>
            <a:r>
              <a:rPr lang="pt-BR" sz="900" dirty="0">
                <a:solidFill>
                  <a:srgbClr val="111111"/>
                </a:solidFill>
                <a:effectLst/>
                <a:latin typeface="Arial" panose="020B0604020202020204" pitchFamily="34" charset="0"/>
                <a:ea typeface="Calibri" panose="020F0502020204030204" pitchFamily="34" charset="0"/>
                <a:cs typeface="Arial" panose="020B0604020202020204" pitchFamily="34" charset="0"/>
              </a:rPr>
              <a:t>deficiente, especial</a:t>
            </a:r>
            <a:r>
              <a:rPr lang="pt-BR" sz="900" dirty="0">
                <a:solidFill>
                  <a:srgbClr val="111111"/>
                </a:solidFill>
                <a:latin typeface="Arial" panose="020B0604020202020204" pitchFamily="34" charset="0"/>
                <a:ea typeface="Calibri" panose="020F0502020204030204" pitchFamily="34" charset="0"/>
                <a:cs typeface="Arial" panose="020B0604020202020204" pitchFamily="34" charset="0"/>
              </a:rPr>
              <a:t>, inválido, retardado, portador de necessidade, incapaz e defeituoso.</a:t>
            </a:r>
            <a:endParaRPr lang="pt-BR" sz="9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pt-BR" sz="900" b="1" dirty="0">
                <a:effectLst/>
                <a:latin typeface="Arial" panose="020B0604020202020204" pitchFamily="34" charset="0"/>
                <a:ea typeface="Calibri" panose="020F0502020204030204" pitchFamily="34" charset="0"/>
                <a:cs typeface="Arial" panose="020B0604020202020204" pitchFamily="34" charset="0"/>
              </a:rPr>
              <a:t>NA DÚVIDA, PERGUNTE. </a:t>
            </a:r>
            <a:r>
              <a:rPr lang="pt-BR" sz="9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900"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Às vezes, uma tentativa de ajuda inadequada pode até atrapalhar</a:t>
            </a:r>
            <a:r>
              <a:rPr lang="pt-BR" sz="900" dirty="0">
                <a:solidFill>
                  <a:srgbClr val="111111"/>
                </a:solidFill>
                <a:latin typeface="Arial" panose="020B0604020202020204" pitchFamily="34" charset="0"/>
                <a:ea typeface="Times New Roman" panose="02020603050405020304" pitchFamily="18" charset="0"/>
                <a:cs typeface="Arial" panose="020B0604020202020204" pitchFamily="34" charset="0"/>
              </a:rPr>
              <a:t> enquanto que, em outras ocasiões, </a:t>
            </a:r>
            <a:r>
              <a:rPr lang="pt-BR" sz="900" dirty="0">
                <a:solidFill>
                  <a:srgbClr val="111111"/>
                </a:solidFill>
                <a:effectLst/>
                <a:latin typeface="Arial" panose="020B0604020202020204" pitchFamily="34" charset="0"/>
                <a:ea typeface="Times New Roman" panose="02020603050405020304" pitchFamily="18" charset="0"/>
                <a:cs typeface="Arial" panose="020B0604020202020204" pitchFamily="34" charset="0"/>
              </a:rPr>
              <a:t>o auxílio é essencial. Pergunte e saberá como agir, e não se ofenda se a ajuda for recusada.</a:t>
            </a:r>
            <a:endParaRPr lang="pt-BR" sz="9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923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BC41CE7-B0AC-4008-AFBD-309E9E17FC27}"/>
              </a:ext>
            </a:extLst>
          </p:cNvPr>
          <p:cNvSpPr txBox="1"/>
          <p:nvPr/>
        </p:nvSpPr>
        <p:spPr>
          <a:xfrm>
            <a:off x="196732" y="170097"/>
            <a:ext cx="8640960" cy="4439677"/>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DE&amp;I NA JD NA PRÁTICA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Programa de Inclusão para Funcionários Surdos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Contexto</a:t>
            </a:r>
            <a:r>
              <a:rPr kumimoji="0" lang="pt-BR" sz="1000" b="0" i="0" u="none" strike="noStrike" kern="1200" cap="none" spc="0" normalizeH="0" baseline="0" noProof="0" dirty="0">
                <a:ln>
                  <a:noFill/>
                </a:ln>
                <a:solidFill>
                  <a:prstClr val="black"/>
                </a:solidFill>
                <a:effectLst/>
                <a:uLnTx/>
                <a:uFillTx/>
                <a:latin typeface="Arial"/>
                <a:ea typeface="+mn-ea"/>
                <a:cs typeface="Arial"/>
              </a:rPr>
              <a:t>: Pessoas surdas costumam encontrar muitas barreiras no acesso às oportunidades de trabalho, pois as </a:t>
            </a:r>
            <a:r>
              <a:rPr kumimoji="0" lang="pt-BR" sz="1000" b="0" i="0" u="none" strike="noStrike" kern="1200" cap="none" spc="0" normalizeH="0" baseline="0" noProof="0" dirty="0">
                <a:ln>
                  <a:noFill/>
                </a:ln>
                <a:solidFill>
                  <a:prstClr val="black"/>
                </a:solidFill>
                <a:effectLst/>
                <a:uLnTx/>
                <a:uFillTx/>
                <a:latin typeface="Calibri"/>
                <a:ea typeface="+mn-lt"/>
                <a:cs typeface="Calibri"/>
              </a:rPr>
              <a:t>empresas optam por outros tipos de deficiências, uma vez que consideram inviável a comunicação com os surdos. Além disso, pessoas surdas têm maior propensão a ter sua formação escolar e acadêmica prejudicada por falta de acessibilidade nas instituições de ensino.</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Ação</a:t>
            </a:r>
            <a:r>
              <a:rPr kumimoji="0" lang="pt-BR" sz="1000" b="0" i="0" u="none" strike="noStrike" kern="1200" cap="none" spc="0" normalizeH="0" baseline="0" noProof="0" dirty="0">
                <a:ln>
                  <a:noFill/>
                </a:ln>
                <a:solidFill>
                  <a:prstClr val="black"/>
                </a:solidFill>
                <a:effectLst/>
                <a:uLnTx/>
                <a:uFillTx/>
                <a:latin typeface="Arial"/>
                <a:ea typeface="+mn-ea"/>
                <a:cs typeface="Arial"/>
              </a:rPr>
              <a:t>: A presença de pessoas com deficiência em qualquer ambiente não garante que elas estejam, de fato, integradas. Apesar do histórico das unidades do Brasil da John Deere sempre cumprirem a cota legal de inclusão de profissionais com deficiência, o comitê de Diversidade, Equidade e Inclusão da unidade de Horizontina preocupou-se com o fato que mesmo dentro da inclusão, às vezes acontece discriminação pela simples falta de acessibilidade. Daí surgiu o projeto de inclusão de funcionários com deficiência auditiva, o qual teve como principais objetivos:</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Treinar os colaboradores para se comunicarem de forma efetiva;</a:t>
            </a:r>
          </a:p>
          <a:p>
            <a:pPr marL="685800" marR="0" lvl="1" indent="-2286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Motivar o relacionamento entre todos e todas;</a:t>
            </a:r>
          </a:p>
          <a:p>
            <a:pPr marL="685800" marR="0" lvl="1" indent="-2286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Engajar os funcionários;</a:t>
            </a:r>
          </a:p>
          <a:p>
            <a:pPr marL="685800" marR="0" lvl="1" indent="-228600" algn="just" defTabSz="914400" rtl="0" eaLnBrk="1" fontAlgn="auto" latinLnBrk="0" hangingPunct="1">
              <a:lnSpc>
                <a:spcPct val="100000"/>
              </a:lnSpc>
              <a:spcBef>
                <a:spcPts val="50"/>
              </a:spcBef>
              <a:spcAft>
                <a:spcPts val="0"/>
              </a:spcAft>
              <a:buClrTx/>
              <a:buSzTx/>
              <a:buFont typeface="Arial" panose="020B0604020202020204" pitchFamily="34" charset="0"/>
              <a:buChar char="•"/>
              <a:tabLst/>
              <a:defRPr/>
            </a:pPr>
            <a:r>
              <a:rPr kumimoji="0" lang="pt-BR" sz="1000" b="0" i="0" u="none" strike="noStrike" kern="1200" cap="none" spc="0" normalizeH="0" baseline="0" noProof="0" dirty="0">
                <a:ln>
                  <a:noFill/>
                </a:ln>
                <a:solidFill>
                  <a:prstClr val="black"/>
                </a:solidFill>
                <a:effectLst/>
                <a:uLnTx/>
                <a:uFillTx/>
                <a:latin typeface="Arial"/>
                <a:ea typeface="+mn-ea"/>
                <a:cs typeface="Arial"/>
              </a:rPr>
              <a:t>Incentivar o tratamento respeitoso;</a:t>
            </a:r>
          </a:p>
          <a:p>
            <a:pPr marL="685800" marR="0" lvl="1" indent="-228600" algn="just" defTabSz="914400" rtl="0" eaLnBrk="1" fontAlgn="auto" latinLnBrk="0" hangingPunct="1">
              <a:lnSpc>
                <a:spcPct val="100000"/>
              </a:lnSpc>
              <a:spcBef>
                <a:spcPts val="50"/>
              </a:spcBef>
              <a:spcAft>
                <a:spcPts val="0"/>
              </a:spcAft>
              <a:buClrTx/>
              <a:buSzTx/>
              <a:buFont typeface="Arial" panose="020B0604020202020204" pitchFamily="34" charset="0"/>
              <a:buChar char="•"/>
              <a:tabLst/>
              <a:defRPr/>
            </a:pPr>
            <a:r>
              <a:rPr kumimoji="0" lang="pt-BR" sz="1000" b="0" i="0" u="none" strike="noStrike" kern="1200" cap="none" spc="0" normalizeH="0" baseline="0" noProof="0" dirty="0">
                <a:ln>
                  <a:noFill/>
                </a:ln>
                <a:solidFill>
                  <a:prstClr val="black"/>
                </a:solidFill>
                <a:effectLst/>
                <a:uLnTx/>
                <a:uFillTx/>
                <a:latin typeface="Arial"/>
                <a:ea typeface="+mn-ea"/>
                <a:cs typeface="Arial"/>
              </a:rPr>
              <a:t>Promover a equidade de oportunidades.</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5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Impacto</a:t>
            </a:r>
            <a:r>
              <a:rPr kumimoji="0" lang="pt-BR" sz="1000" b="0" i="0" u="none" strike="noStrike" kern="1200" cap="none" spc="0" normalizeH="0" baseline="0" noProof="0" dirty="0">
                <a:ln>
                  <a:noFill/>
                </a:ln>
                <a:solidFill>
                  <a:prstClr val="black"/>
                </a:solidFill>
                <a:effectLst/>
                <a:uLnTx/>
                <a:uFillTx/>
                <a:latin typeface="Arial"/>
                <a:ea typeface="+mn-ea"/>
                <a:cs typeface="Arial"/>
              </a:rPr>
              <a:t>: Projeto Libras Horizontina, que ganhou o D&amp;I Awards 2019, com um conjunto de iniciativas na unidade para a maior inclusão dos funcionários surdos ao fazer bonés de identificação, treinamento de Libras e legendagem dos vídeos nas televisões. A ação impactou, na época, todos os 16 funcionários surdos. Como o projeto teve continuidade, todos os novos funcionários são impactados e, desta forma, soma mais de 30 beneficiados até o momento.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Carmen Frank (formada em Letras) - Gerente de operações de RH  da unidade de Horizontina –</a:t>
            </a:r>
            <a:r>
              <a:rPr kumimoji="0" lang="pt-BR" sz="1000" b="0" i="0" u="none" strike="noStrike" kern="1200" cap="none" spc="0" normalizeH="0" baseline="0" noProof="0" dirty="0">
                <a:ln>
                  <a:noFill/>
                </a:ln>
                <a:solidFill>
                  <a:prstClr val="black"/>
                </a:solidFill>
                <a:effectLst/>
                <a:uLnTx/>
                <a:uFillTx/>
                <a:latin typeface="Arial"/>
                <a:ea typeface="+mn-ea"/>
                <a:cs typeface="Arial"/>
              </a:rPr>
              <a:t> auxilia a formular estratégias, melhorar o desempenho, adquirir materiais e recursos, além de garantir a conformidade nos desenvolvimentos dos colaboradores.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Contato para mais informações: </a:t>
            </a:r>
            <a:r>
              <a:rPr kumimoji="0" lang="pt-BR" sz="1000" b="0" i="0" u="none" strike="noStrike" kern="1200" cap="none" spc="0" normalizeH="0" baseline="0" noProof="0" dirty="0">
                <a:ln>
                  <a:noFill/>
                </a:ln>
                <a:solidFill>
                  <a:prstClr val="black"/>
                </a:solidFill>
                <a:effectLst/>
                <a:uLnTx/>
                <a:uFillTx/>
                <a:latin typeface="Arial"/>
                <a:ea typeface="+mn-ea"/>
                <a:cs typeface="Arial"/>
                <a:hlinkClick r:id="rId2"/>
              </a:rPr>
              <a:t>frankcarmenr@johndeere.com</a:t>
            </a:r>
            <a:r>
              <a:rPr kumimoji="0" lang="pt-BR" sz="1000" b="0" i="0" u="none" strike="noStrike" kern="1200" cap="none" spc="0" normalizeH="0" baseline="0" noProof="0" dirty="0">
                <a:ln>
                  <a:noFill/>
                </a:ln>
                <a:solidFill>
                  <a:prstClr val="black"/>
                </a:solidFill>
                <a:effectLst/>
                <a:uLnTx/>
                <a:uFillTx/>
                <a:latin typeface="Arial"/>
                <a:ea typeface="+mn-ea"/>
                <a:cs typeface="Arial"/>
              </a:rPr>
              <a:t>. </a:t>
            </a:r>
          </a:p>
        </p:txBody>
      </p:sp>
      <p:pic>
        <p:nvPicPr>
          <p:cNvPr id="2" name="Picture 1">
            <a:extLst>
              <a:ext uri="{FF2B5EF4-FFF2-40B4-BE49-F238E27FC236}">
                <a16:creationId xmlns:a16="http://schemas.microsoft.com/office/drawing/2014/main" id="{5C0F1E84-A067-42EC-81E9-E5B548D2174E}"/>
              </a:ext>
            </a:extLst>
          </p:cNvPr>
          <p:cNvPicPr>
            <a:picLocks noChangeAspect="1"/>
          </p:cNvPicPr>
          <p:nvPr/>
        </p:nvPicPr>
        <p:blipFill>
          <a:blip r:embed="rId3"/>
          <a:stretch>
            <a:fillRect/>
          </a:stretch>
        </p:blipFill>
        <p:spPr>
          <a:xfrm>
            <a:off x="7884368" y="4183759"/>
            <a:ext cx="720080" cy="789644"/>
          </a:xfrm>
          <a:prstGeom prst="rect">
            <a:avLst/>
          </a:prstGeom>
        </p:spPr>
      </p:pic>
    </p:spTree>
    <p:extLst>
      <p:ext uri="{BB962C8B-B14F-4D97-AF65-F5344CB8AC3E}">
        <p14:creationId xmlns:p14="http://schemas.microsoft.com/office/powerpoint/2010/main" val="381695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a:extLst>
              <a:ext uri="{FF2B5EF4-FFF2-40B4-BE49-F238E27FC236}">
                <a16:creationId xmlns:a16="http://schemas.microsoft.com/office/drawing/2014/main" id="{B9A44624-E3B0-4673-953D-F4789C203B6B}"/>
              </a:ext>
            </a:extLst>
          </p:cNvPr>
          <p:cNvSpPr txBox="1">
            <a:spLocks/>
          </p:cNvSpPr>
          <p:nvPr/>
        </p:nvSpPr>
        <p:spPr>
          <a:xfrm>
            <a:off x="251520" y="627534"/>
            <a:ext cx="8795320" cy="1371599"/>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Equidade &amp; Inclusão</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MITOS QUE QUEREMOS DESCONSTRUIR </a:t>
            </a:r>
          </a:p>
          <a:p>
            <a:pPr marL="40005" indent="0">
              <a:spcAft>
                <a:spcPts val="500"/>
              </a:spcAft>
              <a:buFont typeface="Arial" panose="020B0604020202020204" pitchFamily="34" charset="0"/>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Font typeface="Arial" panose="020B0604020202020204" pitchFamily="34" charset="0"/>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 5</a:t>
            </a:r>
          </a:p>
          <a:p>
            <a:pPr marL="40005" indent="0">
              <a:spcAft>
                <a:spcPts val="500"/>
              </a:spcAft>
              <a:buFont typeface="Arial" panose="020B0604020202020204" pitchFamily="34" charset="0"/>
              <a:buNone/>
            </a:pPr>
            <a:r>
              <a:rPr lang="pt-BR" sz="6400" dirty="0">
                <a:solidFill>
                  <a:srgbClr val="131D3E"/>
                </a:solidFill>
                <a:effectLst/>
                <a:latin typeface="Arial" panose="020B0604020202020204" pitchFamily="34" charset="0"/>
                <a:ea typeface="Calibri" panose="020F0502020204030204" pitchFamily="34" charset="0"/>
                <a:cs typeface="Arial" panose="020B0604020202020204" pitchFamily="34" charset="0"/>
              </a:rPr>
              <a:t>SE QUEREMOS IGUALDADE DE DIREITOS, POR QUE FALAMOS SÓ DAS MULHERES?</a:t>
            </a:r>
            <a:endParaRPr lang="pt-BR" sz="6400" dirty="0">
              <a:solidFill>
                <a:srgbClr val="131D3E"/>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BR" sz="7200" b="1" dirty="0">
              <a:solidFill>
                <a:srgbClr val="131D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717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B4392CD2-8F9C-41FA-8F21-A190DF286872}"/>
              </a:ext>
            </a:extLst>
          </p:cNvPr>
          <p:cNvSpPr/>
          <p:nvPr/>
        </p:nvSpPr>
        <p:spPr>
          <a:xfrm>
            <a:off x="3337385" y="845552"/>
            <a:ext cx="5453062" cy="41896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
              <a:spcAft>
                <a:spcPts val="500"/>
              </a:spcAft>
            </a:pPr>
            <a:r>
              <a:rPr lang="pt-BR"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MITO 3: SE QUEREMOS IGUALDADE DE DIREITOS, POR QUE FICAMOS FALANDO SÓ DAS MULHERES?</a:t>
            </a:r>
          </a:p>
        </p:txBody>
      </p:sp>
      <p:sp>
        <p:nvSpPr>
          <p:cNvPr id="13" name="CaixaDeTexto 12">
            <a:extLst>
              <a:ext uri="{FF2B5EF4-FFF2-40B4-BE49-F238E27FC236}">
                <a16:creationId xmlns:a16="http://schemas.microsoft.com/office/drawing/2014/main" id="{A3258395-A8D7-4085-855A-D3EC4C34CEEA}"/>
              </a:ext>
            </a:extLst>
          </p:cNvPr>
          <p:cNvSpPr txBox="1"/>
          <p:nvPr/>
        </p:nvSpPr>
        <p:spPr>
          <a:xfrm>
            <a:off x="454519" y="-541701"/>
            <a:ext cx="7768926" cy="375552"/>
          </a:xfrm>
          <a:prstGeom prst="rect">
            <a:avLst/>
          </a:prstGeom>
          <a:noFill/>
        </p:spPr>
        <p:txBody>
          <a:bodyPr wrap="square">
            <a:spAutoFit/>
          </a:bodyPr>
          <a:lstStyle/>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Rectangle 8">
            <a:extLst>
              <a:ext uri="{FF2B5EF4-FFF2-40B4-BE49-F238E27FC236}">
                <a16:creationId xmlns:a16="http://schemas.microsoft.com/office/drawing/2014/main" id="{12E9C6B8-EA58-40E5-B76D-402DD1AC01E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14" name="CaixaDeTexto 13">
            <a:extLst>
              <a:ext uri="{FF2B5EF4-FFF2-40B4-BE49-F238E27FC236}">
                <a16:creationId xmlns:a16="http://schemas.microsoft.com/office/drawing/2014/main" id="{295FB2B7-1A4C-4213-9DAD-F38660FD7D84}"/>
              </a:ext>
            </a:extLst>
          </p:cNvPr>
          <p:cNvSpPr txBox="1"/>
          <p:nvPr/>
        </p:nvSpPr>
        <p:spPr>
          <a:xfrm>
            <a:off x="93191" y="854834"/>
            <a:ext cx="2390577" cy="39857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1"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Homens e mulheres têm que ser tratados da mesma maneira no ambiente de trabalho?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100" b="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A resposta para essa pergunta varia de acordo com a perspectiva que estamos dando para avaliar a questão.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100" dirty="0">
              <a:solidFill>
                <a:srgbClr val="131D3E"/>
              </a:solidFill>
              <a:latin typeface="Arial" panose="020B0604020202020204" pitchFamily="34" charset="0"/>
              <a:ea typeface="Yu Gothic" panose="020B0400000000000000" pitchFamily="34"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1"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Podemos ter uma resposta positiva </a:t>
            </a:r>
            <a:r>
              <a:rPr kumimoji="0" lang="pt-BR" altLang="pt-BR" sz="110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quando</a:t>
            </a:r>
            <a:r>
              <a:rPr kumimoji="0" lang="pt-BR" altLang="pt-BR" sz="1100" b="1"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 </a:t>
            </a:r>
            <a:r>
              <a:rPr kumimoji="0" lang="pt-BR" altLang="pt-BR" sz="1100" b="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falamos do igual direito à segurança, respeito e não discriminação.</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100" dirty="0">
              <a:solidFill>
                <a:srgbClr val="131D3E"/>
              </a:solidFill>
              <a:latin typeface="Arial" panose="020B0604020202020204" pitchFamily="34" charset="0"/>
              <a:ea typeface="Yu Gothic" panose="020B0400000000000000" pitchFamily="34" charset="-128"/>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1"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Podemos ter uma resposta negativa </a:t>
            </a:r>
            <a:r>
              <a:rPr lang="pt-BR" altLang="pt-BR" sz="1100" dirty="0">
                <a:solidFill>
                  <a:srgbClr val="131D3E"/>
                </a:solidFill>
                <a:latin typeface="Arial" panose="020B0604020202020204" pitchFamily="34" charset="0"/>
                <a:ea typeface="Yu Gothic" panose="020B0400000000000000" pitchFamily="34" charset="-128"/>
                <a:cs typeface="Arial" panose="020B0604020202020204" pitchFamily="34" charset="0"/>
              </a:rPr>
              <a:t>q</a:t>
            </a:r>
            <a:r>
              <a:rPr kumimoji="0" lang="pt-BR" altLang="pt-BR" sz="110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uando o tratamento igualitário ajuda a reforçar </a:t>
            </a:r>
            <a:r>
              <a:rPr kumimoji="0" lang="pt-BR" altLang="pt-BR" sz="1100" b="1" i="0" u="none" strike="noStrike" cap="none" normalizeH="0" baseline="0" dirty="0">
                <a:ln>
                  <a:noFill/>
                </a:ln>
                <a:solidFill>
                  <a:srgbClr val="CD8532"/>
                </a:solidFill>
                <a:effectLst/>
                <a:latin typeface="Arial" panose="020B0604020202020204" pitchFamily="34" charset="0"/>
                <a:ea typeface="Yu Gothic" panose="020B0400000000000000" pitchFamily="34" charset="-128"/>
                <a:cs typeface="Arial" panose="020B0604020202020204" pitchFamily="34" charset="0"/>
              </a:rPr>
              <a:t>barreiras pré</a:t>
            </a:r>
            <a:r>
              <a:rPr lang="pt-BR" altLang="pt-BR" sz="1100" b="1" dirty="0">
                <a:solidFill>
                  <a:srgbClr val="CD8532"/>
                </a:solidFill>
                <a:latin typeface="Arial" panose="020B0604020202020204" pitchFamily="34" charset="0"/>
                <a:ea typeface="Yu Gothic" panose="020B0400000000000000" pitchFamily="34" charset="-128"/>
                <a:cs typeface="Arial" panose="020B0604020202020204" pitchFamily="34" charset="0"/>
              </a:rPr>
              <a:t>-</a:t>
            </a:r>
            <a:r>
              <a:rPr kumimoji="0" lang="pt-BR" altLang="pt-BR" sz="1100" b="1" i="0" u="none" strike="noStrike" cap="none" normalizeH="0" baseline="0" dirty="0">
                <a:ln>
                  <a:noFill/>
                </a:ln>
                <a:solidFill>
                  <a:srgbClr val="CD8532"/>
                </a:solidFill>
                <a:effectLst/>
                <a:latin typeface="Arial" panose="020B0604020202020204" pitchFamily="34" charset="0"/>
                <a:ea typeface="Yu Gothic" panose="020B0400000000000000" pitchFamily="34" charset="-128"/>
                <a:cs typeface="Arial" panose="020B0604020202020204" pitchFamily="34" charset="0"/>
              </a:rPr>
              <a:t>existentes na sociedade </a:t>
            </a:r>
            <a:r>
              <a:rPr kumimoji="0" lang="pt-BR" altLang="pt-BR" sz="1100" i="0" u="none" strike="noStrike" cap="none" normalizeH="0" baseline="0" dirty="0">
                <a:ln>
                  <a:noFill/>
                </a:ln>
                <a:solidFill>
                  <a:srgbClr val="131D3E"/>
                </a:solidFill>
                <a:effectLst/>
                <a:latin typeface="Arial" panose="020B0604020202020204" pitchFamily="34" charset="0"/>
                <a:ea typeface="Yu Gothic" panose="020B0400000000000000" pitchFamily="34" charset="-128"/>
                <a:cs typeface="Arial" panose="020B0604020202020204" pitchFamily="34" charset="0"/>
              </a:rPr>
              <a:t>e no mundo do trabalho, que privilegiam os homens e contribuem para a exclusão das mulheres.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100" dirty="0">
              <a:solidFill>
                <a:srgbClr val="131D3E"/>
              </a:solidFill>
              <a:latin typeface="Arial" panose="020B0604020202020204" pitchFamily="34" charset="0"/>
              <a:ea typeface="Yu Gothic" panose="020B0400000000000000" pitchFamily="34" charset="-128"/>
              <a:cs typeface="Arial" panose="020B0604020202020204" pitchFamily="34" charset="0"/>
            </a:endParaRPr>
          </a:p>
        </p:txBody>
      </p:sp>
      <p:sp>
        <p:nvSpPr>
          <p:cNvPr id="19" name="CaixaDeTexto 18">
            <a:extLst>
              <a:ext uri="{FF2B5EF4-FFF2-40B4-BE49-F238E27FC236}">
                <a16:creationId xmlns:a16="http://schemas.microsoft.com/office/drawing/2014/main" id="{C793A4C3-D0C2-4618-8D0A-19D2E5A38147}"/>
              </a:ext>
            </a:extLst>
          </p:cNvPr>
          <p:cNvSpPr txBox="1"/>
          <p:nvPr/>
        </p:nvSpPr>
        <p:spPr>
          <a:xfrm>
            <a:off x="3410345" y="1741980"/>
            <a:ext cx="5307141" cy="2975173"/>
          </a:xfrm>
          <a:prstGeom prst="rect">
            <a:avLst/>
          </a:prstGeom>
          <a:noFill/>
        </p:spPr>
        <p:txBody>
          <a:bodyPr wrap="square">
            <a:spAutoFit/>
          </a:bodyPr>
          <a:lstStyle/>
          <a:p>
            <a:pPr algn="just">
              <a:lnSpc>
                <a:spcPct val="150000"/>
              </a:lnSpc>
              <a:spcAft>
                <a:spcPts val="500"/>
              </a:spcAft>
            </a:pPr>
            <a:r>
              <a:rPr lang="pt-BR" sz="900" dirty="0">
                <a:solidFill>
                  <a:srgbClr val="CD8532"/>
                </a:solidFill>
                <a:effectLst/>
                <a:latin typeface="Arial" panose="020B0604020202020204" pitchFamily="34" charset="0"/>
                <a:ea typeface="Calibri" panose="020F0502020204030204" pitchFamily="34" charset="0"/>
                <a:cs typeface="Arial" panose="020B0604020202020204" pitchFamily="34" charset="0"/>
              </a:rPr>
              <a:t>Apesar de serem maioria nas universidad</a:t>
            </a:r>
            <a:r>
              <a:rPr lang="pt-BR" sz="900" dirty="0">
                <a:solidFill>
                  <a:srgbClr val="CD8532"/>
                </a:solidFill>
                <a:latin typeface="Arial" panose="020B0604020202020204" pitchFamily="34" charset="0"/>
                <a:ea typeface="Calibri" panose="020F0502020204030204" pitchFamily="34" charset="0"/>
                <a:cs typeface="Arial" panose="020B0604020202020204" pitchFamily="34" charset="0"/>
              </a:rPr>
              <a:t>e (58%) e na participação no mercado de trabalho brasileiro (56%), elas ainda enfrentam diferentes barreiras para se desenvolverem e ascenderem com as mesmas condições e velocidade que os homens. Essas barreiras não têm relação com falta de capacidade, ambição, mérito, mas, sim, com ambientes e processos de trabalho que muitas vezes privilegiam a população masculina.</a:t>
            </a:r>
          </a:p>
          <a:p>
            <a:pPr algn="just">
              <a:lnSpc>
                <a:spcPct val="150000"/>
              </a:lnSpc>
              <a:spcAft>
                <a:spcPts val="500"/>
              </a:spcAft>
            </a:pPr>
            <a:r>
              <a:rPr lang="pt-BR" sz="1100" dirty="0">
                <a:solidFill>
                  <a:srgbClr val="CD8532"/>
                </a:solidFill>
                <a:latin typeface="Arial" panose="020B0604020202020204" pitchFamily="34" charset="0"/>
                <a:ea typeface="Calibri" panose="020F0502020204030204" pitchFamily="34" charset="0"/>
                <a:cs typeface="Arial" panose="020B0604020202020204" pitchFamily="34" charset="0"/>
              </a:rPr>
              <a:t>Barreiras como:</a:t>
            </a:r>
            <a:endParaRPr lang="pt-BR" sz="1200" dirty="0">
              <a:solidFill>
                <a:srgbClr val="CD8532"/>
              </a:solidFill>
              <a:effectLst/>
              <a:latin typeface="Arial" panose="020B0604020202020204" pitchFamily="34" charset="0"/>
              <a:ea typeface="Calibri" panose="020F0502020204030204" pitchFamily="34" charset="0"/>
              <a:cs typeface="Arial" panose="020B0604020202020204" pitchFamily="34" charset="0"/>
            </a:endParaRP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Maior exposição à discriminação e assédio;</a:t>
            </a: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Falta de isonomia salarial </a:t>
            </a:r>
            <a:r>
              <a:rPr lang="pt-BR" sz="900" dirty="0">
                <a:solidFill>
                  <a:srgbClr val="CD8532"/>
                </a:solidFill>
                <a:latin typeface="Arial" panose="020B0604020202020204" pitchFamily="34" charset="0"/>
                <a:ea typeface="Calibri" panose="020F0502020204030204" pitchFamily="34" charset="0"/>
                <a:cs typeface="Arial" panose="020B0604020202020204" pitchFamily="34" charset="0"/>
              </a:rPr>
              <a:t>(Gap Salarial de 26% - dados do </a:t>
            </a:r>
            <a:r>
              <a:rPr lang="pt-BR" sz="900" i="1" dirty="0">
                <a:solidFill>
                  <a:srgbClr val="CD8532"/>
                </a:solidFill>
                <a:latin typeface="Arial" panose="020B0604020202020204" pitchFamily="34" charset="0"/>
                <a:ea typeface="Calibri" panose="020F0502020204030204" pitchFamily="34" charset="0"/>
                <a:cs typeface="Arial" panose="020B0604020202020204" pitchFamily="34" charset="0"/>
              </a:rPr>
              <a:t>Global </a:t>
            </a:r>
            <a:r>
              <a:rPr lang="pt-BR" sz="900" i="1" dirty="0" err="1">
                <a:solidFill>
                  <a:srgbClr val="CD8532"/>
                </a:solidFill>
                <a:latin typeface="Arial" panose="020B0604020202020204" pitchFamily="34" charset="0"/>
                <a:ea typeface="Calibri" panose="020F0502020204030204" pitchFamily="34" charset="0"/>
                <a:cs typeface="Arial" panose="020B0604020202020204" pitchFamily="34" charset="0"/>
              </a:rPr>
              <a:t>Gender</a:t>
            </a:r>
            <a:r>
              <a:rPr lang="pt-BR" sz="900" i="1" dirty="0">
                <a:solidFill>
                  <a:srgbClr val="CD8532"/>
                </a:solidFill>
                <a:latin typeface="Arial" panose="020B0604020202020204" pitchFamily="34" charset="0"/>
                <a:ea typeface="Calibri" panose="020F0502020204030204" pitchFamily="34" charset="0"/>
                <a:cs typeface="Arial" panose="020B0604020202020204" pitchFamily="34" charset="0"/>
              </a:rPr>
              <a:t> Gap Index </a:t>
            </a:r>
            <a:r>
              <a:rPr lang="pt-BR" sz="900" dirty="0">
                <a:solidFill>
                  <a:srgbClr val="CD8532"/>
                </a:solidFill>
                <a:latin typeface="Arial" panose="020B0604020202020204" pitchFamily="34" charset="0"/>
                <a:ea typeface="Calibri" panose="020F0502020204030204" pitchFamily="34" charset="0"/>
                <a:cs typeface="Arial" panose="020B0604020202020204" pitchFamily="34" charset="0"/>
              </a:rPr>
              <a:t>2021);</a:t>
            </a:r>
            <a:endParaRPr lang="pt-BR" sz="1000" dirty="0">
              <a:solidFill>
                <a:srgbClr val="CD8532"/>
              </a:solidFill>
              <a:latin typeface="Arial" panose="020B0604020202020204" pitchFamily="34" charset="0"/>
              <a:ea typeface="Calibri" panose="020F0502020204030204" pitchFamily="34" charset="0"/>
              <a:cs typeface="Arial" panose="020B0604020202020204" pitchFamily="34" charset="0"/>
            </a:endParaRPr>
          </a:p>
          <a:p>
            <a:pPr marL="171450" indent="-171450" algn="just">
              <a:spcAft>
                <a:spcPts val="500"/>
              </a:spcAft>
              <a:buFont typeface="Wingdings" panose="05000000000000000000" pitchFamily="2" charset="2"/>
              <a:buChar char="Ø"/>
            </a:pPr>
            <a:r>
              <a:rPr lang="pt-BR" sz="1000" dirty="0">
                <a:solidFill>
                  <a:srgbClr val="CD8532"/>
                </a:solidFill>
                <a:effectLst/>
                <a:latin typeface="Arial" panose="020B0604020202020204" pitchFamily="34" charset="0"/>
                <a:ea typeface="Calibri" panose="020F0502020204030204" pitchFamily="34" charset="0"/>
                <a:cs typeface="Arial" panose="020B0604020202020204" pitchFamily="34" charset="0"/>
              </a:rPr>
              <a:t>Ausência de </a:t>
            </a: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representatividade em cargos de liderança;</a:t>
            </a:r>
            <a:endParaRPr lang="pt-BR" sz="1100" dirty="0">
              <a:solidFill>
                <a:srgbClr val="CD8532"/>
              </a:solidFill>
              <a:effectLst/>
              <a:latin typeface="Arial" panose="020B0604020202020204" pitchFamily="34" charset="0"/>
              <a:ea typeface="Calibri" panose="020F0502020204030204" pitchFamily="34" charset="0"/>
              <a:cs typeface="Arial" panose="020B0604020202020204" pitchFamily="34" charset="0"/>
            </a:endParaRP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Falta de planejamento na licença parental;</a:t>
            </a: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Adaptações estruturais e de benefícios para gestantes e mães;</a:t>
            </a: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Influência da dupla jornada (trabalhos domésticos) no desenvolvimento profissional;</a:t>
            </a:r>
          </a:p>
          <a:p>
            <a:pPr marL="171450" indent="-171450" algn="just">
              <a:spcAft>
                <a:spcPts val="500"/>
              </a:spcAft>
              <a:buFont typeface="Wingdings" panose="05000000000000000000" pitchFamily="2" charset="2"/>
              <a:buChar char="Ø"/>
            </a:pPr>
            <a:r>
              <a:rPr lang="pt-BR" sz="1000" dirty="0">
                <a:solidFill>
                  <a:srgbClr val="CD8532"/>
                </a:solidFill>
                <a:latin typeface="Arial" panose="020B0604020202020204" pitchFamily="34" charset="0"/>
                <a:ea typeface="Calibri" panose="020F0502020204030204" pitchFamily="34" charset="0"/>
                <a:cs typeface="Arial" panose="020B0604020202020204" pitchFamily="34" charset="0"/>
              </a:rPr>
              <a:t>Maiores dificuldades para mobilidades regionais.</a:t>
            </a:r>
          </a:p>
        </p:txBody>
      </p:sp>
      <p:cxnSp>
        <p:nvCxnSpPr>
          <p:cNvPr id="5" name="Conector de Seta Reta 4">
            <a:extLst>
              <a:ext uri="{FF2B5EF4-FFF2-40B4-BE49-F238E27FC236}">
                <a16:creationId xmlns:a16="http://schemas.microsoft.com/office/drawing/2014/main" id="{733E104C-E7CE-4450-A639-90677E89EA48}"/>
              </a:ext>
            </a:extLst>
          </p:cNvPr>
          <p:cNvCxnSpPr>
            <a:cxnSpLocks/>
          </p:cNvCxnSpPr>
          <p:nvPr/>
        </p:nvCxnSpPr>
        <p:spPr>
          <a:xfrm>
            <a:off x="179512" y="3939902"/>
            <a:ext cx="3301206" cy="0"/>
          </a:xfrm>
          <a:prstGeom prst="straightConnector1">
            <a:avLst/>
          </a:prstGeom>
          <a:ln w="38100">
            <a:solidFill>
              <a:srgbClr val="CD853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55DB715D-6C00-4A42-8D62-AB86BCD994B0}"/>
              </a:ext>
            </a:extLst>
          </p:cNvPr>
          <p:cNvCxnSpPr/>
          <p:nvPr/>
        </p:nvCxnSpPr>
        <p:spPr>
          <a:xfrm>
            <a:off x="141412" y="4102968"/>
            <a:ext cx="720080" cy="0"/>
          </a:xfrm>
          <a:prstGeom prst="line">
            <a:avLst/>
          </a:prstGeom>
          <a:ln w="38100">
            <a:solidFill>
              <a:srgbClr val="CD8532"/>
            </a:solidFill>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A46549BF-D2ED-41DA-B247-28D17AD0A14C}"/>
              </a:ext>
            </a:extLst>
          </p:cNvPr>
          <p:cNvSpPr txBox="1"/>
          <p:nvPr/>
        </p:nvSpPr>
        <p:spPr>
          <a:xfrm>
            <a:off x="2275347" y="3619390"/>
            <a:ext cx="1205371" cy="294632"/>
          </a:xfrm>
          <a:prstGeom prst="rect">
            <a:avLst/>
          </a:prstGeom>
          <a:noFill/>
        </p:spPr>
        <p:txBody>
          <a:bodyPr wrap="square">
            <a:spAutoFit/>
          </a:bodyPr>
          <a:lstStyle/>
          <a:p>
            <a:pPr algn="just">
              <a:lnSpc>
                <a:spcPct val="150000"/>
              </a:lnSpc>
              <a:spcAft>
                <a:spcPts val="500"/>
              </a:spcAft>
            </a:pPr>
            <a:r>
              <a:rPr lang="pt-BR" sz="1000" b="1" dirty="0">
                <a:solidFill>
                  <a:srgbClr val="131D3E"/>
                </a:solidFill>
                <a:latin typeface="Arial" panose="020B0604020202020204" pitchFamily="34" charset="0"/>
                <a:ea typeface="Calibri" panose="020F0502020204030204" pitchFamily="34" charset="0"/>
                <a:cs typeface="Arial" panose="020B0604020202020204" pitchFamily="34" charset="0"/>
              </a:rPr>
              <a:t>Por exemplo:</a:t>
            </a:r>
            <a:endParaRPr lang="pt-BR" sz="1000" b="1"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1" name="CaixaDeTexto 20">
            <a:extLst>
              <a:ext uri="{FF2B5EF4-FFF2-40B4-BE49-F238E27FC236}">
                <a16:creationId xmlns:a16="http://schemas.microsoft.com/office/drawing/2014/main" id="{B3680B70-5F22-4B22-A604-77EFB2625638}"/>
              </a:ext>
            </a:extLst>
          </p:cNvPr>
          <p:cNvSpPr txBox="1"/>
          <p:nvPr/>
        </p:nvSpPr>
        <p:spPr>
          <a:xfrm>
            <a:off x="-1972344" y="-1298098"/>
            <a:ext cx="5453062" cy="936410"/>
          </a:xfrm>
          <a:prstGeom prst="rect">
            <a:avLst/>
          </a:prstGeom>
          <a:noFill/>
        </p:spPr>
        <p:txBody>
          <a:bodyPr wrap="square">
            <a:spAutoFit/>
          </a:bodyPr>
          <a:lstStyle/>
          <a:p>
            <a:pPr algn="just">
              <a:lnSpc>
                <a:spcPct val="150000"/>
              </a:lnSpc>
              <a:spcAft>
                <a:spcPts val="500"/>
              </a:spcAft>
            </a:pPr>
            <a:r>
              <a:rPr lang="pt-BR" sz="800" dirty="0">
                <a:solidFill>
                  <a:srgbClr val="131D3E"/>
                </a:solidFill>
                <a:effectLst/>
                <a:latin typeface="Arial" panose="020B0604020202020204" pitchFamily="34" charset="0"/>
                <a:ea typeface="Calibri" panose="020F0502020204030204" pitchFamily="34" charset="0"/>
                <a:cs typeface="Arial" panose="020B0604020202020204" pitchFamily="34" charset="0"/>
              </a:rPr>
              <a:t>Muitas vezes, em reuniões de trabalho, quando mulheres colocam suas ideias não são ouvidas, mas quando um homem assume a palavra e traz a mesma ideia, recebe aplausos e créditos por uma ideia que não lhe pertence.</a:t>
            </a:r>
          </a:p>
          <a:p>
            <a:pPr algn="just">
              <a:lnSpc>
                <a:spcPct val="150000"/>
              </a:lnSpc>
              <a:spcAft>
                <a:spcPts val="500"/>
              </a:spcAft>
            </a:pPr>
            <a:endParaRPr lang="pt-BR" sz="8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500"/>
              </a:spcAft>
            </a:pPr>
            <a:r>
              <a:rPr lang="pt-BR" sz="800" dirty="0">
                <a:solidFill>
                  <a:srgbClr val="131D3E"/>
                </a:solidFill>
                <a:effectLst/>
                <a:latin typeface="Arial" panose="020B0604020202020204" pitchFamily="34" charset="0"/>
                <a:ea typeface="Calibri" panose="020F0502020204030204" pitchFamily="34" charset="0"/>
                <a:cs typeface="Arial" panose="020B0604020202020204" pitchFamily="34" charset="0"/>
              </a:rPr>
              <a:t>Em diferentes  </a:t>
            </a:r>
          </a:p>
        </p:txBody>
      </p:sp>
      <p:sp>
        <p:nvSpPr>
          <p:cNvPr id="12" name="Rectangle 2">
            <a:extLst>
              <a:ext uri="{FF2B5EF4-FFF2-40B4-BE49-F238E27FC236}">
                <a16:creationId xmlns:a16="http://schemas.microsoft.com/office/drawing/2014/main" id="{D9599102-F624-4CBE-90B4-D91018FFBC9E}"/>
              </a:ext>
            </a:extLst>
          </p:cNvPr>
          <p:cNvSpPr/>
          <p:nvPr/>
        </p:nvSpPr>
        <p:spPr>
          <a:xfrm>
            <a:off x="4338228" y="751286"/>
            <a:ext cx="4701942" cy="810500"/>
          </a:xfrm>
          <a:prstGeom prst="rect">
            <a:avLst/>
          </a:prstGeom>
          <a:solidFill>
            <a:srgbClr val="131D3E"/>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1200" dirty="0">
                <a:solidFill>
                  <a:schemeClr val="bg1"/>
                </a:solidFill>
                <a:latin typeface="Arial" panose="020B0604020202020204" pitchFamily="34" charset="0"/>
                <a:cs typeface="Arial" panose="020B0604020202020204" pitchFamily="34" charset="0"/>
              </a:rPr>
              <a:t>Se olharmos a igualdade da participação de mulheres apenas do ponto de vista de </a:t>
            </a:r>
            <a:r>
              <a:rPr lang="pt-BR" sz="1200" b="1" dirty="0">
                <a:solidFill>
                  <a:schemeClr val="bg1"/>
                </a:solidFill>
                <a:latin typeface="Arial" panose="020B0604020202020204" pitchFamily="34" charset="0"/>
                <a:cs typeface="Arial" panose="020B0604020202020204" pitchFamily="34" charset="0"/>
              </a:rPr>
              <a:t>oportunidades e participação econômica, </a:t>
            </a:r>
            <a:r>
              <a:rPr lang="pt-BR" sz="1200" dirty="0">
                <a:solidFill>
                  <a:schemeClr val="bg1"/>
                </a:solidFill>
                <a:latin typeface="Arial" panose="020B0604020202020204" pitchFamily="34" charset="0"/>
                <a:cs typeface="Arial" panose="020B0604020202020204" pitchFamily="34" charset="0"/>
              </a:rPr>
              <a:t>o Brasil se encontra na </a:t>
            </a:r>
            <a:r>
              <a:rPr lang="pt-BR" sz="1200" b="1" dirty="0">
                <a:solidFill>
                  <a:schemeClr val="bg1"/>
                </a:solidFill>
                <a:latin typeface="Arial" panose="020B0604020202020204" pitchFamily="34" charset="0"/>
                <a:cs typeface="Arial" panose="020B0604020202020204" pitchFamily="34" charset="0"/>
              </a:rPr>
              <a:t>89ª</a:t>
            </a:r>
            <a:r>
              <a:rPr lang="pt-BR" sz="1200" dirty="0">
                <a:solidFill>
                  <a:schemeClr val="bg1"/>
                </a:solidFill>
                <a:latin typeface="Arial" panose="020B0604020202020204" pitchFamily="34" charset="0"/>
                <a:cs typeface="Arial" panose="020B0604020202020204" pitchFamily="34" charset="0"/>
              </a:rPr>
              <a:t> posição do </a:t>
            </a:r>
            <a:r>
              <a:rPr lang="pt-BR" sz="1200" b="1" i="1" dirty="0">
                <a:solidFill>
                  <a:schemeClr val="bg1"/>
                </a:solidFill>
                <a:latin typeface="Arial" panose="020B0604020202020204" pitchFamily="34" charset="0"/>
                <a:cs typeface="Arial" panose="020B0604020202020204" pitchFamily="34" charset="0"/>
              </a:rPr>
              <a:t>Global </a:t>
            </a:r>
            <a:r>
              <a:rPr lang="pt-BR" sz="1200" b="1" i="1" dirty="0" err="1">
                <a:solidFill>
                  <a:schemeClr val="bg1"/>
                </a:solidFill>
                <a:latin typeface="Arial" panose="020B0604020202020204" pitchFamily="34" charset="0"/>
                <a:cs typeface="Arial" panose="020B0604020202020204" pitchFamily="34" charset="0"/>
              </a:rPr>
              <a:t>Gender</a:t>
            </a:r>
            <a:r>
              <a:rPr lang="pt-BR" sz="1200" b="1" i="1" dirty="0">
                <a:solidFill>
                  <a:schemeClr val="bg1"/>
                </a:solidFill>
                <a:latin typeface="Arial" panose="020B0604020202020204" pitchFamily="34" charset="0"/>
                <a:cs typeface="Arial" panose="020B0604020202020204" pitchFamily="34" charset="0"/>
              </a:rPr>
              <a:t> Gap Index 2021.</a:t>
            </a:r>
            <a:endParaRPr lang="en-US" sz="12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0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411FBF8-ECF4-44EE-B450-A610730321C2}"/>
              </a:ext>
            </a:extLst>
          </p:cNvPr>
          <p:cNvSpPr txBox="1"/>
          <p:nvPr/>
        </p:nvSpPr>
        <p:spPr>
          <a:xfrm>
            <a:off x="251520" y="267494"/>
            <a:ext cx="4565590" cy="587340"/>
          </a:xfrm>
          <a:prstGeom prst="rect">
            <a:avLst/>
          </a:prstGeom>
          <a:noFill/>
        </p:spPr>
        <p:txBody>
          <a:bodyPr wrap="square">
            <a:spAutoFit/>
          </a:bodyPr>
          <a:lstStyle/>
          <a:p>
            <a:pPr marL="40005" indent="320040">
              <a:spcAft>
                <a:spcPts val="500"/>
              </a:spcAft>
            </a:pPr>
            <a:r>
              <a:rPr lang="en-US" sz="1400" dirty="0">
                <a:latin typeface="Arial" panose="020B0604020202020204" pitchFamily="34" charset="0"/>
                <a:cs typeface="Arial" panose="020B0604020202020204" pitchFamily="34" charset="0"/>
              </a:rPr>
              <a:t> </a:t>
            </a:r>
          </a:p>
          <a:p>
            <a:pPr marL="40005" indent="320040">
              <a:spcAft>
                <a:spcPts val="5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tângulo 1">
            <a:extLst>
              <a:ext uri="{FF2B5EF4-FFF2-40B4-BE49-F238E27FC236}">
                <a16:creationId xmlns:a16="http://schemas.microsoft.com/office/drawing/2014/main" id="{2CA665B8-34B5-4104-8962-FCE7BAB093B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r>
              <a:rPr lang="pt-BR" sz="1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O PAPEL DE QUEM OCUPA A POSIÇÃO DE GESTÃO É RECONHECER AS BARREIRAS E ESTIMULAR AS MUDANÇAS ESTRUTURAIS E CULTURAIS</a:t>
            </a:r>
          </a:p>
        </p:txBody>
      </p:sp>
      <p:sp>
        <p:nvSpPr>
          <p:cNvPr id="12" name="CaixaDeTexto 11">
            <a:extLst>
              <a:ext uri="{FF2B5EF4-FFF2-40B4-BE49-F238E27FC236}">
                <a16:creationId xmlns:a16="http://schemas.microsoft.com/office/drawing/2014/main" id="{638899ED-A454-4235-8882-768BF7C702D4}"/>
              </a:ext>
            </a:extLst>
          </p:cNvPr>
          <p:cNvSpPr txBox="1"/>
          <p:nvPr/>
        </p:nvSpPr>
        <p:spPr>
          <a:xfrm>
            <a:off x="282060" y="913414"/>
            <a:ext cx="8280920" cy="3216201"/>
          </a:xfrm>
          <a:prstGeom prst="rect">
            <a:avLst/>
          </a:prstGeom>
          <a:noFill/>
        </p:spPr>
        <p:txBody>
          <a:bodyPr wrap="square">
            <a:spAutoFit/>
          </a:bodyPr>
          <a:lstStyle/>
          <a:p>
            <a:pPr algn="just">
              <a:spcBef>
                <a:spcPts val="200"/>
              </a:spcBef>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O papel da pessoa que ocupa uma posição de gestão na empresa, além de estimular e demandar processos de atração, retenção e desenvolvimento interno que levem em consideração as barreiras de gênero, é,  também, de estimular um olhar de maneira transversal tanto nos seus processos de tomada de decisão quanto nas atitudes da convivência no dia a dia.</a:t>
            </a:r>
          </a:p>
          <a:p>
            <a:pPr algn="just">
              <a:spcAft>
                <a:spcPts val="500"/>
              </a:spcAft>
            </a:pPr>
            <a:endPar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algn="just">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Alguns comportamentos machistas podem fazer parte do nosso dia a dia sem sequer nos darmos conta. Gestos que parecem inofensivos acabam por limitar a atuação e autoestima das mulheres, podendo até impedir seu desenvolvimento na carreira e em outros campos. </a:t>
            </a:r>
          </a:p>
          <a:p>
            <a:pPr algn="just">
              <a:lnSpc>
                <a:spcPct val="150000"/>
              </a:lnSpc>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a:t>
            </a:r>
            <a:r>
              <a:rPr lang="pt-BR" sz="900" b="1" dirty="0">
                <a:solidFill>
                  <a:srgbClr val="131D3E"/>
                </a:solidFill>
                <a:effectLst/>
                <a:latin typeface="Arial" panose="020B0604020202020204" pitchFamily="34" charset="0"/>
                <a:ea typeface="Calibri" panose="020F0502020204030204" pitchFamily="34" charset="0"/>
                <a:cs typeface="Arial" panose="020B0604020202020204" pitchFamily="34" charset="0"/>
              </a:rPr>
              <a:t>Trabalho de homem?</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Não assuma que uma mulher não consegue realizar determinada tarefa. Pergunte a ela se estaria confortável em fazê-la.</a:t>
            </a:r>
          </a:p>
          <a:p>
            <a:pPr algn="just">
              <a:lnSpc>
                <a:spcPct val="150000"/>
              </a:lnSpc>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a:t>
            </a:r>
            <a:r>
              <a:rPr lang="pt-BR" sz="900" b="1" dirty="0">
                <a:solidFill>
                  <a:srgbClr val="131D3E"/>
                </a:solidFill>
                <a:effectLst/>
                <a:latin typeface="Arial" panose="020B0604020202020204" pitchFamily="34" charset="0"/>
                <a:ea typeface="Calibri" panose="020F0502020204030204" pitchFamily="34" charset="0"/>
                <a:cs typeface="Arial" panose="020B0604020202020204" pitchFamily="34" charset="0"/>
              </a:rPr>
              <a:t>Isso é coisa de mulher!</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Características tidas como “femininas” ou “masculinas” são ensinadas e construídas socialmente desde o nascimento. Além disso, elas são somente características, e não devem ser inferiorizadas ou desconsideradas em relação às outras.</a:t>
            </a:r>
          </a:p>
          <a:p>
            <a:pPr algn="just">
              <a:lnSpc>
                <a:spcPct val="150000"/>
              </a:lnSpc>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a:t>
            </a:r>
            <a:r>
              <a:rPr lang="pt-BR" sz="900" b="1" dirty="0">
                <a:solidFill>
                  <a:srgbClr val="131D3E"/>
                </a:solidFill>
                <a:effectLst/>
                <a:latin typeface="Arial" panose="020B0604020202020204" pitchFamily="34" charset="0"/>
                <a:ea typeface="Calibri" panose="020F0502020204030204" pitchFamily="34" charset="0"/>
                <a:cs typeface="Arial" panose="020B0604020202020204" pitchFamily="34" charset="0"/>
              </a:rPr>
              <a:t>Valorize quem tem boas ideias!</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Muitas vezes em reuniões de trabalho, quando mulheres colocam suas ideias não são ouvidas, mas quando um homem assume a palavra e traz a mesma ideia, recebe aplausos e créditos por uma ideia que não lhe pertence. </a:t>
            </a:r>
          </a:p>
          <a:p>
            <a:pPr algn="just">
              <a:lnSpc>
                <a:spcPct val="150000"/>
              </a:lnSpc>
              <a:spcAft>
                <a:spcPts val="500"/>
              </a:spcAft>
            </a:pP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a:t>
            </a:r>
            <a:r>
              <a:rPr lang="pt-BR" sz="900" b="1" dirty="0">
                <a:solidFill>
                  <a:srgbClr val="131D3E"/>
                </a:solidFill>
                <a:effectLst/>
                <a:latin typeface="Arial" panose="020B0604020202020204" pitchFamily="34" charset="0"/>
                <a:ea typeface="Calibri" panose="020F0502020204030204" pitchFamily="34" charset="0"/>
                <a:cs typeface="Arial" panose="020B0604020202020204" pitchFamily="34" charset="0"/>
              </a:rPr>
              <a:t>Equidade de gênero não é uma demanda exclusiva da mulher.</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Da mesma forma que elas querem oportunidades de desenvolvimento plena, homens também querem mais equilíbrio entre a vida pessoal e profissional. Esta é uma pauta com benefícios para todas e todos.</a:t>
            </a:r>
          </a:p>
          <a:p>
            <a:pPr algn="just">
              <a:lnSpc>
                <a:spcPct val="150000"/>
              </a:lnSpc>
              <a:spcAft>
                <a:spcPts val="500"/>
              </a:spcAft>
            </a:pPr>
            <a:r>
              <a:rPr lang="pt-BR" sz="900" b="1" dirty="0">
                <a:solidFill>
                  <a:srgbClr val="131D3E"/>
                </a:solidFill>
                <a:effectLst/>
                <a:latin typeface="Arial" panose="020B0604020202020204" pitchFamily="34" charset="0"/>
                <a:ea typeface="Calibri" panose="020F0502020204030204" pitchFamily="34" charset="0"/>
                <a:cs typeface="Arial" panose="020B0604020202020204" pitchFamily="34" charset="0"/>
              </a:rPr>
              <a:t>• Evite pré-julgamentos!</a:t>
            </a:r>
            <a:r>
              <a:rPr lang="pt-BR" sz="900" dirty="0">
                <a:solidFill>
                  <a:srgbClr val="131D3E"/>
                </a:solidFill>
                <a:effectLst/>
                <a:latin typeface="Arial" panose="020B0604020202020204" pitchFamily="34" charset="0"/>
                <a:ea typeface="Calibri" panose="020F0502020204030204" pitchFamily="34" charset="0"/>
                <a:cs typeface="Arial" panose="020B0604020202020204" pitchFamily="34" charset="0"/>
              </a:rPr>
              <a:t> Vivemos em uma sociedade que pré-define os papeis de homens e mulheres, e todos nós somos parte dessa sociedade. É essencial romper esse ciclo e praticar a empatia, evitar pré-julgamentos e criar uma rede de irmandade e apoio.</a:t>
            </a:r>
          </a:p>
        </p:txBody>
      </p:sp>
      <p:sp>
        <p:nvSpPr>
          <p:cNvPr id="6" name="CaixaDeTexto 5">
            <a:extLst>
              <a:ext uri="{FF2B5EF4-FFF2-40B4-BE49-F238E27FC236}">
                <a16:creationId xmlns:a16="http://schemas.microsoft.com/office/drawing/2014/main" id="{FB770BA0-740C-4DA2-8563-565009150A06}"/>
              </a:ext>
            </a:extLst>
          </p:cNvPr>
          <p:cNvSpPr txBox="1"/>
          <p:nvPr/>
        </p:nvSpPr>
        <p:spPr>
          <a:xfrm>
            <a:off x="282060" y="4155886"/>
            <a:ext cx="8394396" cy="612155"/>
          </a:xfrm>
          <a:prstGeom prst="rect">
            <a:avLst/>
          </a:prstGeom>
          <a:noFill/>
        </p:spPr>
        <p:txBody>
          <a:bodyPr wrap="square">
            <a:spAutoFit/>
          </a:bodyPr>
          <a:lstStyle/>
          <a:p>
            <a:pPr algn="just">
              <a:lnSpc>
                <a:spcPct val="150000"/>
              </a:lnSpc>
              <a:spcAft>
                <a:spcPts val="500"/>
              </a:spcAft>
            </a:pPr>
            <a:r>
              <a:rPr lang="pt-BR" sz="1200" b="1" dirty="0">
                <a:solidFill>
                  <a:srgbClr val="131D3E"/>
                </a:solidFill>
                <a:latin typeface="Arial" panose="020B0604020202020204" pitchFamily="34" charset="0"/>
                <a:ea typeface="Calibri" panose="020F0502020204030204" pitchFamily="34" charset="0"/>
                <a:cs typeface="Arial" panose="020B0604020202020204" pitchFamily="34" charset="0"/>
              </a:rPr>
              <a:t>É importante lembrar que as mulheres estão na empresa por conta das suas competências, e não por “facilitações” relativas à implementação de ações afirmativas.</a:t>
            </a:r>
            <a:endParaRPr lang="pt-BR" sz="12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528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E648F50-F226-4482-8066-7EF6B2903D56}"/>
              </a:ext>
            </a:extLst>
          </p:cNvPr>
          <p:cNvSpPr/>
          <p:nvPr/>
        </p:nvSpPr>
        <p:spPr>
          <a:xfrm>
            <a:off x="353263" y="1548044"/>
            <a:ext cx="4139952" cy="2463866"/>
          </a:xfrm>
          <a:prstGeom prst="rect">
            <a:avLst/>
          </a:prstGeom>
          <a:solidFill>
            <a:srgbClr val="131D3E"/>
          </a:solidFill>
          <a:ln>
            <a:solidFill>
              <a:srgbClr val="131D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486B22D8-C556-455F-9217-F93F9C490102}"/>
              </a:ext>
            </a:extLst>
          </p:cNvPr>
          <p:cNvSpPr/>
          <p:nvPr/>
        </p:nvSpPr>
        <p:spPr>
          <a:xfrm>
            <a:off x="467547" y="1642855"/>
            <a:ext cx="4104453" cy="2600135"/>
          </a:xfrm>
          <a:prstGeom prst="rect">
            <a:avLst/>
          </a:prstGeom>
        </p:spPr>
        <p:txBody>
          <a:bodyPr wrap="square">
            <a:spAutoFit/>
          </a:bodyPr>
          <a:lstStyle/>
          <a:p>
            <a:pPr>
              <a:lnSpc>
                <a:spcPct val="150000"/>
              </a:lnSpc>
            </a:pPr>
            <a:r>
              <a:rPr lang="pt-BR" sz="1100" b="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Existem diferentes tipos de justificativas que sustentam barreiras para o avanço da diversidade, equidade e inclusão nas organizações. Uma das principais, é a ideia de que esse assunto não deveria fazer parte da pauta corporativa ou a correlação entre negócios e diversidade, equidade e inclusão deveria ser direcionadas  apenas por estratégias de comunicação ou pela filantropia corporativa.</a:t>
            </a:r>
            <a:endParaRPr lang="pt-BR" sz="1100"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1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1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7" name="Retângulo 6">
            <a:extLst>
              <a:ext uri="{FF2B5EF4-FFF2-40B4-BE49-F238E27FC236}">
                <a16:creationId xmlns:a16="http://schemas.microsoft.com/office/drawing/2014/main" id="{2A8E9C19-4AE5-406D-9ECF-92D0E26A2323}"/>
              </a:ext>
            </a:extLst>
          </p:cNvPr>
          <p:cNvSpPr/>
          <p:nvPr/>
        </p:nvSpPr>
        <p:spPr>
          <a:xfrm>
            <a:off x="4750982" y="971980"/>
            <a:ext cx="4067221" cy="3231654"/>
          </a:xfrm>
          <a:prstGeom prst="rect">
            <a:avLst/>
          </a:prstGeom>
          <a:ln>
            <a:solidFill>
              <a:srgbClr val="131D3E"/>
            </a:solidFill>
          </a:ln>
        </p:spPr>
        <p:txBody>
          <a:bodyPr wrap="square">
            <a:spAutoFit/>
          </a:bodyPr>
          <a:lstStyle/>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“Só estamos falando de diversidade </a:t>
            </a:r>
            <a:r>
              <a:rPr lang="pt-BR" sz="1200" i="1" kern="0" dirty="0">
                <a:solidFill>
                  <a:srgbClr val="B48614"/>
                </a:solidFill>
                <a:latin typeface="Arial" panose="020B0604020202020204" pitchFamily="34" charset="0"/>
                <a:ea typeface="ヒラギノ角ゴ Pro W3" charset="-128"/>
                <a:cs typeface="Arial" panose="020B0604020202020204" pitchFamily="34" charset="0"/>
                <a:sym typeface="Trebuchet MS" pitchFamily="34" charset="0"/>
              </a:rPr>
              <a:t>porque é moda.</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“É só um </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discurso passageiro, do politicamente correto.</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“As empresas se posicionam só para </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chamar a atenção.</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“Temos muitas </a:t>
            </a:r>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prioridades e urgências do negócio</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 não dá para parar e falar sobre diversidade.</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É uma bandeira político partidária </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e não um tema para empresa ou negócios.”</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“É um </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assunto da comunicação e do marketing.</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“Deveria ser </a:t>
            </a:r>
            <a:r>
              <a:rPr lang="pt-BR" sz="1200" i="1" kern="0" dirty="0">
                <a:solidFill>
                  <a:srgbClr val="CD8532"/>
                </a:solidFill>
                <a:latin typeface="Arial" panose="020B0604020202020204" pitchFamily="34" charset="0"/>
                <a:ea typeface="ヒラギノ角ゴ Pro W3" charset="-128"/>
                <a:cs typeface="Arial" panose="020B0604020202020204" pitchFamily="34" charset="0"/>
                <a:sym typeface="Trebuchet MS" pitchFamily="34" charset="0"/>
              </a:rPr>
              <a:t>direcionada pela atuação social da empresa.</a:t>
            </a:r>
            <a:r>
              <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12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13" name="Retângulo 12">
            <a:extLst>
              <a:ext uri="{FF2B5EF4-FFF2-40B4-BE49-F238E27FC236}">
                <a16:creationId xmlns:a16="http://schemas.microsoft.com/office/drawing/2014/main" id="{5394FC95-C224-4B6F-868D-DD322A6D5D9B}"/>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endParaRPr lang="pt-BR" sz="1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1400" dirty="0">
                <a:solidFill>
                  <a:schemeClr val="bg1"/>
                </a:solidFill>
                <a:latin typeface="Arial" panose="020B0604020202020204" pitchFamily="34" charset="0"/>
                <a:ea typeface="Calibri" panose="020F0502020204030204" pitchFamily="34" charset="0"/>
                <a:cs typeface="Arial" panose="020B0604020202020204" pitchFamily="34" charset="0"/>
              </a:rPr>
              <a:t>MITO 1: DIVERSIDADE E INCLUSÃO NÃO É UM ASSUNTO ESTRATÉGICO PARA O NEGÓCIO</a:t>
            </a:r>
            <a:endParaRPr lang="pt-BR" sz="1400" b="1" dirty="0">
              <a:solidFill>
                <a:schemeClr val="bg1"/>
              </a:solidFill>
              <a:latin typeface="Arial" panose="020B0604020202020204" pitchFamily="34" charset="0"/>
              <a:cs typeface="Arial" panose="020B0604020202020204" pitchFamily="34" charset="0"/>
            </a:endParaRPr>
          </a:p>
          <a:p>
            <a:pPr marL="325755" indent="-285750">
              <a:spcAft>
                <a:spcPts val="500"/>
              </a:spcAft>
              <a:buFont typeface="Wingdings" panose="05000000000000000000" pitchFamily="2" charset="2"/>
              <a:buChar char="Ø"/>
            </a:pPr>
            <a:endParaRPr lang="pt-BR"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Retângulo 13">
            <a:extLst>
              <a:ext uri="{FF2B5EF4-FFF2-40B4-BE49-F238E27FC236}">
                <a16:creationId xmlns:a16="http://schemas.microsoft.com/office/drawing/2014/main" id="{694C0B74-6698-44EB-8C88-FDBDFC8DCEAF}"/>
              </a:ext>
            </a:extLst>
          </p:cNvPr>
          <p:cNvSpPr/>
          <p:nvPr/>
        </p:nvSpPr>
        <p:spPr>
          <a:xfrm>
            <a:off x="547644" y="744357"/>
            <a:ext cx="4421201" cy="1384995"/>
          </a:xfrm>
          <a:prstGeom prst="rect">
            <a:avLst/>
          </a:prstGeom>
        </p:spPr>
        <p:txBody>
          <a:bodyPr wrap="square">
            <a:spAutoFit/>
          </a:bodyPr>
          <a:lstStyle/>
          <a:p>
            <a:endPar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6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 </a:t>
            </a:r>
            <a:endParaRPr lang="pt-BR" sz="6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a:t>
            </a:r>
          </a:p>
        </p:txBody>
      </p:sp>
    </p:spTree>
    <p:extLst>
      <p:ext uri="{BB962C8B-B14F-4D97-AF65-F5344CB8AC3E}">
        <p14:creationId xmlns:p14="http://schemas.microsoft.com/office/powerpoint/2010/main" val="355218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BC41CE7-B0AC-4008-AFBD-309E9E17FC27}"/>
              </a:ext>
            </a:extLst>
          </p:cNvPr>
          <p:cNvSpPr txBox="1"/>
          <p:nvPr/>
        </p:nvSpPr>
        <p:spPr>
          <a:xfrm>
            <a:off x="179512" y="123478"/>
            <a:ext cx="8496944" cy="395749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DE&amp;I NA JD NA PRÁTICA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Diversificando C&amp;F - Bate-papo Dia das Mulheres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1" u="none" strike="noStrike" kern="1200" cap="none" spc="0" normalizeH="0" baseline="0" noProof="0" dirty="0">
                <a:ln>
                  <a:noFill/>
                </a:ln>
                <a:solidFill>
                  <a:prstClr val="black"/>
                </a:solidFill>
                <a:effectLst/>
                <a:uLnTx/>
                <a:uFillTx/>
                <a:latin typeface="Arial"/>
                <a:ea typeface="+mn-ea"/>
                <a:cs typeface="Arial"/>
              </a:rPr>
              <a:t>Intuito de quebrar paradigmas e tabus sobre o potencial feminino nas áreas  técnicas.</a:t>
            </a: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Contexto</a:t>
            </a:r>
            <a:r>
              <a:rPr kumimoji="0" lang="pt-BR" sz="1000" b="0" i="0" u="none" strike="noStrike" kern="1200" cap="none" spc="0" normalizeH="0" baseline="0" noProof="0" dirty="0">
                <a:ln>
                  <a:noFill/>
                </a:ln>
                <a:solidFill>
                  <a:prstClr val="black"/>
                </a:solidFill>
                <a:effectLst/>
                <a:uLnTx/>
                <a:uFillTx/>
                <a:latin typeface="Arial"/>
                <a:ea typeface="+mn-ea"/>
                <a:cs typeface="Arial"/>
              </a:rPr>
              <a:t>: Podemos dizer que a industrialização</a:t>
            </a:r>
            <a:r>
              <a:rPr lang="pt-BR" sz="1000" dirty="0">
                <a:solidFill>
                  <a:prstClr val="black"/>
                </a:solidFill>
                <a:latin typeface="Arial"/>
                <a:cs typeface="Arial"/>
              </a:rPr>
              <a:t> </a:t>
            </a:r>
            <a:r>
              <a:rPr kumimoji="0" lang="pt-BR" sz="1000" b="0" i="0" u="none" strike="noStrike" kern="1200" cap="none" spc="0" normalizeH="0" baseline="0" noProof="0" dirty="0">
                <a:ln>
                  <a:noFill/>
                </a:ln>
                <a:solidFill>
                  <a:prstClr val="black"/>
                </a:solidFill>
                <a:effectLst/>
                <a:uLnTx/>
                <a:uFillTx/>
                <a:latin typeface="Arial"/>
                <a:ea typeface="+mn-ea"/>
                <a:cs typeface="Arial"/>
              </a:rPr>
              <a:t>na década de 1940 foi um grande marco para as mulheres. Antes disso, em muitos lugares do mundo, tomar conta da casa e das tarefas do lar eram as únicas atividades destinadas ao público feminino, já que a grande maioria precisava cuidar das crianças e eram sustentadas pelos maridos, uma realidade bem diferente da atual (ainda bem!).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 o surgimento das indústrias, começou a faltar mão de obra e as mulheres foram chamadas para trabalhar, porém, recebendo salários mais baixos que os homens e, por isso, até priorizadas para as atividades do setor.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Ação: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Apesar de a participação delas no mercado de trabalho ter aumentado nas últimas décadas, a desigualdade entre os gêneros ainda é grande e os desafios pela frente são enormes</a:t>
            </a: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Criar um ambiente de colaboração para desconstruir vieses inconscientes com intuito de garantir equidade de gênero com a participação e colaboração de funcionários homens.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Impacto</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Recebimento de um público não ativo nas discussões de DE&amp;I na unidade C&amp;F.  Por ser um tema atual, houve um engajamento genuíno onde trouxeram diversos exemplos vividos em suas rotinas profissionais e pessoais.</a:t>
            </a: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540" marR="579755" lvl="0" indent="0" algn="just" defTabSz="914400" rtl="0" eaLnBrk="1" fontAlgn="auto" latinLnBrk="0" hangingPunct="1">
              <a:lnSpc>
                <a:spcPct val="103000"/>
              </a:lnSpc>
              <a:spcBef>
                <a:spcPts val="675"/>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Luis Viegas (formado em Engenheiro Produção)  - Gerente de Desenvolvimento Comercial – R3</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 </a:t>
            </a: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Construção</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responsável pelo planejamento estratégico na R3 e com os Distribuidores no Brasil. O papel de Luis Viegas em algumas ações do Grupo </a:t>
            </a:r>
            <a:r>
              <a:rPr kumimoji="0" lang="pt-BR" sz="10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Owner</a:t>
            </a:r>
            <a:r>
              <a:rPr kumimoji="0" lang="pt-BR" sz="10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pt-BR" sz="1000" b="0" i="1"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Minded</a:t>
            </a:r>
            <a:r>
              <a:rPr kumimoji="0" lang="pt-BR" sz="10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 C&amp;F,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formado pelos funcionários</a:t>
            </a:r>
            <a:r>
              <a:rPr kumimoji="0" lang="pt-BR" sz="1000" b="0" i="0" u="none" strike="noStrike" kern="1200" cap="none" spc="0" normalizeH="0" baseline="0" noProof="0">
                <a:ln>
                  <a:noFill/>
                </a:ln>
                <a:solidFill>
                  <a:prstClr val="black"/>
                </a:solidFill>
                <a:effectLst/>
                <a:uLnTx/>
                <a:uFillTx/>
                <a:latin typeface="Arial" panose="020B0604020202020204" pitchFamily="34" charset="0"/>
                <a:ea typeface="+mn-ea"/>
                <a:cs typeface="+mn-cs"/>
              </a:rPr>
              <a:t>, tem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contribuído para um ambiente de trabalho </a:t>
            </a:r>
            <a:r>
              <a:rPr kumimoji="0" lang="pt-BR" sz="1000" b="0" i="0" u="none" strike="noStrike" kern="1200" cap="none" spc="0" normalizeH="0" baseline="0" noProof="0">
                <a:ln>
                  <a:noFill/>
                </a:ln>
                <a:solidFill>
                  <a:prstClr val="black"/>
                </a:solidFill>
                <a:effectLst/>
                <a:uLnTx/>
                <a:uFillTx/>
                <a:latin typeface="Arial" panose="020B0604020202020204" pitchFamily="34" charset="0"/>
                <a:ea typeface="+mn-ea"/>
                <a:cs typeface="+mn-cs"/>
              </a:rPr>
              <a:t>mais inclusivo</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tra</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rPr>
              <a:t>zendo temas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relacionados à diversidade, equidade e inclusão.</a:t>
            </a:r>
          </a:p>
          <a:p>
            <a:pPr marL="2540" marR="579755" lvl="0" indent="0" algn="just" defTabSz="914400" rtl="0" eaLnBrk="1" fontAlgn="auto" latinLnBrk="0" hangingPunct="1">
              <a:lnSpc>
                <a:spcPct val="103000"/>
              </a:lnSpc>
              <a:spcBef>
                <a:spcPts val="675"/>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Contato para mais informações: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2"/>
              </a:rPr>
              <a:t>viegasluisf@johndeere.com</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800" b="1" i="0" u="none" strike="noStrike" kern="1200" cap="none" spc="0" normalizeH="0" baseline="0" noProof="0" dirty="0">
              <a:ln>
                <a:noFill/>
              </a:ln>
              <a:solidFill>
                <a:srgbClr val="131D3E"/>
              </a:solidFill>
              <a:effectLst/>
              <a:uLnTx/>
              <a:uFillTx/>
              <a:latin typeface="Arial" panose="020B0604020202020204" pitchFamily="34" charset="0"/>
              <a:ea typeface="Arial" panose="020B0604020202020204" pitchFamily="34" charset="0"/>
              <a:cs typeface="+mn-cs"/>
            </a:endParaRPr>
          </a:p>
        </p:txBody>
      </p:sp>
      <p:pic>
        <p:nvPicPr>
          <p:cNvPr id="2" name="Picture 1">
            <a:extLst>
              <a:ext uri="{FF2B5EF4-FFF2-40B4-BE49-F238E27FC236}">
                <a16:creationId xmlns:a16="http://schemas.microsoft.com/office/drawing/2014/main" id="{D85CCBB1-6362-4967-8D22-D683D703D08F}"/>
              </a:ext>
            </a:extLst>
          </p:cNvPr>
          <p:cNvPicPr>
            <a:picLocks noChangeAspect="1"/>
          </p:cNvPicPr>
          <p:nvPr/>
        </p:nvPicPr>
        <p:blipFill>
          <a:blip r:embed="rId3"/>
          <a:stretch>
            <a:fillRect/>
          </a:stretch>
        </p:blipFill>
        <p:spPr>
          <a:xfrm>
            <a:off x="7596336" y="3363838"/>
            <a:ext cx="1296144" cy="1552774"/>
          </a:xfrm>
          <a:prstGeom prst="rect">
            <a:avLst/>
          </a:prstGeom>
        </p:spPr>
      </p:pic>
    </p:spTree>
    <p:extLst>
      <p:ext uri="{BB962C8B-B14F-4D97-AF65-F5344CB8AC3E}">
        <p14:creationId xmlns:p14="http://schemas.microsoft.com/office/powerpoint/2010/main" val="312337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24C14917-54F6-4E28-9D38-CE575E2A66E9}"/>
              </a:ext>
            </a:extLst>
          </p:cNvPr>
          <p:cNvPicPr>
            <a:picLocks noChangeAspect="1"/>
          </p:cNvPicPr>
          <p:nvPr/>
        </p:nvPicPr>
        <p:blipFill>
          <a:blip r:embed="rId3"/>
          <a:stretch>
            <a:fillRect/>
          </a:stretch>
        </p:blipFill>
        <p:spPr>
          <a:xfrm>
            <a:off x="4935325" y="993496"/>
            <a:ext cx="3841545" cy="3635413"/>
          </a:xfrm>
          <a:prstGeom prst="rect">
            <a:avLst/>
          </a:prstGeom>
        </p:spPr>
      </p:pic>
      <p:cxnSp>
        <p:nvCxnSpPr>
          <p:cNvPr id="10" name="Conector reto 9">
            <a:extLst>
              <a:ext uri="{FF2B5EF4-FFF2-40B4-BE49-F238E27FC236}">
                <a16:creationId xmlns:a16="http://schemas.microsoft.com/office/drawing/2014/main" id="{7625BDFD-58F1-4D1C-9A73-EF2D9D32EBCC}"/>
              </a:ext>
            </a:extLst>
          </p:cNvPr>
          <p:cNvCxnSpPr>
            <a:cxnSpLocks/>
          </p:cNvCxnSpPr>
          <p:nvPr/>
        </p:nvCxnSpPr>
        <p:spPr>
          <a:xfrm>
            <a:off x="4716016" y="759951"/>
            <a:ext cx="0" cy="427514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81985414-5F22-4492-B826-A8692E87BB3A}"/>
              </a:ext>
            </a:extLst>
          </p:cNvPr>
          <p:cNvSpPr/>
          <p:nvPr/>
        </p:nvSpPr>
        <p:spPr>
          <a:xfrm>
            <a:off x="125943" y="893311"/>
            <a:ext cx="4302041" cy="2235164"/>
          </a:xfrm>
          <a:prstGeom prst="rect">
            <a:avLst/>
          </a:prstGeom>
        </p:spPr>
        <p:txBody>
          <a:bodyPr wrap="square">
            <a:spAutoFit/>
          </a:bodyPr>
          <a:lstStyle/>
          <a:p>
            <a:pPr>
              <a:lnSpc>
                <a:spcPct val="150000"/>
              </a:lnSpc>
            </a:pPr>
            <a:r>
              <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 </a:t>
            </a: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35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15" name="Retângulo 14">
            <a:extLst>
              <a:ext uri="{FF2B5EF4-FFF2-40B4-BE49-F238E27FC236}">
                <a16:creationId xmlns:a16="http://schemas.microsoft.com/office/drawing/2014/main" id="{0C9E2AF6-97BC-4A6F-9915-E5FBF601EFF0}"/>
              </a:ext>
            </a:extLst>
          </p:cNvPr>
          <p:cNvSpPr/>
          <p:nvPr/>
        </p:nvSpPr>
        <p:spPr>
          <a:xfrm>
            <a:off x="59456" y="2026517"/>
            <a:ext cx="2496320" cy="1807611"/>
          </a:xfrm>
          <a:prstGeom prst="rect">
            <a:avLst/>
          </a:prstGeom>
        </p:spPr>
        <p:txBody>
          <a:bodyPr wrap="square">
            <a:spAutoFit/>
          </a:bodyPr>
          <a:lstStyle/>
          <a:p>
            <a:pPr>
              <a:lnSpc>
                <a:spcPct val="150000"/>
              </a:lnSpc>
            </a:pPr>
            <a:r>
              <a:rPr lang="pt-BR" sz="1100" kern="0" dirty="0">
                <a:solidFill>
                  <a:srgbClr val="B48614"/>
                </a:solidFill>
                <a:latin typeface="Arial" panose="020B0604020202020204" pitchFamily="34" charset="0"/>
                <a:ea typeface="ヒラギノ角ゴ Pro W3" charset="-128"/>
                <a:cs typeface="Arial" panose="020B0604020202020204" pitchFamily="34" charset="0"/>
                <a:sym typeface="Trebuchet MS" pitchFamily="34" charset="0"/>
              </a:rPr>
              <a:t>Para os colaboradores</a:t>
            </a:r>
          </a:p>
          <a:p>
            <a:pPr>
              <a:lnSpc>
                <a:spcPct val="150000"/>
              </a:lnSpc>
            </a:pPr>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dirty="0">
                <a:solidFill>
                  <a:srgbClr val="131D3E"/>
                </a:solidFill>
                <a:latin typeface="Arial" panose="020B0604020202020204" pitchFamily="34" charset="0"/>
                <a:cs typeface="Arial" panose="020B0604020202020204" pitchFamily="34" charset="0"/>
              </a:rPr>
              <a:t>Melhor desempenho no trabalho por não precisar se encaixar em padrões que confrontam com a sua essência;</a:t>
            </a: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Oportunidades equitativas de trabalho e desenvolvimento interno;</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Segurança em relação a diferentes tipos de assédio;</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Liberdade para pessoas se expressarem como realmente são;</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Orgulho de pertencer.</a:t>
            </a:r>
          </a:p>
          <a:p>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lnSpc>
                <a:spcPct val="150000"/>
              </a:lnSpc>
              <a:buFontTx/>
              <a:buChar char="-"/>
            </a:pPr>
            <a:endParaRPr lang="pt-BR" sz="11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16" name="Retângulo 15">
            <a:extLst>
              <a:ext uri="{FF2B5EF4-FFF2-40B4-BE49-F238E27FC236}">
                <a16:creationId xmlns:a16="http://schemas.microsoft.com/office/drawing/2014/main" id="{67F573B8-BF65-471E-A227-685CFF122F7E}"/>
              </a:ext>
            </a:extLst>
          </p:cNvPr>
          <p:cNvSpPr/>
          <p:nvPr/>
        </p:nvSpPr>
        <p:spPr>
          <a:xfrm>
            <a:off x="125943" y="3523839"/>
            <a:ext cx="2220012" cy="1797480"/>
          </a:xfrm>
          <a:prstGeom prst="rect">
            <a:avLst/>
          </a:prstGeom>
        </p:spPr>
        <p:txBody>
          <a:bodyPr wrap="square">
            <a:spAutoFit/>
          </a:bodyPr>
          <a:lstStyle/>
          <a:p>
            <a:pPr>
              <a:lnSpc>
                <a:spcPct val="150000"/>
              </a:lnSpc>
            </a:pPr>
            <a:r>
              <a:rPr lang="pt-BR" sz="1100" kern="0" dirty="0">
                <a:solidFill>
                  <a:srgbClr val="B48614"/>
                </a:solidFill>
                <a:latin typeface="Arial" panose="020B0604020202020204" pitchFamily="34" charset="0"/>
                <a:ea typeface="ヒラギノ角ゴ Pro W3" charset="-128"/>
                <a:cs typeface="Arial" panose="020B0604020202020204" pitchFamily="34" charset="0"/>
                <a:sym typeface="Trebuchet MS" pitchFamily="34" charset="0"/>
              </a:rPr>
              <a:t>Para as equipes</a:t>
            </a:r>
          </a:p>
          <a:p>
            <a:pPr>
              <a:lnSpc>
                <a:spcPct val="150000"/>
              </a:lnSpc>
            </a:pP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Atração e retenção de diferentes tipos de talentos;</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Maior engajamento à cultura organizacional;</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Valorização horizontal de ideias e perspectivas;</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Maior integração e participação entre equipes;</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Maior integração entre áreas do negócio;</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Maior capacidade de fazer diferente.</a:t>
            </a:r>
          </a:p>
          <a:p>
            <a:pPr marL="214313" indent="-214313">
              <a:buFontTx/>
              <a:buChar char="-"/>
            </a:pPr>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lnSpc>
                <a:spcPct val="150000"/>
              </a:lnSpc>
              <a:buFontTx/>
              <a:buChar char="-"/>
            </a:pPr>
            <a:endParaRPr lang="pt-BR" sz="11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17" name="Retângulo 16">
            <a:extLst>
              <a:ext uri="{FF2B5EF4-FFF2-40B4-BE49-F238E27FC236}">
                <a16:creationId xmlns:a16="http://schemas.microsoft.com/office/drawing/2014/main" id="{D1A4DF17-9CCF-4DBA-9965-B9643A74F08B}"/>
              </a:ext>
            </a:extLst>
          </p:cNvPr>
          <p:cNvSpPr/>
          <p:nvPr/>
        </p:nvSpPr>
        <p:spPr>
          <a:xfrm>
            <a:off x="2646348" y="2067694"/>
            <a:ext cx="2220012" cy="1615827"/>
          </a:xfrm>
          <a:prstGeom prst="rect">
            <a:avLst/>
          </a:prstGeom>
        </p:spPr>
        <p:txBody>
          <a:bodyPr wrap="square">
            <a:spAutoFit/>
          </a:bodyPr>
          <a:lstStyle/>
          <a:p>
            <a:pPr>
              <a:lnSpc>
                <a:spcPct val="150000"/>
              </a:lnSpc>
            </a:pPr>
            <a:r>
              <a:rPr lang="pt-BR" sz="1100" kern="0" dirty="0">
                <a:solidFill>
                  <a:srgbClr val="B48614"/>
                </a:solidFill>
                <a:latin typeface="Arial" panose="020B0604020202020204" pitchFamily="34" charset="0"/>
                <a:ea typeface="ヒラギノ角ゴ Pro W3" charset="-128"/>
                <a:cs typeface="Arial" panose="020B0604020202020204" pitchFamily="34" charset="0"/>
                <a:sym typeface="Trebuchet MS" pitchFamily="34" charset="0"/>
              </a:rPr>
              <a:t>Para o negócio</a:t>
            </a:r>
          </a:p>
          <a:p>
            <a:pPr>
              <a:lnSpc>
                <a:spcPct val="150000"/>
              </a:lnSpc>
            </a:pPr>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Contribuir com novas formas de fazer negócio;</a:t>
            </a:r>
          </a:p>
          <a:p>
            <a:pPr marL="214313" indent="-214313">
              <a:buFontTx/>
              <a:buChar char="-"/>
            </a:pPr>
            <a:r>
              <a:rPr lang="pt-BR" sz="700" dirty="0">
                <a:solidFill>
                  <a:srgbClr val="131D3E"/>
                </a:solidFill>
                <a:latin typeface="Arial" panose="020B0604020202020204" pitchFamily="34" charset="0"/>
                <a:cs typeface="Arial" panose="020B0604020202020204" pitchFamily="34" charset="0"/>
              </a:rPr>
              <a:t>Contar com diferentes perspectivas para as tomadas de decisão;</a:t>
            </a: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Otimização de processos;</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Inovação e Criatividade;</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Rentabilidade;</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Prestação de contas para acionistas e sociedade.</a:t>
            </a:r>
          </a:p>
          <a:p>
            <a:pPr marL="214313" indent="-214313">
              <a:buFontTx/>
              <a:buChar char="-"/>
            </a:pPr>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21" name="Retângulo 20">
            <a:extLst>
              <a:ext uri="{FF2B5EF4-FFF2-40B4-BE49-F238E27FC236}">
                <a16:creationId xmlns:a16="http://schemas.microsoft.com/office/drawing/2014/main" id="{80BF4BB5-2C7A-4C4A-873C-C15F300CD66A}"/>
              </a:ext>
            </a:extLst>
          </p:cNvPr>
          <p:cNvSpPr/>
          <p:nvPr/>
        </p:nvSpPr>
        <p:spPr>
          <a:xfrm>
            <a:off x="2692256" y="3493977"/>
            <a:ext cx="2020752" cy="1723549"/>
          </a:xfrm>
          <a:prstGeom prst="rect">
            <a:avLst/>
          </a:prstGeom>
        </p:spPr>
        <p:txBody>
          <a:bodyPr wrap="square">
            <a:spAutoFit/>
          </a:bodyPr>
          <a:lstStyle/>
          <a:p>
            <a:pPr>
              <a:lnSpc>
                <a:spcPct val="150000"/>
              </a:lnSpc>
            </a:pPr>
            <a:r>
              <a:rPr lang="pt-BR" sz="1100" kern="0" dirty="0">
                <a:solidFill>
                  <a:srgbClr val="B48614"/>
                </a:solidFill>
                <a:latin typeface="Arial" panose="020B0604020202020204" pitchFamily="34" charset="0"/>
                <a:ea typeface="ヒラギノ角ゴ Pro W3" charset="-128"/>
                <a:cs typeface="Arial" panose="020B0604020202020204" pitchFamily="34" charset="0"/>
                <a:sym typeface="Trebuchet MS" pitchFamily="34" charset="0"/>
              </a:rPr>
              <a:t>Para a sociedade</a:t>
            </a:r>
          </a:p>
          <a:p>
            <a:pPr>
              <a:lnSpc>
                <a:spcPct val="150000"/>
              </a:lnSpc>
            </a:pP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dirty="0">
                <a:solidFill>
                  <a:srgbClr val="131D3E"/>
                </a:solidFill>
                <a:latin typeface="Arial" panose="020B0604020202020204" pitchFamily="34" charset="0"/>
                <a:cs typeface="Arial" panose="020B0604020202020204" pitchFamily="34" charset="0"/>
              </a:rPr>
              <a:t>Reduzir as desigualdades sociais decorrentes da </a:t>
            </a:r>
            <a:r>
              <a:rPr lang="pt-BR" sz="700" dirty="0" err="1">
                <a:solidFill>
                  <a:srgbClr val="131D3E"/>
                </a:solidFill>
                <a:latin typeface="Arial" panose="020B0604020202020204" pitchFamily="34" charset="0"/>
                <a:cs typeface="Arial" panose="020B0604020202020204" pitchFamily="34" charset="0"/>
              </a:rPr>
              <a:t>minorização</a:t>
            </a:r>
            <a:r>
              <a:rPr lang="pt-BR" sz="700" dirty="0">
                <a:solidFill>
                  <a:srgbClr val="131D3E"/>
                </a:solidFill>
                <a:latin typeface="Arial" panose="020B0604020202020204" pitchFamily="34" charset="0"/>
                <a:cs typeface="Arial" panose="020B0604020202020204" pitchFamily="34" charset="0"/>
              </a:rPr>
              <a:t> de alguns recortes de diversidade;</a:t>
            </a: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Compartilhar desenvolvimento social, econômico e sustentável;</a:t>
            </a:r>
          </a:p>
          <a:p>
            <a:pPr marL="214313" indent="-214313">
              <a:buFontTx/>
              <a:buChar char="-"/>
            </a:pP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Contribuir com o desenvolvimento humano e profissional de grupos </a:t>
            </a:r>
            <a:r>
              <a:rPr lang="pt-BR" sz="700" kern="0" dirty="0" err="1">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minorizados</a:t>
            </a:r>
            <a:r>
              <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na nossa sociedade;</a:t>
            </a:r>
          </a:p>
          <a:p>
            <a:pPr marL="214313" indent="-214313">
              <a:buFontTx/>
              <a:buChar char="-"/>
            </a:pPr>
            <a:r>
              <a:rPr lang="pt-BR" sz="700" dirty="0">
                <a:solidFill>
                  <a:srgbClr val="131D3E"/>
                </a:solidFill>
                <a:latin typeface="Arial" panose="020B0604020202020204" pitchFamily="34" charset="0"/>
                <a:cs typeface="Arial" panose="020B0604020202020204" pitchFamily="34" charset="0"/>
              </a:rPr>
              <a:t>Novos modelos de relações inclusivas e equitativas.</a:t>
            </a:r>
            <a:endParaRPr lang="pt-BR" sz="7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14313" indent="-214313">
              <a:buFontTx/>
              <a:buChar char="-"/>
            </a:pPr>
            <a:endParaRPr lang="pt-BR" sz="700"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endParaRPr>
          </a:p>
        </p:txBody>
      </p:sp>
      <p:sp>
        <p:nvSpPr>
          <p:cNvPr id="22" name="CaixaDeTexto 21">
            <a:extLst>
              <a:ext uri="{FF2B5EF4-FFF2-40B4-BE49-F238E27FC236}">
                <a16:creationId xmlns:a16="http://schemas.microsoft.com/office/drawing/2014/main" id="{E17F49A9-9CEE-4CA3-BE36-2F24849874A5}"/>
              </a:ext>
            </a:extLst>
          </p:cNvPr>
          <p:cNvSpPr txBox="1"/>
          <p:nvPr/>
        </p:nvSpPr>
        <p:spPr>
          <a:xfrm>
            <a:off x="112825" y="844609"/>
            <a:ext cx="4547608" cy="1080680"/>
          </a:xfrm>
          <a:prstGeom prst="rect">
            <a:avLst/>
          </a:prstGeom>
          <a:noFill/>
        </p:spPr>
        <p:txBody>
          <a:bodyPr wrap="square">
            <a:spAutoFit/>
          </a:bodyPr>
          <a:lstStyle/>
          <a:p>
            <a:pPr>
              <a:lnSpc>
                <a:spcPct val="150000"/>
              </a:lnSpc>
            </a:pPr>
            <a:r>
              <a:rPr lang="pt-BR" sz="1100" i="1" kern="0" dirty="0">
                <a:solidFill>
                  <a:srgbClr val="1B2955"/>
                </a:solidFill>
                <a:latin typeface="Arial" panose="020B0604020202020204" pitchFamily="34" charset="0"/>
                <a:ea typeface="ヒラギノ角ゴ Pro W3" charset="-128"/>
                <a:cs typeface="Arial" panose="020B0604020202020204" pitchFamily="34" charset="0"/>
                <a:sym typeface="Trebuchet MS" pitchFamily="34" charset="0"/>
              </a:rPr>
              <a:t>No entanto, já temos inúmeras evidências dos diferentes tipos de resultados decorrentes de uma atuação corporativa voltada para promoção da diversidade e inclusão de maneira transversal as diversas áreas e níveis do negócio.</a:t>
            </a:r>
            <a:endParaRPr lang="pt-BR" sz="1100" dirty="0"/>
          </a:p>
        </p:txBody>
      </p:sp>
      <p:sp>
        <p:nvSpPr>
          <p:cNvPr id="11" name="Retângulo 10">
            <a:extLst>
              <a:ext uri="{FF2B5EF4-FFF2-40B4-BE49-F238E27FC236}">
                <a16:creationId xmlns:a16="http://schemas.microsoft.com/office/drawing/2014/main" id="{ECE4EA2B-5991-4996-BDA1-974A958B303C}"/>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endParaRPr lang="pt-BR" sz="14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1400" dirty="0">
                <a:solidFill>
                  <a:schemeClr val="bg1"/>
                </a:solidFill>
                <a:latin typeface="Arial" panose="020B0604020202020204" pitchFamily="34" charset="0"/>
                <a:ea typeface="Calibri" panose="020F0502020204030204" pitchFamily="34" charset="0"/>
                <a:cs typeface="Arial" panose="020B0604020202020204" pitchFamily="34" charset="0"/>
              </a:rPr>
              <a:t>MITO 1: DIVERSIDADE E INCLUSÃO NÃO É UM ASSUNTO ESTRATÉGICO PARA O NEGÓCIO</a:t>
            </a:r>
            <a:endParaRPr lang="pt-BR" sz="1400" b="1" dirty="0">
              <a:solidFill>
                <a:schemeClr val="bg1"/>
              </a:solidFill>
              <a:latin typeface="Arial" panose="020B0604020202020204" pitchFamily="34" charset="0"/>
              <a:cs typeface="Arial" panose="020B0604020202020204" pitchFamily="34" charset="0"/>
            </a:endParaRPr>
          </a:p>
          <a:p>
            <a:pPr marL="325755" indent="-285750">
              <a:spcAft>
                <a:spcPts val="500"/>
              </a:spcAft>
              <a:buFont typeface="Wingdings" panose="05000000000000000000" pitchFamily="2" charset="2"/>
              <a:buChar char="Ø"/>
            </a:pPr>
            <a:endParaRPr lang="pt-BR"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040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BC41CE7-B0AC-4008-AFBD-309E9E17FC27}"/>
              </a:ext>
            </a:extLst>
          </p:cNvPr>
          <p:cNvSpPr txBox="1"/>
          <p:nvPr/>
        </p:nvSpPr>
        <p:spPr>
          <a:xfrm>
            <a:off x="251520" y="110322"/>
            <a:ext cx="8712968" cy="40934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DE&amp;I na JD na prática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Mulheres no campo</a:t>
            </a:r>
            <a:endParaRPr kumimoji="0" lang="pt-BR" sz="1000" b="0" i="0"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Contexto: </a:t>
            </a:r>
            <a:r>
              <a:rPr kumimoji="0" lang="pt-BR" sz="10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ormalmente as equipes de campo são formadas, em sua maioria, por homens, resultado do viés existente de que não é viável uma mulher pilotar máquinas pesadas.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IMPORTÂNCIA DE ELIMINAR OS VIESES E PERMITR CONHECER OUTRAS PERSPECTIVAS</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b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Natália sempre teve interesse em trabalhar no campo, mas nunca viu mulheres nesta posição. Ao manifestar o interesse de ir para esta área, conversou com duas lideranças que a questionaram sobre a sua motivação e a instruíram sobre alguns posicionamentos que seriam necessários nesta área. Além disso, profissionais homens da área foram solícitos em compartilhar conhecimento e dinâmica da área com a Natália, e em pouco tempo já a consideravam como uma par, com iguais condições de contribuir para a execução da estratégia, respeitando suas características e perspectivas femininas. Em paralelo, um dos concessionários JD liderou uma iniciativa de treinar mulheres tratoristas.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Impacto: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Outras mulheres passaram a fazer parte deste time. Uma delas, inclusive, em posição de liderança. Mudanças importantes no </a:t>
            </a:r>
            <a:r>
              <a:rPr kumimoji="0" lang="pt-BR" sz="1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mindset</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dos homens que trabalharam na área; maior cuidado nas comunicações para eliminar expressões machistas e/ou preconceituosas; entre outras melhorias no ambiente inclusivo e equitativo.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Nátalia</a:t>
            </a: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Aguiar (formada em Publicidade e Propaganda) - Analista de Vendas</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que liderou a organização de feiras, entre elas a </a:t>
            </a:r>
            <a:r>
              <a:rPr kumimoji="0" lang="pt-BR"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Agrishow</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pt-BR" sz="1000" dirty="0">
                <a:solidFill>
                  <a:prstClr val="black"/>
                </a:solidFill>
                <a:latin typeface="Arial" panose="020B0604020202020204" pitchFamily="34" charset="0"/>
                <a:cs typeface="Arial" panose="020B0604020202020204" pitchFamily="34" charset="0"/>
              </a:rPr>
              <a:t>a</a:t>
            </a:r>
            <a:r>
              <a:rPr kumimoji="0" lang="pt-BR"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lém</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da experiência de estar no campo conhecendo a realidade dos clientes para apoiar no desenvolvimento da estratégia de negócios da JD.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Contato para mais informações: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2"/>
              </a:rPr>
              <a:t>aguiarnataliam@johndeere.com</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AB81D8D2-40BA-4523-A84D-D5A884008DC8}"/>
              </a:ext>
            </a:extLst>
          </p:cNvPr>
          <p:cNvPicPr>
            <a:picLocks noChangeAspect="1"/>
          </p:cNvPicPr>
          <p:nvPr/>
        </p:nvPicPr>
        <p:blipFill>
          <a:blip r:embed="rId3"/>
          <a:stretch>
            <a:fillRect/>
          </a:stretch>
        </p:blipFill>
        <p:spPr>
          <a:xfrm>
            <a:off x="5436096" y="3651870"/>
            <a:ext cx="1209104" cy="1595658"/>
          </a:xfrm>
          <a:prstGeom prst="rect">
            <a:avLst/>
          </a:prstGeom>
        </p:spPr>
      </p:pic>
    </p:spTree>
    <p:extLst>
      <p:ext uri="{BB962C8B-B14F-4D97-AF65-F5344CB8AC3E}">
        <p14:creationId xmlns:p14="http://schemas.microsoft.com/office/powerpoint/2010/main" val="217819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627534"/>
            <a:ext cx="8795320" cy="1371599"/>
          </a:xfrm>
        </p:spPr>
        <p:txBody>
          <a:bodyPr>
            <a:normAutofit fontScale="25000" lnSpcReduction="20000"/>
          </a:bodyPr>
          <a:lstStyle/>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Equidade &amp; Inclusão</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MITOS QUE QUEREMOS DESCONSTRUIR </a:t>
            </a:r>
          </a:p>
          <a:p>
            <a:pPr marL="40005" indent="0">
              <a:spcAft>
                <a:spcPts val="500"/>
              </a:spcAft>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 2</a:t>
            </a:r>
          </a:p>
          <a:p>
            <a:pPr marL="40005" indent="0">
              <a:spcAft>
                <a:spcPts val="500"/>
              </a:spcAft>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PROMOVER AÇÕES EM DIVERSIDADE E INCLUSÃO VAI CONTRA A MERITOCRACIA DA EMPRESA</a:t>
            </a:r>
            <a:endParaRPr lang="pt-BR" sz="7200" dirty="0">
              <a:solidFill>
                <a:srgbClr val="131D3E"/>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pt-BR" sz="7200" b="1" dirty="0">
              <a:solidFill>
                <a:srgbClr val="131D3E"/>
              </a:solidFill>
              <a:latin typeface="Arial" panose="020B0604020202020204" pitchFamily="34" charset="0"/>
              <a:cs typeface="Arial" panose="020B0604020202020204" pitchFamily="34" charset="0"/>
            </a:endParaRPr>
          </a:p>
          <a:p>
            <a:pPr marL="0" indent="0">
              <a:buNone/>
            </a:pPr>
            <a:endParaRPr lang="pt-BR" sz="7200" b="1" dirty="0">
              <a:solidFill>
                <a:srgbClr val="131D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207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0189990-E076-49D5-81E5-956938E415FE}"/>
              </a:ext>
            </a:extLst>
          </p:cNvPr>
          <p:cNvSpPr/>
          <p:nvPr/>
        </p:nvSpPr>
        <p:spPr>
          <a:xfrm>
            <a:off x="0" y="2067694"/>
            <a:ext cx="4572000" cy="2808312"/>
          </a:xfrm>
          <a:prstGeom prst="rect">
            <a:avLst/>
          </a:prstGeom>
          <a:solidFill>
            <a:srgbClr val="CD8532"/>
          </a:solidFill>
          <a:ln>
            <a:solidFill>
              <a:srgbClr val="CD8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1662D653-CCF4-4E97-A2F5-3B0B8DA2DD6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r>
              <a:rPr lang="pt-BR" sz="1600" dirty="0">
                <a:solidFill>
                  <a:schemeClr val="bg1"/>
                </a:solidFill>
                <a:latin typeface="Arial" panose="020B0604020202020204" pitchFamily="34" charset="0"/>
                <a:ea typeface="Calibri" panose="020F0502020204030204" pitchFamily="34" charset="0"/>
                <a:cs typeface="Arial" panose="020B0604020202020204" pitchFamily="34" charset="0"/>
              </a:rPr>
              <a:t>MITO 2: PROMOVER AÇÕES EM DIVERSIDADE E INCLUSÃO VAI CONTRA A MERITOCRACIA DA EMPRESA</a:t>
            </a:r>
            <a:endParaRPr lang="pt-BR"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cxnSp>
        <p:nvCxnSpPr>
          <p:cNvPr id="10" name="Conector reto 9">
            <a:extLst>
              <a:ext uri="{FF2B5EF4-FFF2-40B4-BE49-F238E27FC236}">
                <a16:creationId xmlns:a16="http://schemas.microsoft.com/office/drawing/2014/main" id="{7625BDFD-58F1-4D1C-9A73-EF2D9D32EBCC}"/>
              </a:ext>
            </a:extLst>
          </p:cNvPr>
          <p:cNvCxnSpPr>
            <a:cxnSpLocks/>
          </p:cNvCxnSpPr>
          <p:nvPr/>
        </p:nvCxnSpPr>
        <p:spPr>
          <a:xfrm>
            <a:off x="4716016" y="759951"/>
            <a:ext cx="0" cy="427514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id="{D04BABCC-AE38-4723-85D4-C1B329582801}"/>
              </a:ext>
            </a:extLst>
          </p:cNvPr>
          <p:cNvSpPr/>
          <p:nvPr/>
        </p:nvSpPr>
        <p:spPr>
          <a:xfrm>
            <a:off x="186804" y="937339"/>
            <a:ext cx="4421201" cy="5109091"/>
          </a:xfrm>
          <a:prstGeom prst="rect">
            <a:avLst/>
          </a:prstGeom>
        </p:spPr>
        <p:txBody>
          <a:bodyPr wrap="square">
            <a:spAutoFit/>
          </a:bodyPr>
          <a:lstStyle/>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Apesar de ser, muitas vezes, bem intencionada, a ideia de </a:t>
            </a:r>
            <a:r>
              <a:rPr lang="pt-BR" sz="1200" b="1"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contrapor a D&amp;I e meritocracia </a:t>
            </a:r>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dificulta avançarmos de maneira sustentável e no longo prazo com o tema na organização. </a:t>
            </a:r>
          </a:p>
          <a:p>
            <a:endPar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8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Essa ideia pode se expressar de diferentes maneiras:</a:t>
            </a:r>
            <a:endParaRPr lang="pt-BR" sz="6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“Precisamos </a:t>
            </a:r>
            <a:r>
              <a:rPr lang="pt-BR" sz="1200" b="1"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abrir mão da meritocracia se quisermos ser mais diversos.</a:t>
            </a:r>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a:t>
            </a:r>
          </a:p>
          <a:p>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dirty="0">
                <a:solidFill>
                  <a:schemeClr val="bg1"/>
                </a:solidFill>
                <a:latin typeface="Arial" panose="020B0604020202020204" pitchFamily="34" charset="0"/>
                <a:cs typeface="Arial" panose="020B0604020202020204" pitchFamily="34" charset="0"/>
              </a:rPr>
              <a:t>“Nosso negócio é muito complexo, nã</a:t>
            </a:r>
            <a:r>
              <a:rPr lang="pt-BR" sz="1200" b="1" i="1" dirty="0">
                <a:solidFill>
                  <a:schemeClr val="bg1"/>
                </a:solidFill>
                <a:latin typeface="Arial" panose="020B0604020202020204" pitchFamily="34" charset="0"/>
                <a:cs typeface="Arial" panose="020B0604020202020204" pitchFamily="34" charset="0"/>
              </a:rPr>
              <a:t>o podemos baixar a régua </a:t>
            </a:r>
            <a:r>
              <a:rPr lang="pt-BR" sz="1200" i="1" dirty="0">
                <a:solidFill>
                  <a:schemeClr val="bg1"/>
                </a:solidFill>
                <a:latin typeface="Arial" panose="020B0604020202020204" pitchFamily="34" charset="0"/>
                <a:cs typeface="Arial" panose="020B0604020202020204" pitchFamily="34" charset="0"/>
              </a:rPr>
              <a:t>para atender diversidade e inclusão.”</a:t>
            </a:r>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“Precisamos </a:t>
            </a:r>
            <a:r>
              <a:rPr lang="pt-BR" sz="1200" b="1"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baixar a régua para sermos diversos.</a:t>
            </a:r>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a:t>
            </a:r>
          </a:p>
          <a:p>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“Pode ser que por um tempo, </a:t>
            </a:r>
            <a:r>
              <a:rPr lang="pt-BR" sz="1200" b="1"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a diversidade influencie negativamente os resultados</a:t>
            </a:r>
            <a:r>
              <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 mas é um período de adaptação que temos que passar.”</a:t>
            </a:r>
          </a:p>
          <a:p>
            <a:endParaRPr lang="pt-BR" sz="12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8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8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8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6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600"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6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endParaRPr lang="pt-BR" sz="6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a:t>
            </a:r>
          </a:p>
          <a:p>
            <a:endPar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a:t>
            </a:r>
          </a:p>
        </p:txBody>
      </p:sp>
      <p:sp>
        <p:nvSpPr>
          <p:cNvPr id="13" name="Retângulo 12">
            <a:extLst>
              <a:ext uri="{FF2B5EF4-FFF2-40B4-BE49-F238E27FC236}">
                <a16:creationId xmlns:a16="http://schemas.microsoft.com/office/drawing/2014/main" id="{A6AF1D67-CD17-46D2-81F6-C269F1908891}"/>
              </a:ext>
            </a:extLst>
          </p:cNvPr>
          <p:cNvSpPr/>
          <p:nvPr/>
        </p:nvSpPr>
        <p:spPr>
          <a:xfrm>
            <a:off x="4758804" y="843558"/>
            <a:ext cx="4248466" cy="6198300"/>
          </a:xfrm>
          <a:prstGeom prst="rect">
            <a:avLst/>
          </a:prstGeom>
        </p:spPr>
        <p:txBody>
          <a:bodyPr wrap="square">
            <a:spAutoFit/>
          </a:bodyPr>
          <a:lstStyle/>
          <a:p>
            <a:pPr>
              <a:lnSpc>
                <a:spcPct val="150000"/>
              </a:lnSpc>
            </a:pP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PORQUE QUEREMOS DESCONSTRUIR ESSAS PERCEPÇÕES? </a:t>
            </a:r>
          </a:p>
          <a:p>
            <a:pPr>
              <a:lnSpc>
                <a:spcPct val="150000"/>
              </a:lnSpc>
            </a:pPr>
            <a:endPar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57175" indent="-257175">
              <a:buFont typeface="Wingdings" panose="05000000000000000000" pitchFamily="2" charset="2"/>
              <a:buChar char="ü"/>
            </a:pP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Promover a diversidade e atuar orientados por objetivos intencionais para diferentes grupos sociais </a:t>
            </a: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não significa “baixar a régua</a:t>
            </a: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para ter mais colaboradores mulheres, pessoas negras, pessoas com deficiência, por exemplo. Significa garantir as condições para que esses públicos, a partir de suas qualidades e mérito próprio, possam atuar e se desenvolver na organização, </a:t>
            </a: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livres de barreiras de preconceito</a:t>
            </a: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seja ele explícito ou velado.</a:t>
            </a:r>
          </a:p>
          <a:p>
            <a:pPr marL="257175" indent="-257175">
              <a:buFont typeface="Wingdings" panose="05000000000000000000" pitchFamily="2" charset="2"/>
              <a:buChar char="ü"/>
            </a:pPr>
            <a:endPar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57175" indent="-257175">
              <a:buFont typeface="Wingdings" panose="05000000000000000000" pitchFamily="2" charset="2"/>
              <a:buChar char="ü"/>
            </a:pP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Considerar que as metas e intencionalidade diminuem a qualidade das contratações, </a:t>
            </a: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tem implícita a ideia de que os públicos que são </a:t>
            </a:r>
            <a:r>
              <a:rPr lang="pt-BR" sz="1050" b="1" kern="0" dirty="0" err="1">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minorizados</a:t>
            </a: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na organização têm menor qualificação e capacidade de entrega.  </a:t>
            </a:r>
          </a:p>
          <a:p>
            <a:pPr marL="257175" indent="-257175">
              <a:buFont typeface="Wingdings" panose="05000000000000000000" pitchFamily="2" charset="2"/>
              <a:buChar char="ü"/>
            </a:pPr>
            <a:endPar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57175" indent="-257175">
              <a:buFont typeface="Wingdings" panose="05000000000000000000" pitchFamily="2" charset="2"/>
              <a:buChar char="ü"/>
            </a:pP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Não se trata de “afrouxar” critérios de seleção e desenvolvimento, mas sim </a:t>
            </a:r>
            <a:r>
              <a:rPr lang="pt-BR" sz="1050" b="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garantir que eles sejam justos e inclusivos</a:t>
            </a: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 atraindo talentos plurais que vão gerar valor para o negócio.</a:t>
            </a:r>
          </a:p>
          <a:p>
            <a:pPr marL="257175" indent="-257175">
              <a:buFont typeface="Wingdings" panose="05000000000000000000" pitchFamily="2" charset="2"/>
              <a:buChar char="ü"/>
            </a:pPr>
            <a:endPar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marL="257175" indent="-257175">
              <a:buFont typeface="Wingdings" panose="05000000000000000000" pitchFamily="2" charset="2"/>
              <a:buChar char="ü"/>
            </a:pPr>
            <a:r>
              <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Precisamos repensar a definição de talento, se pautando mais pela história, conquistas e valores e menor por critérios ultrapassados (tipo se fez a faculdade XYZ).</a:t>
            </a:r>
          </a:p>
          <a:p>
            <a:pPr marL="257175" indent="-257175">
              <a:buFont typeface="Wingdings" panose="05000000000000000000" pitchFamily="2" charset="2"/>
              <a:buChar char="ü"/>
            </a:pPr>
            <a:endParaRPr lang="pt-BR" sz="105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a:p>
            <a:pPr>
              <a:lnSpc>
                <a:spcPct val="150000"/>
              </a:lnSpc>
            </a:pPr>
            <a:endParaRPr lang="pt-BR" sz="1200"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endParaRPr>
          </a:p>
        </p:txBody>
      </p:sp>
    </p:spTree>
    <p:extLst>
      <p:ext uri="{BB962C8B-B14F-4D97-AF65-F5344CB8AC3E}">
        <p14:creationId xmlns:p14="http://schemas.microsoft.com/office/powerpoint/2010/main" val="52358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26C07BC3-6A26-45E5-8B8F-895988FFA36B}"/>
              </a:ext>
            </a:extLst>
          </p:cNvPr>
          <p:cNvSpPr txBox="1"/>
          <p:nvPr/>
        </p:nvSpPr>
        <p:spPr>
          <a:xfrm>
            <a:off x="3851920" y="1385958"/>
            <a:ext cx="4636220" cy="975588"/>
          </a:xfrm>
          <a:prstGeom prst="rect">
            <a:avLst/>
          </a:prstGeom>
          <a:solidFill>
            <a:srgbClr val="CD8532"/>
          </a:solidFill>
          <a:ln>
            <a:solidFill>
              <a:srgbClr val="CD8532"/>
            </a:solidFill>
          </a:ln>
        </p:spPr>
        <p:txBody>
          <a:bodyPr wrap="square">
            <a:spAutoFit/>
          </a:bodyPr>
          <a:lstStyle/>
          <a:p>
            <a:pPr>
              <a:lnSpc>
                <a:spcPct val="107000"/>
              </a:lnSpc>
              <a:spcAft>
                <a:spcPts val="800"/>
              </a:spcAft>
            </a:pPr>
            <a:r>
              <a:rPr lang="pt-BR" sz="800" dirty="0">
                <a:solidFill>
                  <a:schemeClr val="bg1"/>
                </a:solidFill>
                <a:latin typeface="Arial" panose="020B0604020202020204" pitchFamily="34" charset="0"/>
                <a:ea typeface="Yu Gothic" panose="020B0400000000000000" pitchFamily="34" charset="-128"/>
                <a:cs typeface="Arial" panose="020B0604020202020204" pitchFamily="34" charset="0"/>
              </a:rPr>
              <a:t>Medidas </a:t>
            </a:r>
            <a:r>
              <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rPr>
              <a:t>que têm por objetivo reverter a histórica situação de desigualdade e discriminação. Partem do reconhecimento de que alguns grupos sociais foram historicamente privados de seus direitos, resultando em uma condição de desigualdade (social, econômica, política ou cultural) acumulada, que tende a se perpetuar. </a:t>
            </a:r>
            <a:endParaRPr lang="pt-BR" sz="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pt-BR" sz="800" dirty="0">
                <a:solidFill>
                  <a:schemeClr val="bg1"/>
                </a:solidFill>
                <a:effectLst/>
                <a:latin typeface="Arial" panose="020B0604020202020204" pitchFamily="34" charset="0"/>
                <a:ea typeface="Yu Gothic" panose="020B0400000000000000" pitchFamily="34" charset="-128"/>
                <a:cs typeface="Arial" panose="020B0604020202020204" pitchFamily="34" charset="0"/>
              </a:rPr>
              <a:t>Por isso, o objetivo das ações é </a:t>
            </a:r>
            <a:r>
              <a:rPr lang="pt-BR" sz="800" b="1" dirty="0">
                <a:solidFill>
                  <a:schemeClr val="bg1"/>
                </a:solidFill>
                <a:effectLst/>
                <a:latin typeface="Arial" panose="020B0604020202020204" pitchFamily="34" charset="0"/>
                <a:ea typeface="Yu Gothic" panose="020B0400000000000000" pitchFamily="34" charset="-128"/>
                <a:cs typeface="Arial" panose="020B0604020202020204" pitchFamily="34" charset="0"/>
              </a:rPr>
              <a:t>promover a equidade de oportunidades e, a medida que constroem um sistema justo e equilibrado, deixam de se fazer necessárias.</a:t>
            </a:r>
            <a:endParaRPr lang="pt-BR" sz="800" b="1" dirty="0">
              <a:solidFill>
                <a:schemeClr val="bg1"/>
              </a:solidFill>
              <a:latin typeface="Arial" panose="020B0604020202020204" pitchFamily="34" charset="0"/>
              <a:ea typeface="Yu Gothic" panose="020B0400000000000000" pitchFamily="34" charset="-128"/>
              <a:cs typeface="Arial" panose="020B0604020202020204" pitchFamily="34" charset="0"/>
            </a:endParaRPr>
          </a:p>
        </p:txBody>
      </p:sp>
      <p:sp>
        <p:nvSpPr>
          <p:cNvPr id="5" name="Retângulo 4">
            <a:extLst>
              <a:ext uri="{FF2B5EF4-FFF2-40B4-BE49-F238E27FC236}">
                <a16:creationId xmlns:a16="http://schemas.microsoft.com/office/drawing/2014/main" id="{774DF962-7A7C-42DE-80AB-8E9557DDD657}"/>
              </a:ext>
            </a:extLst>
          </p:cNvPr>
          <p:cNvSpPr/>
          <p:nvPr/>
        </p:nvSpPr>
        <p:spPr>
          <a:xfrm>
            <a:off x="3879628" y="1166225"/>
            <a:ext cx="1368152" cy="195406"/>
          </a:xfrm>
          <a:prstGeom prst="rect">
            <a:avLst/>
          </a:prstGeom>
          <a:solidFill>
            <a:srgbClr val="CD8532"/>
          </a:solidFill>
          <a:ln>
            <a:solidFill>
              <a:srgbClr val="CD85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1662D653-CCF4-4E97-A2F5-3B0B8DA2DD67}"/>
              </a:ext>
            </a:extLst>
          </p:cNvPr>
          <p:cNvSpPr/>
          <p:nvPr/>
        </p:nvSpPr>
        <p:spPr>
          <a:xfrm>
            <a:off x="0" y="108310"/>
            <a:ext cx="8676456" cy="491407"/>
          </a:xfrm>
          <a:prstGeom prst="rect">
            <a:avLst/>
          </a:prstGeom>
          <a:solidFill>
            <a:srgbClr val="131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5755" indent="-285750">
              <a:spcAft>
                <a:spcPts val="500"/>
              </a:spcAft>
              <a:buFont typeface="Wingdings" panose="05000000000000000000" pitchFamily="2" charset="2"/>
              <a:buChar char="Ø"/>
            </a:pPr>
            <a:r>
              <a:rPr lang="pt-BR" sz="1600" dirty="0">
                <a:solidFill>
                  <a:schemeClr val="bg1"/>
                </a:solidFill>
                <a:latin typeface="Arial" panose="020B0604020202020204" pitchFamily="34" charset="0"/>
                <a:ea typeface="Calibri" panose="020F0502020204030204" pitchFamily="34" charset="0"/>
                <a:cs typeface="Arial" panose="020B0604020202020204" pitchFamily="34" charset="0"/>
              </a:rPr>
              <a:t>MITO 2: PROMOVER A DEI VAI CONTRA A MERITOCRACIA DA EMPRESA</a:t>
            </a:r>
            <a:endParaRPr lang="pt-BR"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1" name="Retângulo 10">
            <a:extLst>
              <a:ext uri="{FF2B5EF4-FFF2-40B4-BE49-F238E27FC236}">
                <a16:creationId xmlns:a16="http://schemas.microsoft.com/office/drawing/2014/main" id="{D04BABCC-AE38-4723-85D4-C1B329582801}"/>
              </a:ext>
            </a:extLst>
          </p:cNvPr>
          <p:cNvSpPr/>
          <p:nvPr/>
        </p:nvSpPr>
        <p:spPr>
          <a:xfrm>
            <a:off x="186804" y="937339"/>
            <a:ext cx="7337521" cy="461665"/>
          </a:xfrm>
          <a:prstGeom prst="rect">
            <a:avLst/>
          </a:prstGeom>
        </p:spPr>
        <p:txBody>
          <a:bodyPr wrap="square">
            <a:spAutoFit/>
          </a:bodyPr>
          <a:lstStyle/>
          <a:p>
            <a:r>
              <a:rPr lang="pt-BR" sz="1200" i="1" kern="0" dirty="0">
                <a:solidFill>
                  <a:srgbClr val="131D3E"/>
                </a:solidFill>
                <a:latin typeface="Arial" panose="020B0604020202020204" pitchFamily="34" charset="0"/>
                <a:ea typeface="ヒラギノ角ゴ Pro W3" charset="-128"/>
                <a:cs typeface="Arial" panose="020B0604020202020204" pitchFamily="34" charset="0"/>
                <a:sym typeface="Trebuchet MS" pitchFamily="34" charset="0"/>
              </a:rPr>
              <a:t>Para promovermos essas mudanças de maneira planejada e baseada em evidências, mensurável e autogerida pela própria empresa são desenvolvidas    </a:t>
            </a:r>
            <a:r>
              <a:rPr lang="pt-BR" sz="1200" b="1" i="1" kern="0" dirty="0">
                <a:solidFill>
                  <a:schemeClr val="bg1"/>
                </a:solidFill>
                <a:latin typeface="Arial" panose="020B0604020202020204" pitchFamily="34" charset="0"/>
                <a:ea typeface="ヒラギノ角ゴ Pro W3" charset="-128"/>
                <a:cs typeface="Arial" panose="020B0604020202020204" pitchFamily="34" charset="0"/>
                <a:sym typeface="Trebuchet MS" pitchFamily="34" charset="0"/>
              </a:rPr>
              <a:t>ações afirmativas. </a:t>
            </a:r>
          </a:p>
        </p:txBody>
      </p:sp>
      <p:sp>
        <p:nvSpPr>
          <p:cNvPr id="19" name="CaixaDeTexto 18">
            <a:extLst>
              <a:ext uri="{FF2B5EF4-FFF2-40B4-BE49-F238E27FC236}">
                <a16:creationId xmlns:a16="http://schemas.microsoft.com/office/drawing/2014/main" id="{897DB77F-80B9-4C1E-A793-16E74803F9B7}"/>
              </a:ext>
            </a:extLst>
          </p:cNvPr>
          <p:cNvSpPr txBox="1"/>
          <p:nvPr/>
        </p:nvSpPr>
        <p:spPr>
          <a:xfrm>
            <a:off x="186804" y="2643758"/>
            <a:ext cx="8957196" cy="2257862"/>
          </a:xfrm>
          <a:prstGeom prst="rect">
            <a:avLst/>
          </a:prstGeom>
          <a:noFill/>
        </p:spPr>
        <p:txBody>
          <a:bodyPr wrap="square">
            <a:spAutoFit/>
          </a:bodyPr>
          <a:lstStyle/>
          <a:p>
            <a:pPr>
              <a:lnSpc>
                <a:spcPct val="107000"/>
              </a:lnSpc>
              <a:spcAft>
                <a:spcPts val="800"/>
              </a:spcAft>
            </a:pPr>
            <a:r>
              <a:rPr lang="pt-BR" sz="1050" b="1" dirty="0">
                <a:solidFill>
                  <a:srgbClr val="131D3E"/>
                </a:solidFill>
                <a:effectLst/>
                <a:latin typeface="Arial" panose="020B0604020202020204" pitchFamily="34" charset="0"/>
                <a:ea typeface="Yu Gothic" panose="020B0400000000000000" pitchFamily="34" charset="-128"/>
                <a:cs typeface="Arial" panose="020B0604020202020204" pitchFamily="34" charset="0"/>
              </a:rPr>
              <a:t>Alguns exemplos de ações afirmativas nas empresas que podem ser apoiadas e desenvolvidas pelas pessoas que ocupam cargo de gerência:</a:t>
            </a:r>
          </a:p>
          <a:p>
            <a:pPr marL="171450" indent="-171450">
              <a:lnSpc>
                <a:spcPct val="107000"/>
              </a:lnSpc>
              <a:spcAft>
                <a:spcPts val="800"/>
              </a:spcAft>
              <a:buFont typeface="Wingdings" panose="05000000000000000000" pitchFamily="2" charset="2"/>
              <a:buChar char="Ø"/>
            </a:pPr>
            <a:r>
              <a:rPr lang="pt-BR" sz="1000" i="1" dirty="0" err="1">
                <a:solidFill>
                  <a:srgbClr val="131D3E"/>
                </a:solidFill>
                <a:latin typeface="Arial" panose="020B0604020202020204" pitchFamily="34" charset="0"/>
                <a:ea typeface="Yu Gothic" panose="020B0400000000000000" pitchFamily="34" charset="-128"/>
                <a:cs typeface="Arial" panose="020B0604020202020204" pitchFamily="34" charset="0"/>
              </a:rPr>
              <a:t>Shortlist</a:t>
            </a: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 de candidatos nos processos de promoção e contratação (</a:t>
            </a:r>
            <a:r>
              <a:rPr lang="pt-BR" sz="1000" dirty="0" err="1">
                <a:solidFill>
                  <a:srgbClr val="131D3E"/>
                </a:solidFill>
                <a:latin typeface="Arial" panose="020B0604020202020204" pitchFamily="34" charset="0"/>
                <a:ea typeface="Yu Gothic" panose="020B0400000000000000" pitchFamily="34" charset="-128"/>
                <a:cs typeface="Arial" panose="020B0604020202020204" pitchFamily="34" charset="0"/>
              </a:rPr>
              <a:t>ex</a:t>
            </a: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 mulheres, pessoas negras, pessoas com deficiência, etc.);</a:t>
            </a:r>
          </a:p>
          <a:p>
            <a:pPr marL="171450" indent="-171450">
              <a:lnSpc>
                <a:spcPct val="107000"/>
              </a:lnSpc>
              <a:spcAft>
                <a:spcPts val="800"/>
              </a:spcAft>
              <a:buFont typeface="Wingdings" panose="05000000000000000000" pitchFamily="2" charset="2"/>
              <a:buChar char="Ø"/>
            </a:pP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Mentoria para aceleração de carreira de grupos </a:t>
            </a:r>
            <a:r>
              <a:rPr lang="pt-BR" sz="1000" dirty="0" err="1">
                <a:solidFill>
                  <a:srgbClr val="131D3E"/>
                </a:solidFill>
                <a:latin typeface="Arial" panose="020B0604020202020204" pitchFamily="34" charset="0"/>
                <a:ea typeface="Yu Gothic" panose="020B0400000000000000" pitchFamily="34" charset="-128"/>
                <a:cs typeface="Arial" panose="020B0604020202020204" pitchFamily="34" charset="0"/>
              </a:rPr>
              <a:t>minorizados</a:t>
            </a: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a:t>
            </a:r>
          </a:p>
          <a:p>
            <a:pPr marL="171450" indent="-171450">
              <a:lnSpc>
                <a:spcPct val="107000"/>
              </a:lnSpc>
              <a:spcAft>
                <a:spcPts val="800"/>
              </a:spcAft>
              <a:buFont typeface="Wingdings" panose="05000000000000000000" pitchFamily="2" charset="2"/>
              <a:buChar char="Ø"/>
            </a:pP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Paridade salarial entre homens e mulheres;</a:t>
            </a:r>
          </a:p>
          <a:p>
            <a:pPr marL="171450" indent="-171450">
              <a:lnSpc>
                <a:spcPct val="107000"/>
              </a:lnSpc>
              <a:spcAft>
                <a:spcPts val="800"/>
              </a:spcAft>
              <a:buFont typeface="Wingdings" panose="05000000000000000000" pitchFamily="2" charset="2"/>
              <a:buChar char="Ø"/>
            </a:pP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Ações formativas para prevenção de casos de discriminação e assédio e canal de ouvidoria e políticas de consequências, caso aconteçam;</a:t>
            </a:r>
          </a:p>
          <a:p>
            <a:pPr marL="171450" indent="-171450">
              <a:lnSpc>
                <a:spcPct val="107000"/>
              </a:lnSpc>
              <a:spcAft>
                <a:spcPts val="800"/>
              </a:spcAft>
              <a:buFont typeface="Wingdings" panose="05000000000000000000" pitchFamily="2" charset="2"/>
              <a:buChar char="Ø"/>
            </a:pPr>
            <a:r>
              <a:rPr lang="pt-BR" sz="1000" dirty="0">
                <a:solidFill>
                  <a:srgbClr val="131D3E"/>
                </a:solidFill>
                <a:latin typeface="Arial" panose="020B0604020202020204" pitchFamily="34" charset="0"/>
                <a:ea typeface="Yu Gothic" panose="020B0400000000000000" pitchFamily="34" charset="-128"/>
                <a:cs typeface="Arial" panose="020B0604020202020204" pitchFamily="34" charset="0"/>
              </a:rPr>
              <a:t>Política de benefícios para retenção de mulheres pós licença maternidade.</a:t>
            </a:r>
          </a:p>
          <a:p>
            <a:pPr>
              <a:lnSpc>
                <a:spcPct val="107000"/>
              </a:lnSpc>
              <a:spcAft>
                <a:spcPts val="800"/>
              </a:spcAft>
            </a:pPr>
            <a:r>
              <a:rPr lang="pt-BR" sz="1200" dirty="0">
                <a:solidFill>
                  <a:srgbClr val="131D3E"/>
                </a:solidFill>
                <a:latin typeface="Arial" panose="020B0604020202020204" pitchFamily="34" charset="0"/>
                <a:ea typeface="Yu Gothic" panose="020B0400000000000000" pitchFamily="34" charset="-128"/>
                <a:cs typeface="Arial" panose="020B0604020202020204" pitchFamily="34" charset="0"/>
              </a:rPr>
              <a:t>Além disso, é fundamental que todos e todas se permitam </a:t>
            </a:r>
            <a:r>
              <a:rPr lang="pt-BR" sz="1200" dirty="0">
                <a:solidFill>
                  <a:srgbClr val="131D3E"/>
                </a:solidFill>
                <a:latin typeface="Arial" panose="020B0604020202020204" pitchFamily="34" charset="0"/>
                <a:cs typeface="Arial" panose="020B0604020202020204" pitchFamily="34" charset="0"/>
              </a:rPr>
              <a:t>conhecer e aplicar perspectivas diferentes trazidas pelos candidatos dentro do recorte dos grupos sociais trabalhados, em todos os processos de tomada de decisão.</a:t>
            </a:r>
            <a:endParaRPr lang="pt-BR" sz="1200" dirty="0">
              <a:solidFill>
                <a:srgbClr val="131D3E"/>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235799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BC41CE7-B0AC-4008-AFBD-309E9E17FC27}"/>
              </a:ext>
            </a:extLst>
          </p:cNvPr>
          <p:cNvSpPr txBox="1"/>
          <p:nvPr/>
        </p:nvSpPr>
        <p:spPr>
          <a:xfrm>
            <a:off x="168491" y="123478"/>
            <a:ext cx="8496944" cy="4578176"/>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DE&amp;I na JD na prática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1"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u="none" strike="noStrike" kern="1200" cap="none" spc="0" normalizeH="0" baseline="0" noProof="0" dirty="0">
                <a:ln>
                  <a:noFill/>
                </a:ln>
                <a:solidFill>
                  <a:prstClr val="black"/>
                </a:solidFill>
                <a:effectLst/>
                <a:uLnTx/>
                <a:uFillTx/>
                <a:latin typeface="Arial"/>
                <a:ea typeface="+mn-ea"/>
                <a:cs typeface="Arial"/>
              </a:rPr>
              <a:t>Programa Bright </a:t>
            </a:r>
            <a:r>
              <a:rPr kumimoji="0" lang="pt-BR" sz="1000" b="1" u="none" strike="noStrike" kern="1200" cap="none" spc="0" normalizeH="0" baseline="0" noProof="0" dirty="0" err="1">
                <a:ln>
                  <a:noFill/>
                </a:ln>
                <a:solidFill>
                  <a:prstClr val="black"/>
                </a:solidFill>
                <a:effectLst/>
                <a:uLnTx/>
                <a:uFillTx/>
                <a:latin typeface="Arial"/>
                <a:ea typeface="+mn-ea"/>
                <a:cs typeface="Arial"/>
              </a:rPr>
              <a:t>Women</a:t>
            </a:r>
            <a:endParaRPr kumimoji="0" lang="pt-BR" sz="1000" b="1"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5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Contexto</a:t>
            </a:r>
            <a:r>
              <a:rPr kumimoji="0" lang="pt-BR" sz="1000" b="0" i="0" u="none" strike="noStrike" kern="1200" cap="none" spc="0" normalizeH="0" baseline="0" noProof="0" dirty="0">
                <a:ln>
                  <a:noFill/>
                </a:ln>
                <a:solidFill>
                  <a:prstClr val="black"/>
                </a:solidFill>
                <a:effectLst/>
                <a:uLnTx/>
                <a:uFillTx/>
                <a:latin typeface="Arial"/>
                <a:ea typeface="+mn-ea"/>
                <a:cs typeface="Arial"/>
              </a:rPr>
              <a:t>: O Programa surgiu da necessidade de desenvolver as mulheres até SG07, explorar o potencial e desenvolver </a:t>
            </a:r>
            <a:r>
              <a:rPr kumimoji="0" lang="pt-BR" sz="1000" b="0" i="1" u="none" strike="noStrike" kern="1200" cap="none" spc="0" normalizeH="0" baseline="0" noProof="0" dirty="0">
                <a:ln>
                  <a:noFill/>
                </a:ln>
                <a:solidFill>
                  <a:prstClr val="black"/>
                </a:solidFill>
                <a:effectLst/>
                <a:uLnTx/>
                <a:uFillTx/>
                <a:latin typeface="Arial"/>
                <a:ea typeface="+mn-ea"/>
                <a:cs typeface="Arial"/>
              </a:rPr>
              <a:t>pipeline</a:t>
            </a:r>
            <a:r>
              <a:rPr kumimoji="0" lang="pt-BR" sz="1000" b="0" i="0" u="none" strike="noStrike" kern="1200" cap="none" spc="0" normalizeH="0" baseline="0" noProof="0" dirty="0">
                <a:ln>
                  <a:noFill/>
                </a:ln>
                <a:solidFill>
                  <a:prstClr val="black"/>
                </a:solidFill>
                <a:effectLst/>
                <a:uLnTx/>
                <a:uFillTx/>
                <a:latin typeface="Arial"/>
                <a:ea typeface="+mn-ea"/>
                <a:cs typeface="Arial"/>
              </a:rPr>
              <a:t> para posições de liderança. Na região 3 da John Deere, mulheres são aproximadamente 30% das posições administrativas, no entanto, este % diminuiu significativamente nos cargos grade 08 e acima.</a:t>
            </a: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905"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Ação</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pt-BR" sz="10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rPr>
              <a:t>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presença das mulheres em posições de liderança traz diferentes pontos de vista e contribui para a sustentabilidade social. Mesmo que ainda siga modesta, a presença de mulheres em posições de liderança é crescente. </a:t>
            </a:r>
          </a:p>
          <a:p>
            <a:pPr marL="1905"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905" marR="0" lvl="0" indent="0" algn="just"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expansão profissional da mulher vem se desenvolvendo a cada dia, contudo, ainda há restrições no mercado de trabalho, que ainda é predominantemente masculino. Nesse contexto, é possível verificar, </a:t>
            </a:r>
            <a:r>
              <a:rPr lang="pt-BR" sz="1000" dirty="0">
                <a:solidFill>
                  <a:prstClr val="black"/>
                </a:solidFill>
                <a:latin typeface="Arial" panose="020B0604020202020204" pitchFamily="34" charset="0"/>
                <a:cs typeface="Arial" panose="020B0604020202020204" pitchFamily="34" charset="0"/>
              </a:rPr>
              <a:t>por meio</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 pesquisas realizadas de forma delimitada, que a ênfase no mercado de trabalho no Brasil demonstra que a mulher brasileira continua enfrentado barreiras diversificadas em prol do reconhecimento profissional. </a:t>
            </a:r>
          </a:p>
          <a:p>
            <a:pPr marL="1905"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905" marR="0" lvl="0" indent="0" algn="just"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a:ea typeface="+mn-ea"/>
                <a:cs typeface="Arial"/>
              </a:rPr>
              <a:t>O lançamento do programa </a:t>
            </a:r>
            <a:r>
              <a:rPr kumimoji="0" lang="pt-BR" sz="1000" b="1" u="none" strike="noStrike" kern="1200" cap="none" spc="0" normalizeH="0" baseline="0" noProof="0" dirty="0">
                <a:ln>
                  <a:noFill/>
                </a:ln>
                <a:solidFill>
                  <a:prstClr val="black"/>
                </a:solidFill>
                <a:effectLst/>
                <a:uLnTx/>
                <a:uFillTx/>
                <a:latin typeface="Arial"/>
                <a:ea typeface="+mn-ea"/>
                <a:cs typeface="Arial"/>
              </a:rPr>
              <a:t>Bright </a:t>
            </a:r>
            <a:r>
              <a:rPr kumimoji="0" lang="pt-BR" sz="1000" b="1" u="none" strike="noStrike" kern="1200" cap="none" spc="0" normalizeH="0" baseline="0" noProof="0" dirty="0" err="1">
                <a:ln>
                  <a:noFill/>
                </a:ln>
                <a:solidFill>
                  <a:prstClr val="black"/>
                </a:solidFill>
                <a:effectLst/>
                <a:uLnTx/>
                <a:uFillTx/>
                <a:latin typeface="Arial"/>
                <a:ea typeface="+mn-ea"/>
                <a:cs typeface="Arial"/>
              </a:rPr>
              <a:t>Women</a:t>
            </a:r>
            <a:r>
              <a:rPr kumimoji="0" lang="pt-BR" sz="1000" b="1" u="none" strike="noStrike" kern="1200" cap="none" spc="0" normalizeH="0" baseline="0" noProof="0" dirty="0">
                <a:ln>
                  <a:noFill/>
                </a:ln>
                <a:solidFill>
                  <a:prstClr val="black"/>
                </a:solidFill>
                <a:effectLst/>
                <a:uLnTx/>
                <a:uFillTx/>
                <a:latin typeface="Arial"/>
                <a:ea typeface="+mn-ea"/>
                <a:cs typeface="Arial"/>
              </a:rPr>
              <a:t> </a:t>
            </a:r>
            <a:r>
              <a:rPr kumimoji="0" lang="pt-BR" sz="1000" b="1" i="0" u="none" strike="noStrike" kern="1200" cap="none" spc="0" normalizeH="0" baseline="0" noProof="0" dirty="0">
                <a:ln>
                  <a:noFill/>
                </a:ln>
                <a:solidFill>
                  <a:prstClr val="black"/>
                </a:solidFill>
                <a:effectLst/>
                <a:uLnTx/>
                <a:uFillTx/>
                <a:latin typeface="Arial"/>
                <a:ea typeface="+mn-ea"/>
                <a:cs typeface="Arial"/>
              </a:rPr>
              <a:t>tem por objetivo: </a:t>
            </a:r>
            <a:r>
              <a:rPr kumimoji="0" lang="pt-BR" sz="1000" b="0" i="0" u="none" strike="noStrike" kern="1200" cap="none" spc="0" normalizeH="0" baseline="0" noProof="0" dirty="0">
                <a:ln>
                  <a:noFill/>
                </a:ln>
                <a:solidFill>
                  <a:prstClr val="black"/>
                </a:solidFill>
                <a:effectLst/>
                <a:uLnTx/>
                <a:uFillTx/>
                <a:latin typeface="Arial"/>
                <a:ea typeface="+mn-ea"/>
                <a:cs typeface="Arial"/>
              </a:rPr>
              <a:t>alavancar o desenvolvimento de mulheres em posições administrativas até o grade 7, reconhecer os talentos, desenvolver as competências e melhorar a visibilidade das oportunidades. Atualmente, 166 mulheres estão inscritas no programa que teve a sua primeira sessão em abril.</a:t>
            </a:r>
          </a:p>
          <a:p>
            <a:pPr marL="1905" marR="0" lvl="0" indent="0" algn="just" defTabSz="9144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905" marR="0" lvl="0" indent="0" algn="just"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a:ea typeface="+mn-ea"/>
                <a:cs typeface="Arial"/>
              </a:rPr>
              <a:t>O projeto visa demonstrar a expansão do papel feminino no mercado de trabalho, inclusive em funções de liderança. Por que o gênero feminino após obter tantos méritos ainda não consegue alcançar com frequência os cargos de liderança?</a:t>
            </a: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Andreia Ramos (formada em Administração de Empresas ) – Consultora de Recursos Humanos</a:t>
            </a:r>
            <a:r>
              <a:rPr lang="pt-BR" sz="1000" b="1" dirty="0">
                <a:solidFill>
                  <a:prstClr val="black"/>
                </a:solidFill>
                <a:latin typeface="Arial" panose="020B0604020202020204" pitchFamily="34" charset="0"/>
                <a:cs typeface="Arial" panose="020B0604020202020204" pitchFamily="34" charset="0"/>
              </a:rPr>
              <a:t>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analisa nosso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ambiente organizacional, focando na gestão de pessoas e nas relações interpessoais, com o objetivo de elaborar um diagnóstico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 cenário atual e identifica quais são os processos que precisam de ajustes, além de propor estratégias para melhorar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 desempenho da empresa.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solidFill>
                <a:prstClr val="black"/>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Contato para mais informações: </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2"/>
              </a:rPr>
              <a:t>ramosandreiaR@johndeere.com</a:t>
            </a:r>
            <a:r>
              <a:rPr kumimoji="0" lang="pt-BR"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pic>
        <p:nvPicPr>
          <p:cNvPr id="2" name="Picture 1">
            <a:extLst>
              <a:ext uri="{FF2B5EF4-FFF2-40B4-BE49-F238E27FC236}">
                <a16:creationId xmlns:a16="http://schemas.microsoft.com/office/drawing/2014/main" id="{B41D6F0D-0C19-45A9-AAA2-E9D2E28B3B28}"/>
              </a:ext>
            </a:extLst>
          </p:cNvPr>
          <p:cNvPicPr>
            <a:picLocks noChangeAspect="1"/>
          </p:cNvPicPr>
          <p:nvPr/>
        </p:nvPicPr>
        <p:blipFill>
          <a:blip r:embed="rId3"/>
          <a:stretch>
            <a:fillRect/>
          </a:stretch>
        </p:blipFill>
        <p:spPr>
          <a:xfrm>
            <a:off x="7596336" y="3723878"/>
            <a:ext cx="1196608" cy="1196608"/>
          </a:xfrm>
          <a:prstGeom prst="rect">
            <a:avLst/>
          </a:prstGeom>
        </p:spPr>
      </p:pic>
    </p:spTree>
    <p:extLst>
      <p:ext uri="{BB962C8B-B14F-4D97-AF65-F5344CB8AC3E}">
        <p14:creationId xmlns:p14="http://schemas.microsoft.com/office/powerpoint/2010/main" val="382459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a:extLst>
              <a:ext uri="{FF2B5EF4-FFF2-40B4-BE49-F238E27FC236}">
                <a16:creationId xmlns:a16="http://schemas.microsoft.com/office/drawing/2014/main" id="{B9A44624-E3B0-4673-953D-F4789C203B6B}"/>
              </a:ext>
            </a:extLst>
          </p:cNvPr>
          <p:cNvSpPr txBox="1">
            <a:spLocks/>
          </p:cNvSpPr>
          <p:nvPr/>
        </p:nvSpPr>
        <p:spPr>
          <a:xfrm>
            <a:off x="251520" y="627534"/>
            <a:ext cx="8795320" cy="1371599"/>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 indent="0">
              <a:spcAft>
                <a:spcPts val="500"/>
              </a:spcAft>
              <a:buFont typeface="Arial" panose="020B0604020202020204" pitchFamily="34" charset="0"/>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Diversidade, Equidade &amp; Inclusão</a:t>
            </a:r>
          </a:p>
          <a:p>
            <a:pPr marL="40005" indent="0">
              <a:spcAft>
                <a:spcPts val="500"/>
              </a:spcAft>
              <a:buFont typeface="Arial" panose="020B0604020202020204" pitchFamily="34" charset="0"/>
              <a:buNone/>
            </a:pPr>
            <a:endParaRPr lang="pt-BR" sz="7200" dirty="0">
              <a:solidFill>
                <a:srgbClr val="131D3E"/>
              </a:solidFill>
              <a:latin typeface="Arial" panose="020B0604020202020204" pitchFamily="34" charset="0"/>
              <a:ea typeface="Calibri" panose="020F0502020204030204" pitchFamily="34" charset="0"/>
              <a:cs typeface="Arial" panose="020B0604020202020204" pitchFamily="34" charset="0"/>
            </a:endParaRPr>
          </a:p>
          <a:p>
            <a:pPr marL="40005" indent="0">
              <a:spcAft>
                <a:spcPts val="500"/>
              </a:spcAft>
              <a:buFont typeface="Arial" panose="020B0604020202020204" pitchFamily="34" charset="0"/>
              <a:buNone/>
            </a:pPr>
            <a:r>
              <a:rPr lang="pt-BR" sz="7200" dirty="0">
                <a:solidFill>
                  <a:srgbClr val="131D3E"/>
                </a:solidFill>
                <a:latin typeface="Arial" panose="020B0604020202020204" pitchFamily="34" charset="0"/>
                <a:ea typeface="Calibri" panose="020F0502020204030204" pitchFamily="34" charset="0"/>
                <a:cs typeface="Arial" panose="020B0604020202020204" pitchFamily="34" charset="0"/>
              </a:rPr>
              <a:t>MITO 3: </a:t>
            </a:r>
          </a:p>
          <a:p>
            <a:pPr marL="40005" indent="0">
              <a:spcAft>
                <a:spcPts val="500"/>
              </a:spcAft>
              <a:buFont typeface="Arial" panose="020B0604020202020204" pitchFamily="34" charset="0"/>
              <a:buNone/>
            </a:pPr>
            <a:r>
              <a:rPr lang="pt-BR" sz="7200" dirty="0">
                <a:solidFill>
                  <a:srgbClr val="131D3E"/>
                </a:solidFill>
                <a:effectLst/>
                <a:latin typeface="Arial" panose="020B0604020202020204" pitchFamily="34" charset="0"/>
                <a:ea typeface="Calibri" panose="020F0502020204030204" pitchFamily="34" charset="0"/>
                <a:cs typeface="Arial" panose="020B0604020202020204" pitchFamily="34" charset="0"/>
              </a:rPr>
              <a:t>FALAR SOBRE RACISMO SÓ NOS TORNA MAIS RACISTAS</a:t>
            </a:r>
            <a:endParaRPr lang="pt-BR" sz="7200" dirty="0">
              <a:solidFill>
                <a:srgbClr val="131D3E"/>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BR" sz="7200" b="1" dirty="0">
              <a:solidFill>
                <a:srgbClr val="131D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6519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13884</TotalTime>
  <Words>4832</Words>
  <Application>Microsoft Office PowerPoint</Application>
  <PresentationFormat>Apresentação na tela (16:9)</PresentationFormat>
  <Paragraphs>353</Paragraphs>
  <Slides>20</Slides>
  <Notes>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Calibri</vt:lpstr>
      <vt:lpstr>Symbol</vt:lpstr>
      <vt:lpstr>Wingdings</vt:lpstr>
      <vt:lpstr>Tema de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FIATGROUP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DIVERSIDADE &amp; INCLUSÃO</dc:title>
  <dc:creator>Administrator</dc:creator>
  <cp:lastModifiedBy>Rodrigo Silva Camargo</cp:lastModifiedBy>
  <cp:revision>195</cp:revision>
  <dcterms:created xsi:type="dcterms:W3CDTF">2019-09-21T00:59:30Z</dcterms:created>
  <dcterms:modified xsi:type="dcterms:W3CDTF">2021-06-30T19:41:27Z</dcterms:modified>
</cp:coreProperties>
</file>